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40233600" cy="31089600"/>
  <p:notesSz cx="9296400" cy="70104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6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72" y="-72"/>
      </p:cViewPr>
      <p:guideLst>
        <p:guide orient="horz" pos="9792"/>
        <p:guide pos="1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538" cy="350649"/>
          </a:xfrm>
          <a:prstGeom prst="rect">
            <a:avLst/>
          </a:prstGeom>
        </p:spPr>
        <p:txBody>
          <a:bodyPr vert="horz" lIns="21580" tIns="10790" rIns="21580" bIns="10790" rtlCol="0"/>
          <a:lstStyle>
            <a:lvl1pPr algn="l">
              <a:defRPr sz="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913" y="0"/>
            <a:ext cx="4028537" cy="350649"/>
          </a:xfrm>
          <a:prstGeom prst="rect">
            <a:avLst/>
          </a:prstGeom>
        </p:spPr>
        <p:txBody>
          <a:bodyPr vert="horz" lIns="21580" tIns="10790" rIns="21580" bIns="10790" rtlCol="0"/>
          <a:lstStyle>
            <a:lvl1pPr algn="r">
              <a:defRPr sz="300"/>
            </a:lvl1pPr>
          </a:lstStyle>
          <a:p>
            <a:fld id="{0C2927B0-AB4D-443B-A14C-A6A3EB5F2623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04"/>
            <a:ext cx="4028538" cy="350649"/>
          </a:xfrm>
          <a:prstGeom prst="rect">
            <a:avLst/>
          </a:prstGeom>
        </p:spPr>
        <p:txBody>
          <a:bodyPr vert="horz" lIns="21580" tIns="10790" rIns="21580" bIns="10790" rtlCol="0" anchor="b"/>
          <a:lstStyle>
            <a:lvl1pPr algn="l">
              <a:defRPr sz="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913" y="6658604"/>
            <a:ext cx="4028537" cy="350649"/>
          </a:xfrm>
          <a:prstGeom prst="rect">
            <a:avLst/>
          </a:prstGeom>
        </p:spPr>
        <p:txBody>
          <a:bodyPr vert="horz" lIns="21580" tIns="10790" rIns="21580" bIns="10790" rtlCol="0" anchor="b"/>
          <a:lstStyle>
            <a:lvl1pPr algn="r">
              <a:defRPr sz="300"/>
            </a:lvl1pPr>
          </a:lstStyle>
          <a:p>
            <a:fld id="{6FFB7DCE-03A2-474A-920F-80862A1F5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53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028440" cy="350520"/>
          </a:xfrm>
          <a:prstGeom prst="rect">
            <a:avLst/>
          </a:prstGeom>
        </p:spPr>
        <p:txBody>
          <a:bodyPr vert="horz" lIns="96582" tIns="48291" rIns="96582" bIns="4829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2" y="2"/>
            <a:ext cx="4028440" cy="350520"/>
          </a:xfrm>
          <a:prstGeom prst="rect">
            <a:avLst/>
          </a:prstGeom>
        </p:spPr>
        <p:txBody>
          <a:bodyPr vert="horz" lIns="96582" tIns="48291" rIns="96582" bIns="48291" rtlCol="0"/>
          <a:lstStyle>
            <a:lvl1pPr algn="r">
              <a:defRPr sz="1300"/>
            </a:lvl1pPr>
          </a:lstStyle>
          <a:p>
            <a:fld id="{EDA80354-0258-49E6-A296-D7C68AA9C45C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6400" y="525463"/>
            <a:ext cx="340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2" tIns="48291" rIns="96582" bIns="482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4"/>
            <a:ext cx="7437120" cy="3154680"/>
          </a:xfrm>
          <a:prstGeom prst="rect">
            <a:avLst/>
          </a:prstGeom>
        </p:spPr>
        <p:txBody>
          <a:bodyPr vert="horz" lIns="96582" tIns="48291" rIns="96582" bIns="482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4"/>
            <a:ext cx="4028440" cy="350520"/>
          </a:xfrm>
          <a:prstGeom prst="rect">
            <a:avLst/>
          </a:prstGeom>
        </p:spPr>
        <p:txBody>
          <a:bodyPr vert="horz" lIns="96582" tIns="48291" rIns="96582" bIns="4829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2" y="6658664"/>
            <a:ext cx="4028440" cy="350520"/>
          </a:xfrm>
          <a:prstGeom prst="rect">
            <a:avLst/>
          </a:prstGeom>
        </p:spPr>
        <p:txBody>
          <a:bodyPr vert="horz" lIns="96582" tIns="48291" rIns="96582" bIns="48291" rtlCol="0" anchor="b"/>
          <a:lstStyle>
            <a:lvl1pPr algn="r">
              <a:defRPr sz="1300"/>
            </a:lvl1pPr>
          </a:lstStyle>
          <a:p>
            <a:fld id="{C6C1CF0F-2008-458D-987A-0775BD093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7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657929"/>
            <a:ext cx="34198560" cy="66641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7617440"/>
            <a:ext cx="28163520" cy="7945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245028"/>
            <a:ext cx="9052560" cy="265269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245028"/>
            <a:ext cx="26487120" cy="265269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19977949"/>
            <a:ext cx="34198560" cy="617474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177101"/>
            <a:ext cx="34198560" cy="680084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78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557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35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11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254242"/>
            <a:ext cx="17769840" cy="20517699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254242"/>
            <a:ext cx="17769840" cy="20517699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6959179"/>
            <a:ext cx="17776827" cy="2900254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9859433"/>
            <a:ext cx="17776827" cy="17912506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3" y="6959179"/>
            <a:ext cx="17783810" cy="2900254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3" y="9859433"/>
            <a:ext cx="17783810" cy="17912506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237826"/>
            <a:ext cx="13236577" cy="526796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237829"/>
            <a:ext cx="22491700" cy="26534112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505789"/>
            <a:ext cx="13236577" cy="21266152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1762721"/>
            <a:ext cx="24140160" cy="2569212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777914"/>
            <a:ext cx="24140160" cy="18653760"/>
          </a:xfrm>
        </p:spPr>
        <p:txBody>
          <a:bodyPr/>
          <a:lstStyle>
            <a:lvl1pPr marL="0" indent="0">
              <a:buNone/>
              <a:defRPr sz="14300"/>
            </a:lvl1pPr>
            <a:lvl2pPr marL="2037786" indent="0">
              <a:buNone/>
              <a:defRPr sz="12500"/>
            </a:lvl2pPr>
            <a:lvl3pPr marL="4075572" indent="0">
              <a:buNone/>
              <a:defRPr sz="10700"/>
            </a:lvl3pPr>
            <a:lvl4pPr marL="6113358" indent="0">
              <a:buNone/>
              <a:defRPr sz="8900"/>
            </a:lvl4pPr>
            <a:lvl5pPr marL="8151144" indent="0">
              <a:buNone/>
              <a:defRPr sz="8900"/>
            </a:lvl5pPr>
            <a:lvl6pPr marL="10188931" indent="0">
              <a:buNone/>
              <a:defRPr sz="8900"/>
            </a:lvl6pPr>
            <a:lvl7pPr marL="12226717" indent="0">
              <a:buNone/>
              <a:defRPr sz="8900"/>
            </a:lvl7pPr>
            <a:lvl8pPr marL="14264503" indent="0">
              <a:buNone/>
              <a:defRPr sz="8900"/>
            </a:lvl8pPr>
            <a:lvl9pPr marL="16302289" indent="0">
              <a:buNone/>
              <a:defRPr sz="8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4331933"/>
            <a:ext cx="24140160" cy="3648708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245026"/>
            <a:ext cx="36210240" cy="5181600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254242"/>
            <a:ext cx="36210240" cy="20517699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28815455"/>
            <a:ext cx="9387840" cy="1655234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6E84-8453-4DC1-A44B-0A9D7CD57BA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28815455"/>
            <a:ext cx="12740640" cy="1655234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28815455"/>
            <a:ext cx="9387840" cy="1655234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1503-49F9-40FC-BF28-68BA1B421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572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40" indent="-1528340" algn="l" defTabSz="4075572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402" indent="-1273616" algn="l" defTabSz="4075572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65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251" indent="-1018893" algn="l" defTabSz="4075572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70038" indent="-1018893" algn="l" defTabSz="4075572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824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156400" y="6477000"/>
            <a:ext cx="2514600" cy="1752600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Public Meeting if &gt;5,000 ac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80600" y="5029200"/>
            <a:ext cx="4023360" cy="1534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SD’s Findings &amp; Recommendations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879800" y="3886200"/>
            <a:ext cx="3688080" cy="172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Field Exams &amp; Reports Prepared (Min., Cult., etc.)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16926563"/>
            <a:ext cx="3352800" cy="1976117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</a:rPr>
              <a:t>Apln</a:t>
            </a:r>
            <a:r>
              <a:rPr lang="en-US" sz="3600" b="1" dirty="0" smtClean="0">
                <a:solidFill>
                  <a:schemeClr val="bg1"/>
                </a:solidFill>
              </a:rPr>
              <a:t> filed in BLM SO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4651" y="6816376"/>
            <a:ext cx="4367348" cy="2418080"/>
          </a:xfrm>
          <a:prstGeom prst="rect">
            <a:avLst/>
          </a:prstGeom>
          <a:solidFill>
            <a:srgbClr val="0070C0"/>
          </a:solidFill>
          <a:ln>
            <a:solidFill>
              <a:srgbClr val="00B05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Pet/</a:t>
            </a:r>
            <a:r>
              <a:rPr lang="en-US" sz="3600" b="1" dirty="0" err="1" smtClean="0">
                <a:solidFill>
                  <a:schemeClr val="bg1"/>
                </a:solidFill>
              </a:rPr>
              <a:t>Apln</a:t>
            </a:r>
            <a:r>
              <a:rPr lang="en-US" sz="3600" b="1" dirty="0" smtClean="0">
                <a:solidFill>
                  <a:schemeClr val="bg1"/>
                </a:solidFill>
              </a:rPr>
              <a:t> submitted to BLM </a:t>
            </a:r>
            <a:r>
              <a:rPr lang="en-US" sz="3600" b="1" dirty="0" smtClean="0">
                <a:solidFill>
                  <a:schemeClr val="bg1"/>
                </a:solidFill>
              </a:rPr>
              <a:t>SO</a:t>
            </a:r>
            <a:r>
              <a:rPr lang="en-US" sz="3600" b="1" dirty="0" smtClean="0">
                <a:solidFill>
                  <a:schemeClr val="bg1"/>
                </a:solidFill>
              </a:rPr>
              <a:t>  WDL Lead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0" y="19659600"/>
            <a:ext cx="3048000" cy="17576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PLO Signed by AS-LMM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280600" y="13117492"/>
            <a:ext cx="4099560" cy="2082799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File sent to </a:t>
            </a:r>
            <a:r>
              <a:rPr lang="en-US" sz="3100" b="1" dirty="0" smtClean="0">
                <a:solidFill>
                  <a:schemeClr val="tx1"/>
                </a:solidFill>
              </a:rPr>
              <a:t>W</a:t>
            </a:r>
            <a:r>
              <a:rPr lang="en-US" sz="3100" b="1" dirty="0">
                <a:solidFill>
                  <a:schemeClr val="tx1"/>
                </a:solidFill>
              </a:rPr>
              <a:t>O</a:t>
            </a:r>
            <a:r>
              <a:rPr lang="en-US" sz="3100" b="1" dirty="0" smtClean="0">
                <a:solidFill>
                  <a:schemeClr val="tx1"/>
                </a:solidFill>
              </a:rPr>
              <a:t> National Coordinator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87840" y="11744960"/>
            <a:ext cx="3017520" cy="241808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BLM </a:t>
            </a:r>
            <a:r>
              <a:rPr lang="en-US" sz="3600" b="1" dirty="0" smtClean="0">
                <a:solidFill>
                  <a:schemeClr val="tx1"/>
                </a:solidFill>
              </a:rPr>
              <a:t>WO 350 </a:t>
            </a:r>
            <a:r>
              <a:rPr lang="en-US" sz="3600" b="1" dirty="0" smtClean="0">
                <a:solidFill>
                  <a:schemeClr val="tx1"/>
                </a:solidFill>
              </a:rPr>
              <a:t>Reviews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80600" y="7924800"/>
            <a:ext cx="4023360" cy="1381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SO Prepares PLO &amp; Transmittal  Memo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839920" y="19278600"/>
            <a:ext cx="4373880" cy="248412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PLO </a:t>
            </a:r>
            <a:r>
              <a:rPr lang="en-US" sz="3100" b="1" dirty="0" smtClean="0">
                <a:solidFill>
                  <a:schemeClr val="tx1"/>
                </a:solidFill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</a:rPr>
              <a:t>Pkg</a:t>
            </a:r>
            <a:r>
              <a:rPr lang="en-US" sz="3100" b="1" dirty="0" smtClean="0">
                <a:solidFill>
                  <a:schemeClr val="tx1"/>
                </a:solidFill>
              </a:rPr>
              <a:t> Sent  for </a:t>
            </a:r>
            <a:r>
              <a:rPr lang="en-US" sz="3100" b="1" dirty="0" smtClean="0">
                <a:solidFill>
                  <a:schemeClr val="tx1"/>
                </a:solidFill>
              </a:rPr>
              <a:t>Surnaming through BLM, then to AS-LMM for Signature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280600" y="16764000"/>
            <a:ext cx="4099560" cy="1381760"/>
          </a:xfrm>
          <a:prstGeom prst="rect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WO 350  </a:t>
            </a:r>
            <a:r>
              <a:rPr lang="en-US" sz="3100" b="1" dirty="0" smtClean="0">
                <a:solidFill>
                  <a:schemeClr val="tx1"/>
                </a:solidFill>
              </a:rPr>
              <a:t>Review </a:t>
            </a:r>
          </a:p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(Lands, Min., etc.)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79800" y="6477000"/>
            <a:ext cx="2590800" cy="172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100" b="1" dirty="0" smtClean="0">
                <a:solidFill>
                  <a:schemeClr val="tx1"/>
                </a:solidFill>
              </a:rPr>
              <a:t>90-Day Comment Period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452080" y="8981440"/>
            <a:ext cx="3779520" cy="1727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Returned </a:t>
            </a:r>
            <a:r>
              <a:rPr lang="en-US" sz="3600" b="1" dirty="0" smtClean="0">
                <a:solidFill>
                  <a:schemeClr val="tx1"/>
                </a:solidFill>
              </a:rPr>
              <a:t>to Pet/Applicant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781520" y="11054080"/>
            <a:ext cx="4693920" cy="379984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Notice of proposed withdrawal and opportunity for public meeting published in </a:t>
            </a:r>
            <a:r>
              <a:rPr lang="en-US" sz="3600" b="1" dirty="0" smtClean="0">
                <a:solidFill>
                  <a:schemeClr val="tx1"/>
                </a:solidFill>
              </a:rPr>
              <a:t>FR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43 CFR 2310.3-1(b)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1440" y="690880"/>
            <a:ext cx="22799040" cy="1642644"/>
          </a:xfrm>
          <a:prstGeom prst="rect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407557" tIns="203779" rIns="407557" bIns="203779" rtlCol="0">
            <a:spAutoFit/>
          </a:bodyPr>
          <a:lstStyle/>
          <a:p>
            <a:pPr algn="ctr"/>
            <a:r>
              <a:rPr lang="en-US" b="1" dirty="0" smtClean="0"/>
              <a:t>Flowchart for Processing New Withdrawals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-32657" y="6863697"/>
            <a:ext cx="3962400" cy="2442863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4400" b="1" dirty="0" smtClean="0"/>
              <a:t>Interior Agency</a:t>
            </a:r>
          </a:p>
          <a:p>
            <a:r>
              <a:rPr lang="en-US" sz="4400" b="1" dirty="0" smtClean="0"/>
              <a:t>Applicant</a:t>
            </a:r>
            <a:endParaRPr lang="en-US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" y="16916400"/>
            <a:ext cx="3962400" cy="2442863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4400" b="1" dirty="0" smtClean="0"/>
              <a:t>Non-Interior Agency</a:t>
            </a:r>
          </a:p>
          <a:p>
            <a:r>
              <a:rPr lang="en-US" sz="4400" b="1" dirty="0" smtClean="0"/>
              <a:t>Applicant</a:t>
            </a:r>
            <a:endParaRPr lang="en-US" sz="4400" b="1" dirty="0"/>
          </a:p>
        </p:txBody>
      </p:sp>
      <p:sp>
        <p:nvSpPr>
          <p:cNvPr id="35" name="Flowchart: Decision 34"/>
          <p:cNvSpPr/>
          <p:nvPr/>
        </p:nvSpPr>
        <p:spPr>
          <a:xfrm>
            <a:off x="13411200" y="11399520"/>
            <a:ext cx="5029200" cy="3108960"/>
          </a:xfrm>
          <a:prstGeom prst="flowChartDecision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AS-LMM approval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6" name="Flowchart: Decision 35"/>
          <p:cNvSpPr/>
          <p:nvPr/>
        </p:nvSpPr>
        <p:spPr>
          <a:xfrm>
            <a:off x="35364420" y="19690081"/>
            <a:ext cx="4023360" cy="1727200"/>
          </a:xfrm>
          <a:prstGeom prst="flowChartDecision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7" name="Flowchart: Terminator 36"/>
          <p:cNvSpPr/>
          <p:nvPr/>
        </p:nvSpPr>
        <p:spPr>
          <a:xfrm>
            <a:off x="35661600" y="22402800"/>
            <a:ext cx="3429000" cy="1457960"/>
          </a:xfrm>
          <a:prstGeom prst="flowChartTerminator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Returned to BLM SO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8" name="Flowchart: Terminator 37"/>
          <p:cNvSpPr/>
          <p:nvPr/>
        </p:nvSpPr>
        <p:spPr>
          <a:xfrm>
            <a:off x="19781520" y="19690080"/>
            <a:ext cx="3688080" cy="1727200"/>
          </a:xfrm>
          <a:prstGeom prst="flowChartTerminator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7557" tIns="203779" rIns="407557" bIns="203779"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PLO Published in Fed </a:t>
            </a:r>
            <a:r>
              <a:rPr lang="en-US" sz="3600" dirty="0" err="1" smtClean="0">
                <a:solidFill>
                  <a:schemeClr val="tx1"/>
                </a:solidFill>
              </a:rPr>
              <a:t>Reg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78600" y="21488400"/>
            <a:ext cx="5364480" cy="1796533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4500" i="1" dirty="0" smtClean="0"/>
              <a:t>W/D not effective</a:t>
            </a:r>
          </a:p>
          <a:p>
            <a:r>
              <a:rPr lang="en-US" sz="4500" i="1" dirty="0"/>
              <a:t> </a:t>
            </a:r>
            <a:r>
              <a:rPr lang="en-US" sz="4500" i="1" dirty="0" smtClean="0"/>
              <a:t>  until published</a:t>
            </a:r>
            <a:endParaRPr lang="en-US" sz="45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45356" y="9517017"/>
            <a:ext cx="2592085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i="1" dirty="0" smtClean="0"/>
              <a:t>15 items</a:t>
            </a:r>
            <a:endParaRPr lang="en-US" sz="40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4343400" y="19128414"/>
            <a:ext cx="2592085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i="1" dirty="0" smtClean="0"/>
              <a:t>14 items</a:t>
            </a:r>
          </a:p>
        </p:txBody>
      </p:sp>
      <p:cxnSp>
        <p:nvCxnSpPr>
          <p:cNvPr id="85" name="Straight Arrow Connector 84"/>
          <p:cNvCxnSpPr>
            <a:stCxn id="23" idx="3"/>
            <a:endCxn id="5" idx="1"/>
          </p:cNvCxnSpPr>
          <p:nvPr/>
        </p:nvCxnSpPr>
        <p:spPr>
          <a:xfrm>
            <a:off x="31470600" y="7340600"/>
            <a:ext cx="68580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hape 86"/>
          <p:cNvCxnSpPr>
            <a:stCxn id="9" idx="3"/>
            <a:endCxn id="5" idx="3"/>
          </p:cNvCxnSpPr>
          <p:nvPr/>
        </p:nvCxnSpPr>
        <p:spPr>
          <a:xfrm>
            <a:off x="32567880" y="4749800"/>
            <a:ext cx="2103120" cy="2603500"/>
          </a:xfrm>
          <a:prstGeom prst="bentConnector3">
            <a:avLst>
              <a:gd name="adj1" fmla="val 1108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" idx="1"/>
          </p:cNvCxnSpPr>
          <p:nvPr/>
        </p:nvCxnSpPr>
        <p:spPr>
          <a:xfrm>
            <a:off x="34899600" y="5791200"/>
            <a:ext cx="381000" cy="5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flipH="1">
            <a:off x="24460200" y="6781800"/>
            <a:ext cx="3779520" cy="6253480"/>
          </a:xfrm>
          <a:prstGeom prst="bentConnector3">
            <a:avLst>
              <a:gd name="adj1" fmla="val -60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9" idx="1"/>
            <a:endCxn id="23" idx="1"/>
          </p:cNvCxnSpPr>
          <p:nvPr/>
        </p:nvCxnSpPr>
        <p:spPr>
          <a:xfrm rot="10800000" flipV="1">
            <a:off x="28879800" y="4749800"/>
            <a:ext cx="1588" cy="2590800"/>
          </a:xfrm>
          <a:prstGeom prst="bentConnector3">
            <a:avLst>
              <a:gd name="adj1" fmla="val 2579188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8" idx="2"/>
            <a:endCxn id="20" idx="0"/>
          </p:cNvCxnSpPr>
          <p:nvPr/>
        </p:nvCxnSpPr>
        <p:spPr>
          <a:xfrm rot="5400000">
            <a:off x="36611560" y="7244080"/>
            <a:ext cx="13614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20" idx="2"/>
            <a:endCxn id="18" idx="0"/>
          </p:cNvCxnSpPr>
          <p:nvPr/>
        </p:nvCxnSpPr>
        <p:spPr>
          <a:xfrm>
            <a:off x="37292280" y="9306560"/>
            <a:ext cx="38100" cy="3810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22" idx="0"/>
          </p:cNvCxnSpPr>
          <p:nvPr/>
        </p:nvCxnSpPr>
        <p:spPr>
          <a:xfrm flipH="1">
            <a:off x="37330380" y="15200291"/>
            <a:ext cx="45720" cy="1563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22" idx="2"/>
            <a:endCxn id="36" idx="0"/>
          </p:cNvCxnSpPr>
          <p:nvPr/>
        </p:nvCxnSpPr>
        <p:spPr>
          <a:xfrm>
            <a:off x="37330380" y="18145760"/>
            <a:ext cx="45720" cy="1544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36" idx="2"/>
            <a:endCxn id="37" idx="0"/>
          </p:cNvCxnSpPr>
          <p:nvPr/>
        </p:nvCxnSpPr>
        <p:spPr>
          <a:xfrm>
            <a:off x="37376100" y="21417281"/>
            <a:ext cx="0" cy="985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6" idx="1"/>
            <a:endCxn id="21" idx="3"/>
          </p:cNvCxnSpPr>
          <p:nvPr/>
        </p:nvCxnSpPr>
        <p:spPr>
          <a:xfrm flipH="1" flipV="1">
            <a:off x="34213800" y="20520660"/>
            <a:ext cx="1150620" cy="33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21" idx="1"/>
            <a:endCxn id="16" idx="3"/>
          </p:cNvCxnSpPr>
          <p:nvPr/>
        </p:nvCxnSpPr>
        <p:spPr>
          <a:xfrm rot="10800000" flipV="1">
            <a:off x="28194000" y="20520660"/>
            <a:ext cx="1645920" cy="17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6" idx="1"/>
            <a:endCxn id="38" idx="3"/>
          </p:cNvCxnSpPr>
          <p:nvPr/>
        </p:nvCxnSpPr>
        <p:spPr>
          <a:xfrm rot="10800000" flipV="1">
            <a:off x="23469600" y="20538440"/>
            <a:ext cx="1676400" cy="15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4137600" y="19659600"/>
            <a:ext cx="1553852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YES</a:t>
            </a:r>
            <a:endParaRPr lang="en-US" sz="4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7338000" y="21336000"/>
            <a:ext cx="1494733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NO</a:t>
            </a:r>
            <a:endParaRPr lang="en-US" sz="4000" dirty="0"/>
          </a:p>
        </p:txBody>
      </p:sp>
      <p:cxnSp>
        <p:nvCxnSpPr>
          <p:cNvPr id="165" name="Straight Arrow Connector 164"/>
          <p:cNvCxnSpPr>
            <a:stCxn id="19" idx="3"/>
            <a:endCxn id="35" idx="1"/>
          </p:cNvCxnSpPr>
          <p:nvPr/>
        </p:nvCxnSpPr>
        <p:spPr>
          <a:xfrm>
            <a:off x="12405360" y="12954000"/>
            <a:ext cx="1005840" cy="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35" idx="3"/>
            <a:endCxn id="25" idx="1"/>
          </p:cNvCxnSpPr>
          <p:nvPr/>
        </p:nvCxnSpPr>
        <p:spPr>
          <a:xfrm>
            <a:off x="18440400" y="12954000"/>
            <a:ext cx="1341120" cy="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hape 176"/>
          <p:cNvCxnSpPr>
            <a:stCxn id="35" idx="0"/>
            <a:endCxn id="24" idx="1"/>
          </p:cNvCxnSpPr>
          <p:nvPr/>
        </p:nvCxnSpPr>
        <p:spPr>
          <a:xfrm rot="5400000" flipH="1" flipV="1">
            <a:off x="17411700" y="8359140"/>
            <a:ext cx="1554480" cy="45262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5758161" y="10017761"/>
            <a:ext cx="1494733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NO</a:t>
            </a:r>
            <a:endParaRPr lang="en-US" sz="40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8105120" y="12090401"/>
            <a:ext cx="1553852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YES</a:t>
            </a:r>
            <a:endParaRPr lang="en-US" sz="4000" dirty="0"/>
          </a:p>
        </p:txBody>
      </p:sp>
      <p:sp>
        <p:nvSpPr>
          <p:cNvPr id="3" name="Flowchart: Decision 2"/>
          <p:cNvSpPr/>
          <p:nvPr/>
        </p:nvSpPr>
        <p:spPr>
          <a:xfrm>
            <a:off x="11696700" y="16652011"/>
            <a:ext cx="3429000" cy="2418544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SO </a:t>
            </a:r>
            <a:r>
              <a:rPr lang="en-US" sz="3600" b="1" dirty="0" err="1" smtClean="0">
                <a:solidFill>
                  <a:schemeClr val="tx1"/>
                </a:solidFill>
              </a:rPr>
              <a:t>Aproval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5563242" y="20748404"/>
            <a:ext cx="3748398" cy="2445089"/>
          </a:xfrm>
          <a:prstGeom prst="flowChartProcess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Return to Applicant</a:t>
            </a:r>
            <a:endParaRPr lang="en-US" sz="3600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10" idx="3"/>
            <a:endCxn id="3" idx="1"/>
          </p:cNvCxnSpPr>
          <p:nvPr/>
        </p:nvCxnSpPr>
        <p:spPr>
          <a:xfrm flipV="1">
            <a:off x="7543800" y="17861283"/>
            <a:ext cx="4152900" cy="53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929742" y="11744960"/>
            <a:ext cx="4452257" cy="2418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Pet/</a:t>
            </a:r>
            <a:r>
              <a:rPr lang="en-US" sz="3600" b="1" dirty="0" err="1" smtClean="0"/>
              <a:t>Apln</a:t>
            </a:r>
            <a:r>
              <a:rPr lang="en-US" sz="3600" b="1" dirty="0" smtClean="0"/>
              <a:t> sent to WO National Coordinator </a:t>
            </a:r>
            <a:endParaRPr lang="en-US" sz="3600" b="1" dirty="0"/>
          </a:p>
        </p:txBody>
      </p:sp>
      <p:cxnSp>
        <p:nvCxnSpPr>
          <p:cNvPr id="48" name="Straight Arrow Connector 47"/>
          <p:cNvCxnSpPr>
            <a:stCxn id="14" idx="2"/>
          </p:cNvCxnSpPr>
          <p:nvPr/>
        </p:nvCxnSpPr>
        <p:spPr>
          <a:xfrm>
            <a:off x="6198325" y="9234456"/>
            <a:ext cx="0" cy="2510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381999" y="12961199"/>
            <a:ext cx="9296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3" idx="2"/>
          </p:cNvCxnSpPr>
          <p:nvPr/>
        </p:nvCxnSpPr>
        <p:spPr>
          <a:xfrm rot="5400000">
            <a:off x="9971925" y="18410270"/>
            <a:ext cx="2778990" cy="409956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3" idx="3"/>
          </p:cNvCxnSpPr>
          <p:nvPr/>
        </p:nvCxnSpPr>
        <p:spPr>
          <a:xfrm flipV="1">
            <a:off x="15125700" y="13117492"/>
            <a:ext cx="4533272" cy="474379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8188940" y="16652011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YES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963400" y="213360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>
            <a:stCxn id="46" idx="2"/>
          </p:cNvCxnSpPr>
          <p:nvPr/>
        </p:nvCxnSpPr>
        <p:spPr>
          <a:xfrm>
            <a:off x="6155871" y="14163040"/>
            <a:ext cx="42454" cy="2753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41120" y="6217920"/>
            <a:ext cx="37216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064243" y="1727200"/>
            <a:ext cx="17761750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dirty="0" smtClean="0"/>
              <a:t>HISTORY OF WITHDRAWAL AUTHORITIES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2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1888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1891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6448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1902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71144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1910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938784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1915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39952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1916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74648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1920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609344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1926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844040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1941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2112264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1942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46960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1943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15184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1952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849880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1958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84576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1964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1968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36210240" y="5181601"/>
            <a:ext cx="1861820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1976</a:t>
            </a:r>
            <a:endParaRPr lang="en-US" sz="4000" dirty="0"/>
          </a:p>
        </p:txBody>
      </p:sp>
      <p:cxnSp>
        <p:nvCxnSpPr>
          <p:cNvPr id="23" name="Straight Connector 22"/>
          <p:cNvCxnSpPr>
            <a:stCxn id="5" idx="2"/>
            <a:endCxn id="5" idx="2"/>
          </p:cNvCxnSpPr>
          <p:nvPr/>
        </p:nvCxnSpPr>
        <p:spPr>
          <a:xfrm rot="5400000">
            <a:off x="2272030" y="62086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" y="7254241"/>
            <a:ext cx="3352800" cy="1642644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4000" dirty="0" smtClean="0"/>
              <a:t>Reservoir</a:t>
            </a:r>
          </a:p>
          <a:p>
            <a:r>
              <a:rPr lang="en-US" sz="4000" dirty="0" smtClean="0"/>
              <a:t>Sites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82243" y="10017761"/>
            <a:ext cx="4078837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Forest Reserves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93923" y="6908800"/>
            <a:ext cx="3406154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Reclamation</a:t>
            </a:r>
          </a:p>
          <a:p>
            <a:r>
              <a:rPr lang="en-US" sz="4000" dirty="0" smtClean="0"/>
              <a:t>Act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705600" y="8636001"/>
            <a:ext cx="3024702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Pickett Act</a:t>
            </a:r>
            <a:endParaRPr lang="en-US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8382000" y="12781280"/>
            <a:ext cx="4599685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Supreme Court</a:t>
            </a:r>
          </a:p>
          <a:p>
            <a:r>
              <a:rPr lang="en-US" sz="4000" u="sng" dirty="0" smtClean="0"/>
              <a:t>U.S. v Midwest Oil</a:t>
            </a:r>
            <a:endParaRPr lang="en-US" sz="4000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11064241" y="7254240"/>
            <a:ext cx="2940385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Stock</a:t>
            </a:r>
          </a:p>
          <a:p>
            <a:r>
              <a:rPr lang="en-US" sz="4000" dirty="0" smtClean="0"/>
              <a:t>Driveways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12740643" y="9326880"/>
            <a:ext cx="3912574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Federal Power </a:t>
            </a:r>
          </a:p>
          <a:p>
            <a:r>
              <a:rPr lang="en-US" sz="4000" dirty="0" smtClean="0"/>
              <a:t>Act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15422883" y="11399520"/>
            <a:ext cx="4245293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E.O. 4/17/1926*</a:t>
            </a:r>
          </a:p>
          <a:p>
            <a:r>
              <a:rPr lang="en-US" sz="4000" dirty="0" smtClean="0"/>
              <a:t>PWR 107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17434563" y="9326881"/>
            <a:ext cx="4023356" cy="1642644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4000" dirty="0" smtClean="0"/>
              <a:t>Atty. General’s</a:t>
            </a:r>
          </a:p>
          <a:p>
            <a:r>
              <a:rPr lang="en-US" sz="4000" dirty="0" smtClean="0"/>
              <a:t>Opinion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20787360" y="6908801"/>
            <a:ext cx="2813812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E.O. 9146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20787360" y="8290561"/>
            <a:ext cx="2855618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PLO No. 1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23134320" y="10708641"/>
            <a:ext cx="2813812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E.O. 9337</a:t>
            </a:r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481280" y="7254241"/>
            <a:ext cx="3073498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E.O. 10355</a:t>
            </a:r>
            <a:endParaRPr lang="en-US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63523" y="8981441"/>
            <a:ext cx="2756296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Engle Act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30175203" y="7254241"/>
            <a:ext cx="3942518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Wilderness Act</a:t>
            </a:r>
            <a:endParaRPr lang="en-US" sz="4000" dirty="0"/>
          </a:p>
        </p:txBody>
      </p:sp>
      <p:sp>
        <p:nvSpPr>
          <p:cNvPr id="47" name="TextBox 46"/>
          <p:cNvSpPr txBox="1"/>
          <p:nvPr/>
        </p:nvSpPr>
        <p:spPr>
          <a:xfrm>
            <a:off x="33192723" y="9326880"/>
            <a:ext cx="3673213" cy="1642644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Wild &amp; Scenic</a:t>
            </a:r>
          </a:p>
          <a:p>
            <a:r>
              <a:rPr lang="en-US" sz="4000" dirty="0" smtClean="0"/>
              <a:t>Rivers Act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10243" y="7254241"/>
            <a:ext cx="2275395" cy="1027091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000" dirty="0" smtClean="0"/>
              <a:t>FLPMA</a:t>
            </a:r>
            <a:endParaRPr lang="en-US" sz="4000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519356" y="7116912"/>
            <a:ext cx="3454400" cy="965536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3600" dirty="0" smtClean="0"/>
              <a:t>---------</a:t>
            </a:r>
            <a:endParaRPr lang="en-US" sz="3600" dirty="0"/>
          </a:p>
        </p:txBody>
      </p:sp>
      <p:sp>
        <p:nvSpPr>
          <p:cNvPr id="72" name="TextBox 71"/>
          <p:cNvSpPr txBox="1"/>
          <p:nvPr/>
        </p:nvSpPr>
        <p:spPr>
          <a:xfrm rot="5400000">
            <a:off x="1621907" y="7980525"/>
            <a:ext cx="5181595" cy="965536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----------------------------</a:t>
            </a:r>
            <a:endParaRPr lang="en-US" sz="3600" dirty="0"/>
          </a:p>
        </p:txBody>
      </p:sp>
      <p:sp>
        <p:nvSpPr>
          <p:cNvPr id="73" name="TextBox 72"/>
          <p:cNvSpPr txBox="1"/>
          <p:nvPr/>
        </p:nvSpPr>
        <p:spPr>
          <a:xfrm rot="5400000">
            <a:off x="5472693" y="6426036"/>
            <a:ext cx="2072649" cy="965536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3600" dirty="0" smtClean="0"/>
              <a:t>-------</a:t>
            </a:r>
            <a:endParaRPr lang="en-US" sz="3600" dirty="0"/>
          </a:p>
        </p:txBody>
      </p:sp>
      <p:sp>
        <p:nvSpPr>
          <p:cNvPr id="74" name="TextBox 73"/>
          <p:cNvSpPr txBox="1"/>
          <p:nvPr/>
        </p:nvSpPr>
        <p:spPr>
          <a:xfrm rot="5400000">
            <a:off x="6577628" y="7361739"/>
            <a:ext cx="3944027" cy="965536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</a:t>
            </a:r>
            <a:endParaRPr lang="en-US" sz="3600" dirty="0"/>
          </a:p>
        </p:txBody>
      </p:sp>
      <p:sp>
        <p:nvSpPr>
          <p:cNvPr id="75" name="TextBox 74"/>
          <p:cNvSpPr txBox="1"/>
          <p:nvPr/>
        </p:nvSpPr>
        <p:spPr>
          <a:xfrm rot="5400000">
            <a:off x="6363058" y="9223751"/>
            <a:ext cx="7668079" cy="965536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-----------------------------------------------</a:t>
            </a:r>
            <a:endParaRPr lang="en-US" sz="3600" dirty="0"/>
          </a:p>
        </p:txBody>
      </p:sp>
      <p:sp>
        <p:nvSpPr>
          <p:cNvPr id="76" name="TextBox 75"/>
          <p:cNvSpPr txBox="1"/>
          <p:nvPr/>
        </p:nvSpPr>
        <p:spPr>
          <a:xfrm rot="5400000">
            <a:off x="11162452" y="6462312"/>
            <a:ext cx="20926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</a:t>
            </a:r>
            <a:endParaRPr lang="en-US" sz="3600" dirty="0"/>
          </a:p>
        </p:txBody>
      </p:sp>
      <p:sp>
        <p:nvSpPr>
          <p:cNvPr id="77" name="TextBox 76"/>
          <p:cNvSpPr txBox="1"/>
          <p:nvPr/>
        </p:nvSpPr>
        <p:spPr>
          <a:xfrm rot="5400000">
            <a:off x="12521961" y="7479687"/>
            <a:ext cx="40675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-----------------------</a:t>
            </a:r>
            <a:endParaRPr lang="en-US" sz="36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13881470" y="8497057"/>
            <a:ext cx="60424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-------------------------------------</a:t>
            </a:r>
            <a:endParaRPr lang="en-US" sz="3600" dirty="0"/>
          </a:p>
        </p:txBody>
      </p:sp>
      <p:sp>
        <p:nvSpPr>
          <p:cNvPr id="79" name="TextBox 78"/>
          <p:cNvSpPr txBox="1"/>
          <p:nvPr/>
        </p:nvSpPr>
        <p:spPr>
          <a:xfrm rot="5400000">
            <a:off x="17215881" y="7479687"/>
            <a:ext cx="40675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-----------------------</a:t>
            </a:r>
            <a:endParaRPr lang="en-US" sz="3600" dirty="0"/>
          </a:p>
        </p:txBody>
      </p:sp>
      <p:sp>
        <p:nvSpPr>
          <p:cNvPr id="80" name="TextBox 79"/>
          <p:cNvSpPr txBox="1"/>
          <p:nvPr/>
        </p:nvSpPr>
        <p:spPr>
          <a:xfrm rot="5400000">
            <a:off x="21097168" y="6244304"/>
            <a:ext cx="1669460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</a:t>
            </a:r>
            <a:endParaRPr lang="en-US" sz="3600" dirty="0"/>
          </a:p>
        </p:txBody>
      </p:sp>
      <p:sp>
        <p:nvSpPr>
          <p:cNvPr id="81" name="TextBox 80"/>
          <p:cNvSpPr txBox="1"/>
          <p:nvPr/>
        </p:nvSpPr>
        <p:spPr>
          <a:xfrm rot="5400000">
            <a:off x="21097168" y="7626064"/>
            <a:ext cx="1669460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</a:t>
            </a:r>
            <a:endParaRPr lang="en-US" sz="3600" dirty="0"/>
          </a:p>
        </p:txBody>
      </p:sp>
      <p:sp>
        <p:nvSpPr>
          <p:cNvPr id="82" name="TextBox 81"/>
          <p:cNvSpPr txBox="1"/>
          <p:nvPr/>
        </p:nvSpPr>
        <p:spPr>
          <a:xfrm rot="5400000">
            <a:off x="21539760" y="8206380"/>
            <a:ext cx="5478195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---------------------------------</a:t>
            </a:r>
            <a:endParaRPr lang="en-US" sz="3600" dirty="0"/>
          </a:p>
        </p:txBody>
      </p:sp>
      <p:sp>
        <p:nvSpPr>
          <p:cNvPr id="83" name="TextBox 82"/>
          <p:cNvSpPr txBox="1"/>
          <p:nvPr/>
        </p:nvSpPr>
        <p:spPr>
          <a:xfrm rot="5400000">
            <a:off x="25914772" y="6462312"/>
            <a:ext cx="20926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</a:t>
            </a:r>
            <a:endParaRPr lang="en-US" sz="3600" dirty="0"/>
          </a:p>
        </p:txBody>
      </p:sp>
      <p:sp>
        <p:nvSpPr>
          <p:cNvPr id="84" name="TextBox 83"/>
          <p:cNvSpPr txBox="1"/>
          <p:nvPr/>
        </p:nvSpPr>
        <p:spPr>
          <a:xfrm rot="5400000">
            <a:off x="27485878" y="7261679"/>
            <a:ext cx="3644359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</a:t>
            </a:r>
            <a:endParaRPr lang="en-US" sz="3600" dirty="0"/>
          </a:p>
        </p:txBody>
      </p:sp>
      <p:sp>
        <p:nvSpPr>
          <p:cNvPr id="85" name="TextBox 84"/>
          <p:cNvSpPr txBox="1"/>
          <p:nvPr/>
        </p:nvSpPr>
        <p:spPr>
          <a:xfrm rot="5400000">
            <a:off x="30652934" y="6411094"/>
            <a:ext cx="20926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</a:t>
            </a:r>
            <a:endParaRPr lang="en-US" sz="3600" dirty="0"/>
          </a:p>
        </p:txBody>
      </p:sp>
      <p:sp>
        <p:nvSpPr>
          <p:cNvPr id="86" name="TextBox 85"/>
          <p:cNvSpPr txBox="1"/>
          <p:nvPr/>
        </p:nvSpPr>
        <p:spPr>
          <a:xfrm rot="5400000">
            <a:off x="32709292" y="7407017"/>
            <a:ext cx="3926488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----------------------</a:t>
            </a:r>
            <a:endParaRPr lang="en-US" sz="3600" dirty="0"/>
          </a:p>
        </p:txBody>
      </p:sp>
      <p:sp>
        <p:nvSpPr>
          <p:cNvPr id="87" name="TextBox 86"/>
          <p:cNvSpPr txBox="1"/>
          <p:nvPr/>
        </p:nvSpPr>
        <p:spPr>
          <a:xfrm rot="5400000">
            <a:off x="36308452" y="6462312"/>
            <a:ext cx="2092652" cy="96553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3600" dirty="0" smtClean="0"/>
              <a:t>---------</a:t>
            </a:r>
            <a:endParaRPr lang="en-US" sz="3600" dirty="0"/>
          </a:p>
        </p:txBody>
      </p:sp>
      <p:sp>
        <p:nvSpPr>
          <p:cNvPr id="88" name="TextBox 87"/>
          <p:cNvSpPr txBox="1"/>
          <p:nvPr/>
        </p:nvSpPr>
        <p:spPr>
          <a:xfrm>
            <a:off x="16763697" y="15544802"/>
            <a:ext cx="5736279" cy="1227146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pPr algn="ctr"/>
            <a:r>
              <a:rPr lang="en-US" sz="5300" b="1" dirty="0"/>
              <a:t>i</a:t>
            </a:r>
            <a:r>
              <a:rPr lang="en-US" sz="5300" b="1" dirty="0" smtClean="0"/>
              <a:t>mplied authority</a:t>
            </a:r>
            <a:endParaRPr lang="en-US" sz="5300" b="1" dirty="0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15087600" y="16235680"/>
            <a:ext cx="1341120" cy="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22799040" y="16235680"/>
            <a:ext cx="1341120" cy="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723123" y="16926563"/>
            <a:ext cx="7209140" cy="11614605"/>
          </a:xfrm>
          <a:prstGeom prst="rect">
            <a:avLst/>
          </a:prstGeom>
          <a:noFill/>
        </p:spPr>
        <p:txBody>
          <a:bodyPr wrap="square" lIns="407557" tIns="203779" rIns="407557" bIns="203779" rtlCol="0">
            <a:spAutoFit/>
          </a:bodyPr>
          <a:lstStyle/>
          <a:p>
            <a:r>
              <a:rPr lang="en-US" sz="4500" dirty="0" smtClean="0"/>
              <a:t>Reservoir Sites	</a:t>
            </a:r>
          </a:p>
          <a:p>
            <a:r>
              <a:rPr lang="en-US" sz="4500" dirty="0" smtClean="0"/>
              <a:t>Forest Reserves</a:t>
            </a:r>
          </a:p>
          <a:p>
            <a:r>
              <a:rPr lang="en-US" sz="4500" dirty="0" smtClean="0"/>
              <a:t>Reclamation Act</a:t>
            </a:r>
          </a:p>
          <a:p>
            <a:r>
              <a:rPr lang="en-US" sz="4500" dirty="0" smtClean="0"/>
              <a:t>Pickett Act</a:t>
            </a:r>
          </a:p>
          <a:p>
            <a:r>
              <a:rPr lang="en-US" sz="4500" dirty="0" smtClean="0"/>
              <a:t>Stock Driveways</a:t>
            </a:r>
          </a:p>
          <a:p>
            <a:r>
              <a:rPr lang="en-US" sz="4500" dirty="0" smtClean="0"/>
              <a:t>Federal Power Act</a:t>
            </a:r>
          </a:p>
          <a:p>
            <a:r>
              <a:rPr lang="en-US" sz="4500" dirty="0" smtClean="0"/>
              <a:t>E.O. 9146</a:t>
            </a:r>
          </a:p>
          <a:p>
            <a:r>
              <a:rPr lang="en-US" sz="4500" dirty="0" smtClean="0"/>
              <a:t>E.O. 9337</a:t>
            </a:r>
          </a:p>
          <a:p>
            <a:r>
              <a:rPr lang="en-US" sz="4500" dirty="0" smtClean="0"/>
              <a:t>E.O. 10355</a:t>
            </a:r>
          </a:p>
          <a:p>
            <a:r>
              <a:rPr lang="en-US" sz="4500" dirty="0" smtClean="0"/>
              <a:t>Engle Act</a:t>
            </a:r>
          </a:p>
          <a:p>
            <a:r>
              <a:rPr lang="en-US" sz="4500" dirty="0" smtClean="0"/>
              <a:t>Wilderness Act</a:t>
            </a:r>
          </a:p>
          <a:p>
            <a:r>
              <a:rPr lang="en-US" sz="4500" dirty="0" smtClean="0"/>
              <a:t>Wild and Scenic</a:t>
            </a:r>
          </a:p>
          <a:p>
            <a:r>
              <a:rPr lang="en-US" sz="4500" dirty="0"/>
              <a:t> </a:t>
            </a:r>
            <a:r>
              <a:rPr lang="en-US" sz="4500" dirty="0" smtClean="0"/>
              <a:t>    Rivers Act</a:t>
            </a:r>
          </a:p>
          <a:p>
            <a:r>
              <a:rPr lang="en-US" sz="4500" dirty="0" smtClean="0"/>
              <a:t>Federal Land Policy</a:t>
            </a:r>
          </a:p>
          <a:p>
            <a:r>
              <a:rPr lang="en-US" sz="4500" dirty="0"/>
              <a:t> </a:t>
            </a:r>
            <a:r>
              <a:rPr lang="en-US" sz="4500" dirty="0" smtClean="0"/>
              <a:t>    and Management Act</a:t>
            </a:r>
          </a:p>
          <a:p>
            <a:pPr algn="ctr"/>
            <a:endParaRPr lang="en-US" sz="5300" dirty="0"/>
          </a:p>
        </p:txBody>
      </p:sp>
      <p:sp>
        <p:nvSpPr>
          <p:cNvPr id="97" name="TextBox 96"/>
          <p:cNvSpPr txBox="1"/>
          <p:nvPr/>
        </p:nvSpPr>
        <p:spPr>
          <a:xfrm>
            <a:off x="18440403" y="16926562"/>
            <a:ext cx="3602681" cy="10106500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500" dirty="0" smtClean="0"/>
              <a:t>10/02/1888</a:t>
            </a:r>
          </a:p>
          <a:p>
            <a:r>
              <a:rPr lang="en-US" sz="4500" dirty="0" smtClean="0"/>
              <a:t>03/03/1891</a:t>
            </a:r>
          </a:p>
          <a:p>
            <a:r>
              <a:rPr lang="en-US" sz="4500" dirty="0" smtClean="0"/>
              <a:t>06/17/1902</a:t>
            </a:r>
          </a:p>
          <a:p>
            <a:r>
              <a:rPr lang="en-US" sz="4500" dirty="0" smtClean="0"/>
              <a:t>06/25/1910</a:t>
            </a:r>
          </a:p>
          <a:p>
            <a:r>
              <a:rPr lang="en-US" sz="4500" dirty="0" smtClean="0"/>
              <a:t>12/29/1916</a:t>
            </a:r>
          </a:p>
          <a:p>
            <a:r>
              <a:rPr lang="en-US" sz="4500" dirty="0" smtClean="0"/>
              <a:t>06/10/1920</a:t>
            </a:r>
          </a:p>
          <a:p>
            <a:r>
              <a:rPr lang="en-US" sz="4500" dirty="0" smtClean="0"/>
              <a:t>04/24/1942</a:t>
            </a:r>
          </a:p>
          <a:p>
            <a:r>
              <a:rPr lang="en-US" sz="4500" dirty="0" smtClean="0"/>
              <a:t>04/24/1943</a:t>
            </a:r>
          </a:p>
          <a:p>
            <a:r>
              <a:rPr lang="en-US" sz="4500" dirty="0" smtClean="0"/>
              <a:t>05/26/1952</a:t>
            </a:r>
          </a:p>
          <a:p>
            <a:r>
              <a:rPr lang="en-US" sz="4500" dirty="0" smtClean="0"/>
              <a:t>02/28/1958</a:t>
            </a:r>
          </a:p>
          <a:p>
            <a:r>
              <a:rPr lang="en-US" sz="4500" dirty="0" smtClean="0"/>
              <a:t>09/03/1964</a:t>
            </a:r>
          </a:p>
          <a:p>
            <a:r>
              <a:rPr lang="en-US" sz="4500" dirty="0" smtClean="0"/>
              <a:t>10/02/1968</a:t>
            </a:r>
          </a:p>
          <a:p>
            <a:endParaRPr lang="en-US" sz="4500" dirty="0"/>
          </a:p>
          <a:p>
            <a:r>
              <a:rPr lang="en-US" sz="4500" dirty="0" smtClean="0"/>
              <a:t>10/21/1976</a:t>
            </a:r>
            <a:endParaRPr lang="en-US" sz="4500" dirty="0"/>
          </a:p>
        </p:txBody>
      </p:sp>
      <p:sp>
        <p:nvSpPr>
          <p:cNvPr id="98" name="TextBox 97"/>
          <p:cNvSpPr txBox="1"/>
          <p:nvPr/>
        </p:nvSpPr>
        <p:spPr>
          <a:xfrm>
            <a:off x="25146003" y="16926562"/>
            <a:ext cx="4952410" cy="10106500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500" dirty="0" smtClean="0"/>
              <a:t>43 U.S.C. 662</a:t>
            </a:r>
          </a:p>
          <a:p>
            <a:r>
              <a:rPr lang="en-US" sz="4500" dirty="0" smtClean="0"/>
              <a:t>16 U.S.C. 471</a:t>
            </a:r>
          </a:p>
          <a:p>
            <a:r>
              <a:rPr lang="en-US" sz="4500" dirty="0" smtClean="0"/>
              <a:t>43 U.S.C. 416</a:t>
            </a:r>
          </a:p>
          <a:p>
            <a:r>
              <a:rPr lang="en-US" sz="4500" dirty="0" smtClean="0"/>
              <a:t>43 U.S.C. 141</a:t>
            </a:r>
          </a:p>
          <a:p>
            <a:r>
              <a:rPr lang="en-US" sz="4500" dirty="0" smtClean="0"/>
              <a:t>43 U.S.C. 300</a:t>
            </a:r>
          </a:p>
          <a:p>
            <a:r>
              <a:rPr lang="en-US" sz="4500" dirty="0" smtClean="0"/>
              <a:t>16 U.S.C. 818</a:t>
            </a:r>
          </a:p>
          <a:p>
            <a:endParaRPr lang="en-US" sz="4500" dirty="0"/>
          </a:p>
          <a:p>
            <a:endParaRPr lang="en-US" sz="4500" dirty="0" smtClean="0"/>
          </a:p>
          <a:p>
            <a:endParaRPr lang="en-US" sz="4500" dirty="0"/>
          </a:p>
          <a:p>
            <a:r>
              <a:rPr lang="en-US" sz="4500" dirty="0" smtClean="0"/>
              <a:t>43 U.S.C. 155-158</a:t>
            </a:r>
          </a:p>
          <a:p>
            <a:r>
              <a:rPr lang="en-US" sz="4500" dirty="0" smtClean="0"/>
              <a:t>16 U.S.C. 1131</a:t>
            </a:r>
          </a:p>
          <a:p>
            <a:r>
              <a:rPr lang="en-US" sz="4500" dirty="0" smtClean="0"/>
              <a:t>16 U.S.C. 1277</a:t>
            </a:r>
          </a:p>
          <a:p>
            <a:endParaRPr lang="en-US" sz="4500" dirty="0"/>
          </a:p>
          <a:p>
            <a:r>
              <a:rPr lang="en-US" sz="4500" dirty="0" smtClean="0"/>
              <a:t>43 U.S.C. 1714</a:t>
            </a:r>
            <a:endParaRPr lang="en-US" sz="4500" dirty="0"/>
          </a:p>
        </p:txBody>
      </p:sp>
      <p:sp>
        <p:nvSpPr>
          <p:cNvPr id="99" name="TextBox 98"/>
          <p:cNvSpPr txBox="1"/>
          <p:nvPr/>
        </p:nvSpPr>
        <p:spPr>
          <a:xfrm>
            <a:off x="2011683" y="28671523"/>
            <a:ext cx="18745673" cy="1104035"/>
          </a:xfrm>
          <a:prstGeom prst="rect">
            <a:avLst/>
          </a:prstGeom>
          <a:noFill/>
        </p:spPr>
        <p:txBody>
          <a:bodyPr wrap="none" lIns="407557" tIns="203779" rIns="407557" bIns="203779" rtlCol="0">
            <a:spAutoFit/>
          </a:bodyPr>
          <a:lstStyle/>
          <a:p>
            <a:r>
              <a:rPr lang="en-US" sz="4500" dirty="0" smtClean="0"/>
              <a:t>* this executive order used the Pickett Act as the authority to withdraw land.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311</Words>
  <Application>Microsoft Office PowerPoint</Application>
  <PresentationFormat>Custom</PresentationFormat>
  <Paragraphs>142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jklette</dc:creator>
  <cp:lastModifiedBy>Barnes, Michael L</cp:lastModifiedBy>
  <cp:revision>93</cp:revision>
  <cp:lastPrinted>2015-05-04T22:23:20Z</cp:lastPrinted>
  <dcterms:created xsi:type="dcterms:W3CDTF">2010-09-13T13:49:21Z</dcterms:created>
  <dcterms:modified xsi:type="dcterms:W3CDTF">2015-05-04T22:25:12Z</dcterms:modified>
</cp:coreProperties>
</file>