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75" r:id="rId1"/>
  </p:sldMasterIdLst>
  <p:notesMasterIdLst>
    <p:notesMasterId r:id="rId18"/>
  </p:notesMasterIdLst>
  <p:handoutMasterIdLst>
    <p:handoutMasterId r:id="rId19"/>
  </p:handoutMasterIdLst>
  <p:sldIdLst>
    <p:sldId id="1109" r:id="rId2"/>
    <p:sldId id="1170" r:id="rId3"/>
    <p:sldId id="1180" r:id="rId4"/>
    <p:sldId id="1171" r:id="rId5"/>
    <p:sldId id="1176" r:id="rId6"/>
    <p:sldId id="1174" r:id="rId7"/>
    <p:sldId id="1175" r:id="rId8"/>
    <p:sldId id="1177" r:id="rId9"/>
    <p:sldId id="1178" r:id="rId10"/>
    <p:sldId id="1189" r:id="rId11"/>
    <p:sldId id="1184" r:id="rId12"/>
    <p:sldId id="1185" r:id="rId13"/>
    <p:sldId id="1186" r:id="rId14"/>
    <p:sldId id="1187" r:id="rId15"/>
    <p:sldId id="1188" r:id="rId16"/>
    <p:sldId id="1190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FF33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F33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F33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F33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FF33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33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33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33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33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chell, Celeste A" initials="MC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2775"/>
    <a:srgbClr val="00487E"/>
    <a:srgbClr val="FB7777"/>
    <a:srgbClr val="FFCC00"/>
    <a:srgbClr val="FFFF00"/>
    <a:srgbClr val="F9FDCB"/>
    <a:srgbClr val="FF3300"/>
    <a:srgbClr val="F8F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57171" autoAdjust="0"/>
  </p:normalViewPr>
  <p:slideViewPr>
    <p:cSldViewPr snapToGrid="0" snapToObjects="1">
      <p:cViewPr varScale="1">
        <p:scale>
          <a:sx n="101" d="100"/>
          <a:sy n="101" d="100"/>
        </p:scale>
        <p:origin x="39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5526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6" d="100"/>
        <a:sy n="66" d="100"/>
      </p:scale>
      <p:origin x="0" y="2448"/>
    </p:cViewPr>
  </p:sorterViewPr>
  <p:notesViewPr>
    <p:cSldViewPr snapToGrid="0" snapToObjects="1">
      <p:cViewPr>
        <p:scale>
          <a:sx n="60" d="100"/>
          <a:sy n="60" d="100"/>
        </p:scale>
        <p:origin x="-2460" y="-6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0"/>
    <c:plotArea>
      <c:layout/>
      <c:pieChart>
        <c:varyColors val="1"/>
        <c:ser>
          <c:idx val="0"/>
          <c:order val="0"/>
          <c:val>
            <c:numRef>
              <c:f>Sheet1!$E$7:$E$8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40-4552-A456-53BEFEAA7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16606498194944"/>
          <c:y val="8.0310880829015538E-2"/>
          <c:w val="0.6028880866425993"/>
          <c:h val="0.8652849740932642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70"/>
      </c:pieChart>
      <c:spPr>
        <a:noFill/>
        <a:ln w="2317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43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16606498194942"/>
          <c:y val="8.0310880829015496E-2"/>
          <c:w val="0.60288808664260063"/>
          <c:h val="0.8652849740932642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7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79" rIns="93160" bIns="46579" numCol="1" anchor="t" anchorCtr="0" compatLnSpc="1">
            <a:prstTxWarp prst="textNoShape">
              <a:avLst/>
            </a:prstTxWarp>
          </a:bodyPr>
          <a:lstStyle>
            <a:lvl1pPr defTabSz="931695" eaLnBrk="1" hangingPunct="1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79" rIns="93160" bIns="46579" numCol="1" anchor="t" anchorCtr="0" compatLnSpc="1">
            <a:prstTxWarp prst="textNoShape">
              <a:avLst/>
            </a:prstTxWarp>
          </a:bodyPr>
          <a:lstStyle>
            <a:lvl1pPr algn="r" defTabSz="931695" eaLnBrk="1" hangingPunct="1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79" rIns="93160" bIns="46579" numCol="1" anchor="b" anchorCtr="0" compatLnSpc="1">
            <a:prstTxWarp prst="textNoShape">
              <a:avLst/>
            </a:prstTxWarp>
          </a:bodyPr>
          <a:lstStyle>
            <a:lvl1pPr defTabSz="931695" eaLnBrk="1" hangingPunct="1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79" rIns="93160" bIns="46579" numCol="1" anchor="b" anchorCtr="0" compatLnSpc="1">
            <a:prstTxWarp prst="textNoShape">
              <a:avLst/>
            </a:prstTxWarp>
          </a:bodyPr>
          <a:lstStyle>
            <a:lvl1pPr algn="r" defTabSz="930276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A27E81A-AAA0-42A6-9AF9-97EE8DCA3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3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79" rIns="93160" bIns="46579" numCol="1" anchor="t" anchorCtr="0" compatLnSpc="1">
            <a:prstTxWarp prst="textNoShape">
              <a:avLst/>
            </a:prstTxWarp>
          </a:bodyPr>
          <a:lstStyle>
            <a:lvl1pPr defTabSz="931695" eaLnBrk="1" hangingPunct="1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79" rIns="93160" bIns="46579" numCol="1" anchor="t" anchorCtr="0" compatLnSpc="1">
            <a:prstTxWarp prst="textNoShape">
              <a:avLst/>
            </a:prstTxWarp>
          </a:bodyPr>
          <a:lstStyle>
            <a:lvl1pPr algn="r" defTabSz="931695" eaLnBrk="1" hangingPunct="1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6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79" rIns="93160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79" rIns="93160" bIns="46579" numCol="1" anchor="b" anchorCtr="0" compatLnSpc="1">
            <a:prstTxWarp prst="textNoShape">
              <a:avLst/>
            </a:prstTxWarp>
          </a:bodyPr>
          <a:lstStyle>
            <a:lvl1pPr defTabSz="931695" eaLnBrk="1" hangingPunct="1">
              <a:defRPr sz="13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0" tIns="46579" rIns="93160" bIns="46579" numCol="1" anchor="b" anchorCtr="0" compatLnSpc="1">
            <a:prstTxWarp prst="textNoShape">
              <a:avLst/>
            </a:prstTxWarp>
          </a:bodyPr>
          <a:lstStyle>
            <a:lvl1pPr algn="r" defTabSz="930276" eaLnBrk="1" hangingPunct="1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CE3A5FE-AA54-40E7-9B94-84260D4D4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257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ED40-3800-424F-BF41-0A8B8C22FB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ED40-3800-424F-BF41-0A8B8C22FBE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ED40-3800-424F-BF41-0A8B8C22FBE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54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ED40-3800-424F-BF41-0A8B8C22FBE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5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ED40-3800-424F-BF41-0A8B8C22FBE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68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ED40-3800-424F-BF41-0A8B8C22FBE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91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ED40-3800-424F-BF41-0A8B8C22FBE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536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ED40-3800-424F-BF41-0A8B8C22FBE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11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A9A78-968E-4E3B-89CC-D07022EA2FC8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A72CD-8A1F-449D-9E59-ADF69F0A7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9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6A99F-7ED7-450D-B8C6-B619D027DDCD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FA992-BBDD-4731-857C-E7E4BC5E38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5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D05B-A6CE-4D0D-B5C7-C5B395A34AC3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1949-9F1B-4107-9A42-C2DB0497C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2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FC0CC-CEE8-4621-A34E-D0C7DA7C48EE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6E754-5486-4B48-866A-9F029A01D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1FE2E-13B3-4ED7-816F-F94B1A414A47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5D971-F73A-44D4-8BAE-6A6FFA98E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1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9326E-9761-4FDC-B087-F44EC656463A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16B9-254B-4135-AEBF-4C141B0B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6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ED824-0AFA-433F-9040-36667BA0C225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4681D-F31A-4B9E-9C28-0400D5C98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2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77BFA-E859-435B-A110-7DE0CA7D9D4D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A4735-A4CA-45BE-BBB2-4A560F5AB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85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883B5-73CC-4661-B93C-1F7E59BDE04C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C606D-33CA-4C50-8C8B-EC31B54C6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546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0865E-FA75-4B0F-A915-00AF4D09DD1A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096E1-97DC-40CB-9FF6-70AB19807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6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091AF-C5BB-4B37-90D7-250AA8F512D6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E9864-2403-457C-B6A6-BFAB85068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66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BB3258F-96DC-48C4-A071-C5250BE4E356}" type="datetime1">
              <a:rPr lang="en-US"/>
              <a:pPr>
                <a:defRPr/>
              </a:pPr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0572880-4479-4959-9FD6-23F723A37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610600" y="0"/>
            <a:ext cx="5334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8305800" y="0"/>
            <a:ext cx="304800" cy="6858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33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3" name="Picture 7" descr="S:\Wo610\Intranet work area\design_standards\images\blm_logo_transparent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34050"/>
            <a:ext cx="1219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7" r:id="rId2"/>
    <p:sldLayoutId id="2147484478" r:id="rId3"/>
    <p:sldLayoutId id="2147484479" r:id="rId4"/>
    <p:sldLayoutId id="2147484480" r:id="rId5"/>
    <p:sldLayoutId id="2147484481" r:id="rId6"/>
    <p:sldLayoutId id="2147484482" r:id="rId7"/>
    <p:sldLayoutId id="2147484483" r:id="rId8"/>
    <p:sldLayoutId id="2147484484" r:id="rId9"/>
    <p:sldLayoutId id="2147484485" r:id="rId10"/>
    <p:sldLayoutId id="214748448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2.wmf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1.wmf"/><Relationship Id="rId15" Type="http://schemas.openxmlformats.org/officeDocument/2006/relationships/oleObject" Target="../embeddings/oleObject4.bin"/><Relationship Id="rId10" Type="http://schemas.openxmlformats.org/officeDocument/2006/relationships/image" Target="../media/image17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6.png"/><Relationship Id="rId1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wind energ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89" y="3327705"/>
            <a:ext cx="2407274" cy="1762807"/>
          </a:xfrm>
          <a:prstGeom prst="rect">
            <a:avLst/>
          </a:prstGeom>
        </p:spPr>
      </p:pic>
      <p:pic>
        <p:nvPicPr>
          <p:cNvPr id="28" name="Picture 9" descr="F:\29palms missile.gif"/>
          <p:cNvPicPr>
            <a:picLocks noChangeAspect="1" noChangeArrowheads="1"/>
          </p:cNvPicPr>
          <p:nvPr/>
        </p:nvPicPr>
        <p:blipFill>
          <a:blip r:embed="rId4"/>
          <a:srcRect r="5180" b="5263"/>
          <a:stretch>
            <a:fillRect/>
          </a:stretch>
        </p:blipFill>
        <p:spPr bwMode="auto">
          <a:xfrm>
            <a:off x="3561906" y="4202151"/>
            <a:ext cx="3629519" cy="2419680"/>
          </a:xfrm>
          <a:prstGeom prst="rect">
            <a:avLst/>
          </a:prstGeom>
          <a:noFill/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76889" y="127662"/>
            <a:ext cx="7418722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Withdrawal of Public Lands for Military Use</a:t>
            </a:r>
            <a:endParaRPr lang="en-US" sz="3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3" name="Picture 4" descr="F:\29Palm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61630" y="5035572"/>
            <a:ext cx="2065920" cy="1573818"/>
          </a:xfrm>
          <a:prstGeom prst="rect">
            <a:avLst/>
          </a:prstGeom>
          <a:noFill/>
        </p:spPr>
      </p:pic>
      <p:pic>
        <p:nvPicPr>
          <p:cNvPr id="24" name="Picture 5" descr="F:\29palmstank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14513" y="1470107"/>
            <a:ext cx="3059375" cy="2048737"/>
          </a:xfrm>
          <a:prstGeom prst="rect">
            <a:avLst/>
          </a:prstGeom>
          <a:noFill/>
        </p:spPr>
      </p:pic>
      <p:pic>
        <p:nvPicPr>
          <p:cNvPr id="25" name="Picture 6" descr="F:\dis_brad.jpg"/>
          <p:cNvPicPr>
            <a:picLocks noChangeAspect="1" noChangeArrowheads="1"/>
          </p:cNvPicPr>
          <p:nvPr/>
        </p:nvPicPr>
        <p:blipFill>
          <a:blip r:embed="rId7"/>
          <a:srcRect l="955" t="1595" r="2153" b="2625"/>
          <a:stretch>
            <a:fillRect/>
          </a:stretch>
        </p:blipFill>
        <p:spPr bwMode="auto">
          <a:xfrm>
            <a:off x="5173888" y="1393058"/>
            <a:ext cx="2080247" cy="1487988"/>
          </a:xfrm>
          <a:prstGeom prst="rect">
            <a:avLst/>
          </a:prstGeom>
          <a:noFill/>
        </p:spPr>
      </p:pic>
      <p:pic>
        <p:nvPicPr>
          <p:cNvPr id="26" name="Picture 7" descr="F:\F-16 Roving Sands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173888" y="2857474"/>
            <a:ext cx="2080246" cy="1323142"/>
          </a:xfrm>
          <a:prstGeom prst="rect">
            <a:avLst/>
          </a:prstGeom>
          <a:noFill/>
        </p:spPr>
      </p:pic>
      <p:pic>
        <p:nvPicPr>
          <p:cNvPr id="27" name="Picture 8" descr="F:\pronghorn200.jpg"/>
          <p:cNvPicPr>
            <a:picLocks noChangeAspect="1" noChangeArrowheads="1"/>
          </p:cNvPicPr>
          <p:nvPr/>
        </p:nvPicPr>
        <p:blipFill>
          <a:blip r:embed="rId9"/>
          <a:srcRect l="3531" t="2675" r="9956" b="4442"/>
          <a:stretch>
            <a:fillRect/>
          </a:stretch>
        </p:blipFill>
        <p:spPr bwMode="auto">
          <a:xfrm>
            <a:off x="576890" y="1469908"/>
            <a:ext cx="1537623" cy="2025095"/>
          </a:xfrm>
          <a:prstGeom prst="rect">
            <a:avLst/>
          </a:prstGeom>
          <a:noFill/>
        </p:spPr>
      </p:pic>
      <p:pic>
        <p:nvPicPr>
          <p:cNvPr id="29" name="Picture 10" descr="F:\sonora.jpg"/>
          <p:cNvPicPr>
            <a:picLocks noChangeAspect="1" noChangeArrowheads="1"/>
          </p:cNvPicPr>
          <p:nvPr/>
        </p:nvPicPr>
        <p:blipFill>
          <a:blip r:embed="rId10"/>
          <a:srcRect l="6886" t="9134" r="8177" b="26268"/>
          <a:stretch>
            <a:fillRect/>
          </a:stretch>
        </p:blipFill>
        <p:spPr bwMode="auto">
          <a:xfrm>
            <a:off x="619538" y="5106563"/>
            <a:ext cx="2442092" cy="1502827"/>
          </a:xfrm>
          <a:prstGeom prst="rect">
            <a:avLst/>
          </a:prstGeom>
          <a:noFill/>
        </p:spPr>
      </p:pic>
      <p:pic>
        <p:nvPicPr>
          <p:cNvPr id="31" name="Picture 12" descr="F:\header_herd2.jpg"/>
          <p:cNvPicPr>
            <a:picLocks noChangeAspect="1" noChangeArrowheads="1"/>
          </p:cNvPicPr>
          <p:nvPr/>
        </p:nvPicPr>
        <p:blipFill>
          <a:blip r:embed="rId11"/>
          <a:srcRect l="68784"/>
          <a:stretch>
            <a:fillRect/>
          </a:stretch>
        </p:blipFill>
        <p:spPr bwMode="auto">
          <a:xfrm>
            <a:off x="2651356" y="3325684"/>
            <a:ext cx="2522532" cy="1923060"/>
          </a:xfrm>
          <a:prstGeom prst="rect">
            <a:avLst/>
          </a:prstGeom>
          <a:noFill/>
        </p:spPr>
      </p:pic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576889" y="1459852"/>
            <a:ext cx="6677246" cy="5232917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9642" y="6492875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234932"/>
              </p:ext>
            </p:extLst>
          </p:nvPr>
        </p:nvGraphicFramePr>
        <p:xfrm flipH="1">
          <a:off x="2444437" y="1321410"/>
          <a:ext cx="3722553" cy="2856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Clip" r:id="rId4" imgW="4519440" imgH="3466800" progId="">
                  <p:embed/>
                </p:oleObj>
              </mc:Choice>
              <mc:Fallback>
                <p:oleObj name="Clip" r:id="rId4" imgW="4519440" imgH="3466800" progId="">
                  <p:embed/>
                  <p:pic>
                    <p:nvPicPr>
                      <p:cNvPr id="2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2444437" y="1321410"/>
                        <a:ext cx="3722553" cy="28560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3643990" y="4449078"/>
            <a:ext cx="13234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</a:rPr>
              <a:t>Pre-application coordination and application</a:t>
            </a: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437103" y="230003"/>
            <a:ext cx="5737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+mj-lt"/>
              </a:rPr>
              <a:t>Engle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Act Withdrawal Process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6836190" y="6477000"/>
            <a:ext cx="2133600" cy="365125"/>
          </a:xfrm>
        </p:spPr>
        <p:txBody>
          <a:bodyPr/>
          <a:lstStyle/>
          <a:p>
            <a:fld id="{8260A263-B4A2-43D5-A55C-EB5031718EA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7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3619914" y="4480626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</a:rPr>
              <a:t>Legal Compliance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</a:rPr>
              <a:t>NEPA, FLPMA, ESA, etc</a:t>
            </a:r>
          </a:p>
        </p:txBody>
      </p:sp>
      <p:graphicFrame>
        <p:nvGraphicFramePr>
          <p:cNvPr id="2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9521879"/>
              </p:ext>
            </p:extLst>
          </p:nvPr>
        </p:nvGraphicFramePr>
        <p:xfrm>
          <a:off x="2667522" y="1745053"/>
          <a:ext cx="3276385" cy="241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Clip" r:id="rId4" imgW="4762440" imgH="3504600" progId="">
                  <p:embed/>
                </p:oleObj>
              </mc:Choice>
              <mc:Fallback>
                <p:oleObj name="Clip" r:id="rId4" imgW="4762440" imgH="3504600" progId="">
                  <p:embed/>
                  <p:pic>
                    <p:nvPicPr>
                      <p:cNvPr id="2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522" y="1745053"/>
                        <a:ext cx="3276385" cy="241240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437103" y="230003"/>
            <a:ext cx="5737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+mj-lt"/>
              </a:rPr>
              <a:t>Engle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Act Withdrawal Process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6836190" y="6477000"/>
            <a:ext cx="2133600" cy="365125"/>
          </a:xfrm>
        </p:spPr>
        <p:txBody>
          <a:bodyPr/>
          <a:lstStyle/>
          <a:p>
            <a:fld id="{8260A263-B4A2-43D5-A55C-EB5031718EA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5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3734215" y="4962525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</a:rPr>
              <a:t>Public Review and Comment</a:t>
            </a:r>
          </a:p>
        </p:txBody>
      </p:sp>
      <p:pic>
        <p:nvPicPr>
          <p:cNvPr id="42" name="Picture 24" descr="H:\BAC0008.JPG"/>
          <p:cNvPicPr>
            <a:picLocks noChangeAspect="1" noChangeArrowheads="1"/>
          </p:cNvPicPr>
          <p:nvPr/>
        </p:nvPicPr>
        <p:blipFill>
          <a:blip r:embed="rId3" cstate="print"/>
          <a:srcRect l="6471" r="19107" b="26387"/>
          <a:stretch>
            <a:fillRect/>
          </a:stretch>
        </p:blipFill>
        <p:spPr bwMode="auto">
          <a:xfrm>
            <a:off x="2181226" y="1730190"/>
            <a:ext cx="4177645" cy="275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437103" y="230003"/>
            <a:ext cx="5737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+mj-lt"/>
              </a:rPr>
              <a:t>Engle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Act Withdrawal Process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6836190" y="6477000"/>
            <a:ext cx="2133600" cy="365125"/>
          </a:xfrm>
        </p:spPr>
        <p:txBody>
          <a:bodyPr/>
          <a:lstStyle/>
          <a:p>
            <a:fld id="{8260A263-B4A2-43D5-A55C-EB5031718EA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1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437103" y="172853"/>
            <a:ext cx="5737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+mj-lt"/>
              </a:rPr>
              <a:t>Engle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Act Withdrawal Process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96987" y="1548005"/>
            <a:ext cx="2266018" cy="2866947"/>
            <a:chOff x="5175835" y="4948316"/>
            <a:chExt cx="687613" cy="828675"/>
          </a:xfrm>
        </p:grpSpPr>
        <p:grpSp>
          <p:nvGrpSpPr>
            <p:cNvPr id="58" name="Group 38"/>
            <p:cNvGrpSpPr>
              <a:grpSpLocks/>
            </p:cNvGrpSpPr>
            <p:nvPr/>
          </p:nvGrpSpPr>
          <p:grpSpPr bwMode="auto">
            <a:xfrm rot="6659">
              <a:off x="5177048" y="4948316"/>
              <a:ext cx="646112" cy="828675"/>
              <a:chOff x="4596" y="2264"/>
              <a:chExt cx="480" cy="616"/>
            </a:xfrm>
          </p:grpSpPr>
          <p:sp>
            <p:nvSpPr>
              <p:cNvPr id="59" name="Rectangle 32"/>
              <p:cNvSpPr>
                <a:spLocks noChangeArrowheads="1"/>
              </p:cNvSpPr>
              <p:nvPr/>
            </p:nvSpPr>
            <p:spPr bwMode="auto">
              <a:xfrm>
                <a:off x="4596" y="2268"/>
                <a:ext cx="444" cy="5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0" name="Rectangle 35"/>
              <p:cNvSpPr>
                <a:spLocks noChangeArrowheads="1"/>
              </p:cNvSpPr>
              <p:nvPr/>
            </p:nvSpPr>
            <p:spPr bwMode="auto">
              <a:xfrm>
                <a:off x="4608" y="2276"/>
                <a:ext cx="432" cy="56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1" name="Rectangle 36"/>
              <p:cNvSpPr>
                <a:spLocks noChangeArrowheads="1"/>
              </p:cNvSpPr>
              <p:nvPr/>
            </p:nvSpPr>
            <p:spPr bwMode="auto">
              <a:xfrm>
                <a:off x="4620" y="2284"/>
                <a:ext cx="428" cy="584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2" name="Rectangle 37"/>
              <p:cNvSpPr>
                <a:spLocks noChangeArrowheads="1"/>
              </p:cNvSpPr>
              <p:nvPr/>
            </p:nvSpPr>
            <p:spPr bwMode="auto">
              <a:xfrm>
                <a:off x="4628" y="2284"/>
                <a:ext cx="432" cy="56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3" name="Rectangle 33"/>
              <p:cNvSpPr>
                <a:spLocks noChangeArrowheads="1"/>
              </p:cNvSpPr>
              <p:nvPr/>
            </p:nvSpPr>
            <p:spPr bwMode="auto">
              <a:xfrm>
                <a:off x="4632" y="2304"/>
                <a:ext cx="444" cy="57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64" name="Line 34"/>
              <p:cNvSpPr>
                <a:spLocks noChangeShapeType="1"/>
              </p:cNvSpPr>
              <p:nvPr/>
            </p:nvSpPr>
            <p:spPr bwMode="auto">
              <a:xfrm>
                <a:off x="5036" y="2264"/>
                <a:ext cx="4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7" name="Rectangle 41"/>
            <p:cNvSpPr>
              <a:spLocks noChangeArrowheads="1"/>
            </p:cNvSpPr>
            <p:nvPr/>
          </p:nvSpPr>
          <p:spPr bwMode="auto">
            <a:xfrm rot="43572">
              <a:off x="5175835" y="5303276"/>
              <a:ext cx="687613" cy="75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Withdrawal Package</a:t>
              </a:r>
            </a:p>
          </p:txBody>
        </p:sp>
        <p:graphicFrame>
          <p:nvGraphicFramePr>
            <p:cNvPr id="2055" name="Object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61826219"/>
                </p:ext>
              </p:extLst>
            </p:nvPr>
          </p:nvGraphicFramePr>
          <p:xfrm>
            <a:off x="5252445" y="5023891"/>
            <a:ext cx="154983" cy="152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5" name="Bitmap Image" r:id="rId4" imgW="1390844" imgH="1390844" progId="PBrush">
                    <p:embed/>
                  </p:oleObj>
                </mc:Choice>
                <mc:Fallback>
                  <p:oleObj name="Bitmap Image" r:id="rId4" imgW="1390844" imgH="1390844" progId="PBrush">
                    <p:embed/>
                    <p:pic>
                      <p:nvPicPr>
                        <p:cNvPr id="2055" name="Object 2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52445" y="5023891"/>
                          <a:ext cx="154983" cy="152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8" name="Picture 20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E7E7EF"/>
                </a:clrFrom>
                <a:clrTo>
                  <a:srgbClr val="E7E7E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3446" y="5023891"/>
              <a:ext cx="150284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6836190" y="6477000"/>
            <a:ext cx="2133600" cy="365125"/>
          </a:xfrm>
        </p:spPr>
        <p:txBody>
          <a:bodyPr/>
          <a:lstStyle/>
          <a:p>
            <a:fld id="{8260A263-B4A2-43D5-A55C-EB5031718EA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4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3887884" y="4721134"/>
            <a:ext cx="1304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+mj-lt"/>
              </a:rPr>
              <a:t>Executive Branch </a:t>
            </a:r>
            <a:endParaRPr lang="en-US" sz="12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Review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931082" y="1399318"/>
            <a:ext cx="2985737" cy="2843559"/>
            <a:chOff x="3435765" y="1599854"/>
            <a:chExt cx="1600200" cy="1524000"/>
          </a:xfrm>
        </p:grpSpPr>
        <p:pic>
          <p:nvPicPr>
            <p:cNvPr id="38" name="Picture 19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9C9C9C"/>
                </a:clrFrom>
                <a:clrTo>
                  <a:srgbClr val="9C9C9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50165" y="2438054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2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E7E7EF"/>
                </a:clrFrom>
                <a:clrTo>
                  <a:srgbClr val="E7E7E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11965" y="2438054"/>
              <a:ext cx="676275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40" name="Object 2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86332735"/>
                </p:ext>
              </p:extLst>
            </p:nvPr>
          </p:nvGraphicFramePr>
          <p:xfrm>
            <a:off x="3435765" y="1676054"/>
            <a:ext cx="762000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32" name="Bitmap Image" r:id="rId6" imgW="977760" imgH="977760" progId="PBrush">
                    <p:embed/>
                  </p:oleObj>
                </mc:Choice>
                <mc:Fallback>
                  <p:oleObj name="Bitmap Image" r:id="rId6" imgW="977760" imgH="977760" progId="PBrush">
                    <p:embed/>
                    <p:pic>
                      <p:nvPicPr>
                        <p:cNvPr id="40" name="Object 2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5765" y="1676054"/>
                          <a:ext cx="762000" cy="749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1" name="Picture 2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C0C0C0"/>
                </a:clrFrom>
                <a:clrTo>
                  <a:srgbClr val="C0C0C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73965" y="1599854"/>
              <a:ext cx="747713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437103" y="172853"/>
            <a:ext cx="5737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+mj-lt"/>
              </a:rPr>
              <a:t>Engle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Act Withdrawal Process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6836190" y="6477000"/>
            <a:ext cx="2133600" cy="365125"/>
          </a:xfrm>
        </p:spPr>
        <p:txBody>
          <a:bodyPr/>
          <a:lstStyle/>
          <a:p>
            <a:fld id="{8260A263-B4A2-43D5-A55C-EB5031718EA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96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3225582" y="3931500"/>
            <a:ext cx="19328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</a:rPr>
              <a:t>Congressional 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Action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(5,000 acres or more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&amp;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Public Law Implementation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3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9675" y="1417514"/>
            <a:ext cx="5964653" cy="2249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437103" y="172853"/>
            <a:ext cx="5737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Engle Act Withdrawal Process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6836190" y="6477000"/>
            <a:ext cx="2133600" cy="365125"/>
          </a:xfrm>
        </p:spPr>
        <p:txBody>
          <a:bodyPr/>
          <a:lstStyle/>
          <a:p>
            <a:fld id="{8260A263-B4A2-43D5-A55C-EB5031718EA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FC606D-33CA-4C50-8C8B-EC31B54C67E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362549" y="712456"/>
            <a:ext cx="6020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Washington Office Roles and Responsibilities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8645" y="1493492"/>
            <a:ext cx="76962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pPr marL="0" lvl="1">
              <a:spcBef>
                <a:spcPct val="20000"/>
              </a:spcBef>
              <a:spcAft>
                <a:spcPct val="50000"/>
              </a:spcAft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The Washingto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n Office Withdrawal Program Lead and Military Liaison:</a:t>
            </a:r>
            <a:endParaRPr lang="en-US" b="1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Provide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ational level coordination, support, and program oversight to the BLM offices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Develop policy, budgets, and legislation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Coordinate with the Department of the Interior, Department of Defense, and other Federal Departments and Agencies at the National level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Coordinate with Congress</a:t>
            </a:r>
            <a:endParaRPr lang="en-US" b="1" dirty="0" smtClean="0">
              <a:solidFill>
                <a:schemeClr val="tx1"/>
              </a:solidFill>
              <a:latin typeface="+mj-lt"/>
            </a:endParaRPr>
          </a:p>
          <a:p>
            <a:pPr marL="342900" lvl="1" indent="-342900">
              <a:spcAft>
                <a:spcPct val="50000"/>
              </a:spcAft>
              <a:buFontTx/>
              <a:buChar char="•"/>
            </a:pPr>
            <a:endParaRPr lang="en-US" b="1" dirty="0" smtClean="0">
              <a:solidFill>
                <a:schemeClr val="tx1"/>
              </a:solidFill>
              <a:latin typeface="+mj-lt"/>
            </a:endParaRPr>
          </a:p>
          <a:p>
            <a:pPr marL="342900" lvl="1" indent="-342900">
              <a:spcAft>
                <a:spcPct val="50000"/>
              </a:spcAft>
              <a:buFontTx/>
              <a:buChar char="•"/>
            </a:pPr>
            <a:endParaRPr lang="en-US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317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2843955"/>
              </p:ext>
            </p:extLst>
          </p:nvPr>
        </p:nvGraphicFramePr>
        <p:xfrm>
          <a:off x="2171700" y="1600935"/>
          <a:ext cx="4572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1710664"/>
              </p:ext>
            </p:extLst>
          </p:nvPr>
        </p:nvGraphicFramePr>
        <p:xfrm>
          <a:off x="1933820" y="2066710"/>
          <a:ext cx="4808538" cy="334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977183" y="2825535"/>
            <a:ext cx="24130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239838" y="5591715"/>
            <a:ext cx="5994400" cy="4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tx1"/>
                </a:solidFill>
              </a:rPr>
              <a:t>25 Million Total Acres 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828800" y="457200"/>
            <a:ext cx="4914900" cy="8382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Department of the Interior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Public Lands Used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by </a:t>
            </a:r>
            <a:r>
              <a:rPr lang="en-US" sz="2400" b="1" noProof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he Military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Slide Number Placeholder 13"/>
          <p:cNvSpPr txBox="1">
            <a:spLocks/>
          </p:cNvSpPr>
          <p:nvPr/>
        </p:nvSpPr>
        <p:spPr>
          <a:xfrm>
            <a:off x="685548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fld id="{8260A263-B4A2-43D5-A55C-EB5031718EA8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12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600758"/>
              </p:ext>
            </p:extLst>
          </p:nvPr>
        </p:nvGraphicFramePr>
        <p:xfrm>
          <a:off x="1694107" y="1626648"/>
          <a:ext cx="4808538" cy="334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4233559" y="1928922"/>
            <a:ext cx="3894931" cy="3533775"/>
          </a:xfrm>
          <a:prstGeom prst="leftArrow">
            <a:avLst>
              <a:gd name="adj1" fmla="val 75009"/>
              <a:gd name="adj2" fmla="val 53571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/>
            <a:r>
              <a:rPr lang="en-US" dirty="0" smtClean="0">
                <a:solidFill>
                  <a:schemeClr val="tx1"/>
                </a:solidFill>
              </a:rPr>
              <a:t>Public Lands Withdrawn </a:t>
            </a:r>
            <a:endParaRPr lang="en-US" dirty="0">
              <a:solidFill>
                <a:schemeClr val="tx1"/>
              </a:solidFill>
            </a:endParaRPr>
          </a:p>
          <a:p>
            <a:pPr marL="114300" indent="-114300"/>
            <a:r>
              <a:rPr lang="en-US" dirty="0" smtClean="0"/>
              <a:t>For Military Use</a:t>
            </a:r>
            <a:endParaRPr lang="en-US" sz="1800" dirty="0">
              <a:solidFill>
                <a:schemeClr val="tx1"/>
              </a:solidFill>
            </a:endParaRPr>
          </a:p>
          <a:p>
            <a:pPr marL="342900" lvl="1" indent="-114300"/>
            <a:r>
              <a:rPr lang="en-US" sz="1400" dirty="0" smtClean="0">
                <a:solidFill>
                  <a:schemeClr val="tx1"/>
                </a:solidFill>
              </a:rPr>
              <a:t>16 </a:t>
            </a:r>
            <a:r>
              <a:rPr lang="en-US" sz="1400" dirty="0">
                <a:solidFill>
                  <a:schemeClr val="tx1"/>
                </a:solidFill>
              </a:rPr>
              <a:t>million </a:t>
            </a:r>
            <a:r>
              <a:rPr lang="en-US" sz="1400" dirty="0" smtClean="0">
                <a:solidFill>
                  <a:schemeClr val="tx1"/>
                </a:solidFill>
              </a:rPr>
              <a:t>acres</a:t>
            </a:r>
          </a:p>
          <a:p>
            <a:pPr marL="342900" lvl="1" indent="-114300"/>
            <a:r>
              <a:rPr lang="en-US" sz="1400" dirty="0"/>
              <a:t> 	</a:t>
            </a:r>
            <a:r>
              <a:rPr lang="en-US" sz="1400" dirty="0" smtClean="0"/>
              <a:t>(8 million Army)</a:t>
            </a:r>
          </a:p>
          <a:p>
            <a:pPr marL="342900" lvl="1" indent="-114300"/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(5 million Air Force)</a:t>
            </a:r>
          </a:p>
          <a:p>
            <a:pPr marL="342900" lvl="1" indent="-114300"/>
            <a:r>
              <a:rPr lang="en-US" sz="1400" dirty="0"/>
              <a:t>	</a:t>
            </a:r>
            <a:r>
              <a:rPr lang="en-US" sz="1400" dirty="0" smtClean="0"/>
              <a:t>(3 million Navy)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342900" lvl="1" indent="-114300">
              <a:buFontTx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Executive </a:t>
            </a:r>
            <a:r>
              <a:rPr lang="en-US" sz="1400" dirty="0">
                <a:solidFill>
                  <a:schemeClr val="tx1"/>
                </a:solidFill>
              </a:rPr>
              <a:t>Order</a:t>
            </a:r>
          </a:p>
          <a:p>
            <a:pPr marL="342900" lvl="1" indent="-114300">
              <a:buFontTx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Authority of the </a:t>
            </a:r>
          </a:p>
          <a:p>
            <a:pPr marL="342900" lvl="1" indent="-114300"/>
            <a:r>
              <a:rPr lang="en-US" sz="1400" dirty="0">
                <a:solidFill>
                  <a:schemeClr val="tx1"/>
                </a:solidFill>
              </a:rPr>
              <a:t>   Secretary of the</a:t>
            </a:r>
          </a:p>
          <a:p>
            <a:pPr marL="342900" lvl="1" indent="-114300"/>
            <a:r>
              <a:rPr lang="en-US" sz="1400" dirty="0">
                <a:solidFill>
                  <a:schemeClr val="tx1"/>
                </a:solidFill>
              </a:rPr>
              <a:t>   Interior</a:t>
            </a:r>
          </a:p>
          <a:p>
            <a:pPr marL="342900" lvl="1" indent="-114300">
              <a:buFontTx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Act of Congress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297901" y="1734502"/>
            <a:ext cx="3263900" cy="1663700"/>
          </a:xfrm>
          <a:prstGeom prst="rightArrow">
            <a:avLst>
              <a:gd name="adj1" fmla="val 75009"/>
              <a:gd name="adj2" fmla="val 98119"/>
            </a:avLst>
          </a:prstGeom>
          <a:solidFill>
            <a:schemeClr val="bg1"/>
          </a:solidFill>
          <a:ln w="12700">
            <a:solidFill>
              <a:schemeClr val="accent5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-114300"/>
            <a:r>
              <a:rPr lang="en-US" dirty="0">
                <a:solidFill>
                  <a:schemeClr val="tx1"/>
                </a:solidFill>
              </a:rPr>
              <a:t>Non-Public Lands</a:t>
            </a:r>
          </a:p>
          <a:p>
            <a:pPr marL="114300" indent="-114300"/>
            <a:r>
              <a:rPr lang="en-US" sz="1600" dirty="0" smtClean="0">
                <a:solidFill>
                  <a:schemeClr val="tx1"/>
                </a:solidFill>
              </a:rPr>
              <a:t>9 </a:t>
            </a:r>
            <a:r>
              <a:rPr lang="en-US" sz="1600" dirty="0">
                <a:solidFill>
                  <a:schemeClr val="tx1"/>
                </a:solidFill>
              </a:rPr>
              <a:t>million acres</a:t>
            </a:r>
          </a:p>
          <a:p>
            <a:pPr marL="114300" indent="-114300">
              <a:buFontTx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Purchase</a:t>
            </a:r>
          </a:p>
          <a:p>
            <a:pPr marL="114300" indent="-114300">
              <a:buFontTx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Easements, </a:t>
            </a:r>
            <a:r>
              <a:rPr lang="en-US" sz="1400" dirty="0" smtClean="0"/>
              <a:t>L</a:t>
            </a:r>
            <a:r>
              <a:rPr lang="en-US" sz="1400" dirty="0" smtClean="0">
                <a:solidFill>
                  <a:schemeClr val="tx1"/>
                </a:solidFill>
              </a:rPr>
              <a:t>eases</a:t>
            </a:r>
            <a:r>
              <a:rPr lang="en-US" sz="1400" dirty="0">
                <a:solidFill>
                  <a:schemeClr val="tx1"/>
                </a:solidFill>
              </a:rPr>
              <a:t>, etc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3401707" y="3438742"/>
            <a:ext cx="713338" cy="4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64</a:t>
            </a:r>
            <a:r>
              <a:rPr lang="en-US" sz="2400" dirty="0" smtClean="0">
                <a:solidFill>
                  <a:schemeClr val="tx1"/>
                </a:solidFill>
              </a:rPr>
              <a:t>%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3741707" y="2336802"/>
            <a:ext cx="713338" cy="4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36</a:t>
            </a:r>
            <a:r>
              <a:rPr lang="en-US" sz="2400" dirty="0" smtClean="0">
                <a:solidFill>
                  <a:schemeClr val="tx1"/>
                </a:solidFill>
              </a:rPr>
              <a:t>%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12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Surface Acres Withdrawn for Military Use by State *</a:t>
            </a:r>
            <a:br>
              <a:rPr lang="en-US" sz="2400" b="1" dirty="0" smtClean="0"/>
            </a:b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89088"/>
            <a:ext cx="4040188" cy="3951288"/>
          </a:xfrm>
        </p:spPr>
        <p:txBody>
          <a:bodyPr/>
          <a:lstStyle/>
          <a:p>
            <a:r>
              <a:rPr lang="en-US" sz="2000" dirty="0" smtClean="0"/>
              <a:t>Alaska	1,737,000</a:t>
            </a:r>
          </a:p>
          <a:p>
            <a:r>
              <a:rPr lang="en-US" sz="2000" dirty="0" smtClean="0"/>
              <a:t>Arizona	2,612,000</a:t>
            </a:r>
          </a:p>
          <a:p>
            <a:r>
              <a:rPr lang="en-US" sz="2000" dirty="0" smtClean="0"/>
              <a:t>California	2,951,000</a:t>
            </a:r>
          </a:p>
          <a:p>
            <a:r>
              <a:rPr lang="en-US" sz="2000" dirty="0" smtClean="0"/>
              <a:t>Colorado	     16,000</a:t>
            </a:r>
          </a:p>
          <a:p>
            <a:r>
              <a:rPr lang="en-US" sz="2000" dirty="0" smtClean="0"/>
              <a:t>Florida	     70,000</a:t>
            </a:r>
          </a:p>
          <a:p>
            <a:r>
              <a:rPr lang="en-US" sz="2000" dirty="0" smtClean="0"/>
              <a:t>Idah</a:t>
            </a:r>
            <a:r>
              <a:rPr lang="en-US" sz="2000" dirty="0"/>
              <a:t>o</a:t>
            </a:r>
            <a:r>
              <a:rPr lang="en-US" sz="2000" dirty="0" smtClean="0"/>
              <a:t>	   121,000</a:t>
            </a:r>
          </a:p>
          <a:p>
            <a:r>
              <a:rPr lang="en-US" sz="2000" dirty="0" smtClean="0"/>
              <a:t>Kansas	     24,000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89088"/>
            <a:ext cx="4041775" cy="3951288"/>
          </a:xfrm>
        </p:spPr>
        <p:txBody>
          <a:bodyPr/>
          <a:lstStyle/>
          <a:p>
            <a:r>
              <a:rPr lang="en-US" sz="2000" dirty="0" smtClean="0"/>
              <a:t>Montana	         19,000</a:t>
            </a:r>
          </a:p>
          <a:p>
            <a:r>
              <a:rPr lang="en-US" sz="2000" dirty="0" smtClean="0"/>
              <a:t>New Mexico       3,360,000</a:t>
            </a:r>
          </a:p>
          <a:p>
            <a:r>
              <a:rPr lang="en-US" sz="2000" dirty="0" smtClean="0"/>
              <a:t>Nevada	   3,282,000</a:t>
            </a:r>
          </a:p>
          <a:p>
            <a:r>
              <a:rPr lang="en-US" sz="2000" dirty="0" smtClean="0"/>
              <a:t>Oregon	         37,000</a:t>
            </a:r>
          </a:p>
          <a:p>
            <a:r>
              <a:rPr lang="en-US" sz="2000" dirty="0" smtClean="0"/>
              <a:t>Utah	     	   1,718,000</a:t>
            </a:r>
          </a:p>
          <a:p>
            <a:r>
              <a:rPr lang="en-US" sz="2000" dirty="0" smtClean="0"/>
              <a:t>Washington	         20,000</a:t>
            </a:r>
          </a:p>
          <a:p>
            <a:r>
              <a:rPr lang="en-US" sz="2000" dirty="0" smtClean="0"/>
              <a:t>Wyoming	         19,000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70595" y="6488100"/>
            <a:ext cx="2133600" cy="365125"/>
          </a:xfrm>
        </p:spPr>
        <p:txBody>
          <a:bodyPr/>
          <a:lstStyle/>
          <a:p>
            <a:pPr>
              <a:defRPr/>
            </a:pPr>
            <a:fld id="{D034681D-F31A-4B9E-9C28-0400D5C98B6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149224" y="4513264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400" b="1" dirty="0" smtClean="0"/>
              <a:t>Total Surface Acres 16,000,000</a:t>
            </a:r>
            <a:endParaRPr lang="en-US" sz="24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6149975"/>
            <a:ext cx="8229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dirty="0" smtClean="0"/>
              <a:t>*States with less than one 1,000 total surface acres are not shown in the above chart.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6132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57337" y="2133600"/>
            <a:ext cx="5724525" cy="13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Engle Act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(1958)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Federal Land Policy and Management Act (1976)</a:t>
            </a: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Prior special legislation (installation specific)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7400" y="304800"/>
            <a:ext cx="6832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How Public Lands Are Withdrawn for Military Use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7337" y="4780695"/>
            <a:ext cx="5638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National Environmental Policy Act (1969)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Endangered Species Act (1973)</a:t>
            </a:r>
          </a:p>
          <a:p>
            <a:pPr marL="228600" indent="-228600">
              <a:spcBef>
                <a:spcPct val="50000"/>
              </a:spcBef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Other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0600" y="3960167"/>
            <a:ext cx="3446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Additional Legal Requirements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Slide Number Placeholder 11"/>
          <p:cNvSpPr txBox="1">
            <a:spLocks/>
          </p:cNvSpPr>
          <p:nvPr/>
        </p:nvSpPr>
        <p:spPr>
          <a:xfrm>
            <a:off x="683281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fld id="{8260A263-B4A2-43D5-A55C-EB5031718EA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52836" y="1532660"/>
            <a:ext cx="2279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+mj-lt"/>
              </a:rPr>
              <a:t>Legal Requirements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042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7"/>
          <p:cNvGraphicFramePr>
            <a:graphicFrameLocks noChangeAspect="1"/>
          </p:cNvGraphicFramePr>
          <p:nvPr/>
        </p:nvGraphicFramePr>
        <p:xfrm flipH="1">
          <a:off x="2209800" y="1524000"/>
          <a:ext cx="1473200" cy="113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6" name="Clip" r:id="rId4" imgW="4519440" imgH="3466800" progId="">
                  <p:embed/>
                </p:oleObj>
              </mc:Choice>
              <mc:Fallback>
                <p:oleObj name="Clip" r:id="rId4" imgW="4519440" imgH="3466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2209800" y="1524000"/>
                        <a:ext cx="1473200" cy="1130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2274887" y="2725738"/>
            <a:ext cx="13234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</a:rPr>
              <a:t>Pre-application coordination and application</a:t>
            </a:r>
          </a:p>
        </p:txBody>
      </p: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443707" y="4157461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</a:rPr>
              <a:t>Legal Compliance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</a:rPr>
              <a:t>NEPA, FLPMA, ESA, etc</a:t>
            </a:r>
          </a:p>
        </p:txBody>
      </p:sp>
      <p:graphicFrame>
        <p:nvGraphicFramePr>
          <p:cNvPr id="2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871968"/>
              </p:ext>
            </p:extLst>
          </p:nvPr>
        </p:nvGraphicFramePr>
        <p:xfrm>
          <a:off x="367507" y="3014461"/>
          <a:ext cx="139065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7" name="Clip" r:id="rId6" imgW="4762440" imgH="3504600" progId="">
                  <p:embed/>
                </p:oleObj>
              </mc:Choice>
              <mc:Fallback>
                <p:oleObj name="Clip" r:id="rId6" imgW="4762440" imgH="3504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7" y="3014461"/>
                        <a:ext cx="1390650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2514600" y="6019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+mj-lt"/>
              </a:rPr>
              <a:t>Public Review and Comment</a:t>
            </a: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4890590" y="2704803"/>
            <a:ext cx="1546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+mj-lt"/>
              </a:rPr>
              <a:t>Congressional 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Action</a:t>
            </a:r>
          </a:p>
          <a:p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(5,000 acres or more)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3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52937" y="1524000"/>
            <a:ext cx="28289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AutoShape 15"/>
          <p:cNvSpPr>
            <a:spLocks noChangeArrowheads="1"/>
          </p:cNvSpPr>
          <p:nvPr/>
        </p:nvSpPr>
        <p:spPr bwMode="auto">
          <a:xfrm rot="2463754">
            <a:off x="1523206" y="5060481"/>
            <a:ext cx="584200" cy="306387"/>
          </a:xfrm>
          <a:prstGeom prst="rightArrow">
            <a:avLst>
              <a:gd name="adj1" fmla="val 50000"/>
              <a:gd name="adj2" fmla="val 47668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" name="Rectangle 16"/>
          <p:cNvSpPr>
            <a:spLocks noChangeArrowheads="1"/>
          </p:cNvSpPr>
          <p:nvPr/>
        </p:nvSpPr>
        <p:spPr bwMode="auto">
          <a:xfrm>
            <a:off x="6569281" y="5001706"/>
            <a:ext cx="13047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+mj-lt"/>
              </a:rPr>
              <a:t>Executive Branch </a:t>
            </a:r>
            <a:endParaRPr lang="en-US" sz="12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+mj-lt"/>
              </a:rPr>
              <a:t>Review</a:t>
            </a:r>
            <a:endParaRPr lang="en-US" sz="12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6" name="AutoShape 17"/>
          <p:cNvSpPr>
            <a:spLocks noChangeArrowheads="1"/>
          </p:cNvSpPr>
          <p:nvPr/>
        </p:nvSpPr>
        <p:spPr bwMode="auto">
          <a:xfrm rot="7836288">
            <a:off x="1456532" y="2505868"/>
            <a:ext cx="603250" cy="328613"/>
          </a:xfrm>
          <a:prstGeom prst="rightArrow">
            <a:avLst>
              <a:gd name="adj1" fmla="val 50000"/>
              <a:gd name="adj2" fmla="val 45894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" name="AutoShape 18"/>
          <p:cNvSpPr>
            <a:spLocks noChangeArrowheads="1"/>
          </p:cNvSpPr>
          <p:nvPr/>
        </p:nvSpPr>
        <p:spPr bwMode="auto">
          <a:xfrm>
            <a:off x="4267200" y="5410200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38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9C9C9C"/>
              </a:clrFrom>
              <a:clrTo>
                <a:srgbClr val="9C9C9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36253" y="4283374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E7E7EF"/>
              </a:clrFrom>
              <a:clrTo>
                <a:srgbClr val="E7E7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8053" y="4283374"/>
            <a:ext cx="6762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" name="Objec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921222"/>
              </p:ext>
            </p:extLst>
          </p:nvPr>
        </p:nvGraphicFramePr>
        <p:xfrm>
          <a:off x="6421853" y="3521374"/>
          <a:ext cx="7620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8" name="Bitmap Image" r:id="rId11" imgW="977760" imgH="977760" progId="PBrush">
                  <p:embed/>
                </p:oleObj>
              </mc:Choice>
              <mc:Fallback>
                <p:oleObj name="Bitmap Image" r:id="rId11" imgW="977760" imgH="977760" progId="PBrush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853" y="3521374"/>
                        <a:ext cx="7620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" name="Picture 22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60053" y="3445174"/>
            <a:ext cx="7477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24" descr="H:\BAC0008.JPG"/>
          <p:cNvPicPr>
            <a:picLocks noChangeAspect="1" noChangeArrowheads="1"/>
          </p:cNvPicPr>
          <p:nvPr/>
        </p:nvPicPr>
        <p:blipFill>
          <a:blip r:embed="rId14" cstate="print"/>
          <a:srcRect l="6471" r="19107" b="26387"/>
          <a:stretch>
            <a:fillRect/>
          </a:stretch>
        </p:blipFill>
        <p:spPr bwMode="auto">
          <a:xfrm>
            <a:off x="2209800" y="4724400"/>
            <a:ext cx="18288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AutoShape 26"/>
          <p:cNvSpPr>
            <a:spLocks noChangeArrowheads="1"/>
          </p:cNvSpPr>
          <p:nvPr/>
        </p:nvSpPr>
        <p:spPr bwMode="auto">
          <a:xfrm rot="13984633">
            <a:off x="6917153" y="3006923"/>
            <a:ext cx="533400" cy="319088"/>
          </a:xfrm>
          <a:prstGeom prst="rightArrow">
            <a:avLst>
              <a:gd name="adj1" fmla="val 50000"/>
              <a:gd name="adj2" fmla="val 41791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" name="AutoShape 27"/>
          <p:cNvSpPr>
            <a:spLocks noChangeArrowheads="1"/>
          </p:cNvSpPr>
          <p:nvPr/>
        </p:nvSpPr>
        <p:spPr bwMode="auto">
          <a:xfrm rot="20069456">
            <a:off x="6094679" y="5345903"/>
            <a:ext cx="577850" cy="328613"/>
          </a:xfrm>
          <a:prstGeom prst="rightArrow">
            <a:avLst>
              <a:gd name="adj1" fmla="val 50000"/>
              <a:gd name="adj2" fmla="val 43961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3757796" y="3757351"/>
            <a:ext cx="11382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+mj-lt"/>
              </a:rPr>
              <a:t>PROCESS</a:t>
            </a:r>
            <a:endParaRPr lang="en-US" dirty="0">
              <a:latin typeface="+mj-lt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437103" y="230003"/>
            <a:ext cx="5737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  <a:latin typeface="+mj-lt"/>
              </a:rPr>
              <a:t>Engle </a:t>
            </a:r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Act Withdrawal Process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6" name="Rectangle 12"/>
          <p:cNvSpPr>
            <a:spLocks noChangeArrowheads="1"/>
          </p:cNvSpPr>
          <p:nvPr/>
        </p:nvSpPr>
        <p:spPr bwMode="auto">
          <a:xfrm>
            <a:off x="4721113" y="6019800"/>
            <a:ext cx="14847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+mj-lt"/>
              </a:rPr>
              <a:t>Withdrawal Package</a:t>
            </a:r>
          </a:p>
        </p:txBody>
      </p:sp>
      <p:grpSp>
        <p:nvGrpSpPr>
          <p:cNvPr id="58" name="Group 38"/>
          <p:cNvGrpSpPr>
            <a:grpSpLocks/>
          </p:cNvGrpSpPr>
          <p:nvPr/>
        </p:nvGrpSpPr>
        <p:grpSpPr bwMode="auto">
          <a:xfrm rot="6659">
            <a:off x="5177048" y="4948316"/>
            <a:ext cx="646112" cy="828675"/>
            <a:chOff x="4596" y="2264"/>
            <a:chExt cx="480" cy="616"/>
          </a:xfrm>
        </p:grpSpPr>
        <p:sp>
          <p:nvSpPr>
            <p:cNvPr id="59" name="Rectangle 32"/>
            <p:cNvSpPr>
              <a:spLocks noChangeArrowheads="1"/>
            </p:cNvSpPr>
            <p:nvPr/>
          </p:nvSpPr>
          <p:spPr bwMode="auto">
            <a:xfrm>
              <a:off x="4596" y="2268"/>
              <a:ext cx="444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0" name="Rectangle 35"/>
            <p:cNvSpPr>
              <a:spLocks noChangeArrowheads="1"/>
            </p:cNvSpPr>
            <p:nvPr/>
          </p:nvSpPr>
          <p:spPr bwMode="auto">
            <a:xfrm>
              <a:off x="4608" y="2276"/>
              <a:ext cx="432" cy="56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1" name="Rectangle 36"/>
            <p:cNvSpPr>
              <a:spLocks noChangeArrowheads="1"/>
            </p:cNvSpPr>
            <p:nvPr/>
          </p:nvSpPr>
          <p:spPr bwMode="auto">
            <a:xfrm>
              <a:off x="4620" y="2284"/>
              <a:ext cx="428" cy="584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4628" y="2284"/>
              <a:ext cx="432" cy="56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3" name="Rectangle 33"/>
            <p:cNvSpPr>
              <a:spLocks noChangeArrowheads="1"/>
            </p:cNvSpPr>
            <p:nvPr/>
          </p:nvSpPr>
          <p:spPr bwMode="auto">
            <a:xfrm>
              <a:off x="4632" y="2304"/>
              <a:ext cx="444" cy="5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4" name="Line 34"/>
            <p:cNvSpPr>
              <a:spLocks noChangeShapeType="1"/>
            </p:cNvSpPr>
            <p:nvPr/>
          </p:nvSpPr>
          <p:spPr bwMode="auto">
            <a:xfrm>
              <a:off x="5036" y="2264"/>
              <a:ext cx="4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67" name="Rectangle 41"/>
          <p:cNvSpPr>
            <a:spLocks noChangeArrowheads="1"/>
          </p:cNvSpPr>
          <p:nvPr/>
        </p:nvSpPr>
        <p:spPr bwMode="auto">
          <a:xfrm rot="43572">
            <a:off x="5178063" y="5304559"/>
            <a:ext cx="6876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" b="1" dirty="0">
                <a:solidFill>
                  <a:schemeClr val="tx1"/>
                </a:solidFill>
              </a:rPr>
              <a:t>Withdrawal Package</a:t>
            </a:r>
          </a:p>
        </p:txBody>
      </p:sp>
      <p:graphicFrame>
        <p:nvGraphicFramePr>
          <p:cNvPr id="2055" name="Objec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768413"/>
              </p:ext>
            </p:extLst>
          </p:nvPr>
        </p:nvGraphicFramePr>
        <p:xfrm>
          <a:off x="5252445" y="5023891"/>
          <a:ext cx="154983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9" name="Bitmap Image" r:id="rId15" imgW="1390844" imgH="1390844" progId="PBrush">
                  <p:embed/>
                </p:oleObj>
              </mc:Choice>
              <mc:Fallback>
                <p:oleObj name="Bitmap Image" r:id="rId15" imgW="1390844" imgH="1390844" progId="PBrush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2445" y="5023891"/>
                        <a:ext cx="154983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" name="Picture 2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E7E7EF"/>
              </a:clrFrom>
              <a:clrTo>
                <a:srgbClr val="E7E7E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3446" y="5023891"/>
            <a:ext cx="150284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>
          <a:xfrm>
            <a:off x="6836190" y="6477000"/>
            <a:ext cx="2133600" cy="365125"/>
          </a:xfrm>
        </p:spPr>
        <p:txBody>
          <a:bodyPr/>
          <a:lstStyle/>
          <a:p>
            <a:fld id="{8260A263-B4A2-43D5-A55C-EB5031718EA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0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32624" y="6524494"/>
            <a:ext cx="2133600" cy="365125"/>
          </a:xfrm>
        </p:spPr>
        <p:txBody>
          <a:bodyPr/>
          <a:lstStyle/>
          <a:p>
            <a:pPr>
              <a:defRPr/>
            </a:pPr>
            <a:fld id="{76FC606D-33CA-4C50-8C8B-EC31B54C67E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14867" y="414867"/>
            <a:ext cx="7848599" cy="8382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Public Lands Withdrawn for Military Use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19235" y="1430867"/>
            <a:ext cx="70294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These lands are owned by the United States:</a:t>
            </a:r>
          </a:p>
          <a:p>
            <a:pPr marL="342900" indent="-342900">
              <a:spcBef>
                <a:spcPct val="20000"/>
              </a:spcBef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Lands managed by DOI under FLPMA 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Primarily reserved for DOD use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Not Available for settlement, sale or mineral location under public land laws; may be available for grazing, mineral leasing, recreation and other activities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Authorized uses are specified in the special legislation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Transfer of jurisdiction (full/shared)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Management of lands (DOD/joint)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Duration of withdrawal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Environmental Remediation upon return to the 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4458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76400" y="304800"/>
            <a:ext cx="56737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Completed Engle Act Withdrawal Actions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(FY 2014 – 2016)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0" y="2286000"/>
            <a:ext cx="54229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3124200" y="3814762"/>
            <a:ext cx="127000" cy="127000"/>
          </a:xfrm>
          <a:prstGeom prst="star5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flipH="1">
            <a:off x="1981200" y="41148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2438400" y="3276600"/>
            <a:ext cx="762000" cy="5937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3276600" y="4119562"/>
            <a:ext cx="127000" cy="127000"/>
          </a:xfrm>
          <a:prstGeom prst="star5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Line 18"/>
          <p:cNvSpPr>
            <a:spLocks noChangeShapeType="1"/>
          </p:cNvSpPr>
          <p:nvPr/>
        </p:nvSpPr>
        <p:spPr bwMode="auto">
          <a:xfrm flipV="1">
            <a:off x="2407307" y="4246562"/>
            <a:ext cx="9144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28600" y="2895600"/>
            <a:ext cx="2352675" cy="831639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China Lake Naval Weapons Station, CA -- 1.1 M acres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Withdrawal Extended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PL 113-66; PL 113-291; PL114-92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057400" y="5338762"/>
            <a:ext cx="2438400" cy="831639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Chocolate Mountain Aerial Gunnery Range, CA --  227,000 acres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Mandated Transfer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PL 113-66 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17"/>
          <p:cNvSpPr>
            <a:spLocks noChangeArrowheads="1"/>
          </p:cNvSpPr>
          <p:nvPr/>
        </p:nvSpPr>
        <p:spPr bwMode="auto">
          <a:xfrm>
            <a:off x="3276600" y="4043362"/>
            <a:ext cx="127000" cy="127000"/>
          </a:xfrm>
          <a:prstGeom prst="star5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381000" y="4038600"/>
            <a:ext cx="2362200" cy="831639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Marine  Corps Air Ground Combat Center, CA --  150,000 acres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Withdrawal Expanded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PL 113-66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4343400" y="3738562"/>
            <a:ext cx="127000" cy="127000"/>
          </a:xfrm>
          <a:prstGeom prst="star5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886200" y="2671762"/>
            <a:ext cx="127000" cy="127000"/>
          </a:xfrm>
          <a:prstGeom prst="star5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3200400" y="2133600"/>
            <a:ext cx="762000" cy="59372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419600" y="1981200"/>
            <a:ext cx="16002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1981200" y="1524000"/>
            <a:ext cx="2438400" cy="831639"/>
          </a:xfrm>
          <a:prstGeom prst="rect">
            <a:avLst/>
          </a:prstGeom>
          <a:solidFill>
            <a:srgbClr val="008A3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Limestone Hills Training Area , MT--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19,000 acres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New Withdrawal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PL 113-66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5334000" y="1524000"/>
            <a:ext cx="2286000" cy="831639"/>
          </a:xfrm>
          <a:prstGeom prst="rect">
            <a:avLst/>
          </a:prstGeom>
          <a:solidFill>
            <a:srgbClr val="008A3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Fort Carson – Piñon Canyon Maneuver Site, CO – 6,000 acres 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(142,000 subsurface acres)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Withdrawal Extended PLO 7783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Slide Number Placeholder 30"/>
          <p:cNvSpPr txBox="1">
            <a:spLocks/>
          </p:cNvSpPr>
          <p:nvPr/>
        </p:nvSpPr>
        <p:spPr>
          <a:xfrm>
            <a:off x="6870595" y="6516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Verdana" pitchFamily="34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FF3300"/>
                </a:solidFill>
                <a:latin typeface="Verdana" pitchFamily="34" charset="0"/>
                <a:ea typeface="+mn-ea"/>
                <a:cs typeface="Arial" charset="0"/>
              </a:defRPr>
            </a:lvl9pPr>
          </a:lstStyle>
          <a:p>
            <a:fld id="{8260A263-B4A2-43D5-A55C-EB5031718EA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 flipV="1">
            <a:off x="4279900" y="4473034"/>
            <a:ext cx="1257300" cy="162296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AutoShape 17"/>
          <p:cNvSpPr>
            <a:spLocks noChangeArrowheads="1"/>
          </p:cNvSpPr>
          <p:nvPr/>
        </p:nvSpPr>
        <p:spPr bwMode="auto">
          <a:xfrm>
            <a:off x="4216400" y="4390919"/>
            <a:ext cx="127000" cy="127000"/>
          </a:xfrm>
          <a:prstGeom prst="star5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4969933" y="5589057"/>
            <a:ext cx="2286000" cy="831639"/>
          </a:xfrm>
          <a:prstGeom prst="rect">
            <a:avLst/>
          </a:prstGeom>
          <a:solidFill>
            <a:srgbClr val="008A3E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White Sands Missile  Range , NM and Fort Bliss, TX – 5,100 acres 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Withdrawal Expanded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PL 113-66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458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25253" y="6492875"/>
            <a:ext cx="2133600" cy="365125"/>
          </a:xfrm>
        </p:spPr>
        <p:txBody>
          <a:bodyPr/>
          <a:lstStyle/>
          <a:p>
            <a:pPr>
              <a:defRPr/>
            </a:pPr>
            <a:fld id="{76FC606D-33CA-4C50-8C8B-EC31B54C67E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676399" y="208124"/>
            <a:ext cx="5673725" cy="114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Future Engle Act Withdrawal Actions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 (FY 2017 – 2024)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644900" y="1367874"/>
            <a:ext cx="2190750" cy="8316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j-lt"/>
              </a:rPr>
              <a:t>Juniper Butte Air Force Range, ID  12,000 acres 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+mj-lt"/>
              </a:rPr>
              <a:t>Withdrawal Expires in 2023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+mj-lt"/>
              </a:rPr>
              <a:t>PL 105-261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2391979" y="5410200"/>
            <a:ext cx="2654300" cy="1016305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Barry M. Goldwater Air Force Range, AZ 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1,650,000 acres 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(700,000 US Marine Corp BMGR West) Withdrawal Expires in 2024</a:t>
            </a:r>
          </a:p>
          <a:p>
            <a:r>
              <a:rPr lang="en-US" sz="1200" dirty="0">
                <a:solidFill>
                  <a:schemeClr val="bg1"/>
                </a:solidFill>
                <a:latin typeface="+mj-lt"/>
              </a:rPr>
              <a:t>PL </a:t>
            </a:r>
            <a:r>
              <a:rPr lang="en-US" sz="1200" dirty="0" smtClean="0">
                <a:solidFill>
                  <a:schemeClr val="bg1"/>
                </a:solidFill>
                <a:latin typeface="+mj-lt"/>
              </a:rPr>
              <a:t>106-65 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95299" y="4478720"/>
            <a:ext cx="2362200" cy="831639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El Centro Naval Air Facility Range --  47,000 acres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Withdrawal Expires in 2021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PL 104-201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43896" y="3134716"/>
            <a:ext cx="2780304" cy="12009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j-lt"/>
              </a:rPr>
              <a:t>Nellis Air Force Range, NV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+mj-lt"/>
              </a:rPr>
              <a:t>3,000,000 acres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+mj-lt"/>
              </a:rPr>
              <a:t>Withdrawal Expires in 2021</a:t>
            </a:r>
          </a:p>
          <a:p>
            <a:r>
              <a:rPr lang="en-US" sz="1200" dirty="0" smtClean="0">
                <a:solidFill>
                  <a:schemeClr val="tx1"/>
                </a:solidFill>
                <a:latin typeface="+mj-lt"/>
              </a:rPr>
              <a:t>PL 106-65; PL 113-291</a:t>
            </a:r>
          </a:p>
          <a:p>
            <a:endParaRPr lang="en-US" sz="1200" dirty="0">
              <a:solidFill>
                <a:schemeClr val="tx1"/>
              </a:solidFill>
              <a:latin typeface="+mj-lt"/>
            </a:endParaRPr>
          </a:p>
          <a:p>
            <a:r>
              <a:rPr lang="en-US" sz="1200" dirty="0" smtClean="0">
                <a:solidFill>
                  <a:schemeClr val="tx1"/>
                </a:solidFill>
                <a:latin typeface="+mj-lt"/>
              </a:rPr>
              <a:t>Proposed Expansion up to 300,000 acres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58" y="1354207"/>
            <a:ext cx="2796902" cy="1200971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Naval Air Station Fallon Target Ranges, NV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200,000 acres 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Withdrawal Expires in 2021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PL 106-65 </a:t>
            </a:r>
          </a:p>
          <a:p>
            <a:endParaRPr lang="en-US" sz="1200" dirty="0">
              <a:solidFill>
                <a:schemeClr val="bg1"/>
              </a:solidFill>
              <a:latin typeface="+mj-lt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Proposed Expansion up to 700,000 acres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0"/>
            <a:ext cx="5422900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2853103" y="4378931"/>
            <a:ext cx="484369" cy="26374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V="1">
            <a:off x="3000139" y="3886198"/>
            <a:ext cx="375666" cy="3000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5" name="AutoShape 9"/>
          <p:cNvSpPr>
            <a:spLocks noChangeArrowheads="1"/>
          </p:cNvSpPr>
          <p:nvPr/>
        </p:nvSpPr>
        <p:spPr bwMode="auto">
          <a:xfrm>
            <a:off x="3478486" y="3095624"/>
            <a:ext cx="127000" cy="127000"/>
          </a:xfrm>
          <a:prstGeom prst="star5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667000" y="2552093"/>
            <a:ext cx="459828" cy="92601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3552058" y="2199513"/>
            <a:ext cx="257942" cy="96563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3060700" y="3414611"/>
            <a:ext cx="127000" cy="127000"/>
          </a:xfrm>
          <a:prstGeom prst="star5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3303751" y="3810793"/>
            <a:ext cx="127000" cy="127000"/>
          </a:xfrm>
          <a:prstGeom prst="star5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V="1">
            <a:off x="2896914" y="4343400"/>
            <a:ext cx="684486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" name="AutoShape 17"/>
          <p:cNvSpPr>
            <a:spLocks noChangeArrowheads="1"/>
          </p:cNvSpPr>
          <p:nvPr/>
        </p:nvSpPr>
        <p:spPr bwMode="auto">
          <a:xfrm>
            <a:off x="3273972" y="4279900"/>
            <a:ext cx="127000" cy="127000"/>
          </a:xfrm>
          <a:prstGeom prst="star5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AutoShape 17"/>
          <p:cNvSpPr>
            <a:spLocks noChangeArrowheads="1"/>
          </p:cNvSpPr>
          <p:nvPr/>
        </p:nvSpPr>
        <p:spPr bwMode="auto">
          <a:xfrm>
            <a:off x="3517900" y="4303548"/>
            <a:ext cx="127000" cy="127000"/>
          </a:xfrm>
          <a:prstGeom prst="star5">
            <a:avLst/>
          </a:prstGeom>
          <a:solidFill>
            <a:srgbClr val="FF0033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spcBef>
                <a:spcPct val="50000"/>
              </a:spcBef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77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25252" y="6508881"/>
            <a:ext cx="2133600" cy="365125"/>
          </a:xfrm>
        </p:spPr>
        <p:txBody>
          <a:bodyPr/>
          <a:lstStyle/>
          <a:p>
            <a:pPr>
              <a:defRPr/>
            </a:pPr>
            <a:fld id="{76FC606D-33CA-4C50-8C8B-EC31B54C67E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07066" y="457200"/>
            <a:ext cx="5737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+mj-lt"/>
              </a:rPr>
              <a:t>Military Withdrawal Summary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0" y="1591733"/>
            <a:ext cx="76962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pPr marL="0" lvl="1">
              <a:spcBef>
                <a:spcPct val="20000"/>
              </a:spcBef>
              <a:spcAft>
                <a:spcPct val="50000"/>
              </a:spcAft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As the proposed withdrawal legislation gets closer to being drafted, briefings will occur to communicate: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The importance of these lands to DOD &amp; DOI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That these lands are used by all Services to meet their test &amp; training requirements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That these lands have important ecological, cultural &amp; recreational  values</a:t>
            </a:r>
          </a:p>
          <a:p>
            <a:pPr marL="342900" indent="-342900">
              <a:spcAft>
                <a:spcPct val="50000"/>
              </a:spcAft>
              <a:buFontTx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That the proposed withdrawal legislation it to be submitted to Congress for action</a:t>
            </a: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lvl="1" indent="-342900">
              <a:spcAft>
                <a:spcPct val="50000"/>
              </a:spcAft>
              <a:buFontTx/>
              <a:buChar char="•"/>
            </a:pPr>
            <a:endParaRPr lang="en-US" b="1" dirty="0" smtClean="0">
              <a:solidFill>
                <a:schemeClr val="tx1"/>
              </a:solidFill>
              <a:latin typeface="+mj-lt"/>
            </a:endParaRPr>
          </a:p>
          <a:p>
            <a:pPr marL="342900" lvl="1" indent="-342900">
              <a:spcAft>
                <a:spcPct val="50000"/>
              </a:spcAft>
              <a:buFontTx/>
              <a:buChar char="•"/>
            </a:pPr>
            <a:endParaRPr lang="en-US" b="1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067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21104</TotalTime>
  <Words>563</Words>
  <Application>Microsoft Office PowerPoint</Application>
  <PresentationFormat>On-screen Show (4:3)</PresentationFormat>
  <Paragraphs>169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Office Theme</vt:lpstr>
      <vt:lpstr>Clip</vt:lpstr>
      <vt:lpstr>Bitmap Image</vt:lpstr>
      <vt:lpstr>PowerPoint Presentation</vt:lpstr>
      <vt:lpstr>PowerPoint Presentation</vt:lpstr>
      <vt:lpstr>Surface Acres Withdrawn for Military Use by State *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DOI BLM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jkrauss</dc:creator>
  <cp:lastModifiedBy>Mitchell, Celeste A</cp:lastModifiedBy>
  <cp:revision>808</cp:revision>
  <cp:lastPrinted>2017-04-24T14:52:10Z</cp:lastPrinted>
  <dcterms:created xsi:type="dcterms:W3CDTF">2004-03-23T16:02:19Z</dcterms:created>
  <dcterms:modified xsi:type="dcterms:W3CDTF">2017-05-16T14:26:42Z</dcterms:modified>
</cp:coreProperties>
</file>