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0CE3C70-E790-4477-A472-521718D18164}" type="datetimeFigureOut">
              <a:rPr lang="en-US" smtClean="0"/>
              <a:t>5/9/2017</a:t>
            </a:fld>
            <a:endParaRPr lang="en-US" dirty="0"/>
          </a:p>
        </p:txBody>
      </p:sp>
      <p:sp>
        <p:nvSpPr>
          <p:cNvPr id="8" name="Slide Number Placeholder 7"/>
          <p:cNvSpPr>
            <a:spLocks noGrp="1"/>
          </p:cNvSpPr>
          <p:nvPr>
            <p:ph type="sldNum" sz="quarter" idx="11"/>
          </p:nvPr>
        </p:nvSpPr>
        <p:spPr/>
        <p:txBody>
          <a:bodyPr/>
          <a:lstStyle/>
          <a:p>
            <a:fld id="{66080B4C-B687-403E-B0CC-FA57B7FB7BB1}"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CE3C70-E790-4477-A472-521718D18164}" type="datetimeFigureOut">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080B4C-B687-403E-B0CC-FA57B7FB7BB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CE3C70-E790-4477-A472-521718D18164}" type="datetimeFigureOut">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080B4C-B687-403E-B0CC-FA57B7FB7BB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D0CE3C70-E790-4477-A472-521718D18164}" type="datetimeFigureOut">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080B4C-B687-403E-B0CC-FA57B7FB7BB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CE3C70-E790-4477-A472-521718D18164}" type="datetimeFigureOut">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080B4C-B687-403E-B0CC-FA57B7FB7BB1}"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D0CE3C70-E790-4477-A472-521718D18164}" type="datetimeFigureOut">
              <a:rPr lang="en-US" smtClean="0"/>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080B4C-B687-403E-B0CC-FA57B7FB7BB1}"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0CE3C70-E790-4477-A472-521718D18164}" type="datetimeFigureOut">
              <a:rPr lang="en-US" smtClean="0"/>
              <a:t>5/9/2017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080B4C-B687-403E-B0CC-FA57B7FB7BB1}"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CE3C70-E790-4477-A472-521718D18164}" type="datetimeFigureOut">
              <a:rPr lang="en-US" smtClean="0"/>
              <a:t>5/9/2017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080B4C-B687-403E-B0CC-FA57B7FB7BB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CE3C70-E790-4477-A472-521718D18164}" type="datetimeFigureOut">
              <a:rPr lang="en-US" smtClean="0"/>
              <a:t>5/9/2017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080B4C-B687-403E-B0CC-FA57B7FB7BB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CE3C70-E790-4477-A472-521718D18164}" type="datetimeFigureOut">
              <a:rPr lang="en-US" smtClean="0"/>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080B4C-B687-403E-B0CC-FA57B7FB7BB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CE3C70-E790-4477-A472-521718D18164}" type="datetimeFigureOut">
              <a:rPr lang="en-US" smtClean="0"/>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080B4C-B687-403E-B0CC-FA57B7FB7BB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0CE3C70-E790-4477-A472-521718D18164}" type="datetimeFigureOut">
              <a:rPr lang="en-US" smtClean="0"/>
              <a:t>5/9/2017</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6080B4C-B687-403E-B0CC-FA57B7FB7BB1}"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590799"/>
          </a:xfrm>
        </p:spPr>
        <p:txBody>
          <a:bodyPr/>
          <a:lstStyle/>
          <a:p>
            <a:r>
              <a:rPr lang="en-US" dirty="0" smtClean="0"/>
              <a:t>Withdrawal Expirations </a:t>
            </a:r>
            <a:endParaRPr lang="en-US" dirty="0"/>
          </a:p>
        </p:txBody>
      </p:sp>
      <p:pic>
        <p:nvPicPr>
          <p:cNvPr id="1026" name="Picture 2" descr="C:\Users\jcchilders\AppData\Local\Microsoft\Windows\Temporary Internet Files\Content.IE5\YKRJBS5U\hourglas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3429000"/>
            <a:ext cx="2289572" cy="3117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036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Withdrawal Expirations		</a:t>
            </a:r>
            <a:endParaRPr lang="en-US" dirty="0"/>
          </a:p>
        </p:txBody>
      </p:sp>
      <p:sp>
        <p:nvSpPr>
          <p:cNvPr id="3" name="Content Placeholder 2"/>
          <p:cNvSpPr>
            <a:spLocks noGrp="1"/>
          </p:cNvSpPr>
          <p:nvPr>
            <p:ph idx="1"/>
          </p:nvPr>
        </p:nvSpPr>
        <p:spPr/>
        <p:txBody>
          <a:bodyPr>
            <a:normAutofit/>
          </a:bodyPr>
          <a:lstStyle/>
          <a:p>
            <a:r>
              <a:rPr lang="en-US" sz="4000" dirty="0" smtClean="0">
                <a:solidFill>
                  <a:schemeClr val="tx1"/>
                </a:solidFill>
              </a:rPr>
              <a:t>Objectives</a:t>
            </a:r>
          </a:p>
          <a:p>
            <a:pPr lvl="1"/>
            <a:r>
              <a:rPr lang="en-US" sz="2800" dirty="0" smtClean="0">
                <a:solidFill>
                  <a:schemeClr val="tx1"/>
                </a:solidFill>
              </a:rPr>
              <a:t>Provide clear understanding of what occurs once withdrawals expire. </a:t>
            </a:r>
          </a:p>
          <a:p>
            <a:pPr lvl="1"/>
            <a:r>
              <a:rPr lang="en-US" sz="2800" dirty="0" smtClean="0">
                <a:solidFill>
                  <a:schemeClr val="tx1"/>
                </a:solidFill>
              </a:rPr>
              <a:t>Emphasize need to set withdrawal term in all initial application and PLO materials</a:t>
            </a:r>
          </a:p>
          <a:p>
            <a:pPr lvl="1"/>
            <a:r>
              <a:rPr lang="en-US" sz="2800" dirty="0" smtClean="0">
                <a:solidFill>
                  <a:schemeClr val="tx1"/>
                </a:solidFill>
              </a:rPr>
              <a:t>Provide summary of FLPMA vs non-FLPMA withdrawal expirations. </a:t>
            </a:r>
            <a:endParaRPr lang="en-US" sz="2800" dirty="0">
              <a:solidFill>
                <a:schemeClr val="tx1"/>
              </a:solidFill>
            </a:endParaRPr>
          </a:p>
        </p:txBody>
      </p:sp>
    </p:spTree>
    <p:extLst>
      <p:ext uri="{BB962C8B-B14F-4D97-AF65-F5344CB8AC3E}">
        <p14:creationId xmlns:p14="http://schemas.microsoft.com/office/powerpoint/2010/main" val="4080878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Withdrawal Expirations	</a:t>
            </a:r>
            <a:endParaRPr lang="en-US" dirty="0"/>
          </a:p>
        </p:txBody>
      </p:sp>
      <p:sp>
        <p:nvSpPr>
          <p:cNvPr id="3" name="Content Placeholder 2"/>
          <p:cNvSpPr>
            <a:spLocks noGrp="1"/>
          </p:cNvSpPr>
          <p:nvPr>
            <p:ph idx="1"/>
          </p:nvPr>
        </p:nvSpPr>
        <p:spPr>
          <a:xfrm>
            <a:off x="457200" y="1600200"/>
            <a:ext cx="8229600" cy="4572000"/>
          </a:xfrm>
        </p:spPr>
        <p:txBody>
          <a:bodyPr/>
          <a:lstStyle/>
          <a:p>
            <a:pPr marL="0" indent="0">
              <a:buNone/>
            </a:pPr>
            <a:r>
              <a:rPr lang="en-US" b="1" dirty="0" smtClean="0">
                <a:solidFill>
                  <a:schemeClr val="tx1"/>
                </a:solidFill>
              </a:rPr>
              <a:t>Lands withdrawn under FLPMA authority will </a:t>
            </a:r>
            <a:r>
              <a:rPr lang="en-US" b="1" i="1" dirty="0" smtClean="0">
                <a:solidFill>
                  <a:schemeClr val="tx1"/>
                </a:solidFill>
              </a:rPr>
              <a:t>automatically</a:t>
            </a:r>
            <a:r>
              <a:rPr lang="en-US" b="1" dirty="0" smtClean="0">
                <a:solidFill>
                  <a:schemeClr val="tx1"/>
                </a:solidFill>
              </a:rPr>
              <a:t> be open to mineral entry and location upon expiration of the stated withdrawal term. </a:t>
            </a:r>
          </a:p>
          <a:p>
            <a:pPr marL="0" indent="0">
              <a:buNone/>
            </a:pPr>
            <a:endParaRPr lang="en-US" b="1" dirty="0" smtClean="0">
              <a:solidFill>
                <a:schemeClr val="tx1"/>
              </a:solidFill>
            </a:endParaRPr>
          </a:p>
          <a:p>
            <a:r>
              <a:rPr lang="en-US" b="1" i="1" dirty="0" smtClean="0">
                <a:solidFill>
                  <a:schemeClr val="tx1"/>
                </a:solidFill>
              </a:rPr>
              <a:t>No additional Federal Notice required</a:t>
            </a:r>
          </a:p>
          <a:p>
            <a:r>
              <a:rPr lang="en-US" b="1" i="1" dirty="0" smtClean="0">
                <a:solidFill>
                  <a:schemeClr val="tx1"/>
                </a:solidFill>
              </a:rPr>
              <a:t>Expires even if MTP/BLM records are not updated</a:t>
            </a:r>
          </a:p>
          <a:p>
            <a:pPr marL="0" indent="0">
              <a:buNone/>
            </a:pPr>
            <a:endParaRPr lang="en-US" b="1" dirty="0"/>
          </a:p>
        </p:txBody>
      </p:sp>
    </p:spTree>
    <p:extLst>
      <p:ext uri="{BB962C8B-B14F-4D97-AF65-F5344CB8AC3E}">
        <p14:creationId xmlns:p14="http://schemas.microsoft.com/office/powerpoint/2010/main" val="2026555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752600"/>
          </a:xfrm>
        </p:spPr>
        <p:txBody>
          <a:bodyPr/>
          <a:lstStyle/>
          <a:p>
            <a:pPr>
              <a:lnSpc>
                <a:spcPct val="100000"/>
              </a:lnSpc>
            </a:pPr>
            <a:r>
              <a:rPr lang="en-US" sz="4000" dirty="0" smtClean="0"/>
              <a:t>Casey E. Folks, JR. </a:t>
            </a:r>
            <a:r>
              <a:rPr lang="en-US" sz="4000" i="1" dirty="0" smtClean="0"/>
              <a:t>Et Al.</a:t>
            </a:r>
            <a:r>
              <a:rPr lang="en-US" i="1" dirty="0" smtClean="0"/>
              <a:t/>
            </a:r>
            <a:br>
              <a:rPr lang="en-US" i="1" dirty="0" smtClean="0"/>
            </a:br>
            <a:r>
              <a:rPr lang="en-US" sz="3600" i="1" dirty="0" smtClean="0"/>
              <a:t>183 IBLA</a:t>
            </a:r>
            <a:br>
              <a:rPr lang="en-US" sz="3600" i="1" dirty="0" smtClean="0"/>
            </a:br>
            <a:r>
              <a:rPr lang="en-US" sz="3600" i="1" dirty="0" smtClean="0"/>
              <a:t>Decided Sept. 20, 2012</a:t>
            </a:r>
            <a:endParaRPr lang="en-US" sz="3600" dirty="0"/>
          </a:p>
        </p:txBody>
      </p:sp>
      <p:sp>
        <p:nvSpPr>
          <p:cNvPr id="3" name="Content Placeholder 2"/>
          <p:cNvSpPr>
            <a:spLocks noGrp="1"/>
          </p:cNvSpPr>
          <p:nvPr>
            <p:ph idx="1"/>
          </p:nvPr>
        </p:nvSpPr>
        <p:spPr>
          <a:xfrm>
            <a:off x="457200" y="2286000"/>
            <a:ext cx="8229600" cy="4267200"/>
          </a:xfrm>
        </p:spPr>
        <p:txBody>
          <a:bodyPr/>
          <a:lstStyle/>
          <a:p>
            <a:pPr marL="0" indent="0">
              <a:buNone/>
            </a:pPr>
            <a:r>
              <a:rPr lang="en-US" b="1" dirty="0" smtClean="0">
                <a:solidFill>
                  <a:schemeClr val="tx1"/>
                </a:solidFill>
              </a:rPr>
              <a:t>Quick History</a:t>
            </a:r>
            <a:r>
              <a:rPr lang="en-US" dirty="0" smtClean="0">
                <a:solidFill>
                  <a:schemeClr val="tx1"/>
                </a:solidFill>
              </a:rPr>
              <a:t>: </a:t>
            </a:r>
          </a:p>
          <a:p>
            <a:r>
              <a:rPr lang="en-US" b="1" dirty="0" smtClean="0">
                <a:solidFill>
                  <a:schemeClr val="tx1"/>
                </a:solidFill>
              </a:rPr>
              <a:t>Law</a:t>
            </a:r>
            <a:r>
              <a:rPr lang="en-US" dirty="0" smtClean="0">
                <a:solidFill>
                  <a:schemeClr val="tx1"/>
                </a:solidFill>
              </a:rPr>
              <a:t>: 43 CFR §2091.6 States: Withdrawn lands </a:t>
            </a:r>
            <a:r>
              <a:rPr lang="en-US" u="sng" dirty="0" smtClean="0">
                <a:solidFill>
                  <a:schemeClr val="tx1"/>
                </a:solidFill>
              </a:rPr>
              <a:t>“do not automatically become open</a:t>
            </a:r>
            <a:r>
              <a:rPr lang="en-US" dirty="0" smtClean="0">
                <a:solidFill>
                  <a:schemeClr val="tx1"/>
                </a:solidFill>
              </a:rPr>
              <a:t>, but are opened through publication in the Federal Register of an </a:t>
            </a:r>
            <a:r>
              <a:rPr lang="en-US" b="1" dirty="0" smtClean="0">
                <a:solidFill>
                  <a:schemeClr val="tx1"/>
                </a:solidFill>
              </a:rPr>
              <a:t>opening order.</a:t>
            </a:r>
          </a:p>
          <a:p>
            <a:r>
              <a:rPr lang="en-US" b="1" dirty="0" smtClean="0">
                <a:solidFill>
                  <a:schemeClr val="tx1"/>
                </a:solidFill>
              </a:rPr>
              <a:t>Result: </a:t>
            </a:r>
            <a:r>
              <a:rPr lang="en-US" dirty="0" smtClean="0">
                <a:solidFill>
                  <a:schemeClr val="tx1"/>
                </a:solidFill>
              </a:rPr>
              <a:t>BLM rejected mining claims on lands where withdrawal expired since no opening order had been filed. </a:t>
            </a:r>
          </a:p>
          <a:p>
            <a:endParaRPr lang="en-US" b="1" dirty="0">
              <a:solidFill>
                <a:schemeClr val="tx1"/>
              </a:solidFill>
            </a:endParaRPr>
          </a:p>
          <a:p>
            <a:pPr marL="0" indent="0" algn="ctr">
              <a:buNone/>
            </a:pPr>
            <a:r>
              <a:rPr lang="en-US" b="1" dirty="0" smtClean="0">
                <a:solidFill>
                  <a:schemeClr val="tx1"/>
                </a:solidFill>
              </a:rPr>
              <a:t>That created a problem…</a:t>
            </a:r>
            <a:endParaRPr lang="en-US" b="1" dirty="0">
              <a:solidFill>
                <a:schemeClr val="tx1"/>
              </a:solidFill>
            </a:endParaRPr>
          </a:p>
        </p:txBody>
      </p:sp>
    </p:spTree>
    <p:extLst>
      <p:ext uri="{BB962C8B-B14F-4D97-AF65-F5344CB8AC3E}">
        <p14:creationId xmlns:p14="http://schemas.microsoft.com/office/powerpoint/2010/main" val="325040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2590800"/>
          </a:xfrm>
        </p:spPr>
        <p:txBody>
          <a:bodyPr/>
          <a:lstStyle/>
          <a:p>
            <a:pPr>
              <a:lnSpc>
                <a:spcPct val="100000"/>
              </a:lnSpc>
            </a:pPr>
            <a:r>
              <a:rPr lang="en-US" sz="4000" dirty="0">
                <a:solidFill>
                  <a:srgbClr val="2F5897"/>
                </a:solidFill>
              </a:rPr>
              <a:t>Casey E. Folks, JR. </a:t>
            </a:r>
            <a:r>
              <a:rPr lang="en-US" sz="4000" i="1" dirty="0">
                <a:solidFill>
                  <a:srgbClr val="2F5897"/>
                </a:solidFill>
              </a:rPr>
              <a:t>Et Al.</a:t>
            </a:r>
            <a:r>
              <a:rPr lang="en-US" i="1" dirty="0">
                <a:solidFill>
                  <a:srgbClr val="2F5897"/>
                </a:solidFill>
              </a:rPr>
              <a:t/>
            </a:r>
            <a:br>
              <a:rPr lang="en-US" i="1" dirty="0">
                <a:solidFill>
                  <a:srgbClr val="2F5897"/>
                </a:solidFill>
              </a:rPr>
            </a:br>
            <a:r>
              <a:rPr lang="en-US" sz="3600" i="1" dirty="0">
                <a:solidFill>
                  <a:srgbClr val="2F5897"/>
                </a:solidFill>
              </a:rPr>
              <a:t>183 IBLA</a:t>
            </a:r>
            <a:br>
              <a:rPr lang="en-US" sz="3600" i="1" dirty="0">
                <a:solidFill>
                  <a:srgbClr val="2F5897"/>
                </a:solidFill>
              </a:rPr>
            </a:br>
            <a:r>
              <a:rPr lang="en-US" sz="3600" i="1" dirty="0">
                <a:solidFill>
                  <a:srgbClr val="2F5897"/>
                </a:solidFill>
              </a:rPr>
              <a:t>Decided Sept. 20, </a:t>
            </a:r>
            <a:r>
              <a:rPr lang="en-US" sz="3600" i="1" dirty="0" smtClean="0">
                <a:solidFill>
                  <a:srgbClr val="2F5897"/>
                </a:solidFill>
              </a:rPr>
              <a:t>2012</a:t>
            </a:r>
            <a:br>
              <a:rPr lang="en-US" sz="3600" i="1" dirty="0" smtClean="0">
                <a:solidFill>
                  <a:srgbClr val="2F5897"/>
                </a:solidFill>
              </a:rPr>
            </a:br>
            <a:r>
              <a:rPr lang="en-US" sz="3600" i="1" dirty="0" smtClean="0">
                <a:solidFill>
                  <a:srgbClr val="2F5897"/>
                </a:solidFill>
              </a:rPr>
              <a:t>Continued..</a:t>
            </a:r>
            <a:endParaRPr lang="en-US" dirty="0"/>
          </a:p>
        </p:txBody>
      </p:sp>
      <p:sp>
        <p:nvSpPr>
          <p:cNvPr id="3" name="Content Placeholder 2"/>
          <p:cNvSpPr>
            <a:spLocks noGrp="1"/>
          </p:cNvSpPr>
          <p:nvPr>
            <p:ph idx="1"/>
          </p:nvPr>
        </p:nvSpPr>
        <p:spPr>
          <a:xfrm>
            <a:off x="457200" y="2590800"/>
            <a:ext cx="8229600" cy="3200399"/>
          </a:xfrm>
        </p:spPr>
        <p:txBody>
          <a:bodyPr>
            <a:normAutofit/>
          </a:bodyPr>
          <a:lstStyle/>
          <a:p>
            <a:r>
              <a:rPr lang="en-US" b="1" dirty="0" smtClean="0">
                <a:solidFill>
                  <a:schemeClr val="tx1"/>
                </a:solidFill>
              </a:rPr>
              <a:t>IBLA DECISION: FLPMA withdrawals expire automatically at the end of the stated term. </a:t>
            </a:r>
          </a:p>
          <a:p>
            <a:endParaRPr lang="en-US" b="1" dirty="0" smtClean="0">
              <a:solidFill>
                <a:schemeClr val="tx1"/>
              </a:solidFill>
            </a:endParaRPr>
          </a:p>
          <a:p>
            <a:r>
              <a:rPr lang="en-US" dirty="0" smtClean="0">
                <a:solidFill>
                  <a:schemeClr val="tx1"/>
                </a:solidFill>
              </a:rPr>
              <a:t>The IBLA held "to hold that the BLM may continue to withhold land from location after a [FLPMA] withdrawal…has expired </a:t>
            </a:r>
            <a:r>
              <a:rPr lang="en-US" b="1" dirty="0" smtClean="0">
                <a:solidFill>
                  <a:schemeClr val="tx1"/>
                </a:solidFill>
              </a:rPr>
              <a:t>simply by failing </a:t>
            </a:r>
            <a:r>
              <a:rPr lang="en-US" dirty="0" smtClean="0">
                <a:solidFill>
                  <a:schemeClr val="tx1"/>
                </a:solidFill>
              </a:rPr>
              <a:t>to issue an opening order would thwart the very purpose of these provisions”</a:t>
            </a:r>
          </a:p>
        </p:txBody>
      </p:sp>
    </p:spTree>
    <p:extLst>
      <p:ext uri="{BB962C8B-B14F-4D97-AF65-F5344CB8AC3E}">
        <p14:creationId xmlns:p14="http://schemas.microsoft.com/office/powerpoint/2010/main" val="4262962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2800" dirty="0">
                <a:solidFill>
                  <a:srgbClr val="2F5897"/>
                </a:solidFill>
              </a:rPr>
              <a:t>Casey E. Folks, JR. </a:t>
            </a:r>
            <a:r>
              <a:rPr lang="en-US" sz="2800" i="1" dirty="0">
                <a:solidFill>
                  <a:srgbClr val="2F5897"/>
                </a:solidFill>
              </a:rPr>
              <a:t>Et Al.</a:t>
            </a:r>
            <a:r>
              <a:rPr lang="en-US" sz="2400" i="1" dirty="0">
                <a:solidFill>
                  <a:srgbClr val="2F5897"/>
                </a:solidFill>
              </a:rPr>
              <a:t/>
            </a:r>
            <a:br>
              <a:rPr lang="en-US" sz="2400" i="1" dirty="0">
                <a:solidFill>
                  <a:srgbClr val="2F5897"/>
                </a:solidFill>
              </a:rPr>
            </a:br>
            <a:r>
              <a:rPr lang="en-US" sz="2400" i="1" dirty="0">
                <a:solidFill>
                  <a:srgbClr val="2F5897"/>
                </a:solidFill>
              </a:rPr>
              <a:t>183 IBLA</a:t>
            </a:r>
            <a:br>
              <a:rPr lang="en-US" sz="2400" i="1" dirty="0">
                <a:solidFill>
                  <a:srgbClr val="2F5897"/>
                </a:solidFill>
              </a:rPr>
            </a:br>
            <a:r>
              <a:rPr lang="en-US" sz="2400" i="1" dirty="0">
                <a:solidFill>
                  <a:srgbClr val="2F5897"/>
                </a:solidFill>
              </a:rPr>
              <a:t>Decided Sept. 20, 2012</a:t>
            </a:r>
            <a:br>
              <a:rPr lang="en-US" sz="2400" i="1" dirty="0">
                <a:solidFill>
                  <a:srgbClr val="2F5897"/>
                </a:solidFill>
              </a:rPr>
            </a:br>
            <a:r>
              <a:rPr lang="en-US" sz="2400" i="1" dirty="0">
                <a:solidFill>
                  <a:srgbClr val="2F5897"/>
                </a:solidFill>
              </a:rPr>
              <a:t>Continued..</a:t>
            </a:r>
            <a:endParaRPr lang="en-US" sz="2400" dirty="0"/>
          </a:p>
        </p:txBody>
      </p:sp>
      <p:sp>
        <p:nvSpPr>
          <p:cNvPr id="3" name="Content Placeholder 2"/>
          <p:cNvSpPr>
            <a:spLocks noGrp="1"/>
          </p:cNvSpPr>
          <p:nvPr>
            <p:ph idx="1"/>
          </p:nvPr>
        </p:nvSpPr>
        <p:spPr>
          <a:xfrm>
            <a:off x="457200" y="1600201"/>
            <a:ext cx="8229600" cy="3733800"/>
          </a:xfrm>
        </p:spPr>
        <p:txBody>
          <a:bodyPr/>
          <a:lstStyle/>
          <a:p>
            <a:pPr lvl="0"/>
            <a:r>
              <a:rPr lang="en-US" sz="1700" b="1" dirty="0">
                <a:solidFill>
                  <a:prstClr val="black"/>
                </a:solidFill>
              </a:rPr>
              <a:t>Instruction Memorandum No. 2014-042 </a:t>
            </a:r>
            <a:r>
              <a:rPr lang="en-US" sz="1700" b="1" dirty="0" smtClean="0">
                <a:solidFill>
                  <a:prstClr val="black"/>
                </a:solidFill>
              </a:rPr>
              <a:t>: </a:t>
            </a:r>
            <a:r>
              <a:rPr lang="en-US" sz="1700" dirty="0" smtClean="0">
                <a:solidFill>
                  <a:prstClr val="black"/>
                </a:solidFill>
              </a:rPr>
              <a:t>implemented </a:t>
            </a:r>
            <a:r>
              <a:rPr lang="en-US" sz="1700" dirty="0">
                <a:solidFill>
                  <a:prstClr val="black"/>
                </a:solidFill>
              </a:rPr>
              <a:t>Casey Folks decision by stating, “lands within an expired FLPMA withdrawal that withdrew lands from mining and that are not subject to overlapping withdrawal or segregation still in effect, are automatically and </a:t>
            </a:r>
            <a:r>
              <a:rPr lang="en-US" sz="1700" dirty="0" smtClean="0">
                <a:solidFill>
                  <a:prstClr val="black"/>
                </a:solidFill>
              </a:rPr>
              <a:t>immediately </a:t>
            </a:r>
            <a:r>
              <a:rPr lang="en-US" sz="1700" dirty="0">
                <a:solidFill>
                  <a:prstClr val="black"/>
                </a:solidFill>
              </a:rPr>
              <a:t>open to mineral entry upon expiration of the withdrawal. </a:t>
            </a:r>
            <a:endParaRPr lang="en-US" sz="1700" dirty="0" smtClean="0">
              <a:solidFill>
                <a:prstClr val="black"/>
              </a:solidFill>
            </a:endParaRPr>
          </a:p>
          <a:p>
            <a:pPr marL="0" lvl="0" indent="0">
              <a:buNone/>
            </a:pPr>
            <a:endParaRPr lang="en-US" sz="1700" dirty="0" smtClean="0">
              <a:solidFill>
                <a:prstClr val="black"/>
              </a:solidFill>
            </a:endParaRPr>
          </a:p>
          <a:p>
            <a:pPr marL="0" lvl="0" indent="0" algn="ctr">
              <a:buNone/>
            </a:pPr>
            <a:r>
              <a:rPr lang="en-US" sz="1700" b="1" dirty="0" smtClean="0">
                <a:solidFill>
                  <a:prstClr val="black"/>
                </a:solidFill>
              </a:rPr>
              <a:t>Key Elements</a:t>
            </a:r>
          </a:p>
          <a:p>
            <a:pPr marL="0" lvl="0" indent="0" algn="ctr">
              <a:buNone/>
            </a:pPr>
            <a:r>
              <a:rPr lang="en-US" sz="1700" dirty="0" smtClean="0">
                <a:solidFill>
                  <a:prstClr val="black"/>
                </a:solidFill>
              </a:rPr>
              <a:t>Expired </a:t>
            </a:r>
            <a:r>
              <a:rPr lang="en-US" sz="1700" u="sng" dirty="0" smtClean="0">
                <a:solidFill>
                  <a:prstClr val="black"/>
                </a:solidFill>
              </a:rPr>
              <a:t>FLPMA</a:t>
            </a:r>
            <a:r>
              <a:rPr lang="en-US" sz="1700" dirty="0" smtClean="0">
                <a:solidFill>
                  <a:prstClr val="black"/>
                </a:solidFill>
              </a:rPr>
              <a:t> Withdrawal </a:t>
            </a:r>
          </a:p>
          <a:p>
            <a:pPr marL="0" lvl="0" indent="0" algn="ctr">
              <a:buNone/>
            </a:pPr>
            <a:r>
              <a:rPr lang="en-US" sz="1700" dirty="0">
                <a:solidFill>
                  <a:prstClr val="black"/>
                </a:solidFill>
              </a:rPr>
              <a:t>+</a:t>
            </a:r>
            <a:endParaRPr lang="en-US" sz="1700" dirty="0" smtClean="0">
              <a:solidFill>
                <a:prstClr val="black"/>
              </a:solidFill>
            </a:endParaRPr>
          </a:p>
          <a:p>
            <a:pPr marL="0" lvl="0" indent="0" algn="ctr">
              <a:buNone/>
            </a:pPr>
            <a:r>
              <a:rPr lang="en-US" sz="1700" dirty="0" smtClean="0">
                <a:solidFill>
                  <a:prstClr val="black"/>
                </a:solidFill>
              </a:rPr>
              <a:t>No overlapping withdrawal or segregation</a:t>
            </a:r>
          </a:p>
          <a:p>
            <a:pPr marL="0" lvl="0" indent="0" algn="ctr">
              <a:buNone/>
            </a:pPr>
            <a:r>
              <a:rPr lang="en-US" sz="1700" dirty="0">
                <a:solidFill>
                  <a:prstClr val="black"/>
                </a:solidFill>
              </a:rPr>
              <a:t>=</a:t>
            </a:r>
            <a:endParaRPr lang="en-US" sz="1700" dirty="0" smtClean="0">
              <a:solidFill>
                <a:prstClr val="black"/>
              </a:solidFill>
            </a:endParaRPr>
          </a:p>
          <a:p>
            <a:pPr marL="0" lvl="0" indent="0" algn="ctr">
              <a:buNone/>
            </a:pPr>
            <a:r>
              <a:rPr lang="en-US" sz="1700" dirty="0" smtClean="0">
                <a:solidFill>
                  <a:prstClr val="black"/>
                </a:solidFill>
              </a:rPr>
              <a:t>Expires automatically</a:t>
            </a:r>
            <a:endParaRPr lang="en-US" sz="900" dirty="0">
              <a:solidFill>
                <a:prstClr val="black"/>
              </a:solidFill>
            </a:endParaRPr>
          </a:p>
          <a:p>
            <a:endParaRPr lang="en-US" dirty="0"/>
          </a:p>
        </p:txBody>
      </p:sp>
    </p:spTree>
    <p:extLst>
      <p:ext uri="{BB962C8B-B14F-4D97-AF65-F5344CB8AC3E}">
        <p14:creationId xmlns:p14="http://schemas.microsoft.com/office/powerpoint/2010/main" val="1391281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Takeaway</a:t>
            </a:r>
            <a:endParaRPr lang="en-US" dirty="0"/>
          </a:p>
        </p:txBody>
      </p:sp>
      <p:sp>
        <p:nvSpPr>
          <p:cNvPr id="3" name="Content Placeholder 2"/>
          <p:cNvSpPr>
            <a:spLocks noGrp="1"/>
          </p:cNvSpPr>
          <p:nvPr>
            <p:ph idx="1"/>
          </p:nvPr>
        </p:nvSpPr>
        <p:spPr/>
        <p:txBody>
          <a:bodyPr/>
          <a:lstStyle/>
          <a:p>
            <a:r>
              <a:rPr lang="en-US" b="1" dirty="0" smtClean="0">
                <a:solidFill>
                  <a:schemeClr val="tx1"/>
                </a:solidFill>
              </a:rPr>
              <a:t>FLPMA withdrawals expire automatically</a:t>
            </a:r>
          </a:p>
          <a:p>
            <a:pPr lvl="1"/>
            <a:r>
              <a:rPr lang="en-US" dirty="0" smtClean="0">
                <a:solidFill>
                  <a:schemeClr val="tx1"/>
                </a:solidFill>
              </a:rPr>
              <a:t>Any withdrawal by the Secretary of the Interior is a FLPMA Withdrawal</a:t>
            </a:r>
          </a:p>
          <a:p>
            <a:pPr lvl="1"/>
            <a:r>
              <a:rPr lang="en-US" dirty="0" smtClean="0">
                <a:solidFill>
                  <a:schemeClr val="tx1"/>
                </a:solidFill>
              </a:rPr>
              <a:t>All FLPMA withdrawals will have a stated term</a:t>
            </a:r>
          </a:p>
          <a:p>
            <a:pPr lvl="1"/>
            <a:r>
              <a:rPr lang="en-US" dirty="0" smtClean="0">
                <a:solidFill>
                  <a:schemeClr val="tx1"/>
                </a:solidFill>
              </a:rPr>
              <a:t>Important – Make sure to include expiration date in PLO package or it will be rejected.</a:t>
            </a:r>
          </a:p>
          <a:p>
            <a:pPr lvl="1"/>
            <a:r>
              <a:rPr lang="en-US" dirty="0" smtClean="0">
                <a:solidFill>
                  <a:schemeClr val="tx1"/>
                </a:solidFill>
              </a:rPr>
              <a:t>The lands are automatically open to entry and location, even if MTP and BLM records are not updated. </a:t>
            </a:r>
          </a:p>
          <a:p>
            <a:pPr lvl="1"/>
            <a:r>
              <a:rPr lang="en-US" dirty="0" smtClean="0">
                <a:solidFill>
                  <a:schemeClr val="tx1"/>
                </a:solidFill>
              </a:rPr>
              <a:t>Don’t get confused (in fact, ignore) 43 CFR 2091.6 when looking at FLPMA withdrawals</a:t>
            </a:r>
          </a:p>
          <a:p>
            <a:pPr lvl="1"/>
            <a:endParaRPr lang="en-US" dirty="0" smtClean="0"/>
          </a:p>
          <a:p>
            <a:r>
              <a:rPr lang="en-US" b="1" dirty="0" smtClean="0">
                <a:solidFill>
                  <a:schemeClr val="tx1"/>
                </a:solidFill>
              </a:rPr>
              <a:t>Non-FLPMA withdrawals</a:t>
            </a:r>
          </a:p>
          <a:p>
            <a:pPr lvl="1"/>
            <a:r>
              <a:rPr lang="en-US" dirty="0" smtClean="0">
                <a:solidFill>
                  <a:schemeClr val="tx1"/>
                </a:solidFill>
              </a:rPr>
              <a:t>Expiration depends on authority in which created</a:t>
            </a:r>
          </a:p>
          <a:p>
            <a:pPr lvl="1"/>
            <a:r>
              <a:rPr lang="en-US" dirty="0" smtClean="0">
                <a:solidFill>
                  <a:schemeClr val="tx1"/>
                </a:solidFill>
              </a:rPr>
              <a:t>Non-FLPMA withdrawals may be perpetual (such as Congressional withdrawals</a:t>
            </a:r>
          </a:p>
          <a:p>
            <a:pPr lvl="1"/>
            <a:endParaRPr lang="en-US" dirty="0"/>
          </a:p>
          <a:p>
            <a:pPr lvl="1"/>
            <a:endParaRPr lang="en-US" dirty="0"/>
          </a:p>
        </p:txBody>
      </p:sp>
    </p:spTree>
    <p:extLst>
      <p:ext uri="{BB962C8B-B14F-4D97-AF65-F5344CB8AC3E}">
        <p14:creationId xmlns:p14="http://schemas.microsoft.com/office/powerpoint/2010/main" val="15043955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43</TotalTime>
  <Words>383</Words>
  <Application>Microsoft Office PowerPoint</Application>
  <PresentationFormat>On-screen Show (4:3)</PresentationFormat>
  <Paragraphs>41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Courier New</vt:lpstr>
      <vt:lpstr>Palatino Linotype</vt:lpstr>
      <vt:lpstr>Executive</vt:lpstr>
      <vt:lpstr>Withdrawal Expirations </vt:lpstr>
      <vt:lpstr>Withdrawal Expirations  </vt:lpstr>
      <vt:lpstr>Withdrawal Expirations </vt:lpstr>
      <vt:lpstr>Casey E. Folks, JR. Et Al. 183 IBLA Decided Sept. 20, 2012</vt:lpstr>
      <vt:lpstr>Casey E. Folks, JR. Et Al. 183 IBLA Decided Sept. 20, 2012 Continued..</vt:lpstr>
      <vt:lpstr>Casey E. Folks, JR. Et Al. 183 IBLA Decided Sept. 20, 2012 Continued..</vt:lpstr>
      <vt:lpstr>Key Takeaway</vt:lpstr>
    </vt:vector>
  </TitlesOfParts>
  <Company>Bureau of Land Management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Withdrawal Expirations</dc:title>
  <dc:creator>Childers, Jacob C</dc:creator>
  <cp:lastModifiedBy>Childers, Jacob C</cp:lastModifiedBy>
  <cp:revision>6</cp:revision>
  <dcterms:created xsi:type="dcterms:W3CDTF">2017-05-05T22:31:52Z</dcterms:created>
  <dcterms:modified xsi:type="dcterms:W3CDTF">2017-05-09T20:17:53Z</dcterms:modified>
</cp:coreProperties>
</file>