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  <p:sldMasterId id="2147483825" r:id="rId2"/>
  </p:sldMasterIdLst>
  <p:notesMasterIdLst>
    <p:notesMasterId r:id="rId15"/>
  </p:notesMasterIdLst>
  <p:handoutMasterIdLst>
    <p:handoutMasterId r:id="rId16"/>
  </p:handoutMasterIdLst>
  <p:sldIdLst>
    <p:sldId id="266" r:id="rId3"/>
    <p:sldId id="273" r:id="rId4"/>
    <p:sldId id="272" r:id="rId5"/>
    <p:sldId id="270" r:id="rId6"/>
    <p:sldId id="271" r:id="rId7"/>
    <p:sldId id="274" r:id="rId8"/>
    <p:sldId id="256" r:id="rId9"/>
    <p:sldId id="275" r:id="rId10"/>
    <p:sldId id="260" r:id="rId11"/>
    <p:sldId id="258" r:id="rId12"/>
    <p:sldId id="263" r:id="rId13"/>
    <p:sldId id="262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03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752" y="0"/>
            <a:ext cx="303703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703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752" y="8829675"/>
            <a:ext cx="3037031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06AC5B9C-6684-4C57-9FFA-42F98B4FBF4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56BC556-E398-4DE7-B308-C0EFE0CABF77}" type="datetimeFigureOut">
              <a:rPr lang="en-US"/>
              <a:pPr>
                <a:defRPr/>
              </a:pPr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41F333-6168-42C9-93DF-CA3BF8FB41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So we know what a modification does not do.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E5C9CC-BC11-427F-9576-41CC67B5E126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Modifications should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37B4BF-2066-40E8-A53F-F76CAB4630FA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So now that we know what are not Modifications, here are some examples of what does amount to a modification. 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Clr>
                <a:schemeClr val="tx1"/>
              </a:buClr>
            </a:pPr>
            <a:r>
              <a:rPr lang="en-US" altLang="en-US" b="1" smtClean="0"/>
              <a:t>Establishing a specific term for existing perpetual withdrawal: </a:t>
            </a:r>
            <a:r>
              <a:rPr lang="en-US" altLang="en-US" smtClean="0"/>
              <a:t>For example, before the enactment of FLPMA in 1976, withdrawals could be perpetual. When you establish a term for a perpetual withdrawal, this is a modification. Why wouldn’t this be a revocation or partial revocation? A: Because revocations only apply to acreage a</a:t>
            </a:r>
            <a:endParaRPr lang="en-US" altLang="en-US" b="1" smtClean="0"/>
          </a:p>
          <a:p>
            <a:pPr eaLnBrk="1" hangingPunct="1">
              <a:buClr>
                <a:schemeClr val="tx1"/>
              </a:buClr>
            </a:pPr>
            <a:r>
              <a:rPr lang="en-US" altLang="en-US" b="1" smtClean="0"/>
              <a:t>Eliminates an existing segregation (opens the land)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b="1" smtClean="0"/>
              <a:t>Transfers the jurisdiction to another agency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9BBA57-3EA3-4980-9E53-4DEEC1BED8CA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Already been established. Mineral potential report already conducted. EA can now be a CX, not as controversial to extend.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AE13FC-ED5C-4099-A379-16B856B7ADB6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47AA116-CB9D-449C-A26C-01CFFE481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771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BA702-82AD-4E6F-BEB1-84F830B52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7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3B59B-D676-42F9-B179-1E124D1758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721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5B2B2033-296C-4317-B0DD-E880283891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305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4695-7C19-4CAE-B0FB-E8B05D2DDC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081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D0059B65-F08E-41CF-A47C-0CFC613EFB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6247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3F306-FF61-43B1-85CA-2C37637F45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544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22E4D-EF6D-42E7-A108-75BA371435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66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77A19-BBBD-429B-97C4-069BED1FE1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644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8F397-218B-487C-991A-FD24D5C73D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705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7DE1B-9509-448B-9846-6997EA96AB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61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59B0A-28D1-42FC-9E62-D9AC63D23B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536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3F69EB51-03D6-4B31-AC7F-527FB280FA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451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1FE2F-B52B-461F-B889-B8394461CC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1922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4450C-82A9-4277-A846-C8849B201E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01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E09EFE3-8E35-412C-BAB7-5673810593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18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E5EAE-AD3D-49BB-8469-9070B000BE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1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E3994-FE2C-4499-8C7F-4EB3C1874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55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67A54-309A-4D9A-BD03-DAF4C9BBFA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9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9E166-DA59-4957-8C68-14F832BACE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89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35167-1CB2-4A0A-9B6B-77C72363B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06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6CF7E444-3679-4F64-B060-BF94762117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4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73634FE-7365-4283-B4A4-89BB433D273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1" r:id="rId2"/>
    <p:sldLayoutId id="2147483888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89" r:id="rId9"/>
    <p:sldLayoutId id="2147483877" r:id="rId10"/>
    <p:sldLayoutId id="21474838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F0DB08D3-CCDB-4737-AC88-406EBC0EA91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79" r:id="rId2"/>
    <p:sldLayoutId id="2147483891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92" r:id="rId9"/>
    <p:sldLayoutId id="2147483885" r:id="rId10"/>
    <p:sldLayoutId id="2147483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228600" y="1371600"/>
            <a:ext cx="8686800" cy="1828800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MODIFICATION TO EXISTING WITHDRAWAL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609600" y="3886200"/>
            <a:ext cx="8077200" cy="1752600"/>
          </a:xfrm>
        </p:spPr>
        <p:txBody>
          <a:bodyPr/>
          <a:lstStyle/>
          <a:p>
            <a:pPr marR="0" algn="l" eaLnBrk="1" hangingPunct="1"/>
            <a:r>
              <a:rPr lang="en-US" altLang="en-US" sz="2800" smtClean="0">
                <a:latin typeface="Times New Roman" panose="02020603050405020304" pitchFamily="18" charset="0"/>
              </a:rPr>
              <a:t>Purpose: </a:t>
            </a:r>
          </a:p>
          <a:p>
            <a:pPr marR="0" eaLnBrk="1" hangingPunct="1"/>
            <a:r>
              <a:rPr lang="en-US" altLang="en-US" sz="2800" smtClean="0">
                <a:latin typeface="Times New Roman" panose="02020603050405020304" pitchFamily="18" charset="0"/>
              </a:rPr>
              <a:t>To amend the provisions or language of an </a:t>
            </a:r>
            <a:r>
              <a:rPr lang="en-US" altLang="en-US" sz="2800" u="sng" smtClean="0">
                <a:latin typeface="Times New Roman" panose="02020603050405020304" pitchFamily="18" charset="0"/>
              </a:rPr>
              <a:t>existing</a:t>
            </a:r>
            <a:r>
              <a:rPr lang="en-US" altLang="en-US" sz="2800" smtClean="0">
                <a:latin typeface="Times New Roman" panose="02020603050405020304" pitchFamily="18" charset="0"/>
              </a:rPr>
              <a:t> administrative withdrawal.</a:t>
            </a:r>
          </a:p>
          <a:p>
            <a:pPr marR="0" algn="l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Withdrawal Extension Steps</a:t>
            </a:r>
            <a:br>
              <a:rPr lang="en-US" dirty="0" smtClean="0"/>
            </a:br>
            <a:r>
              <a:rPr lang="en-US" sz="3200" dirty="0" smtClean="0"/>
              <a:t>43 CFR 2310.4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935163"/>
            <a:ext cx="8229600" cy="2789237"/>
          </a:xfrm>
        </p:spPr>
        <p:txBody>
          <a:bodyPr/>
          <a:lstStyle/>
          <a:p>
            <a:pPr eaLnBrk="1" hangingPunct="1"/>
            <a:r>
              <a:rPr lang="en-US" altLang="en-US" sz="1800" dirty="0" smtClean="0"/>
              <a:t>Review 2 years prior to end of withdrawal term Initiate contact with holding agency (pre-application consultation)</a:t>
            </a:r>
          </a:p>
          <a:p>
            <a:pPr eaLnBrk="1" hangingPunct="1"/>
            <a:r>
              <a:rPr lang="en-US" altLang="en-US" sz="1800" dirty="0" smtClean="0"/>
              <a:t>Holding agency files extension application (same requirements as initial application)</a:t>
            </a:r>
          </a:p>
          <a:p>
            <a:pPr eaLnBrk="1" hangingPunct="1"/>
            <a:r>
              <a:rPr lang="en-US" altLang="en-US" sz="1800" dirty="0" smtClean="0">
                <a:solidFill>
                  <a:srgbClr val="000000"/>
                </a:solidFill>
              </a:rPr>
              <a:t>Review documentation/apply criteria (make sure information is up to date)</a:t>
            </a:r>
            <a:endParaRPr lang="en-US" altLang="en-US" sz="1800" dirty="0" smtClean="0"/>
          </a:p>
          <a:p>
            <a:pPr eaLnBrk="1" hangingPunct="1"/>
            <a:r>
              <a:rPr lang="en-US" altLang="en-US" sz="1800" dirty="0" smtClean="0"/>
              <a:t>Publish Notice of Proposed Extension (same requirement, [i.e., public comment, meetings, etc.] as initial application)</a:t>
            </a:r>
          </a:p>
          <a:p>
            <a:pPr eaLnBrk="1" hangingPunct="1"/>
            <a:r>
              <a:rPr lang="en-US" altLang="en-US" sz="1800" dirty="0" smtClean="0"/>
              <a:t>Extend withdrawal or allow to expire</a:t>
            </a: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723900" y="4876800"/>
            <a:ext cx="79629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rgbClr val="0070C0"/>
                </a:solidFill>
              </a:rPr>
              <a:t>This is a repeat of initial application/withdrawal process. </a:t>
            </a:r>
          </a:p>
          <a:p>
            <a:endParaRPr lang="en-US" altLang="en-US" b="1" dirty="0">
              <a:solidFill>
                <a:srgbClr val="0070C0"/>
              </a:solidFill>
            </a:endParaRPr>
          </a:p>
          <a:p>
            <a:r>
              <a:rPr lang="en-US" altLang="en-US" b="1" i="1" dirty="0"/>
              <a:t>Would an extension require less work than initial application? </a:t>
            </a:r>
            <a:r>
              <a:rPr lang="en-US" altLang="en-US" b="1" i="1" dirty="0" smtClean="0"/>
              <a:t>Why</a:t>
            </a:r>
            <a:r>
              <a:rPr lang="en-US" altLang="en-US" b="1" i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smtClean="0"/>
              <a:t>Extension Date Missed?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endParaRPr lang="en-US" altLang="en-US" smtClean="0"/>
          </a:p>
          <a:p>
            <a:pPr eaLnBrk="1" hangingPunct="1">
              <a:lnSpc>
                <a:spcPct val="150000"/>
              </a:lnSpc>
            </a:pPr>
            <a:r>
              <a:rPr lang="en-US" altLang="en-US" sz="2800" smtClean="0"/>
              <a:t>Expired withdrawals may not be extended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smtClean="0"/>
              <a:t>Expired withdrawals open automatically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smtClean="0"/>
              <a:t>Start Over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16388" name="Picture 4" descr="C:\Users\jcchilders\AppData\Local\Microsoft\Windows\Temporary Internet Files\Content.IE5\ZDAOKE7M\thumbnai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953000"/>
            <a:ext cx="138906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28600"/>
            <a:ext cx="8510588" cy="1325563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Summary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03250" y="1676400"/>
            <a:ext cx="8540750" cy="44227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3600" smtClean="0"/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 altLang="en-US" sz="2800" smtClean="0"/>
              <a:t>Identify withdrawals due to expire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 altLang="en-US" sz="2800" smtClean="0"/>
              <a:t>Apply extension criteria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en-US" altLang="en-US" sz="2800" smtClean="0"/>
              <a:t>Determine if they qualify for an extension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Provide overview of when a withdrawal is modified</a:t>
            </a:r>
          </a:p>
          <a:p>
            <a:pPr lvl="1"/>
            <a:r>
              <a:rPr lang="en-US" dirty="0" smtClean="0"/>
              <a:t>Clarify when modifications are not appropriate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29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MODIFICATION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713037"/>
          </a:xfrm>
        </p:spPr>
        <p:txBody>
          <a:bodyPr/>
          <a:lstStyle/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Mechanism: Public Land Order 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en-US" b="1" dirty="0" smtClean="0"/>
              <a:t>Guidance 43 CFR 2300.0-5(o)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Modify or Modification does not include…the 	</a:t>
            </a:r>
            <a:r>
              <a:rPr lang="en-US" b="1" dirty="0" smtClean="0"/>
              <a:t>addition</a:t>
            </a:r>
            <a:r>
              <a:rPr lang="en-US" dirty="0" smtClean="0"/>
              <a:t> of lands to an existing withdrawal or the 	partial </a:t>
            </a:r>
            <a:r>
              <a:rPr lang="en-US" b="1" dirty="0" smtClean="0"/>
              <a:t>revocation</a:t>
            </a:r>
            <a:r>
              <a:rPr lang="en-US" dirty="0" smtClean="0"/>
              <a:t> of a withdrawal. 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We have guidance on what a modification does </a:t>
            </a:r>
            <a:r>
              <a:rPr lang="en-US" i="1" dirty="0" smtClean="0"/>
              <a:t>not</a:t>
            </a:r>
            <a:r>
              <a:rPr lang="en-US" dirty="0" smtClean="0"/>
              <a:t> do….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592212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MODIFICATION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3581400" cy="36576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Doesn’t include addition of new lands</a:t>
            </a:r>
          </a:p>
          <a:p>
            <a:pPr eaLnBrk="1" hangingPunct="1">
              <a:buClr>
                <a:schemeClr val="tx1"/>
              </a:buClr>
            </a:pPr>
            <a:endParaRPr lang="en-US" altLang="en-US" sz="1600" i="1" dirty="0" smtClean="0">
              <a:latin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Doesn’t include new segregation to an existing withdrawal </a:t>
            </a:r>
          </a:p>
          <a:p>
            <a:pPr eaLnBrk="1" hangingPunct="1">
              <a:buClr>
                <a:schemeClr val="tx1"/>
              </a:buClr>
            </a:pPr>
            <a:endParaRPr lang="en-US" altLang="en-US" sz="1600" i="1" dirty="0" smtClean="0">
              <a:latin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Doesn’t include eliminating lands from an existing withdrawal</a:t>
            </a:r>
          </a:p>
        </p:txBody>
      </p:sp>
      <p:sp>
        <p:nvSpPr>
          <p:cNvPr id="2" name="Right Arrow 1"/>
          <p:cNvSpPr>
            <a:spLocks noChangeArrowheads="1"/>
          </p:cNvSpPr>
          <p:nvPr/>
        </p:nvSpPr>
        <p:spPr bwMode="auto">
          <a:xfrm>
            <a:off x="4191000" y="2753160"/>
            <a:ext cx="1143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ight Arrow 4"/>
          <p:cNvSpPr>
            <a:spLocks noChangeArrowheads="1"/>
          </p:cNvSpPr>
          <p:nvPr/>
        </p:nvSpPr>
        <p:spPr bwMode="auto">
          <a:xfrm>
            <a:off x="4191000" y="5933640"/>
            <a:ext cx="1143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ight Arrow 5"/>
          <p:cNvSpPr>
            <a:spLocks noChangeArrowheads="1"/>
          </p:cNvSpPr>
          <p:nvPr/>
        </p:nvSpPr>
        <p:spPr bwMode="auto">
          <a:xfrm>
            <a:off x="4191000" y="4343400"/>
            <a:ext cx="11430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97044" y="2582502"/>
            <a:ext cx="2743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smtClean="0"/>
              <a:t>Example: Increasing physical acreage</a:t>
            </a:r>
          </a:p>
          <a:p>
            <a:r>
              <a:rPr lang="en-US" altLang="en-US" dirty="0" smtClean="0">
                <a:solidFill>
                  <a:schemeClr val="accent1"/>
                </a:solidFill>
              </a:rPr>
              <a:t>This </a:t>
            </a:r>
            <a:r>
              <a:rPr lang="en-US" altLang="en-US" dirty="0">
                <a:solidFill>
                  <a:schemeClr val="accent1"/>
                </a:solidFill>
              </a:rPr>
              <a:t>would be a </a:t>
            </a:r>
            <a:r>
              <a:rPr lang="en-US" altLang="en-US" dirty="0" smtClean="0">
                <a:solidFill>
                  <a:schemeClr val="accent1"/>
                </a:solidFill>
              </a:rPr>
              <a:t>new/separate </a:t>
            </a:r>
            <a:r>
              <a:rPr lang="en-US" altLang="en-US" dirty="0">
                <a:solidFill>
                  <a:schemeClr val="accent1"/>
                </a:solidFill>
              </a:rPr>
              <a:t>withdrawal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65729" y="4172743"/>
            <a:ext cx="2743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smtClean="0"/>
              <a:t>Example: Adding closed to additional land laws.</a:t>
            </a:r>
          </a:p>
          <a:p>
            <a:r>
              <a:rPr lang="en-US" altLang="en-US" dirty="0" smtClean="0">
                <a:solidFill>
                  <a:schemeClr val="accent1"/>
                </a:solidFill>
              </a:rPr>
              <a:t>This </a:t>
            </a:r>
            <a:r>
              <a:rPr lang="en-US" altLang="en-US" dirty="0">
                <a:solidFill>
                  <a:schemeClr val="accent1"/>
                </a:solidFill>
              </a:rPr>
              <a:t>would be a new withdrawal </a:t>
            </a:r>
            <a:r>
              <a:rPr lang="en-US" altLang="en-US" dirty="0" smtClean="0">
                <a:solidFill>
                  <a:schemeClr val="accent1"/>
                </a:solidFill>
              </a:rPr>
              <a:t>proposal</a:t>
            </a:r>
          </a:p>
          <a:p>
            <a:endParaRPr lang="en-US" altLang="en-US" i="1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43600" y="5762984"/>
            <a:ext cx="2743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solidFill>
                  <a:schemeClr val="accent1"/>
                </a:solidFill>
              </a:rPr>
              <a:t>This would be a </a:t>
            </a:r>
            <a:r>
              <a:rPr lang="en-US" altLang="en-US" i="1" dirty="0" smtClean="0">
                <a:solidFill>
                  <a:schemeClr val="accent1"/>
                </a:solidFill>
              </a:rPr>
              <a:t>partial </a:t>
            </a:r>
            <a:r>
              <a:rPr lang="en-US" altLang="en-US" i="1" dirty="0">
                <a:solidFill>
                  <a:schemeClr val="accent1"/>
                </a:solidFill>
              </a:rPr>
              <a:t>revocation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790705" y="1412195"/>
            <a:ext cx="794358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/>
              <a:t>Definition: 43 CFR 2300.0-5(o)</a:t>
            </a:r>
          </a:p>
          <a:p>
            <a:r>
              <a:rPr lang="en-US" dirty="0" smtClean="0"/>
              <a:t>Modify or Modification does not include…the </a:t>
            </a:r>
            <a:r>
              <a:rPr lang="en-US" b="1" i="1" dirty="0" smtClean="0"/>
              <a:t>	addition of lands </a:t>
            </a:r>
            <a:r>
              <a:rPr lang="en-US" dirty="0" smtClean="0"/>
              <a:t>to an existing withdrawal or the </a:t>
            </a:r>
            <a:r>
              <a:rPr lang="en-US" b="1" i="1" dirty="0" smtClean="0"/>
              <a:t>partial revocation </a:t>
            </a:r>
            <a:r>
              <a:rPr lang="en-US" dirty="0" smtClean="0"/>
              <a:t>of a withdrawal. 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3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tx1"/>
                </a:solidFill>
                <a:latin typeface="Times New Roman" panose="02020603050405020304" pitchFamily="18" charset="0"/>
              </a:rPr>
              <a:t>MODIFICATION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886200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n-US" altLang="en-US" sz="2400" b="1" dirty="0" smtClean="0"/>
              <a:t>Examples: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b="1" dirty="0" smtClean="0"/>
              <a:t>Establish a specific term for an existing withdrawal</a:t>
            </a:r>
          </a:p>
          <a:p>
            <a:pPr marL="393700" lvl="1" indent="0" eaLnBrk="1" hangingPunct="1">
              <a:buClr>
                <a:schemeClr val="tx1"/>
              </a:buClr>
              <a:buNone/>
              <a:defRPr/>
            </a:pPr>
            <a:r>
              <a:rPr lang="en-US" altLang="en-US" sz="2200" dirty="0"/>
              <a:t>O</a:t>
            </a:r>
            <a:r>
              <a:rPr lang="en-US" altLang="en-US" sz="2200" dirty="0" smtClean="0"/>
              <a:t>nly to decrease term. </a:t>
            </a:r>
            <a:r>
              <a:rPr lang="en-US" altLang="en-US" sz="2200" dirty="0"/>
              <a:t>C</a:t>
            </a:r>
            <a:r>
              <a:rPr lang="en-US" altLang="en-US" sz="2200" dirty="0" smtClean="0"/>
              <a:t>annot increase term. 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b="1" dirty="0" smtClean="0"/>
              <a:t>Eliminate an existing segregation </a:t>
            </a:r>
            <a:endParaRPr lang="en-US" altLang="en-US" sz="2400" b="1" dirty="0"/>
          </a:p>
          <a:p>
            <a:pPr marL="393700" lvl="1" indent="0" eaLnBrk="1" hangingPunct="1">
              <a:buClr>
                <a:schemeClr val="tx1"/>
              </a:buClr>
              <a:buNone/>
              <a:defRPr/>
            </a:pPr>
            <a:r>
              <a:rPr lang="en-US" altLang="en-US" sz="2200" dirty="0" smtClean="0"/>
              <a:t>Opening the land to specific land laws while leaving others in place (i.e. withdrawal not entirely removed)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altLang="en-US" sz="2400" b="1" dirty="0" smtClean="0"/>
              <a:t>Transfers the jurisdiction to another agency</a:t>
            </a:r>
          </a:p>
          <a:p>
            <a:pPr marL="393700" lvl="1" indent="0" eaLnBrk="1" hangingPunct="1">
              <a:buClr>
                <a:schemeClr val="tx1"/>
              </a:buClr>
              <a:buNone/>
              <a:defRPr/>
            </a:pPr>
            <a:r>
              <a:rPr lang="en-US" altLang="en-US" sz="2200" dirty="0" smtClean="0"/>
              <a:t>The underlying withdrawal and segregations remain in place but administrative jurisdiction changes</a:t>
            </a:r>
          </a:p>
        </p:txBody>
      </p:sp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914400" y="1676400"/>
            <a:ext cx="7467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800" b="1" dirty="0"/>
          </a:p>
          <a:p>
            <a:r>
              <a:rPr lang="en-US" altLang="en-US" sz="2800" b="1" dirty="0" smtClean="0"/>
              <a:t>When to use Modification</a:t>
            </a:r>
            <a:endParaRPr lang="en-US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MODIFICATION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8534400" cy="2590801"/>
          </a:xfrm>
        </p:spPr>
        <p:txBody>
          <a:bodyPr numCol="2"/>
          <a:lstStyle/>
          <a:p>
            <a:pPr marL="0" indent="0" algn="ctr">
              <a:buNone/>
            </a:pPr>
            <a:r>
              <a:rPr lang="en-US" b="1" dirty="0" smtClean="0"/>
              <a:t>YES</a:t>
            </a:r>
            <a:r>
              <a:rPr lang="en-US" dirty="0" smtClean="0"/>
              <a:t>   </a:t>
            </a:r>
            <a:endParaRPr lang="en-US" dirty="0"/>
          </a:p>
          <a:p>
            <a:pPr lvl="1"/>
            <a:r>
              <a:rPr lang="en-US" dirty="0" smtClean="0"/>
              <a:t>Establishing a specific term</a:t>
            </a:r>
          </a:p>
          <a:p>
            <a:pPr lvl="1"/>
            <a:r>
              <a:rPr lang="en-US" dirty="0" smtClean="0"/>
              <a:t>Eliminating a segregation</a:t>
            </a:r>
          </a:p>
          <a:p>
            <a:pPr lvl="1"/>
            <a:r>
              <a:rPr lang="en-US" dirty="0" smtClean="0"/>
              <a:t>Transferring jurisdiction over withdrawal</a:t>
            </a:r>
            <a:endParaRPr lang="en-US" dirty="0"/>
          </a:p>
          <a:p>
            <a:pPr marL="393700" lvl="1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Mechanism: </a:t>
            </a:r>
          </a:p>
          <a:p>
            <a:pPr marL="0" indent="0">
              <a:buNone/>
            </a:pPr>
            <a:r>
              <a:rPr lang="en-US" dirty="0" smtClean="0"/>
              <a:t>Public Land Order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NO</a:t>
            </a:r>
            <a:endParaRPr lang="en-US" altLang="en-US" sz="1800" b="1" dirty="0" smtClean="0">
              <a:latin typeface="Times New Roman" panose="02020603050405020304" pitchFamily="18" charset="0"/>
            </a:endParaRPr>
          </a:p>
          <a:p>
            <a:pPr lvl="1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Adding new lands</a:t>
            </a:r>
          </a:p>
          <a:p>
            <a:pPr lvl="1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Including a new segregation</a:t>
            </a:r>
          </a:p>
          <a:p>
            <a:pPr lvl="1"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Eliminating lands from a withdrawal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</a:pPr>
            <a:endParaRPr lang="en-US" altLang="en-US" sz="1200" i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91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228600" y="1371600"/>
            <a:ext cx="8686800" cy="1828800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WITHDRAWAL EXTENSIONS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609600" y="3886200"/>
            <a:ext cx="8077200" cy="1752600"/>
          </a:xfrm>
        </p:spPr>
        <p:txBody>
          <a:bodyPr/>
          <a:lstStyle/>
          <a:p>
            <a:pPr marR="0" algn="l" eaLnBrk="1" hangingPunct="1"/>
            <a:r>
              <a:rPr lang="en-US" altLang="en-US" smtClean="0"/>
              <a:t>A WITHDRAWAL CAN BE EXTENDED FOR THE SAME (1) TERM (2) PURPOSE (3)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Objectives</a:t>
            </a:r>
          </a:p>
          <a:p>
            <a:pPr lvl="1"/>
            <a:r>
              <a:rPr lang="en-US" dirty="0" smtClean="0"/>
              <a:t>Provide overview of extension process</a:t>
            </a:r>
          </a:p>
          <a:p>
            <a:pPr lvl="1"/>
            <a:r>
              <a:rPr lang="en-US" dirty="0" smtClean="0"/>
              <a:t>Discuss criteria for determining whether withdrawal should be extended</a:t>
            </a:r>
          </a:p>
          <a:p>
            <a:pPr lvl="1"/>
            <a:r>
              <a:rPr lang="en-US" dirty="0" smtClean="0"/>
              <a:t>Discuss review process (required by FLPMA)</a:t>
            </a:r>
          </a:p>
          <a:p>
            <a:pPr lvl="1"/>
            <a:r>
              <a:rPr lang="en-US" dirty="0" smtClean="0"/>
              <a:t>Discuss deadlines and missed deadlines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22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Withdrawal Extension Criteria</a:t>
            </a:r>
            <a:br>
              <a:rPr lang="en-US" dirty="0" smtClean="0"/>
            </a:br>
            <a:r>
              <a:rPr lang="en-US" sz="3200" dirty="0" smtClean="0"/>
              <a:t>43 CFR 2310.4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Withdrawal must have definite term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Extension application filed by holding agency (this falls under “agency consent” criteria for a withdrawal)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Lands </a:t>
            </a:r>
            <a:r>
              <a:rPr lang="en-US" sz="2800" u="sng" dirty="0" smtClean="0"/>
              <a:t>must</a:t>
            </a:r>
            <a:r>
              <a:rPr lang="en-US" sz="2800" dirty="0" smtClean="0"/>
              <a:t> still be needed and used for original withdrawal purpose (to be determined in pre-consultation process)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Extension term shall not exceed length of original term in duration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1070</TotalTime>
  <Words>582</Words>
  <Application>Microsoft Office PowerPoint</Application>
  <PresentationFormat>On-screen Show (4:3)</PresentationFormat>
  <Paragraphs>99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1_Flow</vt:lpstr>
      <vt:lpstr>MODIFICATION TO EXISTING WITHDRAWAL</vt:lpstr>
      <vt:lpstr>MODIFICATION </vt:lpstr>
      <vt:lpstr>MODIFICATION </vt:lpstr>
      <vt:lpstr>MODIFICATION</vt:lpstr>
      <vt:lpstr>MODIFICATION</vt:lpstr>
      <vt:lpstr>MODIFICATION RECAP</vt:lpstr>
      <vt:lpstr>WITHDRAWAL EXTENSIONS</vt:lpstr>
      <vt:lpstr>Extension </vt:lpstr>
      <vt:lpstr>Withdrawal Extension Criteria 43 CFR 2310.4</vt:lpstr>
      <vt:lpstr>Withdrawal Extension Steps 43 CFR 2310.4</vt:lpstr>
      <vt:lpstr>Extension Date Missed?</vt:lpstr>
      <vt:lpstr>Summary</vt:lpstr>
    </vt:vector>
  </TitlesOfParts>
  <Company>BLM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Withdrawal Extentions/Expirations</dc:title>
  <dc:creator>rover1</dc:creator>
  <cp:lastModifiedBy>Childers, Jacob C</cp:lastModifiedBy>
  <cp:revision>45</cp:revision>
  <cp:lastPrinted>2017-05-08T15:31:53Z</cp:lastPrinted>
  <dcterms:created xsi:type="dcterms:W3CDTF">2003-06-03T22:54:05Z</dcterms:created>
  <dcterms:modified xsi:type="dcterms:W3CDTF">2017-05-09T20:14:13Z</dcterms:modified>
</cp:coreProperties>
</file>