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75" r:id="rId3"/>
    <p:sldId id="257" r:id="rId4"/>
    <p:sldId id="259" r:id="rId5"/>
    <p:sldId id="268" r:id="rId6"/>
    <p:sldId id="260" r:id="rId7"/>
    <p:sldId id="267" r:id="rId8"/>
    <p:sldId id="261" r:id="rId9"/>
    <p:sldId id="278" r:id="rId10"/>
    <p:sldId id="276" r:id="rId11"/>
    <p:sldId id="270" r:id="rId12"/>
    <p:sldId id="269" r:id="rId13"/>
    <p:sldId id="271" r:id="rId14"/>
    <p:sldId id="274" r:id="rId15"/>
    <p:sldId id="277" r:id="rId16"/>
    <p:sldId id="272" r:id="rId17"/>
    <p:sldId id="264"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03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7352" autoAdjust="0"/>
  </p:normalViewPr>
  <p:slideViewPr>
    <p:cSldViewPr>
      <p:cViewPr varScale="1">
        <p:scale>
          <a:sx n="105" d="100"/>
          <a:sy n="105" d="100"/>
        </p:scale>
        <p:origin x="1800"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8DFC15-ACE5-4FBA-B7A3-750AAC95A577}" type="datetimeFigureOut">
              <a:rPr lang="en-US" smtClean="0"/>
              <a:t>5/9/2017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1E366A-729A-4E48-A0AB-FBBF941B94E6}" type="slidenum">
              <a:rPr lang="en-US" smtClean="0"/>
              <a:t>‹#›</a:t>
            </a:fld>
            <a:endParaRPr lang="en-US" dirty="0"/>
          </a:p>
        </p:txBody>
      </p:sp>
    </p:spTree>
    <p:extLst>
      <p:ext uri="{BB962C8B-B14F-4D97-AF65-F5344CB8AC3E}">
        <p14:creationId xmlns:p14="http://schemas.microsoft.com/office/powerpoint/2010/main" val="1075917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the required application materials are</a:t>
            </a:r>
            <a:r>
              <a:rPr lang="en-US" baseline="0" dirty="0" smtClean="0"/>
              <a:t> listed under Section 2300, but often district and forest offices have questions regarding the exact application. Constant contact between the offices allows for the USFS to reach out to BLM with questions and your BLM counterpart to be able to reach out to their POC in the Forest regarding any questions they have. This ensures that the final application sent to the Secretary is complete and won’t be held up.  </a:t>
            </a:r>
            <a:endParaRPr lang="en-US" dirty="0"/>
          </a:p>
        </p:txBody>
      </p:sp>
      <p:sp>
        <p:nvSpPr>
          <p:cNvPr id="4" name="Slide Number Placeholder 3"/>
          <p:cNvSpPr>
            <a:spLocks noGrp="1"/>
          </p:cNvSpPr>
          <p:nvPr>
            <p:ph type="sldNum" sz="quarter" idx="10"/>
          </p:nvPr>
        </p:nvSpPr>
        <p:spPr/>
        <p:txBody>
          <a:bodyPr/>
          <a:lstStyle/>
          <a:p>
            <a:fld id="{A11E366A-729A-4E48-A0AB-FBBF941B94E6}" type="slidenum">
              <a:rPr lang="en-US" smtClean="0"/>
              <a:t>4</a:t>
            </a:fld>
            <a:endParaRPr lang="en-US" dirty="0"/>
          </a:p>
        </p:txBody>
      </p:sp>
    </p:spTree>
    <p:extLst>
      <p:ext uri="{BB962C8B-B14F-4D97-AF65-F5344CB8AC3E}">
        <p14:creationId xmlns:p14="http://schemas.microsoft.com/office/powerpoint/2010/main" val="1832040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 Notice is included in application package</a:t>
            </a:r>
          </a:p>
          <a:p>
            <a:endParaRPr lang="en-US" dirty="0" smtClean="0"/>
          </a:p>
          <a:p>
            <a:r>
              <a:rPr lang="en-US" dirty="0" smtClean="0"/>
              <a:t>Sometimes</a:t>
            </a:r>
            <a:r>
              <a:rPr lang="en-US" baseline="0" dirty="0" smtClean="0"/>
              <a:t> </a:t>
            </a:r>
            <a:r>
              <a:rPr lang="en-US" baseline="0" dirty="0" smtClean="0"/>
              <a:t>it may seem like once the application lands on the BLMs desk, it goes into the black hole of bureaucracy only to reappear several months later in the form of a FR Notice, or in worse case scenarios, to vanish all together. </a:t>
            </a:r>
          </a:p>
          <a:p>
            <a:endParaRPr lang="en-US" baseline="0" dirty="0" smtClean="0"/>
          </a:p>
          <a:p>
            <a:r>
              <a:rPr lang="en-US" baseline="0" dirty="0" smtClean="0"/>
              <a:t>I am going to attempt, in as brief a manner as possible, to explain what happens once a withdrawal application is submitted to the BLM State Director. </a:t>
            </a:r>
          </a:p>
          <a:p>
            <a:endParaRPr lang="en-US" baseline="0" dirty="0" smtClean="0"/>
          </a:p>
          <a:p>
            <a:r>
              <a:rPr lang="en-US" baseline="0" dirty="0" smtClean="0"/>
              <a:t>In Oregon, I review the application to make sure it is complete. Once reviewed, I will also prepare the FR Notice and Briefing paper and route the notice, along with the application, to my Lands Team to be reviewed by the Branch Chief. Upon approval, the application is sent to the State Director, and after, sent to the……</a:t>
            </a:r>
          </a:p>
          <a:p>
            <a:endParaRPr lang="en-US" baseline="0" dirty="0" smtClean="0"/>
          </a:p>
          <a:p>
            <a:r>
              <a:rPr lang="en-US" baseline="0" dirty="0" smtClean="0"/>
              <a:t>After the application leaves the State Office, I have limited control over the file, however, I can track the file in the BLM’s database and provide status updates to my USFS counterparts. Sometimes files get stuck in Washington. By having that POC in the BLM, the USFS can inquire about publication dates which in turn, allows the BLM to follow up with Washington and provide that feed back to their USFS counterparts.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11E366A-729A-4E48-A0AB-FBBF941B94E6}" type="slidenum">
              <a:rPr lang="en-US" smtClean="0"/>
              <a:t>6</a:t>
            </a:fld>
            <a:endParaRPr lang="en-US" dirty="0"/>
          </a:p>
        </p:txBody>
      </p:sp>
    </p:spTree>
    <p:extLst>
      <p:ext uri="{BB962C8B-B14F-4D97-AF65-F5344CB8AC3E}">
        <p14:creationId xmlns:p14="http://schemas.microsoft.com/office/powerpoint/2010/main" val="3064210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the</a:t>
            </a:r>
            <a:r>
              <a:rPr lang="en-US" baseline="0" dirty="0" smtClean="0"/>
              <a:t> a notice of a proposed withdrawal or withdrawal extension is published in the federal register, it must be republished in a newspaper of general circulation. The public has 90 days from the date of the FR notice to comment on the proposed withdrawal. </a:t>
            </a:r>
          </a:p>
          <a:p>
            <a:endParaRPr lang="en-US" baseline="0" dirty="0" smtClean="0"/>
          </a:p>
          <a:p>
            <a:r>
              <a:rPr lang="en-US" baseline="0" dirty="0" smtClean="0"/>
              <a:t>Comments: Depending on the nature of the withdrawal, public comments can range in tone and quantity. If the withdrawal is potentially contentious or of interest, it is not uncommon to receive thousands of public comments. Close coordination between BLM and USFS allows for proper assessment and organization of comments. Although comments are addressed to the BLM State Director,  comments may be incorporated into the scoping for a NEPA analysis conducted by USFS, and therefore, it is vital that USFS and BLM are working close together to manage and review comments. </a:t>
            </a:r>
          </a:p>
          <a:p>
            <a:endParaRPr lang="en-US" baseline="0" dirty="0" smtClean="0"/>
          </a:p>
          <a:p>
            <a:r>
              <a:rPr lang="en-US" baseline="0" dirty="0" smtClean="0"/>
              <a:t>Public Meetings: If a public meeting is requested, the authorized officer finds a public meeting to be appropriate, or the proposed withdrawal is over 5,000 acres, a public meeting must be held. BLM and USFS must work together to arrange meetings since both agencies are involved and will have valuable input for the public or can answer agency specific questions. </a:t>
            </a:r>
          </a:p>
          <a:p>
            <a:endParaRPr lang="en-US" baseline="0" dirty="0" smtClean="0"/>
          </a:p>
        </p:txBody>
      </p:sp>
      <p:sp>
        <p:nvSpPr>
          <p:cNvPr id="4" name="Slide Number Placeholder 3"/>
          <p:cNvSpPr>
            <a:spLocks noGrp="1"/>
          </p:cNvSpPr>
          <p:nvPr>
            <p:ph type="sldNum" sz="quarter" idx="10"/>
          </p:nvPr>
        </p:nvSpPr>
        <p:spPr/>
        <p:txBody>
          <a:bodyPr/>
          <a:lstStyle/>
          <a:p>
            <a:fld id="{A11E366A-729A-4E48-A0AB-FBBF941B94E6}" type="slidenum">
              <a:rPr lang="en-US" smtClean="0"/>
              <a:t>8</a:t>
            </a:fld>
            <a:endParaRPr lang="en-US" dirty="0"/>
          </a:p>
        </p:txBody>
      </p:sp>
    </p:spTree>
    <p:extLst>
      <p:ext uri="{BB962C8B-B14F-4D97-AF65-F5344CB8AC3E}">
        <p14:creationId xmlns:p14="http://schemas.microsoft.com/office/powerpoint/2010/main" val="3283644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Preconsultation – This emphasis the importance of the original consultation and</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It’s a new proposal. For example, comments were only collected on a 200 acre withdrawal, but not 250 acre withdrawal. Therefore, if not opended for new public comment, the Secretary cannot approve final PLO application because the public did not comment on size of withdrawal. </a:t>
            </a:r>
          </a:p>
          <a:p>
            <a:r>
              <a:rPr lang="en-US" dirty="0" smtClean="0"/>
              <a:t> why preconsultation is so important</a:t>
            </a:r>
            <a:endParaRPr lang="en-US" dirty="0"/>
          </a:p>
        </p:txBody>
      </p:sp>
      <p:sp>
        <p:nvSpPr>
          <p:cNvPr id="4" name="Slide Number Placeholder 3"/>
          <p:cNvSpPr>
            <a:spLocks noGrp="1"/>
          </p:cNvSpPr>
          <p:nvPr>
            <p:ph type="sldNum" sz="quarter" idx="10"/>
          </p:nvPr>
        </p:nvSpPr>
        <p:spPr/>
        <p:txBody>
          <a:bodyPr/>
          <a:lstStyle/>
          <a:p>
            <a:fld id="{A11E366A-729A-4E48-A0AB-FBBF941B94E6}" type="slidenum">
              <a:rPr lang="en-US" smtClean="0"/>
              <a:t>12</a:t>
            </a:fld>
            <a:endParaRPr lang="en-US" dirty="0"/>
          </a:p>
        </p:txBody>
      </p:sp>
    </p:spTree>
    <p:extLst>
      <p:ext uri="{BB962C8B-B14F-4D97-AF65-F5344CB8AC3E}">
        <p14:creationId xmlns:p14="http://schemas.microsoft.com/office/powerpoint/2010/main" val="3754619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should be discussed during </a:t>
            </a:r>
            <a:r>
              <a:rPr lang="en-US" dirty="0" smtClean="0"/>
              <a:t>pre-consultation</a:t>
            </a:r>
          </a:p>
          <a:p>
            <a:r>
              <a:rPr lang="en-US" dirty="0" smtClean="0"/>
              <a:t>Land Rush</a:t>
            </a:r>
            <a:endParaRPr lang="en-US" dirty="0"/>
          </a:p>
        </p:txBody>
      </p:sp>
      <p:sp>
        <p:nvSpPr>
          <p:cNvPr id="4" name="Slide Number Placeholder 3"/>
          <p:cNvSpPr>
            <a:spLocks noGrp="1"/>
          </p:cNvSpPr>
          <p:nvPr>
            <p:ph type="sldNum" sz="quarter" idx="10"/>
          </p:nvPr>
        </p:nvSpPr>
        <p:spPr/>
        <p:txBody>
          <a:bodyPr/>
          <a:lstStyle/>
          <a:p>
            <a:fld id="{A11E366A-729A-4E48-A0AB-FBBF941B94E6}" type="slidenum">
              <a:rPr lang="en-US" smtClean="0"/>
              <a:t>13</a:t>
            </a:fld>
            <a:endParaRPr lang="en-US" dirty="0"/>
          </a:p>
        </p:txBody>
      </p:sp>
    </p:spTree>
    <p:extLst>
      <p:ext uri="{BB962C8B-B14F-4D97-AF65-F5344CB8AC3E}">
        <p14:creationId xmlns:p14="http://schemas.microsoft.com/office/powerpoint/2010/main" val="2404335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CREATES</a:t>
            </a:r>
            <a:r>
              <a:rPr lang="en-US" baseline="0" dirty="0" smtClean="0"/>
              <a:t> WDRL:</a:t>
            </a:r>
          </a:p>
          <a:p>
            <a:r>
              <a:rPr lang="en-US" dirty="0" smtClean="0"/>
              <a:t>Although</a:t>
            </a:r>
            <a:r>
              <a:rPr lang="en-US" baseline="0" dirty="0" smtClean="0"/>
              <a:t> withdrawal can be created by other mechanisms, a USFS initiated withdrawal will be in the form of a PLO. </a:t>
            </a:r>
          </a:p>
          <a:p>
            <a:endParaRPr lang="en-US" dirty="0" smtClean="0"/>
          </a:p>
          <a:p>
            <a:r>
              <a:rPr lang="en-US" dirty="0" smtClean="0"/>
              <a:t>Term:</a:t>
            </a:r>
            <a:r>
              <a:rPr lang="en-US" baseline="0" dirty="0" smtClean="0"/>
              <a:t> </a:t>
            </a:r>
            <a:r>
              <a:rPr lang="en-US" dirty="0" smtClean="0"/>
              <a:t>Under</a:t>
            </a:r>
            <a:r>
              <a:rPr lang="en-US" baseline="0" dirty="0" smtClean="0"/>
              <a:t> FLPMA, Secretary can issue withdrawal for up to 20 years</a:t>
            </a:r>
          </a:p>
          <a:p>
            <a:endParaRPr lang="en-US" baseline="0" dirty="0" smtClean="0"/>
          </a:p>
          <a:p>
            <a:r>
              <a:rPr lang="en-US" baseline="0" dirty="0" smtClean="0"/>
              <a:t>From initial application to final PLO is a long process that requires close coordination between the two agencies. It is important that this communication and coordination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11E366A-729A-4E48-A0AB-FBBF941B94E6}" type="slidenum">
              <a:rPr lang="en-US" smtClean="0"/>
              <a:t>17</a:t>
            </a:fld>
            <a:endParaRPr lang="en-US" dirty="0"/>
          </a:p>
        </p:txBody>
      </p:sp>
    </p:spTree>
    <p:extLst>
      <p:ext uri="{BB962C8B-B14F-4D97-AF65-F5344CB8AC3E}">
        <p14:creationId xmlns:p14="http://schemas.microsoft.com/office/powerpoint/2010/main" val="29787726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Amendment</a:t>
            </a:r>
          </a:p>
          <a:p>
            <a:r>
              <a:rPr lang="en-US" dirty="0" smtClean="0"/>
              <a:t>Won’t be completed in time</a:t>
            </a:r>
          </a:p>
          <a:p>
            <a:r>
              <a:rPr lang="en-US" dirty="0" smtClean="0"/>
              <a:t>Pre-application consultation. </a:t>
            </a:r>
            <a:endParaRPr lang="en-US" dirty="0"/>
          </a:p>
        </p:txBody>
      </p:sp>
      <p:sp>
        <p:nvSpPr>
          <p:cNvPr id="4" name="Slide Number Placeholder 3"/>
          <p:cNvSpPr>
            <a:spLocks noGrp="1"/>
          </p:cNvSpPr>
          <p:nvPr>
            <p:ph type="sldNum" sz="quarter" idx="10"/>
          </p:nvPr>
        </p:nvSpPr>
        <p:spPr/>
        <p:txBody>
          <a:bodyPr/>
          <a:lstStyle/>
          <a:p>
            <a:fld id="{A11E366A-729A-4E48-A0AB-FBBF941B94E6}" type="slidenum">
              <a:rPr lang="en-US" smtClean="0"/>
              <a:t>18</a:t>
            </a:fld>
            <a:endParaRPr lang="en-US" dirty="0"/>
          </a:p>
        </p:txBody>
      </p:sp>
    </p:spTree>
    <p:extLst>
      <p:ext uri="{BB962C8B-B14F-4D97-AF65-F5344CB8AC3E}">
        <p14:creationId xmlns:p14="http://schemas.microsoft.com/office/powerpoint/2010/main" val="8123065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98FCAA8-5368-4372-8C61-82DDA2C6BACC}" type="datetimeFigureOut">
              <a:rPr lang="en-US" smtClean="0"/>
              <a:t>5/9/2017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1892FC1-64A8-4E31-AB40-AA3709EBDAC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8FCAA8-5368-4372-8C61-82DDA2C6BACC}" type="datetimeFigureOut">
              <a:rPr lang="en-US" smtClean="0"/>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892FC1-64A8-4E31-AB40-AA3709EBDAC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8FCAA8-5368-4372-8C61-82DDA2C6BACC}" type="datetimeFigureOut">
              <a:rPr lang="en-US" smtClean="0"/>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892FC1-64A8-4E31-AB40-AA3709EBDAC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8FCAA8-5368-4372-8C61-82DDA2C6BACC}" type="datetimeFigureOut">
              <a:rPr lang="en-US" smtClean="0"/>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892FC1-64A8-4E31-AB40-AA3709EBDAC1}" type="slidenum">
              <a:rPr lang="en-US" smtClean="0"/>
              <a:t>‹#›</a:t>
            </a:fld>
            <a:endParaRPr 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98FCAA8-5368-4372-8C61-82DDA2C6BACC}" type="datetimeFigureOut">
              <a:rPr lang="en-US" smtClean="0"/>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892FC1-64A8-4E31-AB40-AA3709EBDAC1}"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98FCAA8-5368-4372-8C61-82DDA2C6BACC}" type="datetimeFigureOut">
              <a:rPr lang="en-US" smtClean="0"/>
              <a:t>5/9/2017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892FC1-64A8-4E31-AB40-AA3709EBDAC1}" type="slidenum">
              <a:rPr lang="en-US" smtClean="0"/>
              <a:t>‹#›</a:t>
            </a:fld>
            <a:endParaRPr lang="en-US" dirty="0"/>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98FCAA8-5368-4372-8C61-82DDA2C6BACC}" type="datetimeFigureOut">
              <a:rPr lang="en-US" smtClean="0"/>
              <a:t>5/9/2017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1892FC1-64A8-4E31-AB40-AA3709EBDAC1}"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98FCAA8-5368-4372-8C61-82DDA2C6BACC}" type="datetimeFigureOut">
              <a:rPr lang="en-US" smtClean="0"/>
              <a:t>5/9/2017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1892FC1-64A8-4E31-AB40-AA3709EBDAC1}" type="slidenum">
              <a:rPr lang="en-US" smtClean="0"/>
              <a:t>‹#›</a:t>
            </a:fld>
            <a:endParaRPr 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8FCAA8-5368-4372-8C61-82DDA2C6BACC}" type="datetimeFigureOut">
              <a:rPr lang="en-US" smtClean="0"/>
              <a:t>5/9/2017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892FC1-64A8-4E31-AB40-AA3709EBDAC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D98FCAA8-5368-4372-8C61-82DDA2C6BACC}" type="datetimeFigureOut">
              <a:rPr lang="en-US" smtClean="0"/>
              <a:t>5/9/2017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892FC1-64A8-4E31-AB40-AA3709EBDAC1}"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98FCAA8-5368-4372-8C61-82DDA2C6BACC}" type="datetimeFigureOut">
              <a:rPr lang="en-US" smtClean="0"/>
              <a:t>5/9/2017</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1892FC1-64A8-4E31-AB40-AA3709EBDAC1}"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98FCAA8-5368-4372-8C61-82DDA2C6BACC}" type="datetimeFigureOut">
              <a:rPr lang="en-US" smtClean="0"/>
              <a:t>5/9/2017</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1892FC1-64A8-4E31-AB40-AA3709EBDAC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microsoft.com/office/2007/relationships/hdphoto" Target="../media/hdphoto2.wdp"/></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microsoft.com/office/2007/relationships/hdphoto" Target="../media/hdphoto1.wdp"/><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2363162"/>
          </a:xfrm>
        </p:spPr>
        <p:txBody>
          <a:bodyPr>
            <a:normAutofit fontScale="90000"/>
          </a:bodyPr>
          <a:lstStyle/>
          <a:p>
            <a:pPr algn="ctr"/>
            <a:r>
              <a:rPr lang="en-US" dirty="0" smtClean="0"/>
              <a:t>Public Notice Requirements, Amendments, and Corrections</a:t>
            </a:r>
            <a:endParaRPr lang="en-US" dirty="0"/>
          </a:p>
        </p:txBody>
      </p:sp>
    </p:spTree>
    <p:extLst>
      <p:ext uri="{BB962C8B-B14F-4D97-AF65-F5344CB8AC3E}">
        <p14:creationId xmlns:p14="http://schemas.microsoft.com/office/powerpoint/2010/main" val="36021294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66899" y="533400"/>
            <a:ext cx="5410199" cy="707886"/>
          </a:xfrm>
          <a:prstGeom prst="rect">
            <a:avLst/>
          </a:prstGeom>
        </p:spPr>
        <p:txBody>
          <a:bodyPr wrap="square">
            <a:spAutoFit/>
          </a:bodyPr>
          <a:lstStyle/>
          <a:p>
            <a:pPr algn="ctr"/>
            <a:r>
              <a:rPr lang="en-US" sz="4000" b="1" dirty="0">
                <a:solidFill>
                  <a:srgbClr val="0070C0"/>
                </a:solidFill>
                <a:effectLst>
                  <a:outerShdw blurRad="38100" dist="38100" dir="2700000" algn="tl">
                    <a:srgbClr val="000000">
                      <a:alpha val="43137"/>
                    </a:srgbClr>
                  </a:outerShdw>
                </a:effectLst>
              </a:rPr>
              <a:t>Amendments</a:t>
            </a:r>
            <a:endParaRPr lang="en-US" sz="4000" dirty="0"/>
          </a:p>
        </p:txBody>
      </p:sp>
      <p:sp>
        <p:nvSpPr>
          <p:cNvPr id="4" name="TextBox 3"/>
          <p:cNvSpPr txBox="1"/>
          <p:nvPr/>
        </p:nvSpPr>
        <p:spPr>
          <a:xfrm>
            <a:off x="609600" y="1447800"/>
            <a:ext cx="8077200" cy="1877437"/>
          </a:xfrm>
          <a:prstGeom prst="rect">
            <a:avLst/>
          </a:prstGeom>
          <a:noFill/>
        </p:spPr>
        <p:txBody>
          <a:bodyPr wrap="square" rtlCol="0">
            <a:spAutoFit/>
          </a:bodyPr>
          <a:lstStyle/>
          <a:p>
            <a:pPr algn="ctr"/>
            <a:r>
              <a:rPr lang="en-US" sz="2800" dirty="0" smtClean="0"/>
              <a:t>Objective</a:t>
            </a:r>
          </a:p>
          <a:p>
            <a:endParaRPr lang="en-US" sz="2800" dirty="0" smtClean="0"/>
          </a:p>
          <a:p>
            <a:pPr marL="342900" indent="-342900">
              <a:buFont typeface="Wingdings" panose="05000000000000000000" pitchFamily="2" charset="2"/>
              <a:buChar char="ü"/>
            </a:pPr>
            <a:r>
              <a:rPr lang="en-US" sz="2000" dirty="0" smtClean="0"/>
              <a:t>Identify when amended application is required</a:t>
            </a:r>
          </a:p>
          <a:p>
            <a:pPr marL="342900" indent="-342900">
              <a:buFont typeface="Wingdings" panose="05000000000000000000" pitchFamily="2" charset="2"/>
              <a:buChar char="ü"/>
            </a:pPr>
            <a:endParaRPr lang="en-US" sz="2000" dirty="0" smtClean="0"/>
          </a:p>
          <a:p>
            <a:pPr marL="342900" indent="-342900">
              <a:buFont typeface="Wingdings" panose="05000000000000000000" pitchFamily="2" charset="2"/>
              <a:buChar char="ü"/>
            </a:pPr>
            <a:r>
              <a:rPr lang="en-US" sz="2000" dirty="0" smtClean="0"/>
              <a:t>Understand the process for amending an application</a:t>
            </a:r>
            <a:endParaRPr lang="en-US" sz="2000" dirty="0"/>
          </a:p>
        </p:txBody>
      </p:sp>
    </p:spTree>
    <p:extLst>
      <p:ext uri="{BB962C8B-B14F-4D97-AF65-F5344CB8AC3E}">
        <p14:creationId xmlns:p14="http://schemas.microsoft.com/office/powerpoint/2010/main" val="3064848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a:xfrm>
            <a:off x="0" y="-304800"/>
            <a:ext cx="8915399" cy="1371600"/>
          </a:xfrm>
          <a:prstGeom prst="halfFrame">
            <a:avLst/>
          </a:prstGeom>
        </p:spPr>
        <p:style>
          <a:lnRef idx="0">
            <a:schemeClr val="accent4"/>
          </a:lnRef>
          <a:fillRef idx="3">
            <a:schemeClr val="accent4"/>
          </a:fillRef>
          <a:effectRef idx="3">
            <a:schemeClr val="accent4"/>
          </a:effectRef>
          <a:fontRef idx="minor">
            <a:schemeClr val="lt1"/>
          </a:fontRef>
        </p:style>
        <p:txBody>
          <a:bodyPr>
            <a:normAutofit fontScale="550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lt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lt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lt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lt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lt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lt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lt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lt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lt1"/>
                </a:solidFill>
                <a:latin typeface="+mn-lt"/>
                <a:ea typeface="+mn-ea"/>
                <a:cs typeface="+mn-cs"/>
              </a:defRPr>
            </a:lvl9pPr>
            <a:extLst/>
          </a:lstStyle>
          <a:p>
            <a:endParaRPr lang="en-US" sz="4100" b="1" dirty="0" smtClean="0">
              <a:solidFill>
                <a:srgbClr val="0070C0"/>
              </a:solidFill>
              <a:effectLst>
                <a:outerShdw blurRad="31750" dist="25400" dir="5400000" algn="tl" rotWithShape="0">
                  <a:srgbClr val="000000">
                    <a:alpha val="25000"/>
                  </a:srgbClr>
                </a:outerShdw>
              </a:effectLst>
              <a:ea typeface="+mj-ea"/>
              <a:cs typeface="+mj-cs"/>
            </a:endParaRPr>
          </a:p>
          <a:p>
            <a:pPr marL="109728" indent="0" algn="ctr">
              <a:buNone/>
            </a:pPr>
            <a:endParaRPr lang="en-US" sz="6000" b="1" dirty="0" smtClean="0">
              <a:solidFill>
                <a:srgbClr val="0070C0"/>
              </a:solidFill>
              <a:effectLst>
                <a:outerShdw blurRad="38100" dist="38100" dir="2700000" algn="tl">
                  <a:srgbClr val="000000">
                    <a:alpha val="43137"/>
                  </a:srgbClr>
                </a:outerShdw>
              </a:effectLst>
            </a:endParaRPr>
          </a:p>
          <a:p>
            <a:pPr marL="109728" indent="0" algn="ctr">
              <a:buNone/>
            </a:pPr>
            <a:r>
              <a:rPr lang="en-US" sz="6000" b="1" dirty="0" smtClean="0">
                <a:solidFill>
                  <a:srgbClr val="0070C0"/>
                </a:solidFill>
                <a:effectLst>
                  <a:outerShdw blurRad="38100" dist="38100" dir="2700000" algn="tl">
                    <a:srgbClr val="000000">
                      <a:alpha val="43137"/>
                    </a:srgbClr>
                  </a:outerShdw>
                </a:effectLst>
              </a:rPr>
              <a:t>Amendments</a:t>
            </a:r>
            <a:endParaRPr lang="en-US" sz="5900" b="1" dirty="0" smtClean="0">
              <a:solidFill>
                <a:srgbClr val="0070C0"/>
              </a:solidFill>
              <a:ea typeface="+mj-ea"/>
              <a:cs typeface="+mj-cs"/>
            </a:endParaRPr>
          </a:p>
        </p:txBody>
      </p:sp>
      <p:sp>
        <p:nvSpPr>
          <p:cNvPr id="3" name="TextBox 2"/>
          <p:cNvSpPr txBox="1"/>
          <p:nvPr/>
        </p:nvSpPr>
        <p:spPr>
          <a:xfrm>
            <a:off x="674155" y="1248647"/>
            <a:ext cx="7893656" cy="646331"/>
          </a:xfrm>
          <a:prstGeom prst="rect">
            <a:avLst/>
          </a:prstGeom>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p>
            <a:r>
              <a:rPr lang="en-US" dirty="0" smtClean="0"/>
              <a:t>An </a:t>
            </a:r>
            <a:r>
              <a:rPr lang="en-US" dirty="0" smtClean="0"/>
              <a:t>Amendment is a substantive change to the proposed </a:t>
            </a:r>
            <a:r>
              <a:rPr lang="en-US" dirty="0" smtClean="0"/>
              <a:t>withdrawal such as </a:t>
            </a:r>
            <a:r>
              <a:rPr lang="en-US" dirty="0" smtClean="0"/>
              <a:t>changing the proposed term, purpose, or location. </a:t>
            </a:r>
            <a:endParaRPr lang="en-US" dirty="0"/>
          </a:p>
        </p:txBody>
      </p:sp>
      <p:pic>
        <p:nvPicPr>
          <p:cNvPr id="1026" name="Picture 2" descr="C:\Users\jcchilders\AppData\Local\Microsoft\Windows\Temporary Internet Files\Content.IE5\YKRJBS5U\quill_and_inkwell_by_greywriter-d4wle7w[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02364" y="5257800"/>
            <a:ext cx="1837238" cy="120032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66800" y="2561502"/>
            <a:ext cx="7345409" cy="2308324"/>
          </a:xfrm>
          <a:prstGeom prst="rect">
            <a:avLst/>
          </a:prstGeom>
          <a:noFill/>
        </p:spPr>
        <p:txBody>
          <a:bodyPr wrap="square" rtlCol="0">
            <a:spAutoFit/>
          </a:bodyPr>
          <a:lstStyle/>
          <a:p>
            <a:pPr algn="ctr"/>
            <a:r>
              <a:rPr lang="en-US" b="1" dirty="0" smtClean="0"/>
              <a:t>First steps to determine if Amendment or </a:t>
            </a:r>
            <a:r>
              <a:rPr lang="en-US" b="1" dirty="0" smtClean="0"/>
              <a:t>Correction</a:t>
            </a:r>
          </a:p>
          <a:p>
            <a:pPr algn="ctr"/>
            <a:endParaRPr lang="en-US" dirty="0" smtClean="0"/>
          </a:p>
          <a:p>
            <a:pPr marL="342900" indent="-342900" algn="ctr">
              <a:buAutoNum type="arabicParenBoth"/>
            </a:pPr>
            <a:r>
              <a:rPr lang="en-US" dirty="0" smtClean="0"/>
              <a:t>Does it change the term of years?</a:t>
            </a:r>
          </a:p>
          <a:p>
            <a:pPr marL="342900" indent="-342900" algn="ctr">
              <a:buAutoNum type="arabicParenBoth"/>
            </a:pPr>
            <a:r>
              <a:rPr lang="en-US" dirty="0" smtClean="0"/>
              <a:t>Does it change the purpose?</a:t>
            </a:r>
          </a:p>
          <a:p>
            <a:pPr marL="342900" indent="-342900" algn="ctr">
              <a:buAutoNum type="arabicParenBoth"/>
            </a:pPr>
            <a:r>
              <a:rPr lang="en-US" dirty="0" smtClean="0"/>
              <a:t>Does it change the location? </a:t>
            </a:r>
            <a:endParaRPr lang="en-US" dirty="0" smtClean="0"/>
          </a:p>
          <a:p>
            <a:pPr marL="342900" indent="-342900" algn="ctr">
              <a:buAutoNum type="arabicParenBoth"/>
            </a:pPr>
            <a:endParaRPr lang="en-US" dirty="0" smtClean="0">
              <a:sym typeface="Wingdings" panose="05000000000000000000" pitchFamily="2" charset="2"/>
            </a:endParaRPr>
          </a:p>
          <a:p>
            <a:r>
              <a:rPr lang="en-US" dirty="0" smtClean="0">
                <a:sym typeface="Wingdings" panose="05000000000000000000" pitchFamily="2" charset="2"/>
              </a:rPr>
              <a:t>If you answer </a:t>
            </a:r>
            <a:r>
              <a:rPr lang="en-US" b="1" dirty="0" smtClean="0">
                <a:sym typeface="Wingdings" panose="05000000000000000000" pitchFamily="2" charset="2"/>
              </a:rPr>
              <a:t>yes</a:t>
            </a:r>
            <a:r>
              <a:rPr lang="en-US" dirty="0" smtClean="0">
                <a:sym typeface="Wingdings" panose="05000000000000000000" pitchFamily="2" charset="2"/>
              </a:rPr>
              <a:t> to any of these questions, the proposed change requires an amended application. </a:t>
            </a:r>
            <a:endParaRPr lang="en-US" dirty="0"/>
          </a:p>
        </p:txBody>
      </p:sp>
    </p:spTree>
    <p:extLst>
      <p:ext uri="{BB962C8B-B14F-4D97-AF65-F5344CB8AC3E}">
        <p14:creationId xmlns:p14="http://schemas.microsoft.com/office/powerpoint/2010/main" val="1370278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 calcmode="lin" valueType="num">
                                      <p:cBhvr additive="base">
                                        <p:cTn id="12"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 calcmode="lin" valueType="num">
                                      <p:cBhvr additive="base">
                                        <p:cTn id="16"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6">
                                            <p:txEl>
                                              <p:pRg st="3" end="3"/>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6">
                                            <p:txEl>
                                              <p:pRg st="4" end="4"/>
                                            </p:txEl>
                                          </p:spTgt>
                                        </p:tgtEl>
                                        <p:attrNameLst>
                                          <p:attrName>style.visibility</p:attrName>
                                        </p:attrNameLst>
                                      </p:cBhvr>
                                      <p:to>
                                        <p:strVal val="visible"/>
                                      </p:to>
                                    </p:set>
                                    <p:anim calcmode="lin" valueType="num">
                                      <p:cBhvr additive="base">
                                        <p:cTn id="20"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6">
                                            <p:txEl>
                                              <p:pRg st="6" end="6"/>
                                            </p:txEl>
                                          </p:spTgt>
                                        </p:tgtEl>
                                        <p:attrNameLst>
                                          <p:attrName>style.visibility</p:attrName>
                                        </p:attrNameLst>
                                      </p:cBhvr>
                                      <p:to>
                                        <p:strVal val="visible"/>
                                      </p:to>
                                    </p:set>
                                    <p:animEffect transition="in" filter="fade">
                                      <p:cBhvr>
                                        <p:cTn id="26"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a:xfrm>
            <a:off x="0" y="0"/>
            <a:ext cx="9144000" cy="1371600"/>
          </a:xfrm>
          <a:prstGeom prst="halfFrame">
            <a:avLst/>
          </a:prstGeom>
        </p:spPr>
        <p:style>
          <a:lnRef idx="0">
            <a:schemeClr val="accent4"/>
          </a:lnRef>
          <a:fillRef idx="3">
            <a:schemeClr val="accent4"/>
          </a:fillRef>
          <a:effectRef idx="3">
            <a:schemeClr val="accent4"/>
          </a:effectRef>
          <a:fontRef idx="minor">
            <a:schemeClr val="lt1"/>
          </a:fontRef>
        </p:style>
        <p:txBody>
          <a:bodyPr>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lt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lt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lt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lt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lt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lt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lt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lt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lt1"/>
                </a:solidFill>
                <a:latin typeface="+mn-lt"/>
                <a:ea typeface="+mn-ea"/>
                <a:cs typeface="+mn-cs"/>
              </a:defRPr>
            </a:lvl9pPr>
            <a:extLst/>
          </a:lstStyle>
          <a:p>
            <a:endParaRPr lang="en-US" sz="4100" b="1" dirty="0" smtClean="0">
              <a:solidFill>
                <a:srgbClr val="0070C0"/>
              </a:solidFill>
              <a:effectLst>
                <a:outerShdw blurRad="31750" dist="25400" dir="5400000" algn="tl" rotWithShape="0">
                  <a:srgbClr val="000000">
                    <a:alpha val="25000"/>
                  </a:srgbClr>
                </a:outerShdw>
              </a:effectLst>
              <a:ea typeface="+mj-ea"/>
              <a:cs typeface="+mj-cs"/>
            </a:endParaRPr>
          </a:p>
          <a:p>
            <a:pPr marL="109728" indent="0" algn="ctr">
              <a:buNone/>
            </a:pPr>
            <a:r>
              <a:rPr lang="en-US" sz="3500" b="1" dirty="0" smtClean="0">
                <a:solidFill>
                  <a:srgbClr val="0070C0"/>
                </a:solidFill>
                <a:ea typeface="+mj-ea"/>
                <a:cs typeface="+mj-cs"/>
              </a:rPr>
              <a:t>The Amendment Process</a:t>
            </a:r>
          </a:p>
        </p:txBody>
      </p:sp>
      <p:sp>
        <p:nvSpPr>
          <p:cNvPr id="5" name="TextBox 4"/>
          <p:cNvSpPr txBox="1"/>
          <p:nvPr/>
        </p:nvSpPr>
        <p:spPr>
          <a:xfrm>
            <a:off x="669966" y="1371600"/>
            <a:ext cx="7467600" cy="523220"/>
          </a:xfrm>
          <a:prstGeom prst="rect">
            <a:avLst/>
          </a:prstGeom>
          <a:noFill/>
        </p:spPr>
        <p:txBody>
          <a:bodyPr wrap="square" rtlCol="0">
            <a:spAutoFit/>
          </a:bodyPr>
          <a:lstStyle/>
          <a:p>
            <a:pPr algn="ctr"/>
            <a:r>
              <a:rPr lang="en-US" sz="2800"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An Amendment is a new proposal</a:t>
            </a:r>
            <a:r>
              <a:rPr lang="en-US" sz="2800"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a:t>
            </a:r>
            <a:endParaRPr lang="en-US" sz="2800" b="1" cap="all" dirty="0" smtClean="0">
              <a:ln w="9000" cmpd="sng">
                <a:solidFill>
                  <a:schemeClr val="accent4">
                    <a:shade val="50000"/>
                    <a:satMod val="120000"/>
                  </a:schemeClr>
                </a:solidFill>
                <a:prstDash val="solid"/>
              </a:ln>
              <a:effectLst>
                <a:reflection blurRad="12700" stA="28000" endPos="45000" dist="1000" dir="5400000" sy="-100000" algn="bl" rotWithShape="0"/>
              </a:effectLst>
            </a:endParaRPr>
          </a:p>
        </p:txBody>
      </p:sp>
      <p:sp>
        <p:nvSpPr>
          <p:cNvPr id="6" name="TextBox 5"/>
          <p:cNvSpPr txBox="1"/>
          <p:nvPr/>
        </p:nvSpPr>
        <p:spPr>
          <a:xfrm>
            <a:off x="1043049" y="2143798"/>
            <a:ext cx="6721434" cy="3139321"/>
          </a:xfrm>
          <a:prstGeom prst="rect">
            <a:avLst/>
          </a:prstGeom>
          <a:noFill/>
        </p:spPr>
        <p:txBody>
          <a:bodyPr wrap="square" rtlCol="0">
            <a:spAutoFit/>
          </a:bodyPr>
          <a:lstStyle/>
          <a:p>
            <a:r>
              <a:rPr lang="en-US" b="1" u="sng" dirty="0" smtClean="0">
                <a:solidFill>
                  <a:srgbClr val="0070C0"/>
                </a:solidFill>
              </a:rPr>
              <a:t>All</a:t>
            </a:r>
            <a:r>
              <a:rPr lang="en-US" b="1" dirty="0" smtClean="0">
                <a:solidFill>
                  <a:srgbClr val="0070C0"/>
                </a:solidFill>
              </a:rPr>
              <a:t> of the requirements for a new withdrawal listed under 43 CFR 2310 must be met</a:t>
            </a:r>
          </a:p>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Pre-consultation </a:t>
            </a:r>
          </a:p>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Amended Application</a:t>
            </a:r>
          </a:p>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Full routing process</a:t>
            </a:r>
          </a:p>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Notice of Amended Application in Federal Register</a:t>
            </a:r>
          </a:p>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Public Meetings (if required)</a:t>
            </a:r>
          </a:p>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New 90 day comment period</a:t>
            </a:r>
          </a:p>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Required studies and reports must encompass amendment/change</a:t>
            </a:r>
          </a:p>
          <a:p>
            <a:pPr marL="285750" indent="-285750">
              <a:buFont typeface="Arial" panose="020B0604020202020204" pitchFamily="34" charset="0"/>
              <a:buChar char="•"/>
            </a:pPr>
            <a:endParaRPr lang="en-US" dirty="0"/>
          </a:p>
        </p:txBody>
      </p:sp>
      <p:pic>
        <p:nvPicPr>
          <p:cNvPr id="2050" name="Picture 2" descr="C:\Users\jcchilders\AppData\Local\Microsoft\Windows\Temporary Internet Files\Content.IE5\ZDAOKE7M\60264298_607e69cb22_z[1].jpg"/>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6802950" y="2941019"/>
            <a:ext cx="1923066" cy="12807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7" name="TextBox 6"/>
          <p:cNvSpPr txBox="1"/>
          <p:nvPr/>
        </p:nvSpPr>
        <p:spPr>
          <a:xfrm>
            <a:off x="3657600" y="5502588"/>
            <a:ext cx="4648200" cy="338554"/>
          </a:xfrm>
          <a:prstGeom prst="rect">
            <a:avLst/>
          </a:prstGeom>
          <a:noFill/>
        </p:spPr>
        <p:txBody>
          <a:bodyPr wrap="square" rtlCol="0">
            <a:spAutoFit/>
          </a:bodyPr>
          <a:lstStyle/>
          <a:p>
            <a:r>
              <a:rPr lang="en-US" sz="1600" b="1" dirty="0" smtClean="0">
                <a:solidFill>
                  <a:schemeClr val="accent2"/>
                </a:solidFill>
              </a:rPr>
              <a:t>Why is an amendment a new proposal?</a:t>
            </a:r>
            <a:endParaRPr lang="en-US" sz="1600" b="1" dirty="0">
              <a:solidFill>
                <a:schemeClr val="accent2"/>
              </a:solidFill>
            </a:endParaRPr>
          </a:p>
        </p:txBody>
      </p:sp>
      <p:sp>
        <p:nvSpPr>
          <p:cNvPr id="8" name="TextBox 7"/>
          <p:cNvSpPr txBox="1"/>
          <p:nvPr/>
        </p:nvSpPr>
        <p:spPr>
          <a:xfrm>
            <a:off x="3048000" y="5791200"/>
            <a:ext cx="5334000" cy="369332"/>
          </a:xfrm>
          <a:prstGeom prst="rect">
            <a:avLst/>
          </a:prstGeom>
          <a:noFill/>
        </p:spPr>
        <p:txBody>
          <a:bodyPr wrap="square" rtlCol="0">
            <a:spAutoFit/>
          </a:bodyPr>
          <a:lstStyle/>
          <a:p>
            <a:r>
              <a:rPr lang="en-US" dirty="0" smtClean="0"/>
              <a:t> </a:t>
            </a:r>
            <a:endParaRPr lang="en-US" dirty="0"/>
          </a:p>
        </p:txBody>
      </p:sp>
    </p:spTree>
    <p:extLst>
      <p:ext uri="{BB962C8B-B14F-4D97-AF65-F5344CB8AC3E}">
        <p14:creationId xmlns:p14="http://schemas.microsoft.com/office/powerpoint/2010/main" val="3929069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228600"/>
            <a:ext cx="7162800" cy="646331"/>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109728" indent="0" algn="ctr">
              <a:buNone/>
            </a:pP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Amendments</a:t>
            </a:r>
            <a:endParaRPr 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3074" name="Picture 2" descr="C:\Users\jcchilders\AppData\Local\Microsoft\Windows\Temporary Internet Files\Content.IE5\ZDAOKE7M\clock-440x24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6" y="3115849"/>
            <a:ext cx="2800350" cy="152746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57200" y="1371600"/>
            <a:ext cx="8534400" cy="129266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400" b="1" dirty="0" smtClean="0"/>
              <a:t>No Change to 2 year segregation</a:t>
            </a:r>
          </a:p>
          <a:p>
            <a:pPr algn="ctr"/>
            <a:r>
              <a:rPr lang="en-US" dirty="0" smtClean="0"/>
              <a:t>An Amended Application </a:t>
            </a:r>
            <a:r>
              <a:rPr lang="en-US" u="sng" dirty="0" smtClean="0"/>
              <a:t>does not </a:t>
            </a:r>
            <a:r>
              <a:rPr lang="en-US" dirty="0" smtClean="0"/>
              <a:t>change the </a:t>
            </a:r>
            <a:r>
              <a:rPr lang="en-US" dirty="0" smtClean="0"/>
              <a:t>2 year </a:t>
            </a:r>
            <a:r>
              <a:rPr lang="en-US" dirty="0" smtClean="0"/>
              <a:t>segregation time frame.  In other words, the lands will be opened two years from the </a:t>
            </a:r>
            <a:r>
              <a:rPr lang="en-US" u="sng" dirty="0" smtClean="0"/>
              <a:t>original</a:t>
            </a:r>
            <a:r>
              <a:rPr lang="en-US" dirty="0" smtClean="0"/>
              <a:t> application. </a:t>
            </a:r>
          </a:p>
        </p:txBody>
      </p:sp>
      <p:sp>
        <p:nvSpPr>
          <p:cNvPr id="4" name="TextBox 3"/>
          <p:cNvSpPr txBox="1"/>
          <p:nvPr/>
        </p:nvSpPr>
        <p:spPr>
          <a:xfrm>
            <a:off x="2821132" y="2852078"/>
            <a:ext cx="5791200" cy="584775"/>
          </a:xfrm>
          <a:prstGeom prst="rect">
            <a:avLst/>
          </a:prstGeom>
          <a:noFill/>
        </p:spPr>
        <p:txBody>
          <a:bodyPr wrap="square" rtlCol="0">
            <a:spAutoFit/>
          </a:bodyPr>
          <a:lstStyle/>
          <a:p>
            <a:r>
              <a:rPr lang="en-US" sz="3200" b="1" dirty="0" smtClean="0">
                <a:solidFill>
                  <a:srgbClr val="FF0000"/>
                </a:solidFill>
              </a:rPr>
              <a:t>Why is this important?</a:t>
            </a:r>
            <a:endParaRPr lang="en-US" sz="3200" b="1" dirty="0">
              <a:solidFill>
                <a:srgbClr val="FF0000"/>
              </a:solidFill>
            </a:endParaRPr>
          </a:p>
        </p:txBody>
      </p:sp>
      <p:sp>
        <p:nvSpPr>
          <p:cNvPr id="5" name="TextBox 4"/>
          <p:cNvSpPr txBox="1"/>
          <p:nvPr/>
        </p:nvSpPr>
        <p:spPr>
          <a:xfrm>
            <a:off x="2286000" y="3689206"/>
            <a:ext cx="7162800" cy="954107"/>
          </a:xfrm>
          <a:prstGeom prst="rect">
            <a:avLst/>
          </a:prstGeom>
          <a:noFill/>
        </p:spPr>
        <p:txBody>
          <a:bodyPr wrap="square" rtlCol="0">
            <a:spAutoFit/>
          </a:bodyPr>
          <a:lstStyle/>
          <a:p>
            <a:r>
              <a:rPr lang="en-US" sz="2800" dirty="0" smtClean="0"/>
              <a:t>A: Withdrawals are subject to prior existing rights</a:t>
            </a:r>
            <a:endParaRPr lang="en-US" sz="2800" dirty="0"/>
          </a:p>
        </p:txBody>
      </p:sp>
    </p:spTree>
    <p:extLst>
      <p:ext uri="{BB962C8B-B14F-4D97-AF65-F5344CB8AC3E}">
        <p14:creationId xmlns:p14="http://schemas.microsoft.com/office/powerpoint/2010/main" val="1315749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228600"/>
            <a:ext cx="7162800" cy="646331"/>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109728" indent="0" algn="ctr">
              <a:buNone/>
            </a:pPr>
            <a:r>
              <a:rPr lang="en-US" sz="3600" b="1" cap="all" dirty="0" smtClean="0">
                <a:ln w="0"/>
                <a:solidFill>
                  <a:srgbClr val="0070C0"/>
                </a:solidFill>
                <a:effectLst>
                  <a:reflection blurRad="12700" stA="50000" endPos="50000" dist="5000" dir="5400000" sy="-100000" rotWithShape="0"/>
                </a:effectLst>
              </a:rPr>
              <a:t>Amendments</a:t>
            </a:r>
            <a:endParaRPr lang="en-US" sz="3600" b="1" cap="all" dirty="0">
              <a:ln w="0"/>
              <a:solidFill>
                <a:srgbClr val="0070C0"/>
              </a:solidFill>
              <a:effectLst>
                <a:reflection blurRad="12700" stA="50000" endPos="50000" dist="5000" dir="5400000" sy="-100000" rotWithShape="0"/>
              </a:effectLst>
            </a:endParaRPr>
          </a:p>
        </p:txBody>
      </p:sp>
      <p:sp>
        <p:nvSpPr>
          <p:cNvPr id="3" name="TextBox 2"/>
          <p:cNvSpPr txBox="1"/>
          <p:nvPr/>
        </p:nvSpPr>
        <p:spPr>
          <a:xfrm>
            <a:off x="914400" y="944204"/>
            <a:ext cx="7620000" cy="498598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3200" b="1" dirty="0" smtClean="0">
                <a:solidFill>
                  <a:srgbClr val="0070C0"/>
                </a:solidFill>
                <a:effectLst>
                  <a:outerShdw blurRad="38100" dist="38100" dir="2700000" algn="tl">
                    <a:srgbClr val="000000">
                      <a:alpha val="43137"/>
                    </a:srgbClr>
                  </a:outerShdw>
                </a:effectLst>
              </a:rPr>
              <a:t>Summary</a:t>
            </a:r>
          </a:p>
          <a:p>
            <a:pPr algn="ctr"/>
            <a:r>
              <a:rPr lang="en-US" sz="2400" b="1" dirty="0" smtClean="0">
                <a:effectLst>
                  <a:outerShdw blurRad="38100" dist="38100" dir="2700000" algn="tl">
                    <a:srgbClr val="000000">
                      <a:alpha val="43137"/>
                    </a:srgbClr>
                  </a:outerShdw>
                </a:effectLst>
              </a:rPr>
              <a:t>Key Points for of Amending a proposed withdrawal</a:t>
            </a:r>
          </a:p>
          <a:p>
            <a:pPr algn="ctr"/>
            <a:endParaRPr lang="en-US" b="1" dirty="0" smtClean="0">
              <a:solidFill>
                <a:srgbClr val="0070C0"/>
              </a:solidFill>
              <a:effectLst>
                <a:outerShdw blurRad="38100" dist="38100" dir="2700000" algn="tl">
                  <a:srgbClr val="000000">
                    <a:alpha val="43137"/>
                  </a:srgbClr>
                </a:outerShdw>
              </a:effectLst>
            </a:endParaRPr>
          </a:p>
          <a:p>
            <a:pPr marL="342900" indent="-342900">
              <a:buFont typeface="Wingdings" panose="05000000000000000000" pitchFamily="2" charset="2"/>
              <a:buChar char="ü"/>
            </a:pPr>
            <a:r>
              <a:rPr lang="en-US" sz="2000" dirty="0" smtClean="0">
                <a:solidFill>
                  <a:srgbClr val="0070C0"/>
                </a:solidFill>
              </a:rPr>
              <a:t>Type of Notice: </a:t>
            </a:r>
            <a:r>
              <a:rPr lang="en-US" sz="2000" dirty="0" smtClean="0">
                <a:solidFill>
                  <a:schemeClr val="tx1"/>
                </a:solidFill>
              </a:rPr>
              <a:t>Notice of Amended Application </a:t>
            </a:r>
            <a:endParaRPr lang="en-US" sz="2000" dirty="0" smtClean="0">
              <a:solidFill>
                <a:schemeClr val="tx1"/>
              </a:solidFill>
            </a:endParaRPr>
          </a:p>
          <a:p>
            <a:endParaRPr lang="en-US" sz="2000" dirty="0" smtClean="0">
              <a:solidFill>
                <a:schemeClr val="tx1"/>
              </a:solidFill>
            </a:endParaRPr>
          </a:p>
          <a:p>
            <a:pPr marL="342900" indent="-342900">
              <a:buFont typeface="Wingdings" panose="05000000000000000000" pitchFamily="2" charset="2"/>
              <a:buChar char="ü"/>
            </a:pPr>
            <a:r>
              <a:rPr lang="en-US" sz="2000" dirty="0" smtClean="0">
                <a:solidFill>
                  <a:srgbClr val="0070C0"/>
                </a:solidFill>
              </a:rPr>
              <a:t>Timing: </a:t>
            </a:r>
            <a:r>
              <a:rPr lang="en-US" sz="2000" dirty="0" smtClean="0"/>
              <a:t>Post Fed Reg Notice of Proposed </a:t>
            </a:r>
            <a:r>
              <a:rPr lang="en-US" sz="2000" dirty="0" smtClean="0"/>
              <a:t>Withdrawal </a:t>
            </a:r>
          </a:p>
          <a:p>
            <a:pPr marL="342900" indent="-342900">
              <a:buFont typeface="Wingdings" panose="05000000000000000000" pitchFamily="2" charset="2"/>
              <a:buChar char="ü"/>
            </a:pPr>
            <a:endParaRPr lang="en-US" sz="2000" dirty="0" smtClean="0"/>
          </a:p>
          <a:p>
            <a:pPr marL="342900" indent="-342900">
              <a:buFont typeface="Wingdings" panose="05000000000000000000" pitchFamily="2" charset="2"/>
              <a:buChar char="ü"/>
            </a:pPr>
            <a:r>
              <a:rPr lang="en-US" sz="2000" dirty="0" smtClean="0">
                <a:solidFill>
                  <a:srgbClr val="0070C0"/>
                </a:solidFill>
              </a:rPr>
              <a:t>Required: </a:t>
            </a:r>
            <a:r>
              <a:rPr lang="en-US" sz="2000" dirty="0" smtClean="0"/>
              <a:t>Any change to </a:t>
            </a:r>
            <a:r>
              <a:rPr lang="en-US" sz="2000" dirty="0"/>
              <a:t>the proposed </a:t>
            </a:r>
            <a:r>
              <a:rPr lang="en-US" sz="2000" u="sng" dirty="0" smtClean="0"/>
              <a:t>term</a:t>
            </a:r>
            <a:r>
              <a:rPr lang="en-US" sz="2000" dirty="0" smtClean="0"/>
              <a:t>, </a:t>
            </a:r>
            <a:r>
              <a:rPr lang="en-US" sz="2000" u="sng" dirty="0"/>
              <a:t>location</a:t>
            </a:r>
            <a:r>
              <a:rPr lang="en-US" sz="2000" dirty="0"/>
              <a:t>, or </a:t>
            </a:r>
            <a:r>
              <a:rPr lang="en-US" sz="2000" u="sng" dirty="0" smtClean="0"/>
              <a:t>purpose</a:t>
            </a:r>
          </a:p>
          <a:p>
            <a:pPr marL="342900" indent="-342900">
              <a:buFont typeface="Wingdings" panose="05000000000000000000" pitchFamily="2" charset="2"/>
              <a:buChar char="ü"/>
            </a:pPr>
            <a:endParaRPr lang="en-US" sz="2000" u="sng" dirty="0" smtClean="0"/>
          </a:p>
          <a:p>
            <a:pPr marL="342900" indent="-342900">
              <a:buFont typeface="Wingdings" panose="05000000000000000000" pitchFamily="2" charset="2"/>
              <a:buChar char="ü"/>
            </a:pPr>
            <a:r>
              <a:rPr lang="en-US" sz="2000" dirty="0" smtClean="0">
                <a:solidFill>
                  <a:srgbClr val="0070C0"/>
                </a:solidFill>
              </a:rPr>
              <a:t>Process: </a:t>
            </a:r>
            <a:r>
              <a:rPr lang="en-US" sz="2000" dirty="0" smtClean="0"/>
              <a:t>Must meet requirements for a new </a:t>
            </a:r>
            <a:r>
              <a:rPr lang="en-US" sz="2000" dirty="0" smtClean="0"/>
              <a:t>application.</a:t>
            </a:r>
          </a:p>
          <a:p>
            <a:endParaRPr lang="en-US" sz="2000" dirty="0" smtClean="0"/>
          </a:p>
          <a:p>
            <a:pPr marL="342900" indent="-342900">
              <a:buFont typeface="Wingdings" panose="05000000000000000000" pitchFamily="2" charset="2"/>
              <a:buChar char="ü"/>
            </a:pPr>
            <a:r>
              <a:rPr lang="en-US" sz="2000" dirty="0" smtClean="0">
                <a:solidFill>
                  <a:srgbClr val="0070C0"/>
                </a:solidFill>
              </a:rPr>
              <a:t>Segregation</a:t>
            </a:r>
            <a:r>
              <a:rPr lang="en-US" sz="2000" dirty="0" smtClean="0">
                <a:solidFill>
                  <a:srgbClr val="0070C0"/>
                </a:solidFill>
              </a:rPr>
              <a:t>: </a:t>
            </a:r>
            <a:r>
              <a:rPr lang="en-US" sz="2000" dirty="0" smtClean="0"/>
              <a:t>Do not change expiration date for 2 year segregation</a:t>
            </a:r>
            <a:endParaRPr lang="en-US" sz="2000" dirty="0"/>
          </a:p>
        </p:txBody>
      </p:sp>
    </p:spTree>
    <p:extLst>
      <p:ext uri="{BB962C8B-B14F-4D97-AF65-F5344CB8AC3E}">
        <p14:creationId xmlns:p14="http://schemas.microsoft.com/office/powerpoint/2010/main" val="38786075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304800"/>
            <a:ext cx="7239000" cy="584775"/>
          </a:xfrm>
          <a:prstGeom prst="rect">
            <a:avLst/>
          </a:prstGeom>
          <a:noFill/>
        </p:spPr>
        <p:txBody>
          <a:bodyPr wrap="square" rtlCol="0">
            <a:spAutoFit/>
          </a:bodyPr>
          <a:lstStyle/>
          <a:p>
            <a:pPr algn="ctr"/>
            <a:r>
              <a:rPr lang="en-US" sz="3200" dirty="0" smtClean="0">
                <a:solidFill>
                  <a:srgbClr val="0070C0"/>
                </a:solidFill>
                <a:effectLst>
                  <a:outerShdw blurRad="38100" dist="38100" dir="2700000" algn="tl">
                    <a:srgbClr val="000000">
                      <a:alpha val="43137"/>
                    </a:srgbClr>
                  </a:outerShdw>
                </a:effectLst>
              </a:rPr>
              <a:t>CORRECTIONS</a:t>
            </a:r>
            <a:r>
              <a:rPr lang="en-US" dirty="0" smtClean="0"/>
              <a:t> </a:t>
            </a:r>
            <a:endParaRPr lang="en-US" dirty="0"/>
          </a:p>
        </p:txBody>
      </p:sp>
      <p:pic>
        <p:nvPicPr>
          <p:cNvPr id="4" name="Picture 3" descr="C:\Users\jcchilders\AppData\Local\Microsoft\Windows\Temporary Internet Files\Content.IE5\YKRJBS5U\9083765513_117ab533e2_z[1].jpg"/>
          <p:cNvPicPr>
            <a:picLocks noChangeAspect="1" noChangeArrowheads="1"/>
          </p:cNvPicPr>
          <p:nvPr/>
        </p:nvPicPr>
        <p:blipFill>
          <a:blip r:embed="rId2" cstate="print">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3429000" y="1295400"/>
            <a:ext cx="2180217" cy="1447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85800" y="2971800"/>
            <a:ext cx="6781800" cy="861774"/>
          </a:xfrm>
          <a:prstGeom prst="rect">
            <a:avLst/>
          </a:prstGeom>
          <a:noFill/>
        </p:spPr>
        <p:txBody>
          <a:bodyPr wrap="square" rtlCol="0">
            <a:spAutoFit/>
          </a:bodyPr>
          <a:lstStyle/>
          <a:p>
            <a:r>
              <a:rPr lang="en-US" sz="3200" b="1" dirty="0" smtClean="0"/>
              <a:t>Objective</a:t>
            </a:r>
            <a:endParaRPr lang="en-US" b="1" dirty="0" smtClean="0"/>
          </a:p>
          <a:p>
            <a:pPr marL="285750" indent="-285750">
              <a:buFont typeface="Arial" panose="020B0604020202020204" pitchFamily="34" charset="0"/>
              <a:buChar char="•"/>
            </a:pPr>
            <a:endParaRPr lang="en-US" b="1" dirty="0">
              <a:solidFill>
                <a:srgbClr val="0070C0"/>
              </a:solidFill>
            </a:endParaRPr>
          </a:p>
        </p:txBody>
      </p:sp>
      <p:sp>
        <p:nvSpPr>
          <p:cNvPr id="7" name="Rectangle 6"/>
          <p:cNvSpPr/>
          <p:nvPr/>
        </p:nvSpPr>
        <p:spPr>
          <a:xfrm>
            <a:off x="2209800" y="3694331"/>
            <a:ext cx="5463092" cy="1200329"/>
          </a:xfrm>
          <a:prstGeom prst="rect">
            <a:avLst/>
          </a:prstGeom>
        </p:spPr>
        <p:txBody>
          <a:bodyPr wrap="square">
            <a:spAutoFit/>
          </a:bodyPr>
          <a:lstStyle/>
          <a:p>
            <a:pPr marL="342900" indent="-342900">
              <a:buFont typeface="Wingdings" panose="05000000000000000000" pitchFamily="2" charset="2"/>
              <a:buChar char="ü"/>
            </a:pPr>
            <a:r>
              <a:rPr lang="en-US" sz="2400" dirty="0" smtClean="0"/>
              <a:t>Identify </a:t>
            </a:r>
            <a:r>
              <a:rPr lang="en-US" sz="2400" dirty="0"/>
              <a:t>when a correction </a:t>
            </a:r>
            <a:r>
              <a:rPr lang="en-US" sz="2400" dirty="0" smtClean="0"/>
              <a:t>is required</a:t>
            </a:r>
            <a:endParaRPr lang="en-US" sz="2400" dirty="0"/>
          </a:p>
          <a:p>
            <a:pPr marL="342900" indent="-342900">
              <a:buFont typeface="Wingdings" panose="05000000000000000000" pitchFamily="2" charset="2"/>
              <a:buChar char="ü"/>
            </a:pPr>
            <a:r>
              <a:rPr lang="en-US" sz="2400" dirty="0" smtClean="0"/>
              <a:t>Know correction process</a:t>
            </a:r>
            <a:endParaRPr lang="en-US" sz="2400" dirty="0"/>
          </a:p>
        </p:txBody>
      </p:sp>
    </p:spTree>
    <p:extLst>
      <p:ext uri="{BB962C8B-B14F-4D97-AF65-F5344CB8AC3E}">
        <p14:creationId xmlns:p14="http://schemas.microsoft.com/office/powerpoint/2010/main" val="3837598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152400"/>
            <a:ext cx="6629400" cy="646331"/>
          </a:xfrm>
          <a:prstGeom prst="rect">
            <a:avLst/>
          </a:prstGeom>
          <a:noFill/>
        </p:spPr>
        <p:txBody>
          <a:bodyPr wrap="square" rtlCol="0">
            <a:spAutoFit/>
          </a:bodyPr>
          <a:lstStyle/>
          <a:p>
            <a:pPr algn="ct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Corrections</a:t>
            </a:r>
            <a:endParaRPr lang="en-U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TextBox 2"/>
          <p:cNvSpPr txBox="1"/>
          <p:nvPr/>
        </p:nvSpPr>
        <p:spPr>
          <a:xfrm>
            <a:off x="457200" y="2133600"/>
            <a:ext cx="8534400" cy="2523768"/>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b="1" dirty="0" smtClean="0"/>
              <a:t>Real examples of corrections:</a:t>
            </a:r>
          </a:p>
          <a:p>
            <a:pPr marL="285750" indent="-285750">
              <a:buFont typeface="Arial" panose="020B0604020202020204" pitchFamily="34" charset="0"/>
              <a:buChar char="•"/>
            </a:pPr>
            <a:r>
              <a:rPr lang="en-US" sz="2000" dirty="0" smtClean="0"/>
              <a:t>Incorrect spelling</a:t>
            </a:r>
          </a:p>
          <a:p>
            <a:pPr marL="285750" indent="-285750">
              <a:buFont typeface="Arial" panose="020B0604020202020204" pitchFamily="34" charset="0"/>
              <a:buChar char="•"/>
            </a:pPr>
            <a:r>
              <a:rPr lang="en-US" sz="2000" dirty="0" smtClean="0"/>
              <a:t>Wrong phone number/contact information</a:t>
            </a:r>
          </a:p>
          <a:p>
            <a:pPr marL="285750" indent="-285750">
              <a:buFont typeface="Arial" panose="020B0604020202020204" pitchFamily="34" charset="0"/>
              <a:buChar char="•"/>
            </a:pPr>
            <a:r>
              <a:rPr lang="en-US" sz="2000" dirty="0" smtClean="0"/>
              <a:t>Different position/title than listed</a:t>
            </a:r>
          </a:p>
          <a:p>
            <a:pPr marL="285750" indent="-285750">
              <a:buFont typeface="Arial" panose="020B0604020202020204" pitchFamily="34" charset="0"/>
              <a:buChar char="•"/>
            </a:pPr>
            <a:r>
              <a:rPr lang="en-US" sz="2000" dirty="0" smtClean="0"/>
              <a:t>Different Branch Chief (authorized officer) signed than listed in signature block</a:t>
            </a:r>
          </a:p>
          <a:p>
            <a:pPr marL="285750" indent="-285750">
              <a:buFont typeface="Arial" panose="020B0604020202020204" pitchFamily="34" charset="0"/>
              <a:buChar char="•"/>
            </a:pPr>
            <a:r>
              <a:rPr lang="en-US" sz="2000" dirty="0" smtClean="0"/>
              <a:t>More accurate/detailed description of the same </a:t>
            </a:r>
            <a:r>
              <a:rPr lang="en-US" sz="2000" dirty="0" smtClean="0"/>
              <a:t>location</a:t>
            </a:r>
          </a:p>
          <a:p>
            <a:pPr marL="285750" indent="-285750">
              <a:buFont typeface="Arial" panose="020B0604020202020204" pitchFamily="34" charset="0"/>
              <a:buChar char="•"/>
            </a:pPr>
            <a:r>
              <a:rPr lang="en-US" sz="2000" dirty="0" smtClean="0"/>
              <a:t>Error of the Federal Register</a:t>
            </a:r>
            <a:endParaRPr lang="en-US" sz="2000" dirty="0" smtClean="0"/>
          </a:p>
        </p:txBody>
      </p:sp>
      <p:sp>
        <p:nvSpPr>
          <p:cNvPr id="5" name="TextBox 4"/>
          <p:cNvSpPr txBox="1"/>
          <p:nvPr/>
        </p:nvSpPr>
        <p:spPr>
          <a:xfrm>
            <a:off x="228600" y="817142"/>
            <a:ext cx="8763000" cy="1107996"/>
          </a:xfrm>
          <a:prstGeom prst="rect">
            <a:avLst/>
          </a:prstGeom>
          <a:noFill/>
        </p:spPr>
        <p:txBody>
          <a:bodyPr wrap="square" rtlCol="0">
            <a:spAutoFit/>
          </a:bodyPr>
          <a:lstStyle/>
          <a:p>
            <a:pPr algn="ctr"/>
            <a:r>
              <a:rPr lang="en-US" sz="2400" dirty="0">
                <a:effectLst>
                  <a:outerShdw blurRad="38100" dist="38100" dir="2700000" algn="tl">
                    <a:srgbClr val="000000">
                      <a:alpha val="43137"/>
                    </a:srgbClr>
                  </a:outerShdw>
                </a:effectLst>
              </a:rPr>
              <a:t>A Correction Notice </a:t>
            </a:r>
            <a:r>
              <a:rPr lang="en-US" sz="2400" dirty="0" smtClean="0">
                <a:effectLst>
                  <a:outerShdw blurRad="38100" dist="38100" dir="2700000" algn="tl">
                    <a:srgbClr val="000000">
                      <a:alpha val="43137"/>
                    </a:srgbClr>
                  </a:outerShdw>
                </a:effectLst>
              </a:rPr>
              <a:t>mitigates an </a:t>
            </a:r>
            <a:r>
              <a:rPr lang="en-US" sz="2400" b="1" dirty="0">
                <a:effectLst>
                  <a:outerShdw blurRad="38100" dist="38100" dir="2700000" algn="tl">
                    <a:srgbClr val="000000">
                      <a:alpha val="43137"/>
                    </a:srgbClr>
                  </a:outerShdw>
                </a:effectLst>
              </a:rPr>
              <a:t>unintended</a:t>
            </a:r>
            <a:r>
              <a:rPr lang="en-US" sz="2400" dirty="0">
                <a:effectLst>
                  <a:outerShdw blurRad="38100" dist="38100" dir="2700000" algn="tl">
                    <a:srgbClr val="000000">
                      <a:alpha val="43137"/>
                    </a:srgbClr>
                  </a:outerShdw>
                </a:effectLst>
              </a:rPr>
              <a:t> mistake in </a:t>
            </a:r>
            <a:r>
              <a:rPr lang="en-US" sz="2400" dirty="0" smtClean="0">
                <a:effectLst>
                  <a:outerShdw blurRad="38100" dist="38100" dir="2700000" algn="tl">
                    <a:srgbClr val="000000">
                      <a:alpha val="43137"/>
                    </a:srgbClr>
                  </a:outerShdw>
                </a:effectLst>
              </a:rPr>
              <a:t>a prior Notice of Proposed Withdrawal </a:t>
            </a:r>
            <a:r>
              <a:rPr lang="en-US" sz="2400" i="1" dirty="0" smtClean="0">
                <a:effectLst>
                  <a:outerShdw blurRad="38100" dist="38100" dir="2700000" algn="tl">
                    <a:srgbClr val="000000">
                      <a:alpha val="43137"/>
                    </a:srgbClr>
                  </a:outerShdw>
                </a:effectLst>
              </a:rPr>
              <a:t>or</a:t>
            </a:r>
            <a:r>
              <a:rPr lang="en-US" sz="2400" dirty="0" smtClean="0">
                <a:effectLst>
                  <a:outerShdw blurRad="38100" dist="38100" dir="2700000" algn="tl">
                    <a:srgbClr val="000000">
                      <a:alpha val="43137"/>
                    </a:srgbClr>
                  </a:outerShdw>
                </a:effectLst>
              </a:rPr>
              <a:t> PLO. </a:t>
            </a:r>
            <a:endParaRPr lang="en-US" sz="2400" dirty="0">
              <a:effectLst>
                <a:outerShdw blurRad="38100" dist="38100" dir="2700000" algn="tl">
                  <a:srgbClr val="000000">
                    <a:alpha val="43137"/>
                  </a:srgbClr>
                </a:outerShdw>
              </a:effectLst>
            </a:endParaRPr>
          </a:p>
          <a:p>
            <a:endParaRPr lang="en-US" dirty="0"/>
          </a:p>
        </p:txBody>
      </p:sp>
      <p:pic>
        <p:nvPicPr>
          <p:cNvPr id="7" name="Content Placeholder 6"/>
          <p:cNvPicPr>
            <a:picLocks noChangeAspect="1"/>
          </p:cNvPicPr>
          <p:nvPr/>
        </p:nvPicPr>
        <p:blipFill>
          <a:blip r:embed="rId2">
            <a:extLst>
              <a:ext uri="{BEBA8EAE-BF5A-486C-A8C5-ECC9F3942E4B}">
                <a14:imgProps xmlns:a14="http://schemas.microsoft.com/office/drawing/2010/main">
                  <a14:imgLayer r:embed="rId3">
                    <a14:imgEffect>
                      <a14:backgroundRemoval t="18919" b="95676" l="366" r="100000">
                        <a14:foregroundMark x1="42491" y1="31892" x2="42491" y2="31892"/>
                        <a14:foregroundMark x1="39927" y1="25946" x2="39927" y2="25946"/>
                        <a14:foregroundMark x1="52381" y1="28649" x2="52381" y2="28649"/>
                        <a14:foregroundMark x1="50549" y1="27568" x2="50549" y2="27568"/>
                        <a14:foregroundMark x1="50183" y1="30270" x2="50183" y2="30270"/>
                        <a14:foregroundMark x1="50183" y1="30270" x2="50183" y2="30270"/>
                        <a14:foregroundMark x1="50183" y1="31892" x2="60073" y2="44865"/>
                        <a14:foregroundMark x1="30769" y1="28649" x2="43590" y2="18919"/>
                        <a14:foregroundMark x1="30037" y1="28649" x2="32234" y2="49730"/>
                        <a14:foregroundMark x1="31868" y1="49730" x2="1099" y2="55676"/>
                        <a14:foregroundMark x1="1465" y1="56216" x2="366" y2="93514"/>
                        <a14:foregroundMark x1="1832" y1="94595" x2="366" y2="94595"/>
                        <a14:foregroundMark x1="1465" y1="94595" x2="99634" y2="95676"/>
                        <a14:foregroundMark x1="98901" y1="81081" x2="99634" y2="34054"/>
                        <a14:foregroundMark x1="98901" y1="44324" x2="91575" y2="44865"/>
                        <a14:foregroundMark x1="89011" y1="35135" x2="84249" y2="18919"/>
                        <a14:foregroundMark x1="83883" y1="19459" x2="79487" y2="24865"/>
                        <a14:foregroundMark x1="79121" y1="25405" x2="71429" y2="18919"/>
                        <a14:foregroundMark x1="72527" y1="19459" x2="60806" y2="22162"/>
                        <a14:foregroundMark x1="60806" y1="22162" x2="59341" y2="24865"/>
                        <a14:foregroundMark x1="59341" y1="24865" x2="55678" y2="23784"/>
                        <a14:foregroundMark x1="55311" y1="22703" x2="41392" y2="23243"/>
                        <a14:foregroundMark x1="64103" y1="34595" x2="64103" y2="34595"/>
                        <a14:foregroundMark x1="71062" y1="28649" x2="71062" y2="28649"/>
                        <a14:foregroundMark x1="4396" y1="72432" x2="4396" y2="72432"/>
                        <a14:foregroundMark x1="30037" y1="60000" x2="30037" y2="60000"/>
                        <a14:foregroundMark x1="26740" y1="64865" x2="26740" y2="64865"/>
                        <a14:foregroundMark x1="39927" y1="57838" x2="39927" y2="57838"/>
                        <a14:foregroundMark x1="71429" y1="72432" x2="71429" y2="72432"/>
                        <a14:foregroundMark x1="1832" y1="69189" x2="1832" y2="72432"/>
                        <a14:foregroundMark x1="2198" y1="71351" x2="2198" y2="71351"/>
                        <a14:foregroundMark x1="2564" y1="71892" x2="0" y2="81622"/>
                        <a14:foregroundMark x1="2198" y1="71892" x2="0" y2="69730"/>
                        <a14:foregroundMark x1="1465" y1="73514" x2="1465" y2="73514"/>
                        <a14:foregroundMark x1="1465" y1="73514" x2="1465" y2="73514"/>
                        <a14:backgroundMark x1="733" y1="72432" x2="1099" y2="76216"/>
                        <a14:backgroundMark x1="1832" y1="71892" x2="1832" y2="71892"/>
                        <a14:backgroundMark x1="1465" y1="68108" x2="1465" y2="68108"/>
                        <a14:backgroundMark x1="1099" y1="69189" x2="1099" y2="69189"/>
                        <a14:backgroundMark x1="1099" y1="69730" x2="1099" y2="69730"/>
                        <a14:backgroundMark x1="2198" y1="68108" x2="2198" y2="68108"/>
                        <a14:backgroundMark x1="2930" y1="67568" x2="2930" y2="67568"/>
                        <a14:backgroundMark x1="3663" y1="67027" x2="3663" y2="67027"/>
                        <a14:backgroundMark x1="1832" y1="77838" x2="1832" y2="77838"/>
                        <a14:backgroundMark x1="1465" y1="78378" x2="1465" y2="78378"/>
                        <a14:backgroundMark x1="1099" y1="80000" x2="1099" y2="80000"/>
                        <a14:backgroundMark x1="1099" y1="81081" x2="1099" y2="81081"/>
                        <a14:backgroundMark x1="1099" y1="82162" x2="1099" y2="82162"/>
                        <a14:backgroundMark x1="1099" y1="82703" x2="1099" y2="82703"/>
                        <a14:backgroundMark x1="1099" y1="83243" x2="1099" y2="83243"/>
                        <a14:backgroundMark x1="1099" y1="83243" x2="1099" y2="83243"/>
                        <a14:backgroundMark x1="1099" y1="84324" x2="1465" y2="85946"/>
                        <a14:backgroundMark x1="1099" y1="88108" x2="1099" y2="88108"/>
                        <a14:backgroundMark x1="733" y1="89730" x2="733" y2="89730"/>
                        <a14:backgroundMark x1="366" y1="91892" x2="366" y2="91892"/>
                        <a14:backgroundMark x1="733" y1="93514" x2="733" y2="93514"/>
                        <a14:backgroundMark x1="1832" y1="94595" x2="1832" y2="94595"/>
                        <a14:backgroundMark x1="2930" y1="95135" x2="2930" y2="95135"/>
                        <a14:backgroundMark x1="4029" y1="93514" x2="4029" y2="93514"/>
                        <a14:backgroundMark x1="5128" y1="95135" x2="5128" y2="95135"/>
                        <a14:backgroundMark x1="3663" y1="95135" x2="3663" y2="95135"/>
                        <a14:backgroundMark x1="733" y1="95135" x2="733" y2="95135"/>
                        <a14:backgroundMark x1="366" y1="94595" x2="366" y2="94595"/>
                        <a14:backgroundMark x1="366" y1="94054" x2="366" y2="94054"/>
                        <a14:backgroundMark x1="366" y1="89189" x2="366" y2="89189"/>
                        <a14:backgroundMark x1="366" y1="87027" x2="366" y2="87027"/>
                        <a14:backgroundMark x1="366" y1="85946" x2="366" y2="85946"/>
                        <a14:backgroundMark x1="366" y1="84324" x2="366" y2="84324"/>
                        <a14:backgroundMark x1="366" y1="83243" x2="366" y2="83243"/>
                        <a14:backgroundMark x1="366" y1="82162" x2="366" y2="82162"/>
                        <a14:backgroundMark x1="0" y1="80541" x2="0" y2="80541"/>
                        <a14:backgroundMark x1="0" y1="79459" x2="0" y2="79459"/>
                        <a14:backgroundMark x1="0" y1="77838" x2="0" y2="77838"/>
                        <a14:backgroundMark x1="366" y1="75135" x2="366" y2="75135"/>
                        <a14:backgroundMark x1="366" y1="76216" x2="366" y2="76216"/>
                        <a14:backgroundMark x1="366" y1="68108" x2="366" y2="68108"/>
                        <a14:backgroundMark x1="733" y1="65405" x2="366" y2="57838"/>
                        <a14:backgroundMark x1="1099" y1="64324" x2="733" y2="68108"/>
                        <a14:backgroundMark x1="366" y1="66486" x2="366" y2="73514"/>
                        <a14:backgroundMark x1="1832" y1="68108" x2="1832" y2="68108"/>
                        <a14:backgroundMark x1="1832" y1="61622" x2="1832" y2="61622"/>
                        <a14:backgroundMark x1="1832" y1="58378" x2="1832" y2="58378"/>
                        <a14:backgroundMark x1="1465" y1="58919" x2="1465" y2="58919"/>
                        <a14:backgroundMark x1="733" y1="56216" x2="733" y2="56216"/>
                        <a14:backgroundMark x1="1465" y1="56757" x2="1465" y2="56757"/>
                        <a14:backgroundMark x1="1465" y1="57838" x2="1832" y2="63243"/>
                        <a14:backgroundMark x1="2198" y1="60541" x2="2198" y2="62703"/>
                        <a14:backgroundMark x1="1099" y1="62703" x2="1099" y2="62703"/>
                        <a14:backgroundMark x1="6593" y1="58919" x2="5861" y2="54595"/>
                        <a14:backgroundMark x1="2930" y1="55135" x2="2930" y2="55135"/>
                        <a14:backgroundMark x1="2564" y1="55676" x2="4762" y2="55135"/>
                        <a14:backgroundMark x1="5128" y1="54595" x2="5128" y2="56757"/>
                        <a14:backgroundMark x1="366" y1="54595" x2="3663" y2="54595"/>
                        <a14:backgroundMark x1="4029" y1="54595" x2="366" y2="75135"/>
                        <a14:backgroundMark x1="733" y1="73514" x2="2198" y2="87027"/>
                        <a14:backgroundMark x1="2198" y1="87027" x2="366" y2="91892"/>
                        <a14:backgroundMark x1="366" y1="89730" x2="366" y2="89730"/>
                        <a14:backgroundMark x1="0" y1="91892" x2="0" y2="91892"/>
                      </a14:backgroundRemoval>
                    </a14:imgEffect>
                  </a14:imgLayer>
                </a14:imgProps>
              </a:ext>
              <a:ext uri="{28A0092B-C50C-407E-A947-70E740481C1C}">
                <a14:useLocalDpi xmlns:a14="http://schemas.microsoft.com/office/drawing/2010/main" val="0"/>
              </a:ext>
            </a:extLst>
          </a:blip>
          <a:stretch>
            <a:fillRect/>
          </a:stretch>
        </p:blipFill>
        <p:spPr>
          <a:xfrm>
            <a:off x="6172200" y="4572000"/>
            <a:ext cx="2698713" cy="1828799"/>
          </a:xfrm>
          <a:prstGeom prst="rect">
            <a:avLst/>
          </a:prstGeom>
        </p:spPr>
      </p:pic>
    </p:spTree>
    <p:extLst>
      <p:ext uri="{BB962C8B-B14F-4D97-AF65-F5344CB8AC3E}">
        <p14:creationId xmlns:p14="http://schemas.microsoft.com/office/powerpoint/2010/main" val="17252161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304800"/>
            <a:ext cx="8229600" cy="1143000"/>
          </a:xfrm>
        </p:spPr>
        <p:txBody>
          <a:bodyPr>
            <a:noAutofit/>
          </a:bodyPr>
          <a:lstStyle/>
          <a:p>
            <a:pPr algn="ctr"/>
            <a:r>
              <a:rPr lang="en-US"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Amendments and corrections</a:t>
            </a:r>
            <a:br>
              <a:rPr lang="en-US"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en-US"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summary</a:t>
            </a:r>
            <a:endParaRPr lang="en-US" sz="28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Content Placeholder 4"/>
          <p:cNvSpPr>
            <a:spLocks noGrp="1"/>
          </p:cNvSpPr>
          <p:nvPr>
            <p:ph sz="quarter" idx="4294967295"/>
          </p:nvPr>
        </p:nvSpPr>
        <p:spPr>
          <a:xfrm>
            <a:off x="457200" y="1752600"/>
            <a:ext cx="3962400" cy="3810000"/>
          </a:xfrm>
        </p:spPr>
        <p:style>
          <a:lnRef idx="1">
            <a:schemeClr val="accent4"/>
          </a:lnRef>
          <a:fillRef idx="2">
            <a:schemeClr val="accent4"/>
          </a:fillRef>
          <a:effectRef idx="1">
            <a:schemeClr val="accent4"/>
          </a:effectRef>
          <a:fontRef idx="minor">
            <a:schemeClr val="dk1"/>
          </a:fontRef>
        </p:style>
        <p:txBody>
          <a:bodyPr>
            <a:normAutofit/>
          </a:bodyPr>
          <a:lstStyle/>
          <a:p>
            <a:pPr marL="109728" indent="0" algn="ctr">
              <a:spcBef>
                <a:spcPts val="1200"/>
              </a:spcBef>
              <a:buNone/>
            </a:pPr>
            <a:r>
              <a:rPr lang="en-US" b="1" dirty="0" smtClean="0">
                <a:effectLst>
                  <a:outerShdw blurRad="38100" dist="38100" dir="2700000" algn="tl">
                    <a:srgbClr val="000000">
                      <a:alpha val="43137"/>
                    </a:srgbClr>
                  </a:outerShdw>
                </a:effectLst>
              </a:rPr>
              <a:t>Amendments</a:t>
            </a:r>
          </a:p>
          <a:p>
            <a:pPr marL="109728" indent="0" algn="ctr">
              <a:spcBef>
                <a:spcPts val="1200"/>
              </a:spcBef>
              <a:buNone/>
            </a:pPr>
            <a:r>
              <a:rPr lang="en-US" sz="1600" b="1" dirty="0" smtClean="0">
                <a:solidFill>
                  <a:schemeClr val="tx1"/>
                </a:solidFill>
              </a:rPr>
              <a:t>Ask if proposed edits change the:</a:t>
            </a:r>
          </a:p>
          <a:p>
            <a:pPr>
              <a:spcBef>
                <a:spcPts val="1200"/>
              </a:spcBef>
            </a:pPr>
            <a:r>
              <a:rPr lang="en-US" sz="1600" dirty="0" smtClean="0">
                <a:solidFill>
                  <a:schemeClr val="tx1"/>
                </a:solidFill>
              </a:rPr>
              <a:t>Term of years?</a:t>
            </a:r>
          </a:p>
          <a:p>
            <a:pPr>
              <a:spcBef>
                <a:spcPts val="1200"/>
              </a:spcBef>
            </a:pPr>
            <a:r>
              <a:rPr lang="en-US" sz="1600" dirty="0" smtClean="0">
                <a:solidFill>
                  <a:schemeClr val="tx1"/>
                </a:solidFill>
              </a:rPr>
              <a:t>Location?</a:t>
            </a:r>
          </a:p>
          <a:p>
            <a:pPr>
              <a:spcBef>
                <a:spcPts val="1200"/>
              </a:spcBef>
            </a:pPr>
            <a:r>
              <a:rPr lang="en-US" sz="1600" dirty="0" smtClean="0">
                <a:solidFill>
                  <a:schemeClr val="tx1"/>
                </a:solidFill>
              </a:rPr>
              <a:t>Purpose? </a:t>
            </a:r>
          </a:p>
          <a:p>
            <a:pPr>
              <a:spcBef>
                <a:spcPts val="1200"/>
              </a:spcBef>
            </a:pPr>
            <a:r>
              <a:rPr lang="en-US" sz="1600" dirty="0" smtClean="0">
                <a:solidFill>
                  <a:schemeClr val="tx1"/>
                </a:solidFill>
              </a:rPr>
              <a:t>Anything else of substance?</a:t>
            </a:r>
          </a:p>
          <a:p>
            <a:pPr marL="109728" indent="0" algn="ctr">
              <a:spcBef>
                <a:spcPts val="1200"/>
              </a:spcBef>
              <a:buNone/>
            </a:pPr>
            <a:r>
              <a:rPr lang="en-US" sz="1600" b="1" dirty="0" smtClean="0">
                <a:solidFill>
                  <a:schemeClr val="tx1"/>
                </a:solidFill>
              </a:rPr>
              <a:t>If yes – Notice Amended Application</a:t>
            </a:r>
          </a:p>
          <a:p>
            <a:pPr marL="109728" indent="0" algn="ctr">
              <a:spcBef>
                <a:spcPts val="1200"/>
              </a:spcBef>
              <a:buNone/>
            </a:pPr>
            <a:r>
              <a:rPr lang="en-US" sz="1600" b="1" dirty="0" smtClean="0">
                <a:solidFill>
                  <a:schemeClr val="tx1"/>
                </a:solidFill>
              </a:rPr>
              <a:t>Need to make sure all of the CFR requirements are met for the amended application. </a:t>
            </a:r>
          </a:p>
          <a:p>
            <a:pPr marL="109728" indent="0" algn="ctr">
              <a:spcBef>
                <a:spcPts val="1200"/>
              </a:spcBef>
              <a:buNone/>
            </a:pPr>
            <a:endParaRPr lang="en-US" sz="1600" b="1" dirty="0">
              <a:effectLst>
                <a:outerShdw blurRad="38100" dist="38100" dir="2700000" algn="tl">
                  <a:srgbClr val="000000">
                    <a:alpha val="43137"/>
                  </a:srgbClr>
                </a:outerShdw>
              </a:effectLst>
            </a:endParaRPr>
          </a:p>
        </p:txBody>
      </p:sp>
      <p:sp>
        <p:nvSpPr>
          <p:cNvPr id="4" name="TextBox 3"/>
          <p:cNvSpPr txBox="1"/>
          <p:nvPr/>
        </p:nvSpPr>
        <p:spPr>
          <a:xfrm>
            <a:off x="5486400" y="1905000"/>
            <a:ext cx="2971800" cy="369332"/>
          </a:xfrm>
          <a:prstGeom prst="rect">
            <a:avLst/>
          </a:prstGeom>
          <a:noFill/>
        </p:spPr>
        <p:txBody>
          <a:bodyPr wrap="square" rtlCol="0">
            <a:spAutoFit/>
          </a:bodyPr>
          <a:lstStyle/>
          <a:p>
            <a:endParaRPr lang="en-US" dirty="0"/>
          </a:p>
        </p:txBody>
      </p:sp>
      <p:sp>
        <p:nvSpPr>
          <p:cNvPr id="11" name="Content Placeholder 4"/>
          <p:cNvSpPr txBox="1">
            <a:spLocks/>
          </p:cNvSpPr>
          <p:nvPr/>
        </p:nvSpPr>
        <p:spPr>
          <a:xfrm>
            <a:off x="4652159" y="1752600"/>
            <a:ext cx="3962400" cy="3810000"/>
          </a:xfrm>
          <a:prstGeom prst="rect">
            <a:avLst/>
          </a:prstGeom>
        </p:spPr>
        <p:style>
          <a:lnRef idx="1">
            <a:schemeClr val="dk1"/>
          </a:lnRef>
          <a:fillRef idx="2">
            <a:schemeClr val="dk1"/>
          </a:fillRef>
          <a:effectRef idx="1">
            <a:schemeClr val="dk1"/>
          </a:effectRef>
          <a:fontRef idx="minor">
            <a:schemeClr val="dk1"/>
          </a:fontRef>
        </p:style>
        <p:txBody>
          <a:bodyPr vert="horz">
            <a:normAutofit lnSpcReduction="1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a:spcBef>
                <a:spcPts val="1200"/>
              </a:spcBef>
              <a:buFont typeface="Wingdings 3"/>
              <a:buNone/>
            </a:pPr>
            <a:r>
              <a:rPr lang="en-US" sz="3000" b="1" dirty="0" smtClean="0">
                <a:effectLst>
                  <a:outerShdw blurRad="38100" dist="38100" dir="2700000" algn="tl">
                    <a:srgbClr val="000000">
                      <a:alpha val="43137"/>
                    </a:srgbClr>
                  </a:outerShdw>
                </a:effectLst>
              </a:rPr>
              <a:t>Corrections</a:t>
            </a:r>
            <a:endParaRPr lang="en-US" b="1" dirty="0" smtClean="0">
              <a:effectLst>
                <a:outerShdw blurRad="38100" dist="38100" dir="2700000" algn="tl">
                  <a:srgbClr val="000000">
                    <a:alpha val="43137"/>
                  </a:srgbClr>
                </a:outerShdw>
              </a:effectLst>
            </a:endParaRPr>
          </a:p>
          <a:p>
            <a:pPr marL="109728" indent="0" algn="ctr">
              <a:spcBef>
                <a:spcPts val="1200"/>
              </a:spcBef>
              <a:buFont typeface="Wingdings 3"/>
              <a:buNone/>
            </a:pPr>
            <a:r>
              <a:rPr lang="en-US" sz="1700" b="1" dirty="0" smtClean="0"/>
              <a:t>Ask if the change is substantive (term, location, purpose). </a:t>
            </a:r>
          </a:p>
          <a:p>
            <a:pPr>
              <a:spcBef>
                <a:spcPts val="1200"/>
              </a:spcBef>
            </a:pPr>
            <a:r>
              <a:rPr lang="en-US" sz="1700" dirty="0" smtClean="0"/>
              <a:t>Typographical mistake?</a:t>
            </a:r>
          </a:p>
          <a:p>
            <a:pPr>
              <a:spcBef>
                <a:spcPts val="1200"/>
              </a:spcBef>
            </a:pPr>
            <a:r>
              <a:rPr lang="en-US" sz="1700" dirty="0" smtClean="0"/>
              <a:t>Transmittal error?</a:t>
            </a:r>
          </a:p>
          <a:p>
            <a:pPr>
              <a:spcBef>
                <a:spcPts val="1200"/>
              </a:spcBef>
            </a:pPr>
            <a:r>
              <a:rPr lang="en-US" sz="1700" dirty="0" smtClean="0"/>
              <a:t>Spelling?</a:t>
            </a:r>
          </a:p>
          <a:p>
            <a:pPr>
              <a:spcBef>
                <a:spcPts val="1200"/>
              </a:spcBef>
            </a:pPr>
            <a:r>
              <a:rPr lang="en-US" sz="1700" dirty="0" smtClean="0"/>
              <a:t>No impact to term, location, or purpose?</a:t>
            </a:r>
          </a:p>
          <a:p>
            <a:pPr marL="109728" indent="0" algn="ctr">
              <a:spcBef>
                <a:spcPts val="1200"/>
              </a:spcBef>
              <a:buFont typeface="Wingdings 3"/>
              <a:buNone/>
            </a:pPr>
            <a:r>
              <a:rPr lang="en-US" sz="1700" b="1" dirty="0" smtClean="0"/>
              <a:t>If yes – Correction Notice</a:t>
            </a:r>
          </a:p>
          <a:p>
            <a:pPr marL="109728" indent="0" algn="ctr">
              <a:spcBef>
                <a:spcPts val="1200"/>
              </a:spcBef>
              <a:buFont typeface="Wingdings 3"/>
              <a:buNone/>
            </a:pPr>
            <a:r>
              <a:rPr lang="en-US" sz="1700" b="1" dirty="0" smtClean="0"/>
              <a:t>Don’t need to start over</a:t>
            </a:r>
          </a:p>
          <a:p>
            <a:pPr marL="109728" indent="0" algn="ctr">
              <a:spcBef>
                <a:spcPts val="1200"/>
              </a:spcBef>
              <a:buFont typeface="Wingdings 3"/>
              <a:buNone/>
            </a:pPr>
            <a:endParaRPr lang="en-US" sz="1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834268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4850" y="798731"/>
            <a:ext cx="8686800" cy="59093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A Federal Register Notice for a proposed 200,000 acre withdrawal was published in </a:t>
            </a:r>
            <a:r>
              <a:rPr lang="en-US" b="1" dirty="0" smtClean="0"/>
              <a:t>January 2016</a:t>
            </a:r>
            <a:r>
              <a:rPr lang="en-US" dirty="0" smtClean="0"/>
              <a:t>, followed by a </a:t>
            </a:r>
            <a:r>
              <a:rPr lang="en-US" dirty="0" smtClean="0"/>
              <a:t> 90 day public comment period, and 3 public meetings. </a:t>
            </a:r>
          </a:p>
          <a:p>
            <a:endParaRPr lang="en-US" dirty="0"/>
          </a:p>
          <a:p>
            <a:r>
              <a:rPr lang="en-US" dirty="0" smtClean="0"/>
              <a:t>The proposed withdrawal has attracted a significant amount of public attention from the media, public,  and local and federal representative. Most comments received are in support of a 20 year withdrawal. </a:t>
            </a:r>
          </a:p>
          <a:p>
            <a:endParaRPr lang="en-US" dirty="0"/>
          </a:p>
          <a:p>
            <a:r>
              <a:rPr lang="en-US" dirty="0" smtClean="0"/>
              <a:t>The Application and Federal Register Notice was for a 10 year withdrawal.</a:t>
            </a:r>
          </a:p>
          <a:p>
            <a:endParaRPr lang="en-US" dirty="0"/>
          </a:p>
          <a:p>
            <a:r>
              <a:rPr lang="en-US" dirty="0" smtClean="0"/>
              <a:t>NEPA and Mineral Potential Reports are almost completed. The NEPA analyzed a 20 year term as an alternative. </a:t>
            </a:r>
          </a:p>
          <a:p>
            <a:endParaRPr lang="en-US" dirty="0"/>
          </a:p>
          <a:p>
            <a:r>
              <a:rPr lang="en-US" dirty="0" smtClean="0"/>
              <a:t>The applicant would now like to know if they can now change the proposed term to 20-years. </a:t>
            </a:r>
          </a:p>
          <a:p>
            <a:endParaRPr lang="en-US" dirty="0"/>
          </a:p>
          <a:p>
            <a:r>
              <a:rPr lang="en-US" dirty="0" smtClean="0"/>
              <a:t>It is now May 2017. </a:t>
            </a:r>
          </a:p>
          <a:p>
            <a:endParaRPr lang="en-US" dirty="0"/>
          </a:p>
          <a:p>
            <a:r>
              <a:rPr lang="en-US" b="1" dirty="0" smtClean="0"/>
              <a:t>Is a change from 10-year to a 20-year proposed term possible?</a:t>
            </a:r>
          </a:p>
          <a:p>
            <a:r>
              <a:rPr lang="en-US" b="1" dirty="0" smtClean="0"/>
              <a:t>What, if anything would this change in term require?</a:t>
            </a:r>
          </a:p>
          <a:p>
            <a:r>
              <a:rPr lang="en-US" b="1" dirty="0" smtClean="0"/>
              <a:t>What are some things you would ask the applicant to consider?</a:t>
            </a:r>
          </a:p>
        </p:txBody>
      </p:sp>
      <p:sp>
        <p:nvSpPr>
          <p:cNvPr id="3" name="TextBox 2"/>
          <p:cNvSpPr txBox="1"/>
          <p:nvPr/>
        </p:nvSpPr>
        <p:spPr>
          <a:xfrm>
            <a:off x="990600" y="152400"/>
            <a:ext cx="7391400" cy="646331"/>
          </a:xfrm>
          <a:prstGeom prst="rect">
            <a:avLst/>
          </a:prstGeom>
          <a:noFill/>
        </p:spPr>
        <p:txBody>
          <a:bodyPr wrap="square" rtlCol="0">
            <a:spAutoFit/>
          </a:bodyPr>
          <a:lstStyle/>
          <a:p>
            <a:pPr algn="ctr"/>
            <a:r>
              <a:rPr lang="en-US" sz="3600" b="1" dirty="0" smtClean="0">
                <a:solidFill>
                  <a:schemeClr val="accent3">
                    <a:lumMod val="75000"/>
                  </a:schemeClr>
                </a:solidFill>
                <a:effectLst>
                  <a:outerShdw blurRad="38100" dist="38100" dir="2700000" algn="tl">
                    <a:srgbClr val="000000">
                      <a:alpha val="43137"/>
                    </a:srgbClr>
                  </a:outerShdw>
                </a:effectLst>
              </a:rPr>
              <a:t>Question Time!</a:t>
            </a:r>
            <a:endParaRPr lang="en-US" sz="3600" b="1" dirty="0">
              <a:solidFill>
                <a:schemeClr val="accent3">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49335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Public </a:t>
            </a:r>
            <a:r>
              <a:rPr lang="en-US" dirty="0" smtClean="0"/>
              <a:t>Notice</a:t>
            </a:r>
          </a:p>
          <a:p>
            <a:pPr marL="109728" indent="0">
              <a:buNone/>
            </a:pPr>
            <a:endParaRPr lang="en-US" dirty="0" smtClean="0"/>
          </a:p>
          <a:p>
            <a:pPr lvl="1"/>
            <a:r>
              <a:rPr lang="en-US" dirty="0" smtClean="0"/>
              <a:t>Understand the relationship between FR Notice and Application</a:t>
            </a:r>
          </a:p>
          <a:p>
            <a:pPr lvl="1"/>
            <a:r>
              <a:rPr lang="en-US" dirty="0" smtClean="0"/>
              <a:t>Identify content of a Federal Register Notice</a:t>
            </a:r>
          </a:p>
          <a:p>
            <a:pPr lvl="1"/>
            <a:r>
              <a:rPr lang="en-US" dirty="0" smtClean="0"/>
              <a:t>Understand segregation following Notice</a:t>
            </a:r>
          </a:p>
          <a:p>
            <a:pPr lvl="1"/>
            <a:r>
              <a:rPr lang="en-US" dirty="0" smtClean="0"/>
              <a:t>Fulfill Public comment/Public meeting requirements</a:t>
            </a:r>
          </a:p>
          <a:p>
            <a:pPr lvl="1"/>
            <a:endParaRPr lang="en-US" dirty="0" smtClean="0"/>
          </a:p>
          <a:p>
            <a:pPr lvl="1"/>
            <a:endParaRPr lang="en-US" dirty="0" smtClean="0"/>
          </a:p>
        </p:txBody>
      </p:sp>
      <p:sp>
        <p:nvSpPr>
          <p:cNvPr id="3" name="Title 2"/>
          <p:cNvSpPr>
            <a:spLocks noGrp="1"/>
          </p:cNvSpPr>
          <p:nvPr>
            <p:ph type="title"/>
          </p:nvPr>
        </p:nvSpPr>
        <p:spPr/>
        <p:txBody>
          <a:bodyPr/>
          <a:lstStyle/>
          <a:p>
            <a:r>
              <a:rPr lang="en-US" dirty="0" smtClean="0"/>
              <a:t>Objectives </a:t>
            </a:r>
            <a:endParaRPr lang="en-US" dirty="0"/>
          </a:p>
        </p:txBody>
      </p:sp>
    </p:spTree>
    <p:extLst>
      <p:ext uri="{BB962C8B-B14F-4D97-AF65-F5344CB8AC3E}">
        <p14:creationId xmlns:p14="http://schemas.microsoft.com/office/powerpoint/2010/main" val="1425880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Consultation  </a:t>
            </a:r>
          </a:p>
          <a:p>
            <a:r>
              <a:rPr lang="en-US" dirty="0" smtClean="0"/>
              <a:t>2. Application </a:t>
            </a:r>
          </a:p>
          <a:p>
            <a:r>
              <a:rPr lang="en-US" dirty="0"/>
              <a:t>3</a:t>
            </a:r>
            <a:r>
              <a:rPr lang="en-US" dirty="0" smtClean="0"/>
              <a:t>. Routing</a:t>
            </a:r>
          </a:p>
          <a:p>
            <a:r>
              <a:rPr lang="en-US" dirty="0" smtClean="0"/>
              <a:t>4. </a:t>
            </a:r>
            <a:r>
              <a:rPr lang="en-US" dirty="0" smtClean="0">
                <a:solidFill>
                  <a:srgbClr val="FF0000"/>
                </a:solidFill>
              </a:rPr>
              <a:t>Federal Register Notice</a:t>
            </a:r>
          </a:p>
          <a:p>
            <a:r>
              <a:rPr lang="en-US" dirty="0" smtClean="0"/>
              <a:t>5. Supplemental Materials</a:t>
            </a:r>
          </a:p>
          <a:p>
            <a:r>
              <a:rPr lang="en-US" dirty="0" smtClean="0"/>
              <a:t>6. PLO </a:t>
            </a:r>
            <a:endParaRPr lang="en-US" dirty="0"/>
          </a:p>
        </p:txBody>
      </p:sp>
      <p:sp>
        <p:nvSpPr>
          <p:cNvPr id="3" name="Title 2"/>
          <p:cNvSpPr>
            <a:spLocks noGrp="1"/>
          </p:cNvSpPr>
          <p:nvPr>
            <p:ph type="title"/>
          </p:nvPr>
        </p:nvSpPr>
        <p:spPr/>
        <p:txBody>
          <a:bodyPr>
            <a:normAutofit fontScale="90000"/>
          </a:bodyPr>
          <a:lstStyle/>
          <a:p>
            <a:r>
              <a:rPr lang="en-US" dirty="0" smtClean="0"/>
              <a:t>Where we are in the process…	</a:t>
            </a:r>
            <a:endParaRPr lang="en-US" dirty="0"/>
          </a:p>
        </p:txBody>
      </p:sp>
      <p:cxnSp>
        <p:nvCxnSpPr>
          <p:cNvPr id="5" name="Straight Arrow Connector 4"/>
          <p:cNvCxnSpPr/>
          <p:nvPr/>
        </p:nvCxnSpPr>
        <p:spPr>
          <a:xfrm flipH="1">
            <a:off x="5410200" y="3124200"/>
            <a:ext cx="1219200"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4057199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066" y="228600"/>
            <a:ext cx="8229600" cy="1143000"/>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0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Application approved or Proposal reviewed</a:t>
            </a:r>
            <a:endParaRPr lang="en-US" sz="400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1026" name="Picture 2" descr="C:\Users\jcchilders\AppData\Local\Microsoft\Windows\Temporary Internet Files\Content.IE5\YKRJBS5U\GreenCheck[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6457" y="381000"/>
            <a:ext cx="731877" cy="731877"/>
          </a:xfrm>
          <a:prstGeom prst="rect">
            <a:avLst/>
          </a:prstGeom>
          <a:noFill/>
          <a:extLst>
            <a:ext uri="{909E8E84-426E-40DD-AFC4-6F175D3DCCD1}">
              <a14:hiddenFill xmlns:a14="http://schemas.microsoft.com/office/drawing/2010/main">
                <a:solidFill>
                  <a:srgbClr val="FFFFFF"/>
                </a:solidFill>
              </a14:hiddenFill>
            </a:ext>
          </a:extLst>
        </p:spPr>
      </p:pic>
      <p:pic>
        <p:nvPicPr>
          <p:cNvPr id="39" name="Content Placeholder 9"/>
          <p:cNvPicPr>
            <a:picLocks noGrp="1" noChangeAspect="1"/>
          </p:cNvPicPr>
          <p:nvPr>
            <p:ph sz="quarter" idx="4294967295"/>
          </p:nvPr>
        </p:nvPicPr>
        <p:blipFill>
          <a:blip r:embed="rId4" cstate="print">
            <a:extLst>
              <a:ext uri="{BEBA8EAE-BF5A-486C-A8C5-ECC9F3942E4B}">
                <a14:imgProps xmlns:a14="http://schemas.microsoft.com/office/drawing/2010/main">
                  <a14:imgLayer r:embed="rId5">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6096000" y="2265590"/>
            <a:ext cx="3048000" cy="3820886"/>
          </a:xfrm>
          <a:prstGeom prst="rect">
            <a:avLst/>
          </a:prstGeom>
          <a:ln>
            <a:noFill/>
          </a:ln>
          <a:effectLst>
            <a:outerShdw blurRad="292100" dist="139700" dir="2700000" algn="tl" rotWithShape="0">
              <a:srgbClr val="333333">
                <a:alpha val="65000"/>
              </a:srgbClr>
            </a:outerShdw>
          </a:effectLst>
        </p:spPr>
      </p:pic>
      <p:sp>
        <p:nvSpPr>
          <p:cNvPr id="1031" name="TextBox 1030"/>
          <p:cNvSpPr txBox="1"/>
          <p:nvPr/>
        </p:nvSpPr>
        <p:spPr>
          <a:xfrm>
            <a:off x="685800" y="2209800"/>
            <a:ext cx="4800600" cy="3970318"/>
          </a:xfrm>
          <a:prstGeom prst="rect">
            <a:avLst/>
          </a:prstGeom>
          <a:noFill/>
        </p:spPr>
        <p:txBody>
          <a:bodyPr wrap="square" rtlCol="0">
            <a:spAutoFit/>
          </a:bodyPr>
          <a:lstStyle/>
          <a:p>
            <a:r>
              <a:rPr lang="en-US" sz="2400" b="1" dirty="0" smtClean="0"/>
              <a:t>FEDERAL </a:t>
            </a:r>
            <a:r>
              <a:rPr lang="en-US" sz="2400" b="1" dirty="0" smtClean="0"/>
              <a:t>REGISTER NOTICE OF PROPOSED WITHDRAWAL</a:t>
            </a:r>
          </a:p>
          <a:p>
            <a:endParaRPr lang="en-US" b="1" dirty="0" smtClean="0"/>
          </a:p>
          <a:p>
            <a:endParaRPr lang="en-US" dirty="0" smtClean="0"/>
          </a:p>
          <a:p>
            <a:r>
              <a:rPr lang="en-US" sz="2400" dirty="0" smtClean="0"/>
              <a:t>“A </a:t>
            </a:r>
            <a:r>
              <a:rPr lang="en-US" sz="2400" b="1" dirty="0" smtClean="0">
                <a:solidFill>
                  <a:srgbClr val="0070C0"/>
                </a:solidFill>
              </a:rPr>
              <a:t>notice</a:t>
            </a:r>
            <a:r>
              <a:rPr lang="en-US" sz="2400" dirty="0" smtClean="0"/>
              <a:t> stating that the application has been submitted or that the proposal has been made…</a:t>
            </a:r>
            <a:r>
              <a:rPr lang="en-US" sz="2400" b="1" dirty="0" smtClean="0">
                <a:solidFill>
                  <a:srgbClr val="0070C0"/>
                </a:solidFill>
              </a:rPr>
              <a:t>shall be published in the Federal Register </a:t>
            </a:r>
            <a:r>
              <a:rPr lang="en-US" sz="2400" dirty="0" smtClean="0"/>
              <a:t>by the </a:t>
            </a:r>
            <a:r>
              <a:rPr lang="en-US" sz="2400" b="1" dirty="0" smtClean="0">
                <a:solidFill>
                  <a:srgbClr val="0070C0"/>
                </a:solidFill>
              </a:rPr>
              <a:t>authorized officer</a:t>
            </a:r>
            <a:r>
              <a:rPr lang="en-US" sz="2400" dirty="0" smtClean="0"/>
              <a:t>. 43 CFR 2310.2(a)</a:t>
            </a:r>
            <a:endParaRPr lang="en-US" sz="2400" dirty="0"/>
          </a:p>
        </p:txBody>
      </p:sp>
    </p:spTree>
    <p:extLst>
      <p:ext uri="{BB962C8B-B14F-4D97-AF65-F5344CB8AC3E}">
        <p14:creationId xmlns:p14="http://schemas.microsoft.com/office/powerpoint/2010/main" val="3188822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981200"/>
            <a:ext cx="3760577" cy="1801170"/>
          </a:xfrm>
          <a:prstGeom prst="rect">
            <a:avLst/>
          </a:prstGeom>
        </p:spPr>
      </p:pic>
      <p:sp>
        <p:nvSpPr>
          <p:cNvPr id="3" name="TextBox 2"/>
          <p:cNvSpPr txBox="1"/>
          <p:nvPr/>
        </p:nvSpPr>
        <p:spPr>
          <a:xfrm>
            <a:off x="659081" y="457200"/>
            <a:ext cx="7924800" cy="523220"/>
          </a:xfrm>
          <a:prstGeom prst="rect">
            <a:avLst/>
          </a:prstGeom>
          <a:noFill/>
        </p:spPr>
        <p:txBody>
          <a:bodyPr wrap="square" rtlCol="0">
            <a:spAutoFit/>
          </a:bodyPr>
          <a:lstStyle/>
          <a:p>
            <a:r>
              <a:rPr lang="en-US" sz="2800" b="1" dirty="0" smtClean="0">
                <a:solidFill>
                  <a:srgbClr val="0070C0"/>
                </a:solidFill>
                <a:effectLst>
                  <a:outerShdw blurRad="38100" dist="38100" dir="2700000" algn="tl">
                    <a:srgbClr val="000000">
                      <a:alpha val="43137"/>
                    </a:srgbClr>
                  </a:outerShdw>
                </a:effectLst>
              </a:rPr>
              <a:t>ELEMENTS OF FEDERAL REGISTER NOTICE</a:t>
            </a:r>
            <a:endParaRPr lang="en-US" sz="2800" b="1" dirty="0">
              <a:solidFill>
                <a:srgbClr val="0070C0"/>
              </a:solidFill>
              <a:effectLst>
                <a:outerShdw blurRad="38100" dist="38100" dir="2700000" algn="tl">
                  <a:srgbClr val="000000">
                    <a:alpha val="43137"/>
                  </a:srgbClr>
                </a:outerShdw>
              </a:effectLst>
            </a:endParaRPr>
          </a:p>
        </p:txBody>
      </p:sp>
      <p:sp>
        <p:nvSpPr>
          <p:cNvPr id="4" name="TextBox 3"/>
          <p:cNvSpPr txBox="1"/>
          <p:nvPr/>
        </p:nvSpPr>
        <p:spPr>
          <a:xfrm>
            <a:off x="4237512" y="1219200"/>
            <a:ext cx="4343400" cy="350865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400" dirty="0" smtClean="0">
                <a:effectLst>
                  <a:outerShdw blurRad="38100" dist="38100" dir="2700000" algn="tl">
                    <a:srgbClr val="000000">
                      <a:alpha val="43137"/>
                    </a:srgbClr>
                  </a:outerShdw>
                </a:effectLst>
              </a:rPr>
              <a:t>Key Items</a:t>
            </a:r>
          </a:p>
          <a:p>
            <a:pPr algn="ctr"/>
            <a:endParaRPr lang="en-US" dirty="0"/>
          </a:p>
          <a:p>
            <a:pPr marL="342900" indent="-342900">
              <a:buFont typeface="+mj-lt"/>
              <a:buAutoNum type="arabicPeriod"/>
            </a:pPr>
            <a:r>
              <a:rPr lang="en-US" dirty="0" smtClean="0"/>
              <a:t>Type and purpose of the proposed withdrawal</a:t>
            </a:r>
          </a:p>
          <a:p>
            <a:pPr marL="342900" indent="-342900">
              <a:buFont typeface="+mj-lt"/>
              <a:buAutoNum type="arabicPeriod"/>
            </a:pPr>
            <a:r>
              <a:rPr lang="en-US" dirty="0" smtClean="0"/>
              <a:t>A legal description of proposed withdrawal</a:t>
            </a:r>
          </a:p>
          <a:p>
            <a:pPr marL="342900" indent="-342900">
              <a:buFont typeface="+mj-lt"/>
              <a:buAutoNum type="arabicPeriod"/>
            </a:pPr>
            <a:r>
              <a:rPr lang="en-US" dirty="0" smtClean="0"/>
              <a:t>Proposed Term </a:t>
            </a:r>
          </a:p>
          <a:p>
            <a:pPr marL="342900" indent="-342900">
              <a:buFont typeface="+mj-lt"/>
              <a:buAutoNum type="arabicPeriod"/>
            </a:pPr>
            <a:r>
              <a:rPr lang="en-US" dirty="0" smtClean="0"/>
              <a:t>The extent/duration of segregation (specific dates)</a:t>
            </a:r>
          </a:p>
          <a:p>
            <a:pPr marL="342900" indent="-342900">
              <a:buFont typeface="+mj-lt"/>
              <a:buAutoNum type="arabicPeriod"/>
            </a:pPr>
            <a:r>
              <a:rPr lang="en-US" dirty="0" smtClean="0"/>
              <a:t>Provide suitable public comment period (minimum 90 days)</a:t>
            </a:r>
          </a:p>
          <a:p>
            <a:pPr marL="342900" indent="-342900">
              <a:buFont typeface="+mj-lt"/>
              <a:buAutoNum type="arabicPeriod"/>
            </a:pPr>
            <a:r>
              <a:rPr lang="en-US" dirty="0" smtClean="0"/>
              <a:t>Contact information </a:t>
            </a:r>
          </a:p>
        </p:txBody>
      </p:sp>
      <p:sp>
        <p:nvSpPr>
          <p:cNvPr id="5" name="TextBox 4"/>
          <p:cNvSpPr txBox="1"/>
          <p:nvPr/>
        </p:nvSpPr>
        <p:spPr>
          <a:xfrm>
            <a:off x="430481" y="5017532"/>
            <a:ext cx="8382000" cy="369332"/>
          </a:xfrm>
          <a:prstGeom prst="rect">
            <a:avLst/>
          </a:prstGeom>
          <a:noFill/>
        </p:spPr>
        <p:txBody>
          <a:bodyPr wrap="square" rtlCol="0">
            <a:spAutoFit/>
          </a:bodyPr>
          <a:lstStyle/>
          <a:p>
            <a:r>
              <a:rPr lang="en-US" b="1" dirty="0" smtClean="0"/>
              <a:t>A full list of required </a:t>
            </a:r>
            <a:r>
              <a:rPr lang="en-US" b="1" dirty="0"/>
              <a:t>information is listed in 43 CFR 2310.1-3 &amp; 3-1</a:t>
            </a:r>
          </a:p>
        </p:txBody>
      </p:sp>
    </p:spTree>
    <p:extLst>
      <p:ext uri="{BB962C8B-B14F-4D97-AF65-F5344CB8AC3E}">
        <p14:creationId xmlns:p14="http://schemas.microsoft.com/office/powerpoint/2010/main" val="42620721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04800"/>
            <a:ext cx="8839200" cy="1143000"/>
          </a:xfrm>
        </p:spPr>
        <p:txBody>
          <a:bodyPr>
            <a:noAutofit/>
          </a:bodyPr>
          <a:lstStyle/>
          <a:p>
            <a:pPr algn="ctr"/>
            <a:r>
              <a:rPr lang="en-US" sz="2400" b="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
            </a:r>
            <a:br>
              <a:rPr lang="en-US" sz="2400" b="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br>
            <a:r>
              <a:rPr lang="en-US" sz="2400" b="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Routing Process for Application and FR Notice Package </a:t>
            </a:r>
            <a:r>
              <a:rPr lang="en-US" sz="2000" b="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2000" b="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endParaRPr lang="en-US" sz="2000" b="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4" name="Text Placeholder 3"/>
          <p:cNvSpPr>
            <a:spLocks noGrp="1"/>
          </p:cNvSpPr>
          <p:nvPr>
            <p:ph type="body" sz="half" idx="4294967295"/>
          </p:nvPr>
        </p:nvSpPr>
        <p:spPr>
          <a:xfrm rot="866789">
            <a:off x="6375573" y="1736892"/>
            <a:ext cx="2536723" cy="49965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a:noAutofit/>
          </a:bodyPr>
          <a:lstStyle/>
          <a:p>
            <a:pPr marL="109728" indent="0" algn="ctr">
              <a:buNone/>
            </a:pPr>
            <a:r>
              <a:rPr lang="en-US" sz="2400" b="1" dirty="0" smtClean="0"/>
              <a:t>Visual Aid!</a:t>
            </a:r>
            <a:endParaRPr lang="en-US" sz="2400" b="1" dirty="0"/>
          </a:p>
        </p:txBody>
      </p:sp>
      <p:cxnSp>
        <p:nvCxnSpPr>
          <p:cNvPr id="12" name="Straight Connector 11"/>
          <p:cNvCxnSpPr/>
          <p:nvPr/>
        </p:nvCxnSpPr>
        <p:spPr>
          <a:xfrm>
            <a:off x="5410200" y="2590800"/>
            <a:ext cx="1219200" cy="533400"/>
          </a:xfrm>
          <a:prstGeom prst="line">
            <a:avLst/>
          </a:prstGeom>
        </p:spPr>
        <p:style>
          <a:lnRef idx="2">
            <a:schemeClr val="accent1"/>
          </a:lnRef>
          <a:fillRef idx="1">
            <a:schemeClr val="lt1"/>
          </a:fillRef>
          <a:effectRef idx="0">
            <a:schemeClr val="accent1"/>
          </a:effectRef>
          <a:fontRef idx="minor">
            <a:schemeClr val="dk1"/>
          </a:fontRef>
        </p:style>
      </p:cxnSp>
      <p:sp>
        <p:nvSpPr>
          <p:cNvPr id="44" name="TextBox 43"/>
          <p:cNvSpPr txBox="1"/>
          <p:nvPr/>
        </p:nvSpPr>
        <p:spPr>
          <a:xfrm>
            <a:off x="5079250" y="3782667"/>
            <a:ext cx="397866" cy="46166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b="1" dirty="0" smtClean="0"/>
              <a:t>C</a:t>
            </a:r>
            <a:endParaRPr lang="en-US" sz="2400" b="1" dirty="0"/>
          </a:p>
        </p:txBody>
      </p:sp>
      <p:cxnSp>
        <p:nvCxnSpPr>
          <p:cNvPr id="14" name="Straight Arrow Connector 13"/>
          <p:cNvCxnSpPr/>
          <p:nvPr/>
        </p:nvCxnSpPr>
        <p:spPr>
          <a:xfrm>
            <a:off x="5715000" y="2171700"/>
            <a:ext cx="685800" cy="1333500"/>
          </a:xfrm>
          <a:prstGeom prst="straightConnector1">
            <a:avLst/>
          </a:prstGeom>
          <a:ln>
            <a:tailEnd type="arrow"/>
          </a:ln>
        </p:spPr>
        <p:style>
          <a:lnRef idx="2">
            <a:schemeClr val="accent1"/>
          </a:lnRef>
          <a:fillRef idx="1">
            <a:schemeClr val="lt1"/>
          </a:fillRef>
          <a:effectRef idx="0">
            <a:schemeClr val="accent1"/>
          </a:effectRef>
          <a:fontRef idx="minor">
            <a:schemeClr val="dk1"/>
          </a:fontRef>
        </p:style>
      </p:cxnSp>
      <p:cxnSp>
        <p:nvCxnSpPr>
          <p:cNvPr id="16" name="Straight Connector 15"/>
          <p:cNvCxnSpPr/>
          <p:nvPr/>
        </p:nvCxnSpPr>
        <p:spPr>
          <a:xfrm>
            <a:off x="5940345" y="2264033"/>
            <a:ext cx="155655" cy="2460367"/>
          </a:xfrm>
          <a:prstGeom prst="line">
            <a:avLst/>
          </a:prstGeom>
        </p:spPr>
        <p:style>
          <a:lnRef idx="2">
            <a:schemeClr val="accent1"/>
          </a:lnRef>
          <a:fillRef idx="1">
            <a:schemeClr val="lt1"/>
          </a:fillRef>
          <a:effectRef idx="0">
            <a:schemeClr val="accent1"/>
          </a:effectRef>
          <a:fontRef idx="minor">
            <a:schemeClr val="dk1"/>
          </a:fontRef>
        </p:style>
      </p:cxnSp>
      <p:cxnSp>
        <p:nvCxnSpPr>
          <p:cNvPr id="18" name="Straight Connector 17"/>
          <p:cNvCxnSpPr/>
          <p:nvPr/>
        </p:nvCxnSpPr>
        <p:spPr>
          <a:xfrm flipV="1">
            <a:off x="6096000" y="3448050"/>
            <a:ext cx="304800" cy="1276350"/>
          </a:xfrm>
          <a:prstGeom prst="line">
            <a:avLst/>
          </a:prstGeom>
        </p:spPr>
        <p:style>
          <a:lnRef idx="2">
            <a:schemeClr val="accent1"/>
          </a:lnRef>
          <a:fillRef idx="1">
            <a:schemeClr val="lt1"/>
          </a:fillRef>
          <a:effectRef idx="0">
            <a:schemeClr val="accent1"/>
          </a:effectRef>
          <a:fontRef idx="minor">
            <a:schemeClr val="dk1"/>
          </a:fontRef>
        </p:style>
      </p:cxnSp>
      <p:cxnSp>
        <p:nvCxnSpPr>
          <p:cNvPr id="20" name="Straight Connector 19"/>
          <p:cNvCxnSpPr/>
          <p:nvPr/>
        </p:nvCxnSpPr>
        <p:spPr>
          <a:xfrm flipH="1" flipV="1">
            <a:off x="5486400" y="2857500"/>
            <a:ext cx="762000" cy="933450"/>
          </a:xfrm>
          <a:prstGeom prst="line">
            <a:avLst/>
          </a:prstGeom>
        </p:spPr>
        <p:style>
          <a:lnRef idx="2">
            <a:schemeClr val="accent1"/>
          </a:lnRef>
          <a:fillRef idx="1">
            <a:schemeClr val="lt1"/>
          </a:fillRef>
          <a:effectRef idx="0">
            <a:schemeClr val="accent1"/>
          </a:effectRef>
          <a:fontRef idx="minor">
            <a:schemeClr val="dk1"/>
          </a:fontRef>
        </p:style>
      </p:cxnSp>
      <p:cxnSp>
        <p:nvCxnSpPr>
          <p:cNvPr id="22" name="Straight Connector 21"/>
          <p:cNvCxnSpPr/>
          <p:nvPr/>
        </p:nvCxnSpPr>
        <p:spPr>
          <a:xfrm>
            <a:off x="5562600" y="2743200"/>
            <a:ext cx="2514600" cy="2133600"/>
          </a:xfrm>
          <a:prstGeom prst="line">
            <a:avLst/>
          </a:prstGeom>
        </p:spPr>
        <p:style>
          <a:lnRef idx="2">
            <a:schemeClr val="accent1"/>
          </a:lnRef>
          <a:fillRef idx="1">
            <a:schemeClr val="lt1"/>
          </a:fillRef>
          <a:effectRef idx="0">
            <a:schemeClr val="accent1"/>
          </a:effectRef>
          <a:fontRef idx="minor">
            <a:schemeClr val="dk1"/>
          </a:fontRef>
        </p:style>
      </p:cxnSp>
      <p:cxnSp>
        <p:nvCxnSpPr>
          <p:cNvPr id="24" name="Straight Connector 23"/>
          <p:cNvCxnSpPr>
            <a:stCxn id="50" idx="1"/>
          </p:cNvCxnSpPr>
          <p:nvPr/>
        </p:nvCxnSpPr>
        <p:spPr>
          <a:xfrm flipH="1" flipV="1">
            <a:off x="5486400" y="4086226"/>
            <a:ext cx="2552236" cy="804475"/>
          </a:xfrm>
          <a:prstGeom prst="line">
            <a:avLst/>
          </a:prstGeom>
        </p:spPr>
        <p:style>
          <a:lnRef idx="2">
            <a:schemeClr val="accent1"/>
          </a:lnRef>
          <a:fillRef idx="1">
            <a:schemeClr val="lt1"/>
          </a:fillRef>
          <a:effectRef idx="0">
            <a:schemeClr val="accent1"/>
          </a:effectRef>
          <a:fontRef idx="minor">
            <a:schemeClr val="dk1"/>
          </a:fontRef>
        </p:style>
      </p:cxnSp>
      <p:cxnSp>
        <p:nvCxnSpPr>
          <p:cNvPr id="26" name="Straight Connector 25"/>
          <p:cNvCxnSpPr/>
          <p:nvPr/>
        </p:nvCxnSpPr>
        <p:spPr>
          <a:xfrm flipV="1">
            <a:off x="5562600" y="2971800"/>
            <a:ext cx="2209800" cy="1066800"/>
          </a:xfrm>
          <a:prstGeom prst="line">
            <a:avLst/>
          </a:prstGeom>
        </p:spPr>
        <p:style>
          <a:lnRef idx="2">
            <a:schemeClr val="accent1"/>
          </a:lnRef>
          <a:fillRef idx="1">
            <a:schemeClr val="lt1"/>
          </a:fillRef>
          <a:effectRef idx="0">
            <a:schemeClr val="accent1"/>
          </a:effectRef>
          <a:fontRef idx="minor">
            <a:schemeClr val="dk1"/>
          </a:fontRef>
        </p:style>
      </p:cxnSp>
      <p:cxnSp>
        <p:nvCxnSpPr>
          <p:cNvPr id="28" name="Straight Connector 27"/>
          <p:cNvCxnSpPr/>
          <p:nvPr/>
        </p:nvCxnSpPr>
        <p:spPr>
          <a:xfrm flipH="1">
            <a:off x="7754767" y="3105150"/>
            <a:ext cx="17633" cy="266700"/>
          </a:xfrm>
          <a:prstGeom prst="line">
            <a:avLst/>
          </a:prstGeom>
        </p:spPr>
        <p:style>
          <a:lnRef idx="2">
            <a:schemeClr val="accent1"/>
          </a:lnRef>
          <a:fillRef idx="1">
            <a:schemeClr val="lt1"/>
          </a:fillRef>
          <a:effectRef idx="0">
            <a:schemeClr val="accent1"/>
          </a:effectRef>
          <a:fontRef idx="minor">
            <a:schemeClr val="dk1"/>
          </a:fontRef>
        </p:style>
      </p:cxnSp>
      <p:cxnSp>
        <p:nvCxnSpPr>
          <p:cNvPr id="30" name="Straight Connector 29"/>
          <p:cNvCxnSpPr>
            <a:endCxn id="56" idx="3"/>
          </p:cNvCxnSpPr>
          <p:nvPr/>
        </p:nvCxnSpPr>
        <p:spPr>
          <a:xfrm flipH="1">
            <a:off x="6347460" y="3390900"/>
            <a:ext cx="1424940" cy="1227546"/>
          </a:xfrm>
          <a:prstGeom prst="line">
            <a:avLst/>
          </a:prstGeom>
        </p:spPr>
        <p:style>
          <a:lnRef idx="2">
            <a:schemeClr val="accent1"/>
          </a:lnRef>
          <a:fillRef idx="1">
            <a:schemeClr val="lt1"/>
          </a:fillRef>
          <a:effectRef idx="0">
            <a:schemeClr val="accent1"/>
          </a:effectRef>
          <a:fontRef idx="minor">
            <a:schemeClr val="dk1"/>
          </a:fontRef>
        </p:style>
      </p:cxnSp>
      <p:cxnSp>
        <p:nvCxnSpPr>
          <p:cNvPr id="34" name="Straight Connector 33"/>
          <p:cNvCxnSpPr/>
          <p:nvPr/>
        </p:nvCxnSpPr>
        <p:spPr>
          <a:xfrm flipV="1">
            <a:off x="6000518" y="3011179"/>
            <a:ext cx="1600200" cy="1509712"/>
          </a:xfrm>
          <a:prstGeom prst="line">
            <a:avLst/>
          </a:prstGeom>
        </p:spPr>
        <p:style>
          <a:lnRef idx="2">
            <a:schemeClr val="accent1"/>
          </a:lnRef>
          <a:fillRef idx="1">
            <a:schemeClr val="lt1"/>
          </a:fillRef>
          <a:effectRef idx="0">
            <a:schemeClr val="accent1"/>
          </a:effectRef>
          <a:fontRef idx="minor">
            <a:schemeClr val="dk1"/>
          </a:fontRef>
        </p:style>
      </p:cxnSp>
      <p:cxnSp>
        <p:nvCxnSpPr>
          <p:cNvPr id="36" name="Straight Connector 35"/>
          <p:cNvCxnSpPr/>
          <p:nvPr/>
        </p:nvCxnSpPr>
        <p:spPr>
          <a:xfrm flipH="1">
            <a:off x="6344300" y="2971800"/>
            <a:ext cx="266700" cy="1905000"/>
          </a:xfrm>
          <a:prstGeom prst="line">
            <a:avLst/>
          </a:prstGeom>
        </p:spPr>
        <p:style>
          <a:lnRef idx="2">
            <a:schemeClr val="accent1"/>
          </a:lnRef>
          <a:fillRef idx="1">
            <a:schemeClr val="lt1"/>
          </a:fillRef>
          <a:effectRef idx="0">
            <a:schemeClr val="accent1"/>
          </a:effectRef>
          <a:fontRef idx="minor">
            <a:schemeClr val="dk1"/>
          </a:fontRef>
        </p:style>
      </p:cxnSp>
      <p:sp>
        <p:nvSpPr>
          <p:cNvPr id="37" name="TextBox 36"/>
          <p:cNvSpPr txBox="1"/>
          <p:nvPr/>
        </p:nvSpPr>
        <p:spPr>
          <a:xfrm>
            <a:off x="5562600" y="1802368"/>
            <a:ext cx="397866" cy="46166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b="1" dirty="0" smtClean="0"/>
              <a:t>A</a:t>
            </a:r>
            <a:endParaRPr lang="en-US" sz="2400" b="1" dirty="0"/>
          </a:p>
        </p:txBody>
      </p:sp>
      <p:sp>
        <p:nvSpPr>
          <p:cNvPr id="43" name="TextBox 42"/>
          <p:cNvSpPr txBox="1"/>
          <p:nvPr/>
        </p:nvSpPr>
        <p:spPr>
          <a:xfrm>
            <a:off x="6248400" y="3284988"/>
            <a:ext cx="362600" cy="46166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b="1" dirty="0" smtClean="0"/>
              <a:t>B</a:t>
            </a:r>
            <a:endParaRPr lang="en-US" sz="2400" b="1" dirty="0"/>
          </a:p>
        </p:txBody>
      </p:sp>
      <p:sp>
        <p:nvSpPr>
          <p:cNvPr id="45" name="TextBox 44"/>
          <p:cNvSpPr txBox="1"/>
          <p:nvPr/>
        </p:nvSpPr>
        <p:spPr>
          <a:xfrm>
            <a:off x="7600718" y="2838450"/>
            <a:ext cx="348172" cy="46166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b="1" dirty="0" smtClean="0"/>
              <a:t>L</a:t>
            </a:r>
            <a:endParaRPr lang="en-US" sz="2400" b="1" dirty="0"/>
          </a:p>
        </p:txBody>
      </p:sp>
      <p:sp>
        <p:nvSpPr>
          <p:cNvPr id="46" name="TextBox 45"/>
          <p:cNvSpPr txBox="1"/>
          <p:nvPr/>
        </p:nvSpPr>
        <p:spPr>
          <a:xfrm>
            <a:off x="5162318" y="2558534"/>
            <a:ext cx="349776" cy="46166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b="1" dirty="0" smtClean="0"/>
              <a:t>F</a:t>
            </a:r>
            <a:endParaRPr lang="en-US" sz="2400" b="1" dirty="0"/>
          </a:p>
        </p:txBody>
      </p:sp>
      <p:sp>
        <p:nvSpPr>
          <p:cNvPr id="47" name="TextBox 46"/>
          <p:cNvSpPr txBox="1"/>
          <p:nvPr/>
        </p:nvSpPr>
        <p:spPr>
          <a:xfrm>
            <a:off x="5940345" y="3472934"/>
            <a:ext cx="272832" cy="46166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b="1" dirty="0" smtClean="0"/>
              <a:t>I</a:t>
            </a:r>
            <a:endParaRPr lang="en-US" sz="2400" b="1" dirty="0"/>
          </a:p>
        </p:txBody>
      </p:sp>
      <p:sp>
        <p:nvSpPr>
          <p:cNvPr id="48" name="TextBox 47"/>
          <p:cNvSpPr txBox="1"/>
          <p:nvPr/>
        </p:nvSpPr>
        <p:spPr>
          <a:xfrm>
            <a:off x="6623661" y="4006334"/>
            <a:ext cx="407484" cy="46166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b="1" dirty="0" smtClean="0"/>
              <a:t>G</a:t>
            </a:r>
            <a:endParaRPr lang="en-US" sz="2400" b="1" dirty="0"/>
          </a:p>
        </p:txBody>
      </p:sp>
      <p:sp>
        <p:nvSpPr>
          <p:cNvPr id="49" name="TextBox 48"/>
          <p:cNvSpPr txBox="1"/>
          <p:nvPr/>
        </p:nvSpPr>
        <p:spPr>
          <a:xfrm>
            <a:off x="7048268" y="3930134"/>
            <a:ext cx="410690" cy="46166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b="1" dirty="0" smtClean="0"/>
              <a:t>H</a:t>
            </a:r>
            <a:endParaRPr lang="en-US" sz="2400" b="1" dirty="0"/>
          </a:p>
        </p:txBody>
      </p:sp>
      <p:sp>
        <p:nvSpPr>
          <p:cNvPr id="51" name="TextBox 50"/>
          <p:cNvSpPr txBox="1"/>
          <p:nvPr/>
        </p:nvSpPr>
        <p:spPr>
          <a:xfrm>
            <a:off x="6934200" y="2754868"/>
            <a:ext cx="280846" cy="46166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b="1" dirty="0" smtClean="0"/>
              <a:t>J</a:t>
            </a:r>
            <a:endParaRPr lang="en-US" sz="2400" b="1" dirty="0"/>
          </a:p>
        </p:txBody>
      </p:sp>
      <p:sp>
        <p:nvSpPr>
          <p:cNvPr id="53" name="TextBox 52"/>
          <p:cNvSpPr txBox="1"/>
          <p:nvPr/>
        </p:nvSpPr>
        <p:spPr>
          <a:xfrm>
            <a:off x="7905518" y="3143250"/>
            <a:ext cx="449162" cy="46166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b="1" dirty="0" smtClean="0"/>
              <a:t>M</a:t>
            </a:r>
            <a:endParaRPr lang="en-US" sz="2400" b="1" dirty="0"/>
          </a:p>
        </p:txBody>
      </p:sp>
      <p:sp>
        <p:nvSpPr>
          <p:cNvPr id="54" name="TextBox 53"/>
          <p:cNvSpPr txBox="1"/>
          <p:nvPr/>
        </p:nvSpPr>
        <p:spPr>
          <a:xfrm>
            <a:off x="6533918" y="2990850"/>
            <a:ext cx="415498" cy="46166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b="1" dirty="0" smtClean="0"/>
              <a:t>D</a:t>
            </a:r>
            <a:endParaRPr lang="en-US" sz="2400" b="1" dirty="0"/>
          </a:p>
        </p:txBody>
      </p:sp>
      <p:sp>
        <p:nvSpPr>
          <p:cNvPr id="55" name="TextBox 54"/>
          <p:cNvSpPr txBox="1"/>
          <p:nvPr/>
        </p:nvSpPr>
        <p:spPr>
          <a:xfrm>
            <a:off x="6096000" y="3842266"/>
            <a:ext cx="412292" cy="46166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b="1" dirty="0" smtClean="0"/>
              <a:t>N</a:t>
            </a:r>
            <a:endParaRPr lang="en-US" sz="2400" b="1" dirty="0"/>
          </a:p>
        </p:txBody>
      </p:sp>
      <p:sp>
        <p:nvSpPr>
          <p:cNvPr id="56" name="TextBox 55"/>
          <p:cNvSpPr txBox="1"/>
          <p:nvPr/>
        </p:nvSpPr>
        <p:spPr>
          <a:xfrm>
            <a:off x="5962418" y="4387613"/>
            <a:ext cx="385042" cy="46166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b="1" dirty="0" smtClean="0"/>
              <a:t>K</a:t>
            </a:r>
            <a:endParaRPr lang="en-US" sz="2400" b="1" dirty="0"/>
          </a:p>
        </p:txBody>
      </p:sp>
      <p:sp>
        <p:nvSpPr>
          <p:cNvPr id="50" name="TextBox 49"/>
          <p:cNvSpPr txBox="1"/>
          <p:nvPr/>
        </p:nvSpPr>
        <p:spPr>
          <a:xfrm>
            <a:off x="8038636" y="4659868"/>
            <a:ext cx="351378" cy="46166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b="1" dirty="0" smtClean="0"/>
              <a:t>E</a:t>
            </a:r>
            <a:endParaRPr lang="en-US" sz="2400" b="1" dirty="0"/>
          </a:p>
        </p:txBody>
      </p:sp>
      <p:sp>
        <p:nvSpPr>
          <p:cNvPr id="8" name="TextBox 7"/>
          <p:cNvSpPr txBox="1"/>
          <p:nvPr/>
        </p:nvSpPr>
        <p:spPr>
          <a:xfrm>
            <a:off x="1668442" y="1556147"/>
            <a:ext cx="2667000" cy="707886"/>
          </a:xfrm>
          <a:prstGeom prst="rect">
            <a:avLst/>
          </a:prstGeom>
          <a:noFill/>
        </p:spPr>
        <p:txBody>
          <a:bodyPr wrap="square" rtlCol="0">
            <a:spAutoFit/>
          </a:bodyPr>
          <a:lstStyle/>
          <a:p>
            <a:pPr algn="ctr"/>
            <a:r>
              <a:rPr lang="en-US"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BLM State Director</a:t>
            </a:r>
            <a:endPar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TextBox 9"/>
          <p:cNvSpPr txBox="1"/>
          <p:nvPr/>
        </p:nvSpPr>
        <p:spPr>
          <a:xfrm>
            <a:off x="1437358" y="5255566"/>
            <a:ext cx="3641892" cy="923330"/>
          </a:xfrm>
          <a:prstGeom prst="rect">
            <a:avLst/>
          </a:prstGeom>
          <a:noFill/>
        </p:spPr>
        <p:txBody>
          <a:bodyPr wrap="square" rtlCol="0">
            <a:spAutoFit/>
          </a:bodyPr>
          <a:lstStyle/>
          <a:p>
            <a:pPr algn="ct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DOI Assistant Secretary for Land and Mineral Management </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7" name="TextBox 16"/>
          <p:cNvSpPr txBox="1"/>
          <p:nvPr/>
        </p:nvSpPr>
        <p:spPr>
          <a:xfrm>
            <a:off x="954796" y="2159853"/>
            <a:ext cx="4094293" cy="3000821"/>
          </a:xfrm>
          <a:prstGeom prst="rect">
            <a:avLst/>
          </a:prstGeom>
          <a:noFill/>
        </p:spPr>
        <p:txBody>
          <a:bodyPr wrap="square" rtlCol="0">
            <a:spAutoFit/>
          </a:bodyPr>
          <a:lstStyle/>
          <a:p>
            <a:pPr marL="285750" indent="-285750" algn="ctr">
              <a:lnSpc>
                <a:spcPct val="150000"/>
              </a:lnSpc>
              <a:buFont typeface="Wingdings" panose="05000000000000000000" pitchFamily="2" charset="2"/>
              <a:buChar char="ü"/>
            </a:pP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Regulatory </a:t>
            </a:r>
            <a:r>
              <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Affairs</a:t>
            </a:r>
          </a:p>
          <a:p>
            <a:pPr marL="285750" indent="-285750" algn="ctr">
              <a:lnSpc>
                <a:spcPct val="150000"/>
              </a:lnSpc>
              <a:buFont typeface="Wingdings" panose="05000000000000000000" pitchFamily="2" charset="2"/>
              <a:buChar char="ü"/>
            </a:pPr>
            <a:r>
              <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WO Withdrawal Coordinator</a:t>
            </a:r>
          </a:p>
          <a:p>
            <a:pPr marL="285750" indent="-285750" algn="ctr">
              <a:lnSpc>
                <a:spcPct val="150000"/>
              </a:lnSpc>
              <a:buFont typeface="Wingdings" panose="05000000000000000000" pitchFamily="2" charset="2"/>
              <a:buChar char="ü"/>
            </a:pPr>
            <a:r>
              <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WO Lands Section</a:t>
            </a:r>
          </a:p>
          <a:p>
            <a:pPr marL="285750" indent="-285750" algn="ctr">
              <a:lnSpc>
                <a:spcPct val="150000"/>
              </a:lnSpc>
              <a:buFont typeface="Wingdings" panose="05000000000000000000" pitchFamily="2" charset="2"/>
              <a:buChar char="ü"/>
            </a:pPr>
            <a:r>
              <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WO Solicitor</a:t>
            </a:r>
          </a:p>
          <a:p>
            <a:pPr marL="285750" indent="-285750" algn="ctr">
              <a:lnSpc>
                <a:spcPct val="150000"/>
              </a:lnSpc>
              <a:buFont typeface="Wingdings" panose="05000000000000000000" pitchFamily="2" charset="2"/>
              <a:buChar char="ü"/>
            </a:pPr>
            <a:r>
              <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WO Deputy Director of </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Operations</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cxnSp>
        <p:nvCxnSpPr>
          <p:cNvPr id="23" name="Straight Connector 22"/>
          <p:cNvCxnSpPr/>
          <p:nvPr/>
        </p:nvCxnSpPr>
        <p:spPr>
          <a:xfrm flipH="1">
            <a:off x="716850" y="1778519"/>
            <a:ext cx="9906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16850" y="1730120"/>
            <a:ext cx="0" cy="375628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30" name="Straight Arrow Connector 1029"/>
          <p:cNvCxnSpPr/>
          <p:nvPr/>
        </p:nvCxnSpPr>
        <p:spPr>
          <a:xfrm>
            <a:off x="716850" y="5486400"/>
            <a:ext cx="73980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41" name="Straight Arrow Connector 1040"/>
          <p:cNvCxnSpPr/>
          <p:nvPr/>
        </p:nvCxnSpPr>
        <p:spPr>
          <a:xfrm>
            <a:off x="665521" y="2438400"/>
            <a:ext cx="5785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43" name="Straight Arrow Connector 1042"/>
          <p:cNvCxnSpPr/>
          <p:nvPr/>
        </p:nvCxnSpPr>
        <p:spPr>
          <a:xfrm>
            <a:off x="716850" y="2857500"/>
            <a:ext cx="72050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45" name="Straight Arrow Connector 1044"/>
          <p:cNvCxnSpPr/>
          <p:nvPr/>
        </p:nvCxnSpPr>
        <p:spPr>
          <a:xfrm>
            <a:off x="716850" y="3604915"/>
            <a:ext cx="720508"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47" name="Straight Arrow Connector 1046"/>
          <p:cNvCxnSpPr/>
          <p:nvPr/>
        </p:nvCxnSpPr>
        <p:spPr>
          <a:xfrm>
            <a:off x="716850" y="4387613"/>
            <a:ext cx="527221" cy="41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V="1">
            <a:off x="4890397" y="5502141"/>
            <a:ext cx="543842" cy="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5461741" y="5209753"/>
            <a:ext cx="2512218" cy="584775"/>
          </a:xfrm>
          <a:prstGeom prst="rect">
            <a:avLst/>
          </a:prstGeom>
          <a:noFill/>
        </p:spPr>
        <p:txBody>
          <a:bodyPr wrap="square" rtlCol="0">
            <a:spAutoFit/>
          </a:bodyPr>
          <a:lstStyle/>
          <a:p>
            <a:pPr algn="ctr"/>
            <a:r>
              <a:rPr lang="en-US" sz="1600" b="1" dirty="0" smtClean="0">
                <a:solidFill>
                  <a:schemeClr val="accent4">
                    <a:lumMod val="75000"/>
                  </a:schemeClr>
                </a:solidFill>
              </a:rPr>
              <a:t>Application Reviewed/Approved</a:t>
            </a:r>
            <a:endParaRPr lang="en-US" sz="1600" b="1" dirty="0">
              <a:solidFill>
                <a:schemeClr val="accent4">
                  <a:lumMod val="75000"/>
                </a:schemeClr>
              </a:solidFill>
            </a:endParaRPr>
          </a:p>
        </p:txBody>
      </p:sp>
      <p:cxnSp>
        <p:nvCxnSpPr>
          <p:cNvPr id="11" name="Straight Arrow Connector 10"/>
          <p:cNvCxnSpPr/>
          <p:nvPr/>
        </p:nvCxnSpPr>
        <p:spPr>
          <a:xfrm>
            <a:off x="6629400" y="5733662"/>
            <a:ext cx="0" cy="43156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4933718" y="6179127"/>
            <a:ext cx="37338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smtClean="0">
                <a:solidFill>
                  <a:schemeClr val="accent4">
                    <a:lumMod val="75000"/>
                  </a:schemeClr>
                </a:solidFill>
              </a:rPr>
              <a:t>Notice of Proposed Withdrawal Published in Federal Register</a:t>
            </a:r>
            <a:endParaRPr lang="en-US" b="1" dirty="0">
              <a:solidFill>
                <a:schemeClr val="accent4">
                  <a:lumMod val="75000"/>
                </a:schemeClr>
              </a:solidFill>
            </a:endParaRPr>
          </a:p>
        </p:txBody>
      </p:sp>
    </p:spTree>
    <p:extLst>
      <p:ext uri="{BB962C8B-B14F-4D97-AF65-F5344CB8AC3E}">
        <p14:creationId xmlns:p14="http://schemas.microsoft.com/office/powerpoint/2010/main" val="6521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6" grpId="0"/>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180708"/>
            <a:ext cx="7899654" cy="1077218"/>
          </a:xfrm>
          <a:prstGeom prst="rect">
            <a:avLst/>
          </a:prstGeom>
          <a:noFill/>
        </p:spPr>
        <p:txBody>
          <a:bodyPr wrap="square" rtlCol="0">
            <a:spAutoFit/>
          </a:bodyPr>
          <a:lstStyle/>
          <a:p>
            <a:pPr algn="ctr"/>
            <a:r>
              <a:rPr lang="en-US" sz="3200" dirty="0" smtClean="0">
                <a:solidFill>
                  <a:schemeClr val="bg2">
                    <a:lumMod val="50000"/>
                  </a:schemeClr>
                </a:solidFill>
                <a:effectLst>
                  <a:outerShdw blurRad="38100" dist="38100" dir="2700000" algn="tl">
                    <a:srgbClr val="000000">
                      <a:alpha val="43137"/>
                    </a:srgbClr>
                  </a:outerShdw>
                </a:effectLst>
              </a:rPr>
              <a:t>Important!</a:t>
            </a:r>
          </a:p>
          <a:p>
            <a:pPr algn="ctr"/>
            <a:r>
              <a:rPr lang="en-US" sz="3200" dirty="0" smtClean="0">
                <a:solidFill>
                  <a:schemeClr val="bg2">
                    <a:lumMod val="50000"/>
                  </a:schemeClr>
                </a:solidFill>
                <a:effectLst>
                  <a:outerShdw blurRad="38100" dist="38100" dir="2700000" algn="tl">
                    <a:srgbClr val="000000">
                      <a:alpha val="43137"/>
                    </a:srgbClr>
                  </a:outerShdw>
                </a:effectLst>
              </a:rPr>
              <a:t>Temporary Segregation</a:t>
            </a:r>
            <a:endParaRPr lang="en-US" sz="3200" dirty="0">
              <a:solidFill>
                <a:schemeClr val="bg2">
                  <a:lumMod val="50000"/>
                </a:schemeClr>
              </a:solidFill>
              <a:effectLst>
                <a:outerShdw blurRad="38100" dist="38100" dir="2700000" algn="tl">
                  <a:srgbClr val="000000">
                    <a:alpha val="43137"/>
                  </a:srgbClr>
                </a:outerShdw>
              </a:effectLst>
            </a:endParaRPr>
          </a:p>
        </p:txBody>
      </p:sp>
      <p:pic>
        <p:nvPicPr>
          <p:cNvPr id="2050" name="Picture 2" descr="C:\Users\jcchilders\AppData\Local\Microsoft\Windows\Temporary Internet Files\Content.IE5\YKRJBS5U\130508678[1].jpg"/>
          <p:cNvPicPr>
            <a:picLocks noChangeAspect="1" noChangeArrowheads="1"/>
          </p:cNvPicPr>
          <p:nvPr/>
        </p:nvPicPr>
        <p:blipFill rotWithShape="1">
          <a:blip r:embed="rId2">
            <a:extLst>
              <a:ext uri="{28A0092B-C50C-407E-A947-70E740481C1C}">
                <a14:useLocalDpi xmlns:a14="http://schemas.microsoft.com/office/drawing/2010/main" val="0"/>
              </a:ext>
            </a:extLst>
          </a:blip>
          <a:srcRect r="9564"/>
          <a:stretch/>
        </p:blipFill>
        <p:spPr bwMode="auto">
          <a:xfrm>
            <a:off x="1009897" y="1681241"/>
            <a:ext cx="2228603" cy="2213450"/>
          </a:xfrm>
          <a:prstGeom prst="rect">
            <a:avLst/>
          </a:prstGeom>
          <a:noFill/>
          <a:extLst>
            <a:ext uri="{909E8E84-426E-40DD-AFC4-6F175D3DCCD1}">
              <a14:hiddenFill xmlns:a14="http://schemas.microsoft.com/office/drawing/2010/main">
                <a:solidFill>
                  <a:srgbClr val="FFFFFF"/>
                </a:solidFill>
              </a14:hiddenFill>
            </a:ext>
          </a:extLst>
        </p:spPr>
      </p:pic>
      <p:cxnSp>
        <p:nvCxnSpPr>
          <p:cNvPr id="4" name="Straight Connector 3"/>
          <p:cNvCxnSpPr/>
          <p:nvPr/>
        </p:nvCxnSpPr>
        <p:spPr>
          <a:xfrm flipV="1">
            <a:off x="815844" y="1506451"/>
            <a:ext cx="2616708" cy="2325925"/>
          </a:xfrm>
          <a:prstGeom prst="line">
            <a:avLst/>
          </a:prstGeom>
          <a:ln w="101600" cmpd="sng"/>
        </p:spPr>
        <p:style>
          <a:lnRef idx="2">
            <a:schemeClr val="accent2"/>
          </a:lnRef>
          <a:fillRef idx="0">
            <a:schemeClr val="accent2"/>
          </a:fillRef>
          <a:effectRef idx="1">
            <a:schemeClr val="accent2"/>
          </a:effectRef>
          <a:fontRef idx="minor">
            <a:schemeClr val="tx1"/>
          </a:fontRef>
        </p:style>
      </p:cxnSp>
      <p:cxnSp>
        <p:nvCxnSpPr>
          <p:cNvPr id="3" name="Straight Connector 2"/>
          <p:cNvCxnSpPr/>
          <p:nvPr/>
        </p:nvCxnSpPr>
        <p:spPr>
          <a:xfrm>
            <a:off x="787145" y="1506451"/>
            <a:ext cx="2464308" cy="2325925"/>
          </a:xfrm>
          <a:prstGeom prst="line">
            <a:avLst/>
          </a:prstGeom>
          <a:ln w="101600" cmpd="sng"/>
        </p:spPr>
        <p:style>
          <a:lnRef idx="2">
            <a:schemeClr val="accent2"/>
          </a:lnRef>
          <a:fillRef idx="0">
            <a:schemeClr val="accent2"/>
          </a:fillRef>
          <a:effectRef idx="1">
            <a:schemeClr val="accent2"/>
          </a:effectRef>
          <a:fontRef idx="minor">
            <a:schemeClr val="tx1"/>
          </a:fontRef>
        </p:style>
      </p:cxnSp>
      <p:sp>
        <p:nvSpPr>
          <p:cNvPr id="12" name="TextBox 11"/>
          <p:cNvSpPr txBox="1"/>
          <p:nvPr/>
        </p:nvSpPr>
        <p:spPr>
          <a:xfrm>
            <a:off x="3951514" y="1681241"/>
            <a:ext cx="4800600" cy="156966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400" dirty="0" smtClean="0">
                <a:effectLst>
                  <a:outerShdw blurRad="38100" dist="38100" dir="2700000" algn="tl">
                    <a:srgbClr val="000000">
                      <a:alpha val="43137"/>
                    </a:srgbClr>
                  </a:outerShdw>
                </a:effectLst>
                <a:latin typeface="+mj-lt"/>
              </a:rPr>
              <a:t>A 2 year segregation begins </a:t>
            </a:r>
            <a:r>
              <a:rPr lang="en-US" sz="2400" u="sng" dirty="0" smtClean="0">
                <a:effectLst>
                  <a:outerShdw blurRad="38100" dist="38100" dir="2700000" algn="tl">
                    <a:srgbClr val="000000">
                      <a:alpha val="43137"/>
                    </a:srgbClr>
                  </a:outerShdw>
                </a:effectLst>
                <a:latin typeface="+mj-lt"/>
              </a:rPr>
              <a:t>from the date of publication </a:t>
            </a:r>
            <a:r>
              <a:rPr lang="en-US" sz="2400" dirty="0" smtClean="0">
                <a:effectLst>
                  <a:outerShdw blurRad="38100" dist="38100" dir="2700000" algn="tl">
                    <a:srgbClr val="000000">
                      <a:alpha val="43137"/>
                    </a:srgbClr>
                  </a:outerShdw>
                </a:effectLst>
                <a:latin typeface="+mj-lt"/>
              </a:rPr>
              <a:t>of Notice of Proposed Withdrawal in the Federal Register.</a:t>
            </a:r>
            <a:endParaRPr lang="en-US" sz="2400" dirty="0">
              <a:effectLst>
                <a:outerShdw blurRad="38100" dist="38100" dir="2700000" algn="tl">
                  <a:srgbClr val="000000">
                    <a:alpha val="43137"/>
                  </a:srgbClr>
                </a:outerShdw>
              </a:effectLst>
              <a:latin typeface="+mj-lt"/>
            </a:endParaRPr>
          </a:p>
        </p:txBody>
      </p:sp>
      <p:sp>
        <p:nvSpPr>
          <p:cNvPr id="13" name="TextBox 12"/>
          <p:cNvSpPr txBox="1"/>
          <p:nvPr/>
        </p:nvSpPr>
        <p:spPr>
          <a:xfrm>
            <a:off x="4483227" y="4051013"/>
            <a:ext cx="4038600" cy="2062103"/>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sz="1600" b="1" dirty="0" smtClean="0">
                <a:solidFill>
                  <a:srgbClr val="0070C0"/>
                </a:solidFill>
              </a:rPr>
              <a:t>How is 2 year segregation terminated?</a:t>
            </a:r>
          </a:p>
          <a:p>
            <a:pPr marL="285750" indent="-285750">
              <a:buFont typeface="Arial" panose="020B0604020202020204" pitchFamily="34" charset="0"/>
              <a:buChar char="•"/>
            </a:pPr>
            <a:r>
              <a:rPr lang="en-US" sz="1600" dirty="0">
                <a:solidFill>
                  <a:srgbClr val="0070C0"/>
                </a:solidFill>
              </a:rPr>
              <a:t>A</a:t>
            </a:r>
            <a:r>
              <a:rPr lang="en-US" sz="1600" dirty="0" smtClean="0">
                <a:solidFill>
                  <a:srgbClr val="0070C0"/>
                </a:solidFill>
              </a:rPr>
              <a:t>utomatically after 2 years</a:t>
            </a:r>
          </a:p>
          <a:p>
            <a:pPr marL="285750" indent="-285750">
              <a:buFont typeface="Arial" panose="020B0604020202020204" pitchFamily="34" charset="0"/>
              <a:buChar char="•"/>
            </a:pPr>
            <a:r>
              <a:rPr lang="en-US" sz="1600" dirty="0" smtClean="0">
                <a:solidFill>
                  <a:srgbClr val="0070C0"/>
                </a:solidFill>
              </a:rPr>
              <a:t>Withdrawal enacted prior </a:t>
            </a:r>
            <a:r>
              <a:rPr lang="en-US" sz="1600" dirty="0">
                <a:solidFill>
                  <a:srgbClr val="0070C0"/>
                </a:solidFill>
              </a:rPr>
              <a:t>to 2 year mark</a:t>
            </a:r>
            <a:r>
              <a:rPr lang="en-US" sz="1600" dirty="0" smtClean="0">
                <a:solidFill>
                  <a:srgbClr val="0070C0"/>
                </a:solidFill>
              </a:rPr>
              <a:t>.</a:t>
            </a:r>
          </a:p>
          <a:p>
            <a:pPr marL="285750" indent="-285750">
              <a:buFont typeface="Arial" panose="020B0604020202020204" pitchFamily="34" charset="0"/>
              <a:buChar char="•"/>
            </a:pPr>
            <a:r>
              <a:rPr lang="en-US" sz="1600" dirty="0" smtClean="0">
                <a:solidFill>
                  <a:srgbClr val="0070C0"/>
                </a:solidFill>
              </a:rPr>
              <a:t>Agency cancels withdrawal application (through FR notice)</a:t>
            </a:r>
          </a:p>
          <a:p>
            <a:pPr marL="285750" indent="-285750">
              <a:buFont typeface="Arial" panose="020B0604020202020204" pitchFamily="34" charset="0"/>
              <a:buChar char="•"/>
            </a:pPr>
            <a:r>
              <a:rPr lang="en-US" sz="1600" dirty="0" smtClean="0">
                <a:solidFill>
                  <a:srgbClr val="0070C0"/>
                </a:solidFill>
              </a:rPr>
              <a:t>PLO application </a:t>
            </a:r>
            <a:r>
              <a:rPr lang="en-US" sz="1600" dirty="0">
                <a:solidFill>
                  <a:srgbClr val="0070C0"/>
                </a:solidFill>
              </a:rPr>
              <a:t>is denied </a:t>
            </a:r>
            <a:r>
              <a:rPr lang="en-US" sz="1600" dirty="0" smtClean="0">
                <a:solidFill>
                  <a:srgbClr val="0070C0"/>
                </a:solidFill>
              </a:rPr>
              <a:t>by Secretary</a:t>
            </a:r>
            <a:endParaRPr lang="en-US" sz="1600" dirty="0">
              <a:solidFill>
                <a:srgbClr val="0070C0"/>
              </a:solidFill>
            </a:endParaRPr>
          </a:p>
        </p:txBody>
      </p:sp>
      <p:sp>
        <p:nvSpPr>
          <p:cNvPr id="6" name="TextBox 5"/>
          <p:cNvSpPr txBox="1"/>
          <p:nvPr/>
        </p:nvSpPr>
        <p:spPr>
          <a:xfrm>
            <a:off x="61849" y="4343401"/>
            <a:ext cx="4251367" cy="1754326"/>
          </a:xfrm>
          <a:prstGeom prst="rect">
            <a:avLst/>
          </a:prstGeom>
          <a:noFill/>
        </p:spPr>
        <p:txBody>
          <a:bodyPr wrap="square" rtlCol="0">
            <a:spAutoFit/>
          </a:bodyPr>
          <a:lstStyle/>
          <a:p>
            <a:r>
              <a:rPr lang="en-US" dirty="0"/>
              <a:t>Segregation closes the land to new claims but is </a:t>
            </a:r>
            <a:r>
              <a:rPr lang="en-US" b="1" dirty="0"/>
              <a:t>subject to prior existing rights. </a:t>
            </a:r>
            <a:endParaRPr lang="en-US" b="1" dirty="0" smtClean="0"/>
          </a:p>
          <a:p>
            <a:endParaRPr lang="en-US" b="1" dirty="0">
              <a:solidFill>
                <a:srgbClr val="FF0000"/>
              </a:solidFill>
            </a:endParaRPr>
          </a:p>
          <a:p>
            <a:pPr algn="ctr"/>
            <a:r>
              <a:rPr lang="en-US" b="1" dirty="0" smtClean="0">
                <a:solidFill>
                  <a:srgbClr val="FF0000"/>
                </a:solidFill>
              </a:rPr>
              <a:t>What </a:t>
            </a:r>
            <a:r>
              <a:rPr lang="en-US" b="1" dirty="0">
                <a:solidFill>
                  <a:srgbClr val="FF0000"/>
                </a:solidFill>
              </a:rPr>
              <a:t>does this mean?</a:t>
            </a:r>
          </a:p>
          <a:p>
            <a:endParaRPr lang="en-US" dirty="0"/>
          </a:p>
        </p:txBody>
      </p:sp>
    </p:spTree>
    <p:extLst>
      <p:ext uri="{BB962C8B-B14F-4D97-AF65-F5344CB8AC3E}">
        <p14:creationId xmlns:p14="http://schemas.microsoft.com/office/powerpoint/2010/main" val="4157211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sz="quarter" idx="4294967295"/>
          </p:nvPr>
        </p:nvPicPr>
        <p:blipFill>
          <a:blip r:embed="rId3">
            <a:extLst>
              <a:ext uri="{28A0092B-C50C-407E-A947-70E740481C1C}">
                <a14:useLocalDpi xmlns:a14="http://schemas.microsoft.com/office/drawing/2010/main" val="0"/>
              </a:ext>
            </a:extLst>
          </a:blip>
          <a:stretch>
            <a:fillRect/>
          </a:stretch>
        </p:blipFill>
        <p:spPr>
          <a:xfrm>
            <a:off x="0" y="-192088"/>
            <a:ext cx="3810000" cy="2020888"/>
          </a:xfrm>
        </p:spPr>
      </p:pic>
      <p:pic>
        <p:nvPicPr>
          <p:cNvPr id="10" name="Content Placeholder 9"/>
          <p:cNvPicPr>
            <a:picLocks noGrp="1" noChangeAspect="1"/>
          </p:cNvPicPr>
          <p:nvPr>
            <p:ph sz="quarter" idx="4294967295"/>
          </p:nvPr>
        </p:nvPicPr>
        <p:blipFill>
          <a:blip r:embed="rId4" cstate="print">
            <a:extLst>
              <a:ext uri="{BEBA8EAE-BF5A-486C-A8C5-ECC9F3942E4B}">
                <a14:imgProps xmlns:a14="http://schemas.microsoft.com/office/drawing/2010/main">
                  <a14:imgLayer r:embed="rId5">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6400800" y="2743200"/>
            <a:ext cx="2667000" cy="3343275"/>
          </a:xfrm>
          <a:prstGeom prst="rect">
            <a:avLst/>
          </a:prstGeom>
          <a:ln>
            <a:noFill/>
          </a:ln>
          <a:effectLst>
            <a:outerShdw blurRad="292100" dist="139700" dir="2700000" algn="tl" rotWithShape="0">
              <a:srgbClr val="333333">
                <a:alpha val="65000"/>
              </a:srgbClr>
            </a:outerShdw>
          </a:effectLst>
        </p:spPr>
      </p:pic>
      <p:sp>
        <p:nvSpPr>
          <p:cNvPr id="11" name="TextBox 10"/>
          <p:cNvSpPr txBox="1"/>
          <p:nvPr/>
        </p:nvSpPr>
        <p:spPr>
          <a:xfrm>
            <a:off x="1066800" y="1268104"/>
            <a:ext cx="7086600" cy="800219"/>
          </a:xfrm>
          <a:prstGeom prst="rect">
            <a:avLst/>
          </a:prstGeom>
          <a:noFill/>
        </p:spPr>
        <p:txBody>
          <a:bodyPr wrap="square" rtlCol="0">
            <a:spAutoFit/>
            <a:scene3d>
              <a:camera prst="orthographicFront"/>
              <a:lightRig rig="threePt" dir="t"/>
            </a:scene3d>
            <a:sp3d extrusionH="57150">
              <a:bevelT w="50800" h="38100" prst="riblet"/>
            </a:sp3d>
          </a:bodyPr>
          <a:lstStyle/>
          <a:p>
            <a:r>
              <a:rPr lang="en-US" sz="2800" b="1" dirty="0" smtClean="0">
                <a:solidFill>
                  <a:srgbClr val="0070C0"/>
                </a:solidFill>
              </a:rPr>
              <a:t>Public Comments &amp; Public Meetings</a:t>
            </a:r>
          </a:p>
          <a:p>
            <a:endParaRPr lang="en-US" b="1" dirty="0">
              <a:latin typeface="Andale WT TC" panose="020B0502000000000001" pitchFamily="34" charset="-128"/>
              <a:ea typeface="Andale WT TC" panose="020B0502000000000001" pitchFamily="34" charset="-128"/>
              <a:cs typeface="Andale WT TC" panose="020B0502000000000001" pitchFamily="34" charset="-128"/>
            </a:endParaRPr>
          </a:p>
        </p:txBody>
      </p:sp>
      <p:sp>
        <p:nvSpPr>
          <p:cNvPr id="12" name="TextBox 11"/>
          <p:cNvSpPr txBox="1"/>
          <p:nvPr/>
        </p:nvSpPr>
        <p:spPr>
          <a:xfrm>
            <a:off x="609600" y="2113844"/>
            <a:ext cx="6248400" cy="3354765"/>
          </a:xfrm>
          <a:prstGeom prst="rect">
            <a:avLst/>
          </a:prstGeom>
          <a:noFill/>
        </p:spPr>
        <p:txBody>
          <a:bodyPr wrap="square" rtlCol="0">
            <a:spAutoFit/>
          </a:bodyPr>
          <a:lstStyle/>
          <a:p>
            <a:pPr marL="342900" lvl="0" indent="-342900">
              <a:spcBef>
                <a:spcPts val="600"/>
              </a:spcBef>
              <a:spcAft>
                <a:spcPts val="600"/>
              </a:spcAft>
              <a:buFont typeface="Wingdings" panose="05000000000000000000" pitchFamily="2" charset="2"/>
              <a:buChar char="q"/>
            </a:pPr>
            <a:r>
              <a:rPr lang="en-US" sz="2400" dirty="0">
                <a:solidFill>
                  <a:prstClr val="black"/>
                </a:solidFill>
                <a:latin typeface="+mj-lt"/>
                <a:ea typeface="Andale WT TC" panose="020B0502000000000001" pitchFamily="34" charset="-128"/>
                <a:cs typeface="Andale WT TC" panose="020B0502000000000001" pitchFamily="34" charset="-128"/>
              </a:rPr>
              <a:t>FR Notice published in newspaper of general </a:t>
            </a:r>
            <a:r>
              <a:rPr lang="en-US" sz="2400" dirty="0" smtClean="0">
                <a:solidFill>
                  <a:prstClr val="black"/>
                </a:solidFill>
                <a:latin typeface="+mj-lt"/>
                <a:ea typeface="Andale WT TC" panose="020B0502000000000001" pitchFamily="34" charset="-128"/>
                <a:cs typeface="Andale WT TC" panose="020B0502000000000001" pitchFamily="34" charset="-128"/>
              </a:rPr>
              <a:t>circulation.</a:t>
            </a:r>
            <a:endParaRPr lang="en-US" sz="2400" dirty="0">
              <a:solidFill>
                <a:prstClr val="black"/>
              </a:solidFill>
              <a:latin typeface="+mj-lt"/>
              <a:ea typeface="Andale WT TC" panose="020B0502000000000001" pitchFamily="34" charset="-128"/>
              <a:cs typeface="Andale WT TC" panose="020B0502000000000001" pitchFamily="34" charset="-128"/>
            </a:endParaRPr>
          </a:p>
          <a:p>
            <a:pPr marL="342900" lvl="0" indent="-342900">
              <a:spcBef>
                <a:spcPts val="600"/>
              </a:spcBef>
              <a:spcAft>
                <a:spcPts val="600"/>
              </a:spcAft>
              <a:buFont typeface="Wingdings" panose="05000000000000000000" pitchFamily="2" charset="2"/>
              <a:buChar char="q"/>
            </a:pPr>
            <a:r>
              <a:rPr lang="en-US" sz="2400" dirty="0" smtClean="0">
                <a:solidFill>
                  <a:prstClr val="black"/>
                </a:solidFill>
                <a:latin typeface="+mj-lt"/>
                <a:ea typeface="Andale WT TC" panose="020B0502000000000001" pitchFamily="34" charset="-128"/>
                <a:cs typeface="Andale WT TC" panose="020B0502000000000001" pitchFamily="34" charset="-128"/>
              </a:rPr>
              <a:t>Minimum 90 </a:t>
            </a:r>
            <a:r>
              <a:rPr lang="en-US" sz="2400" dirty="0">
                <a:solidFill>
                  <a:prstClr val="black"/>
                </a:solidFill>
                <a:latin typeface="+mj-lt"/>
                <a:ea typeface="Andale WT TC" panose="020B0502000000000001" pitchFamily="34" charset="-128"/>
                <a:cs typeface="Andale WT TC" panose="020B0502000000000001" pitchFamily="34" charset="-128"/>
              </a:rPr>
              <a:t>day public comment </a:t>
            </a:r>
            <a:r>
              <a:rPr lang="en-US" sz="2400" dirty="0" smtClean="0">
                <a:solidFill>
                  <a:prstClr val="black"/>
                </a:solidFill>
                <a:latin typeface="+mj-lt"/>
                <a:ea typeface="Andale WT TC" panose="020B0502000000000001" pitchFamily="34" charset="-128"/>
                <a:cs typeface="Andale WT TC" panose="020B0502000000000001" pitchFamily="34" charset="-128"/>
              </a:rPr>
              <a:t>period.</a:t>
            </a:r>
            <a:endParaRPr lang="en-US" sz="2400" dirty="0">
              <a:solidFill>
                <a:prstClr val="black"/>
              </a:solidFill>
              <a:latin typeface="+mj-lt"/>
              <a:ea typeface="Andale WT TC" panose="020B0502000000000001" pitchFamily="34" charset="-128"/>
              <a:cs typeface="Andale WT TC" panose="020B0502000000000001" pitchFamily="34" charset="-128"/>
            </a:endParaRPr>
          </a:p>
          <a:p>
            <a:pPr marL="342900" lvl="0" indent="-342900">
              <a:spcBef>
                <a:spcPts val="600"/>
              </a:spcBef>
              <a:spcAft>
                <a:spcPts val="600"/>
              </a:spcAft>
              <a:buFont typeface="Wingdings" panose="05000000000000000000" pitchFamily="2" charset="2"/>
              <a:buChar char="q"/>
            </a:pPr>
            <a:r>
              <a:rPr lang="en-US" sz="2400" dirty="0">
                <a:solidFill>
                  <a:prstClr val="black"/>
                </a:solidFill>
                <a:latin typeface="+mj-lt"/>
                <a:ea typeface="Andale WT TC" panose="020B0502000000000001" pitchFamily="34" charset="-128"/>
                <a:cs typeface="Andale WT TC" panose="020B0502000000000001" pitchFamily="34" charset="-128"/>
              </a:rPr>
              <a:t>Public Meetings if (a) Requested, (b) USFS/BLM decides one is necessary due to circumstances, or (c) withdrawal is 5,000 acres or more. </a:t>
            </a:r>
            <a:endParaRPr lang="en-US" sz="2400" dirty="0" smtClean="0">
              <a:solidFill>
                <a:prstClr val="black"/>
              </a:solidFill>
              <a:latin typeface="+mj-lt"/>
              <a:ea typeface="Andale WT TC" panose="020B0502000000000001" pitchFamily="34" charset="-128"/>
              <a:cs typeface="Andale WT TC" panose="020B0502000000000001" pitchFamily="34" charset="-128"/>
            </a:endParaRPr>
          </a:p>
        </p:txBody>
      </p:sp>
    </p:spTree>
    <p:extLst>
      <p:ext uri="{BB962C8B-B14F-4D97-AF65-F5344CB8AC3E}">
        <p14:creationId xmlns:p14="http://schemas.microsoft.com/office/powerpoint/2010/main" val="28012062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381000"/>
            <a:ext cx="6172200" cy="523220"/>
          </a:xfrm>
          <a:prstGeom prst="rect">
            <a:avLst/>
          </a:prstGeom>
          <a:noFill/>
        </p:spPr>
        <p:txBody>
          <a:bodyPr wrap="square" rtlCol="0">
            <a:spAutoFit/>
          </a:bodyPr>
          <a:lstStyle/>
          <a:p>
            <a:r>
              <a:rPr lang="en-US" sz="2800" dirty="0" smtClean="0"/>
              <a:t>Federal Register Notice Recap</a:t>
            </a:r>
            <a:endParaRPr lang="en-US" sz="2800" dirty="0"/>
          </a:p>
        </p:txBody>
      </p:sp>
      <p:sp>
        <p:nvSpPr>
          <p:cNvPr id="3" name="TextBox 2"/>
          <p:cNvSpPr txBox="1"/>
          <p:nvPr/>
        </p:nvSpPr>
        <p:spPr>
          <a:xfrm>
            <a:off x="609600" y="1143000"/>
            <a:ext cx="8153400" cy="4355038"/>
          </a:xfrm>
          <a:prstGeom prst="rect">
            <a:avLst/>
          </a:prstGeom>
          <a:noFill/>
        </p:spPr>
        <p:txBody>
          <a:bodyPr wrap="square" rtlCol="0">
            <a:spAutoFit/>
          </a:bodyPr>
          <a:lstStyle/>
          <a:p>
            <a:pPr marL="285750" indent="-285750">
              <a:lnSpc>
                <a:spcPct val="150000"/>
              </a:lnSpc>
              <a:buFont typeface="Wingdings" panose="05000000000000000000" pitchFamily="2" charset="2"/>
              <a:buChar char="q"/>
            </a:pPr>
            <a:r>
              <a:rPr lang="en-US" dirty="0" smtClean="0"/>
              <a:t>Public notification that an application has been submitted.</a:t>
            </a:r>
          </a:p>
          <a:p>
            <a:pPr marL="285750" indent="-285750">
              <a:lnSpc>
                <a:spcPct val="150000"/>
              </a:lnSpc>
              <a:buFont typeface="Wingdings" panose="05000000000000000000" pitchFamily="2" charset="2"/>
              <a:buChar char="q"/>
            </a:pPr>
            <a:r>
              <a:rPr lang="en-US" dirty="0" smtClean="0"/>
              <a:t>Published immediately following Application review/approval by Assistant Secretary of the Interior </a:t>
            </a:r>
          </a:p>
          <a:p>
            <a:pPr marL="285750" indent="-285750">
              <a:lnSpc>
                <a:spcPct val="150000"/>
              </a:lnSpc>
              <a:buFont typeface="Wingdings" panose="05000000000000000000" pitchFamily="2" charset="2"/>
              <a:buChar char="q"/>
            </a:pPr>
            <a:r>
              <a:rPr lang="en-US" dirty="0" smtClean="0"/>
              <a:t>Content</a:t>
            </a:r>
            <a:r>
              <a:rPr lang="en-US" dirty="0"/>
              <a:t> </a:t>
            </a:r>
            <a:r>
              <a:rPr lang="en-US" dirty="0" smtClean="0"/>
              <a:t>sourced </a:t>
            </a:r>
            <a:r>
              <a:rPr lang="en-US" dirty="0"/>
              <a:t>to the application </a:t>
            </a:r>
            <a:r>
              <a:rPr lang="en-US" dirty="0" smtClean="0"/>
              <a:t>&amp; includes duration</a:t>
            </a:r>
            <a:r>
              <a:rPr lang="en-US" dirty="0"/>
              <a:t>, location, and purpose of the proposed </a:t>
            </a:r>
            <a:r>
              <a:rPr lang="en-US" dirty="0" smtClean="0"/>
              <a:t>withdrawal</a:t>
            </a:r>
          </a:p>
          <a:p>
            <a:pPr marL="285750" indent="-285750">
              <a:lnSpc>
                <a:spcPct val="150000"/>
              </a:lnSpc>
              <a:buFont typeface="Wingdings" panose="05000000000000000000" pitchFamily="2" charset="2"/>
              <a:buChar char="q"/>
            </a:pPr>
            <a:r>
              <a:rPr lang="en-US" dirty="0" smtClean="0"/>
              <a:t>2 Year Segregation begins on date of publication</a:t>
            </a:r>
          </a:p>
          <a:p>
            <a:pPr marL="342900" lvl="0" indent="-342900">
              <a:spcBef>
                <a:spcPts val="600"/>
              </a:spcBef>
              <a:spcAft>
                <a:spcPts val="600"/>
              </a:spcAft>
              <a:buFont typeface="Wingdings" panose="05000000000000000000" pitchFamily="2" charset="2"/>
              <a:buChar char="q"/>
            </a:pPr>
            <a:r>
              <a:rPr lang="en-US" dirty="0" smtClean="0">
                <a:solidFill>
                  <a:prstClr val="black"/>
                </a:solidFill>
                <a:ea typeface="Andale WT TC" panose="020B0502000000000001" pitchFamily="34" charset="-128"/>
                <a:cs typeface="Andale WT TC" panose="020B0502000000000001" pitchFamily="34" charset="-128"/>
              </a:rPr>
              <a:t>Published </a:t>
            </a:r>
            <a:r>
              <a:rPr lang="en-US" dirty="0">
                <a:solidFill>
                  <a:prstClr val="black"/>
                </a:solidFill>
                <a:ea typeface="Andale WT TC" panose="020B0502000000000001" pitchFamily="34" charset="-128"/>
                <a:cs typeface="Andale WT TC" panose="020B0502000000000001" pitchFamily="34" charset="-128"/>
              </a:rPr>
              <a:t>in newspaper of general </a:t>
            </a:r>
            <a:r>
              <a:rPr lang="en-US" dirty="0" smtClean="0">
                <a:solidFill>
                  <a:prstClr val="black"/>
                </a:solidFill>
                <a:ea typeface="Andale WT TC" panose="020B0502000000000001" pitchFamily="34" charset="-128"/>
                <a:cs typeface="Andale WT TC" panose="020B0502000000000001" pitchFamily="34" charset="-128"/>
              </a:rPr>
              <a:t>circulation</a:t>
            </a:r>
            <a:endParaRPr lang="en-US" dirty="0">
              <a:solidFill>
                <a:prstClr val="black"/>
              </a:solidFill>
              <a:ea typeface="Andale WT TC" panose="020B0502000000000001" pitchFamily="34" charset="-128"/>
              <a:cs typeface="Andale WT TC" panose="020B0502000000000001" pitchFamily="34" charset="-128"/>
            </a:endParaRPr>
          </a:p>
          <a:p>
            <a:pPr marL="342900" lvl="0" indent="-342900">
              <a:spcBef>
                <a:spcPts val="600"/>
              </a:spcBef>
              <a:spcAft>
                <a:spcPts val="600"/>
              </a:spcAft>
              <a:buFont typeface="Wingdings" panose="05000000000000000000" pitchFamily="2" charset="2"/>
              <a:buChar char="q"/>
            </a:pPr>
            <a:r>
              <a:rPr lang="en-US" dirty="0" smtClean="0">
                <a:solidFill>
                  <a:prstClr val="black"/>
                </a:solidFill>
                <a:ea typeface="Andale WT TC" panose="020B0502000000000001" pitchFamily="34" charset="-128"/>
                <a:cs typeface="Andale WT TC" panose="020B0502000000000001" pitchFamily="34" charset="-128"/>
              </a:rPr>
              <a:t>Begins Minimum </a:t>
            </a:r>
            <a:r>
              <a:rPr lang="en-US" dirty="0">
                <a:solidFill>
                  <a:prstClr val="black"/>
                </a:solidFill>
                <a:ea typeface="Andale WT TC" panose="020B0502000000000001" pitchFamily="34" charset="-128"/>
                <a:cs typeface="Andale WT TC" panose="020B0502000000000001" pitchFamily="34" charset="-128"/>
              </a:rPr>
              <a:t>90 day public comment </a:t>
            </a:r>
            <a:r>
              <a:rPr lang="en-US" dirty="0" smtClean="0">
                <a:solidFill>
                  <a:prstClr val="black"/>
                </a:solidFill>
                <a:ea typeface="Andale WT TC" panose="020B0502000000000001" pitchFamily="34" charset="-128"/>
                <a:cs typeface="Andale WT TC" panose="020B0502000000000001" pitchFamily="34" charset="-128"/>
              </a:rPr>
              <a:t>period</a:t>
            </a:r>
            <a:endParaRPr lang="en-US" dirty="0">
              <a:solidFill>
                <a:prstClr val="black"/>
              </a:solidFill>
              <a:ea typeface="Andale WT TC" panose="020B0502000000000001" pitchFamily="34" charset="-128"/>
              <a:cs typeface="Andale WT TC" panose="020B0502000000000001" pitchFamily="34" charset="-128"/>
            </a:endParaRPr>
          </a:p>
          <a:p>
            <a:pPr marL="342900" lvl="0" indent="-342900">
              <a:spcBef>
                <a:spcPts val="600"/>
              </a:spcBef>
              <a:spcAft>
                <a:spcPts val="600"/>
              </a:spcAft>
              <a:buFont typeface="Wingdings" panose="05000000000000000000" pitchFamily="2" charset="2"/>
              <a:buChar char="q"/>
            </a:pPr>
            <a:r>
              <a:rPr lang="en-US" dirty="0">
                <a:solidFill>
                  <a:prstClr val="black"/>
                </a:solidFill>
                <a:ea typeface="Andale WT TC" panose="020B0502000000000001" pitchFamily="34" charset="-128"/>
                <a:cs typeface="Andale WT TC" panose="020B0502000000000001" pitchFamily="34" charset="-128"/>
              </a:rPr>
              <a:t>Public Meetings if (a) Requested, (b) USFS/BLM decides one is necessary due to circumstances, or (c) withdrawal is 5,000 acres or </a:t>
            </a:r>
            <a:r>
              <a:rPr lang="en-US" dirty="0" smtClean="0">
                <a:solidFill>
                  <a:prstClr val="black"/>
                </a:solidFill>
                <a:ea typeface="Andale WT TC" panose="020B0502000000000001" pitchFamily="34" charset="-128"/>
                <a:cs typeface="Andale WT TC" panose="020B0502000000000001" pitchFamily="34" charset="-128"/>
              </a:rPr>
              <a:t>more</a:t>
            </a:r>
            <a:endParaRPr lang="en-US" b="1" dirty="0" smtClean="0"/>
          </a:p>
        </p:txBody>
      </p:sp>
    </p:spTree>
    <p:extLst>
      <p:ext uri="{BB962C8B-B14F-4D97-AF65-F5344CB8AC3E}">
        <p14:creationId xmlns:p14="http://schemas.microsoft.com/office/powerpoint/2010/main" val="3130291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1010</TotalTime>
  <Words>1700</Words>
  <Application>Microsoft Office PowerPoint</Application>
  <PresentationFormat>On-screen Show (4:3)</PresentationFormat>
  <Paragraphs>208</Paragraphs>
  <Slides>18</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Andale WT TC</vt:lpstr>
      <vt:lpstr>Arial Unicode MS</vt:lpstr>
      <vt:lpstr>Arial</vt:lpstr>
      <vt:lpstr>Calibri</vt:lpstr>
      <vt:lpstr>Lucida Sans Unicode</vt:lpstr>
      <vt:lpstr>Verdana</vt:lpstr>
      <vt:lpstr>Wingdings</vt:lpstr>
      <vt:lpstr>Wingdings 2</vt:lpstr>
      <vt:lpstr>Wingdings 3</vt:lpstr>
      <vt:lpstr>Concourse</vt:lpstr>
      <vt:lpstr>Public Notice Requirements, Amendments, and Corrections</vt:lpstr>
      <vt:lpstr>Objectives </vt:lpstr>
      <vt:lpstr>Where we are in the process… </vt:lpstr>
      <vt:lpstr>Application approved or Proposal reviewed</vt:lpstr>
      <vt:lpstr>PowerPoint Presentation</vt:lpstr>
      <vt:lpstr> Routing Process for Application and FR Notice Package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Amendments and corrections summary</vt:lpstr>
      <vt:lpstr>PowerPoint Presentation</vt:lpstr>
    </vt:vector>
  </TitlesOfParts>
  <Company>Bureau of Land Management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Processing Withdrawals at the BLM State Office</dc:title>
  <dc:creator>Childers, Jacob C</dc:creator>
  <cp:lastModifiedBy>Childers, Jacob C</cp:lastModifiedBy>
  <cp:revision>66</cp:revision>
  <dcterms:created xsi:type="dcterms:W3CDTF">2016-03-08T00:20:59Z</dcterms:created>
  <dcterms:modified xsi:type="dcterms:W3CDTF">2017-05-09T19:25:46Z</dcterms:modified>
</cp:coreProperties>
</file>