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4" r:id="rId5"/>
    <p:sldId id="272" r:id="rId6"/>
    <p:sldId id="273" r:id="rId7"/>
    <p:sldId id="275" r:id="rId8"/>
    <p:sldId id="276" r:id="rId9"/>
    <p:sldId id="279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E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5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604D-651C-274B-980B-A7A7FDB0A9B4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025B-24B8-2047-99B4-4271FE2DD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69342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4940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5438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5438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6553200" cy="838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419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620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620000" cy="35702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on corresponding icon to add chart or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78486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pic>
        <p:nvPicPr>
          <p:cNvPr id="10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93838"/>
            <a:ext cx="75438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0912"/>
            <a:ext cx="7543800" cy="3494088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body; click corresponding icon to add chart or other media</a:t>
            </a:r>
          </a:p>
          <a:p>
            <a:pPr lvl="1"/>
            <a:r>
              <a:rPr lang="en-US" dirty="0" smtClean="0"/>
              <a:t>Click to edit bulleted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FS_swoosh_sheild_ONLY_101912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700462"/>
            <a:ext cx="69342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5486400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 (if needed)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77300" cy="3657600"/>
          </a:xfrm>
          <a:custGeom>
            <a:avLst/>
            <a:gdLst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91440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9144000"/>
              <a:gd name="connsiteY0" fmla="*/ 0 h 3657600"/>
              <a:gd name="connsiteX1" fmla="*/ 9144000 w 9144000"/>
              <a:gd name="connsiteY1" fmla="*/ 0 h 3657600"/>
              <a:gd name="connsiteX2" fmla="*/ 8534400 w 9144000"/>
              <a:gd name="connsiteY2" fmla="*/ 3657600 h 3657600"/>
              <a:gd name="connsiteX3" fmla="*/ 0 w 9144000"/>
              <a:gd name="connsiteY3" fmla="*/ 3657600 h 3657600"/>
              <a:gd name="connsiteX4" fmla="*/ 0 w 9144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03733"/>
              <a:gd name="connsiteY0" fmla="*/ 0 h 3657600"/>
              <a:gd name="connsiteX1" fmla="*/ 8686800 w 8703733"/>
              <a:gd name="connsiteY1" fmla="*/ 0 h 3657600"/>
              <a:gd name="connsiteX2" fmla="*/ 8534400 w 8703733"/>
              <a:gd name="connsiteY2" fmla="*/ 3657600 h 3657600"/>
              <a:gd name="connsiteX3" fmla="*/ 0 w 8703733"/>
              <a:gd name="connsiteY3" fmla="*/ 3657600 h 3657600"/>
              <a:gd name="connsiteX4" fmla="*/ 0 w 8703733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5344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686800"/>
              <a:gd name="connsiteY0" fmla="*/ 0 h 3657600"/>
              <a:gd name="connsiteX1" fmla="*/ 8686800 w 8686800"/>
              <a:gd name="connsiteY1" fmla="*/ 0 h 3657600"/>
              <a:gd name="connsiteX2" fmla="*/ 8458200 w 8686800"/>
              <a:gd name="connsiteY2" fmla="*/ 3657600 h 3657600"/>
              <a:gd name="connsiteX3" fmla="*/ 0 w 8686800"/>
              <a:gd name="connsiteY3" fmla="*/ 3657600 h 3657600"/>
              <a:gd name="connsiteX4" fmla="*/ 0 w 86868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5344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4582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763000"/>
              <a:gd name="connsiteY0" fmla="*/ 0 h 3657600"/>
              <a:gd name="connsiteX1" fmla="*/ 8763000 w 8763000"/>
              <a:gd name="connsiteY1" fmla="*/ 0 h 3657600"/>
              <a:gd name="connsiteX2" fmla="*/ 8610600 w 8763000"/>
              <a:gd name="connsiteY2" fmla="*/ 3657600 h 3657600"/>
              <a:gd name="connsiteX3" fmla="*/ 0 w 8763000"/>
              <a:gd name="connsiteY3" fmla="*/ 3657600 h 3657600"/>
              <a:gd name="connsiteX4" fmla="*/ 0 w 87630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39200"/>
              <a:gd name="connsiteY0" fmla="*/ 0 h 3657600"/>
              <a:gd name="connsiteX1" fmla="*/ 8839200 w 8839200"/>
              <a:gd name="connsiteY1" fmla="*/ 0 h 3657600"/>
              <a:gd name="connsiteX2" fmla="*/ 8610600 w 8839200"/>
              <a:gd name="connsiteY2" fmla="*/ 3657600 h 3657600"/>
              <a:gd name="connsiteX3" fmla="*/ 0 w 8839200"/>
              <a:gd name="connsiteY3" fmla="*/ 3657600 h 3657600"/>
              <a:gd name="connsiteX4" fmla="*/ 0 w 88392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  <a:gd name="connsiteX0" fmla="*/ 0 w 8877300"/>
              <a:gd name="connsiteY0" fmla="*/ 0 h 3657600"/>
              <a:gd name="connsiteX1" fmla="*/ 8877300 w 8877300"/>
              <a:gd name="connsiteY1" fmla="*/ 0 h 3657600"/>
              <a:gd name="connsiteX2" fmla="*/ 8610600 w 8877300"/>
              <a:gd name="connsiteY2" fmla="*/ 3657600 h 3657600"/>
              <a:gd name="connsiteX3" fmla="*/ 0 w 8877300"/>
              <a:gd name="connsiteY3" fmla="*/ 3657600 h 3657600"/>
              <a:gd name="connsiteX4" fmla="*/ 0 w 88773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3657600">
                <a:moveTo>
                  <a:pt x="0" y="0"/>
                </a:moveTo>
                <a:lnTo>
                  <a:pt x="8877300" y="0"/>
                </a:lnTo>
                <a:cubicBezTo>
                  <a:pt x="7950199" y="1297518"/>
                  <a:pt x="8296276" y="2625725"/>
                  <a:pt x="8610600" y="3657600"/>
                </a:cubicBez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</a:t>
            </a:r>
            <a:r>
              <a:rPr lang="en-US" smtClean="0"/>
              <a:t>curve.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36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886825" cy="464820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8763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763000"/>
              <a:gd name="connsiteY0" fmla="*/ 0 h 4648200"/>
              <a:gd name="connsiteX1" fmla="*/ 8763000 w 8763000"/>
              <a:gd name="connsiteY1" fmla="*/ 0 h 4648200"/>
              <a:gd name="connsiteX2" fmla="*/ 8763000 w 8763000"/>
              <a:gd name="connsiteY2" fmla="*/ 4648200 h 4648200"/>
              <a:gd name="connsiteX3" fmla="*/ 0 w 8763000"/>
              <a:gd name="connsiteY3" fmla="*/ 4648200 h 4648200"/>
              <a:gd name="connsiteX4" fmla="*/ 0 w 8763000"/>
              <a:gd name="connsiteY4" fmla="*/ 0 h 4648200"/>
              <a:gd name="connsiteX0" fmla="*/ 0 w 8874125"/>
              <a:gd name="connsiteY0" fmla="*/ 0 h 4648200"/>
              <a:gd name="connsiteX1" fmla="*/ 8874125 w 8874125"/>
              <a:gd name="connsiteY1" fmla="*/ 0 h 4648200"/>
              <a:gd name="connsiteX2" fmla="*/ 8763000 w 8874125"/>
              <a:gd name="connsiteY2" fmla="*/ 4648200 h 4648200"/>
              <a:gd name="connsiteX3" fmla="*/ 0 w 8874125"/>
              <a:gd name="connsiteY3" fmla="*/ 4648200 h 4648200"/>
              <a:gd name="connsiteX4" fmla="*/ 0 w 88741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  <a:gd name="connsiteX0" fmla="*/ 0 w 8886825"/>
              <a:gd name="connsiteY0" fmla="*/ 0 h 4648200"/>
              <a:gd name="connsiteX1" fmla="*/ 8874125 w 8886825"/>
              <a:gd name="connsiteY1" fmla="*/ 0 h 4648200"/>
              <a:gd name="connsiteX2" fmla="*/ 8886825 w 8886825"/>
              <a:gd name="connsiteY2" fmla="*/ 4648200 h 4648200"/>
              <a:gd name="connsiteX3" fmla="*/ 0 w 8886825"/>
              <a:gd name="connsiteY3" fmla="*/ 4648200 h 4648200"/>
              <a:gd name="connsiteX4" fmla="*/ 0 w 8886825"/>
              <a:gd name="connsiteY4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6825" h="4648200">
                <a:moveTo>
                  <a:pt x="0" y="0"/>
                </a:moveTo>
                <a:lnTo>
                  <a:pt x="8874125" y="0"/>
                </a:lnTo>
                <a:cubicBezTo>
                  <a:pt x="7778750" y="1657350"/>
                  <a:pt x="8445500" y="2892425"/>
                  <a:pt x="8886825" y="4648200"/>
                </a:cubicBez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behind S-curve.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Click to edit photo caption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562600"/>
            <a:ext cx="6369050" cy="914400"/>
          </a:xfrm>
          <a:prstGeom prst="rect">
            <a:avLst/>
          </a:prstGeom>
        </p:spPr>
        <p:txBody>
          <a:bodyPr vert="horz"/>
          <a:lstStyle>
            <a:lvl1pPr>
              <a:defRPr sz="2200" baseline="0"/>
            </a:lvl1pPr>
          </a:lstStyle>
          <a:p>
            <a:pPr lvl="0"/>
            <a:r>
              <a:rPr lang="en-US" dirty="0" smtClean="0"/>
              <a:t>Click to edit copy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-curve-1805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subheading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328862"/>
            <a:ext cx="5981700" cy="16335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A9E33"/>
        </a:buClr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Withdrawal Relinquishment &amp; Revocation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 Brad Tait</a:t>
            </a:r>
          </a:p>
          <a:p>
            <a:r>
              <a:rPr lang="en-US" dirty="0" smtClean="0"/>
              <a:t>USFS Washington Office, </a:t>
            </a:r>
            <a:r>
              <a:rPr lang="en-US" dirty="0" smtClean="0"/>
              <a:t>Lands </a:t>
            </a:r>
            <a:r>
              <a:rPr lang="en-US" dirty="0" smtClean="0"/>
              <a:t>and Realty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&amp;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38335"/>
            <a:ext cx="7620000" cy="45766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Derives from </a:t>
            </a:r>
            <a:r>
              <a:rPr lang="en-US" dirty="0" smtClean="0">
                <a:solidFill>
                  <a:schemeClr val="tx1"/>
                </a:solidFill>
              </a:rPr>
              <a:t>FLPMA Sec. 204(a)</a:t>
            </a:r>
            <a:r>
              <a:rPr lang="en-US" dirty="0" smtClean="0"/>
              <a:t>: “the Secretary is authorized to make, modify, extend, or revoke withdrawals…”</a:t>
            </a:r>
          </a:p>
          <a:p>
            <a:r>
              <a:rPr lang="en-US" dirty="0" smtClean="0"/>
              <a:t>Further clarified in </a:t>
            </a:r>
            <a:r>
              <a:rPr lang="en-US" dirty="0" smtClean="0">
                <a:solidFill>
                  <a:schemeClr val="tx1"/>
                </a:solidFill>
              </a:rPr>
              <a:t>43 CFR 2372</a:t>
            </a:r>
            <a:r>
              <a:rPr lang="en-US" dirty="0" smtClean="0"/>
              <a:t>, which specifies the information required for a notice of intention to relinquish withdrawn lands.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603 DM 1.3</a:t>
            </a:r>
            <a:r>
              <a:rPr lang="en-US" dirty="0" smtClean="0"/>
              <a:t> states, “When it appears that a withdrawal no longer serves its original purpose [agencies] shall consider the need for an appropriate revocation order.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FSM 2761.5 </a:t>
            </a:r>
            <a:r>
              <a:rPr lang="en-US" dirty="0" smtClean="0"/>
              <a:t>simply says, “Request the Secretary of the Interior to revoke a withdrawal that is no longer needed for management purposes.”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38335"/>
            <a:ext cx="7620000" cy="4576665"/>
          </a:xfrm>
        </p:spPr>
        <p:txBody>
          <a:bodyPr/>
          <a:lstStyle/>
          <a:p>
            <a:r>
              <a:rPr lang="en-US" dirty="0" smtClean="0"/>
              <a:t>Applies to land withdrawn by an Administrative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Land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Executive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Secretarial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Older agency orders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/>
            <a:r>
              <a:rPr lang="en-US" dirty="0" smtClean="0"/>
              <a:t>Does not apply to Acts of Congress, or to Administrative Orders creating National Forests, National Parks and Monuments, and National Wildlife Refuges.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of Intent to Relinquish (43 USC 2372)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and address of holding agency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Citation of withdrawal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Legal description and acreage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Description of improvements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Extent and nature of contamination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Extent of decontamination or measure taken to protect public from contamination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Extent lands have been changed in character, other than </a:t>
            </a:r>
            <a:r>
              <a:rPr lang="en-US" dirty="0" smtClean="0"/>
              <a:t>improvements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4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 Procedure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Extent lands or resources have been disturbed and measures taken or proposed to recondition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If abandoned improvements, a certification agency has exhausted GSA </a:t>
            </a:r>
            <a:r>
              <a:rPr lang="en-US" dirty="0" smtClean="0"/>
              <a:t>disposal </a:t>
            </a:r>
            <a:r>
              <a:rPr lang="en-US" dirty="0" smtClean="0"/>
              <a:t>procedures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Description of easements and rights granted by agency or predecessors covering the land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Terms and conditions agency deems necessary to be incorporated in further disposition to protect public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Information relating to interest of other agencies or individuals in acquiring use or title of property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Recommendations as to further disposition, including GSA</a:t>
            </a:r>
          </a:p>
          <a:p>
            <a:pPr marL="457200" indent="-457200">
              <a:buAutoNum type="arabicPeriod" startAt="8"/>
            </a:pPr>
            <a:endParaRPr lang="en-US" dirty="0" smtClean="0"/>
          </a:p>
          <a:p>
            <a:pPr marL="457200" indent="-457200"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6996"/>
            <a:ext cx="7620000" cy="45580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BLM District Office or USFS Supervisor’s Office completes a suitability determination.</a:t>
            </a:r>
          </a:p>
          <a:p>
            <a:endParaRPr lang="en-US" dirty="0" smtClean="0"/>
          </a:p>
          <a:p>
            <a:r>
              <a:rPr lang="en-US" dirty="0" smtClean="0"/>
              <a:t>Planning consistency review</a:t>
            </a:r>
          </a:p>
          <a:p>
            <a:endParaRPr lang="en-US" dirty="0"/>
          </a:p>
          <a:p>
            <a:r>
              <a:rPr lang="en-US" dirty="0" smtClean="0"/>
              <a:t>Environmental Site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Performed for revocations to determine suitability of lands for disposition under public land and mining laws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a non-BLM/FS agency is relinquishing, the action is treated by the BLM/FS the same as an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Determine if any agreements made before the withdrawal guide cleanup and revocation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1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Relinquishments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Non-Suitable Determinations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filed with BLM and GSA (agency)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Confirm 43 CFR 2372 requirements met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Acknowledgement letter to agency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land status filed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Agencies with overlapping withdrawals notified, except FERC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Clearinghouse notified </a:t>
            </a:r>
            <a:r>
              <a:rPr lang="en-US" dirty="0" smtClean="0"/>
              <a:t>if </a:t>
            </a:r>
            <a:r>
              <a:rPr lang="en-US" dirty="0" smtClean="0"/>
              <a:t>action is significant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Automated records system updated (BLM)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 District Land Suitability Determination for Return to PD (BLM)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1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Relinquishments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Non-Suitability continued…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Land determined not suitable for PD status (BLM)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Environmental documentation completed, if necessary (BLM)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Mineral Potential Report or summary completed (BLM)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Agency notified of BLM findings and recommendations, suggests report findings to GSA for disposal (BLM)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Agency notifies GSA of findings (agency)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GSA concurs land is not suitable for return to BLM (GSA)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Copy of agency letter sent to GSA with request any future transfer document be sent to BLM to close case and note land status records (agency)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20614"/>
      </p:ext>
    </p:extLst>
  </p:cSld>
  <p:clrMapOvr>
    <a:masterClrMapping/>
  </p:clrMapOvr>
</p:sld>
</file>

<file path=ppt/theme/theme1.xml><?xml version="1.0" encoding="utf-8"?>
<a:theme xmlns:a="http://schemas.openxmlformats.org/drawingml/2006/main" name="USFS_ppt-template_081513">
  <a:themeElements>
    <a:clrScheme name="USFS">
      <a:dk1>
        <a:srgbClr val="4A9E33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190D03D4D454D8799CEDED520E428" ma:contentTypeVersion="1" ma:contentTypeDescription="Create a new document." ma:contentTypeScope="" ma:versionID="8352d4e28d7862bf9596b2b08a453b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AC67C-06B8-4013-9134-E539C5967D92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BAD1F9-9F99-4A6E-BD65-9537AF1DA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9854F2-5836-4D29-8690-54B3FD519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548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USFS_ppt-template_081513</vt:lpstr>
      <vt:lpstr>PowerPoint Presentation</vt:lpstr>
      <vt:lpstr>Authority &amp; Policy</vt:lpstr>
      <vt:lpstr>Applicability</vt:lpstr>
      <vt:lpstr>Revocation Procedure</vt:lpstr>
      <vt:lpstr>Revocation Procedure</vt:lpstr>
      <vt:lpstr>Revocation Processing</vt:lpstr>
      <vt:lpstr>Agency Relinquishments</vt:lpstr>
      <vt:lpstr>Agency Relinquishments</vt:lpstr>
    </vt:vector>
  </TitlesOfParts>
  <Company>Metropolitan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Nate Currie</dc:creator>
  <cp:lastModifiedBy>Tait, Bradley P -FS</cp:lastModifiedBy>
  <cp:revision>25</cp:revision>
  <dcterms:created xsi:type="dcterms:W3CDTF">2013-08-22T17:06:02Z</dcterms:created>
  <dcterms:modified xsi:type="dcterms:W3CDTF">2017-05-05T16:01:58Z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0x0101001A0190D03D4D454D8799CEDED520E428</vt:lpwstr>
  </property>
</Properties>
</file>