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Cabin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6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Acquired lands (PT) file should remain in office.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dirty="0"/>
              <a:t>Disposed of lands (FD) can eventually go to the records center.</a:t>
            </a:r>
          </a:p>
        </p:txBody>
      </p:sp>
      <p:sp>
        <p:nvSpPr>
          <p:cNvPr id="185" name="Shape 1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Shape 11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many ways to “meet”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400">
                <a:solidFill>
                  <a:srgbClr val="1F497D"/>
                </a:solidFill>
                <a:highlight>
                  <a:srgbClr val="FFFFFF"/>
                </a:highlight>
              </a:rPr>
              <a:t>FS often conveys property with a General Exchange deed, or BLM Quit Claim Deed (associated with acquired lands and in lieu lands, can you add deed in there).</a:t>
            </a:r>
          </a:p>
        </p:txBody>
      </p:sp>
      <p:sp>
        <p:nvSpPr>
          <p:cNvPr id="149" name="Shape 1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Exchanges title transfers at recording, (unless its non-simultaneous).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other Transaction – title is held by US when Post Acquisition Title Review (FTO) is signed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/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/>
              <a:t>Solicitors and OGC send a copy to DOJ.</a:t>
            </a:r>
          </a:p>
        </p:txBody>
      </p:sp>
      <p:sp>
        <p:nvSpPr>
          <p:cNvPr id="171" name="Shape 17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2417778" y="802297"/>
            <a:ext cx="8637072" cy="25414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6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2417780" y="3531203"/>
            <a:ext cx="8637072" cy="9776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ctr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xfrm>
            <a:off x="7554138" y="330369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xfrm>
            <a:off x="2416500" y="329307"/>
            <a:ext cx="4973914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1437663" y="798972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 b="0" i="0" u="none" strike="noStrike" cap="none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24" name="Shape 24"/>
          <p:cNvCxnSpPr/>
          <p:nvPr/>
        </p:nvCxnSpPr>
        <p:spPr>
          <a:xfrm>
            <a:off x="2417780" y="3528542"/>
            <a:ext cx="8637072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 rot="5400000">
            <a:off x="4527909" y="-1060599"/>
            <a:ext cx="3450612" cy="96032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7554138" y="330369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480060" y="798972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92" name="Shape 92"/>
          <p:cNvCxnSpPr/>
          <p:nvPr/>
        </p:nvCxnSpPr>
        <p:spPr>
          <a:xfrm>
            <a:off x="1453895" y="1847088"/>
            <a:ext cx="960752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title"/>
          </p:nvPr>
        </p:nvSpPr>
        <p:spPr>
          <a:xfrm rot="5400000">
            <a:off x="7917037" y="2321046"/>
            <a:ext cx="4659888" cy="16157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 rot="5400000">
            <a:off x="3029142" y="-785497"/>
            <a:ext cx="4659888" cy="782883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dt" idx="10"/>
          </p:nvPr>
        </p:nvSpPr>
        <p:spPr>
          <a:xfrm>
            <a:off x="7554138" y="330369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sldNum" idx="12"/>
          </p:nvPr>
        </p:nvSpPr>
        <p:spPr>
          <a:xfrm>
            <a:off x="480060" y="798972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99" name="Shape 99"/>
          <p:cNvCxnSpPr/>
          <p:nvPr/>
        </p:nvCxnSpPr>
        <p:spPr>
          <a:xfrm>
            <a:off x="9439110" y="798972"/>
            <a:ext cx="0" cy="4659888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7554138" y="330369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480060" y="798972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 b="0" i="0" u="none" strike="noStrike" cap="none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31" name="Shape 31"/>
          <p:cNvCxnSpPr/>
          <p:nvPr/>
        </p:nvCxnSpPr>
        <p:spPr>
          <a:xfrm>
            <a:off x="1453895" y="1847088"/>
            <a:ext cx="960752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1454238" y="1756130"/>
            <a:ext cx="8643153" cy="18879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3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1454238" y="3806194"/>
            <a:ext cx="8630445" cy="101292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dt" idx="10"/>
          </p:nvPr>
        </p:nvSpPr>
        <p:spPr>
          <a:xfrm>
            <a:off x="7554138" y="330369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480060" y="798972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38" name="Shape 38"/>
          <p:cNvCxnSpPr/>
          <p:nvPr/>
        </p:nvCxnSpPr>
        <p:spPr>
          <a:xfrm>
            <a:off x="1454238" y="3804985"/>
            <a:ext cx="8630445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1449216" y="804889"/>
            <a:ext cx="9605634" cy="105930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1"/>
          </p:nvPr>
        </p:nvSpPr>
        <p:spPr>
          <a:xfrm>
            <a:off x="1447330" y="2010877"/>
            <a:ext cx="4645151" cy="344859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2"/>
          </p:nvPr>
        </p:nvSpPr>
        <p:spPr>
          <a:xfrm>
            <a:off x="6413771" y="2017342"/>
            <a:ext cx="4645151" cy="344151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dt" idx="10"/>
          </p:nvPr>
        </p:nvSpPr>
        <p:spPr>
          <a:xfrm>
            <a:off x="7554138" y="330369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480060" y="798972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46" name="Shape 46"/>
          <p:cNvCxnSpPr/>
          <p:nvPr/>
        </p:nvCxnSpPr>
        <p:spPr>
          <a:xfrm>
            <a:off x="1453895" y="1847088"/>
            <a:ext cx="960752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1447191" y="804162"/>
            <a:ext cx="9607661" cy="10563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1447191" y="2019549"/>
            <a:ext cx="4645151" cy="8019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1447191" y="2824268"/>
            <a:ext cx="4645151" cy="26444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3"/>
          </p:nvPr>
        </p:nvSpPr>
        <p:spPr>
          <a:xfrm>
            <a:off x="6412362" y="2023002"/>
            <a:ext cx="4645151" cy="8022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22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body" idx="4"/>
          </p:nvPr>
        </p:nvSpPr>
        <p:spPr>
          <a:xfrm>
            <a:off x="6412362" y="2821491"/>
            <a:ext cx="4645151" cy="263737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xfrm>
            <a:off x="7554138" y="330369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480060" y="798972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56" name="Shape 56"/>
          <p:cNvCxnSpPr/>
          <p:nvPr/>
        </p:nvCxnSpPr>
        <p:spPr>
          <a:xfrm>
            <a:off x="1453895" y="1847088"/>
            <a:ext cx="960752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dt" idx="10"/>
          </p:nvPr>
        </p:nvSpPr>
        <p:spPr>
          <a:xfrm>
            <a:off x="7554138" y="330369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480060" y="798972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62" name="Shape 62"/>
          <p:cNvCxnSpPr/>
          <p:nvPr/>
        </p:nvCxnSpPr>
        <p:spPr>
          <a:xfrm>
            <a:off x="1453895" y="1847088"/>
            <a:ext cx="960752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7554138" y="330369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480060" y="798972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444670" y="798972"/>
            <a:ext cx="3273098" cy="22471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5043714" y="798974"/>
            <a:ext cx="6012469" cy="465882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1444670" y="3205491"/>
            <a:ext cx="3275012" cy="22481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7554138" y="330369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80060" y="798972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74" name="Shape 74"/>
          <p:cNvCxnSpPr/>
          <p:nvPr/>
        </p:nvCxnSpPr>
        <p:spPr>
          <a:xfrm>
            <a:off x="1448279" y="3205491"/>
            <a:ext cx="3269490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Shape 76"/>
          <p:cNvGrpSpPr/>
          <p:nvPr/>
        </p:nvGrpSpPr>
        <p:grpSpPr>
          <a:xfrm>
            <a:off x="7477386" y="482170"/>
            <a:ext cx="4074532" cy="5149101"/>
            <a:chOff x="7477386" y="482170"/>
            <a:chExt cx="4074532" cy="5149101"/>
          </a:xfrm>
        </p:grpSpPr>
        <p:sp>
          <p:nvSpPr>
            <p:cNvPr id="77" name="Shape 77"/>
            <p:cNvSpPr/>
            <p:nvPr/>
          </p:nvSpPr>
          <p:spPr>
            <a:xfrm>
              <a:off x="7477386" y="482170"/>
              <a:ext cx="4074532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  <a:lin ang="5400000" scaled="0"/>
            </a:gradFill>
            <a:ln>
              <a:noFill/>
            </a:ln>
            <a:effectLst>
              <a:outerShdw blurRad="127000" dist="228600" dir="4740000" sx="98000" sy="98000" algn="tl" rotWithShape="0">
                <a:srgbClr val="000000">
                  <a:alpha val="33725"/>
                </a:srgbClr>
              </a:outerShdw>
            </a:effectLst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78" name="Shape 78"/>
            <p:cNvSpPr/>
            <p:nvPr/>
          </p:nvSpPr>
          <p:spPr>
            <a:xfrm>
              <a:off x="7790446" y="812506"/>
              <a:ext cx="3450288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ap="flat" cmpd="sng">
              <a:solidFill>
                <a:srgbClr val="19191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1451205" y="1129512"/>
            <a:ext cx="5532327" cy="18305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>
            <a:spLocks noGrp="1"/>
          </p:cNvSpPr>
          <p:nvPr>
            <p:ph type="pic" idx="2"/>
          </p:nvPr>
        </p:nvSpPr>
        <p:spPr>
          <a:xfrm>
            <a:off x="8124389" y="1122541"/>
            <a:ext cx="2791171" cy="3866327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1450329" y="3145991"/>
            <a:ext cx="5524403" cy="200374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1447382" y="5469855"/>
            <a:ext cx="5527351" cy="3201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1447382" y="318639"/>
            <a:ext cx="5541003" cy="32093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480060" y="798972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85" name="Shape 85"/>
          <p:cNvCxnSpPr/>
          <p:nvPr/>
        </p:nvCxnSpPr>
        <p:spPr>
          <a:xfrm>
            <a:off x="1447382" y="3143605"/>
            <a:ext cx="5527351" cy="0"/>
          </a:xfrm>
          <a:prstGeom prst="straightConnector1">
            <a:avLst/>
          </a:prstGeom>
          <a:noFill/>
          <a:ln w="317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BE9E6"/>
            </a:gs>
            <a:gs pos="100000">
              <a:srgbClr val="C9C5C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2019475"/>
            <a:ext cx="12192000" cy="4105940"/>
          </a:xfrm>
          <a:prstGeom prst="rect">
            <a:avLst/>
          </a:prstGeom>
          <a:gradFill>
            <a:gsLst>
              <a:gs pos="0">
                <a:srgbClr val="DFDBD5">
                  <a:alpha val="0"/>
                </a:srgbClr>
              </a:gs>
              <a:gs pos="100000">
                <a:schemeClr val="lt2"/>
              </a:gs>
            </a:gsLst>
            <a:lin ang="5400000" scaled="0"/>
          </a:gra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13">
            <a:alphaModFix/>
          </a:blip>
          <a:srcRect t="1538" b="-1538"/>
          <a:stretch/>
        </p:blipFill>
        <p:spPr>
          <a:xfrm>
            <a:off x="0" y="6126480"/>
            <a:ext cx="12192000" cy="74294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bin"/>
              <a:buNone/>
              <a:defRPr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101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685800" marR="0" lvl="1" indent="-1143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1143000" marR="0" lvl="2" indent="-1270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600200" marR="0" lvl="3" indent="-1397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2057400" marR="0" lvl="4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514600" marR="0" lvl="5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971800" marR="0" lvl="6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429000" marR="0" lvl="7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886200" marR="0" lvl="8" indent="-1524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7554138" y="330369"/>
            <a:ext cx="350071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1451579" y="329307"/>
            <a:ext cx="5938835" cy="3092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000" b="0" i="0" u="none" strike="noStrike" cap="none">
                <a:solidFill>
                  <a:srgbClr val="888888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80060" y="798972"/>
            <a:ext cx="811019" cy="5035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2800" b="0" i="0" u="none" strike="noStrike" cap="none">
                <a:solidFill>
                  <a:schemeClr val="accent1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2800" b="0" i="0" u="none" strike="noStrike" cap="none">
              <a:solidFill>
                <a:schemeClr val="accen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cxnSp>
        <p:nvCxnSpPr>
          <p:cNvPr id="17" name="Shape 17"/>
          <p:cNvCxnSpPr/>
          <p:nvPr/>
        </p:nvCxnSpPr>
        <p:spPr>
          <a:xfrm>
            <a:off x="0" y="6128412"/>
            <a:ext cx="12192000" cy="0"/>
          </a:xfrm>
          <a:prstGeom prst="straightConnector1">
            <a:avLst/>
          </a:prstGeom>
          <a:noFill/>
          <a:ln w="12700" cap="flat" cmpd="sng">
            <a:solidFill>
              <a:srgbClr val="000001">
                <a:alpha val="20000"/>
              </a:srgbClr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2417778" y="802297"/>
            <a:ext cx="8637072" cy="25414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0" anchor="b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66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CLOSING AND ESCROW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subTitle" idx="1"/>
          </p:nvPr>
        </p:nvSpPr>
        <p:spPr>
          <a:xfrm>
            <a:off x="2417780" y="3531203"/>
            <a:ext cx="8637072" cy="174225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KAREN MONTGOMERY, REALTY LEAD</a:t>
            </a: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CALIFORNIA STATE OFFICE</a:t>
            </a: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K15MONTG@BLM.GOV</a:t>
            </a:r>
          </a:p>
          <a:p>
            <a:pPr marL="0" marR="0" lvl="0" indent="0" algn="r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916-978-4647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POST CLOSING 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Records Notations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LR2000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MTP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dirty="0" smtClean="0"/>
              <a:t>LSRS, LADS and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Status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Atlas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FS transmits info to BLM for notation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Document Third Party Rights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Establish a New Case File for each 3</a:t>
            </a:r>
            <a:r>
              <a:rPr lang="en-US" sz="2400" b="0" i="0" u="none" strike="noStrike" cap="none" baseline="30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rd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party right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FINALLY…</a:t>
            </a:r>
          </a:p>
        </p:txBody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1451578" y="2015732"/>
            <a:ext cx="5169227" cy="3450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dirty="0"/>
              <a:t>Follow archive schedule for files</a:t>
            </a:r>
          </a:p>
          <a:p>
            <a:pPr indent="-228600"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/>
              <a:t>Notify </a:t>
            </a:r>
            <a:r>
              <a:rPr lang="en-US" sz="2400" dirty="0" smtClean="0"/>
              <a:t>R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esource Staff and LEO 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dirty="0" smtClean="0"/>
              <a:t> Report accomplishments</a:t>
            </a:r>
          </a:p>
          <a:p>
            <a:pPr indent="-228600">
              <a:spcBef>
                <a:spcPts val="0"/>
              </a:spcBef>
              <a:spcAft>
                <a:spcPts val="1000"/>
              </a:spcAft>
            </a:pPr>
            <a:r>
              <a:rPr lang="en-US" sz="2400" dirty="0" smtClean="0"/>
              <a:t>County </a:t>
            </a:r>
            <a:r>
              <a:rPr lang="en-US" sz="2400" dirty="0"/>
              <a:t>Letter</a:t>
            </a:r>
          </a:p>
          <a:p>
            <a:pPr lvl="0" indent="-228600">
              <a:spcBef>
                <a:spcPts val="0"/>
              </a:spcBef>
              <a:spcAft>
                <a:spcPts val="1000"/>
              </a:spcAft>
            </a:pPr>
            <a:r>
              <a:rPr lang="en-US" sz="2400" dirty="0"/>
              <a:t>Thank </a:t>
            </a:r>
            <a:r>
              <a:rPr lang="en-US" sz="2400" dirty="0"/>
              <a:t>You Letters</a:t>
            </a:r>
          </a:p>
          <a:p>
            <a:pPr lvl="0" indent="-228600">
              <a:spcBef>
                <a:spcPts val="0"/>
              </a:spcBef>
              <a:spcAft>
                <a:spcPts val="1000"/>
              </a:spcAft>
            </a:pPr>
            <a:r>
              <a:rPr lang="en-US" sz="2400" dirty="0"/>
              <a:t>Press Release</a:t>
            </a:r>
          </a:p>
          <a:p>
            <a:pPr lvl="0" indent="-228600">
              <a:spcBef>
                <a:spcPts val="0"/>
              </a:spcBef>
              <a:spcAft>
                <a:spcPts val="1000"/>
              </a:spcAft>
            </a:pPr>
            <a:r>
              <a:rPr lang="en-US" sz="2400" dirty="0"/>
              <a:t>Post and mark </a:t>
            </a:r>
            <a:r>
              <a:rPr lang="en-US" sz="2400" dirty="0"/>
              <a:t>new boundary</a:t>
            </a: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25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pic>
        <p:nvPicPr>
          <p:cNvPr id="189" name="Shape 189" descr="Our Contest Week Continues!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7542" y="2015732"/>
            <a:ext cx="5019072" cy="3450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CLOSING  VS.  ESCROW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WHAT’S THE DIFFERENCE?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4431060" cy="3450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Closing: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 meeting of the parties to a real estate transaction held to execute and deliver property title documents.</a:t>
            </a:r>
          </a:p>
        </p:txBody>
      </p:sp>
      <p:sp>
        <p:nvSpPr>
          <p:cNvPr id="114" name="Shape 114"/>
          <p:cNvSpPr/>
          <p:nvPr/>
        </p:nvSpPr>
        <p:spPr>
          <a:xfrm>
            <a:off x="6253216" y="2015731"/>
            <a:ext cx="4801638" cy="28797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Escrow:</a:t>
            </a:r>
          </a:p>
          <a:p>
            <a:pPr marL="285750" marR="0" lvl="0" indent="-28575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Property or evidence of property deposited by two or more persons with a third person to be delivered under a certain contingency or on the completion of certain terms.</a:t>
            </a:r>
          </a:p>
        </p:txBody>
      </p:sp>
      <p:cxnSp>
        <p:nvCxnSpPr>
          <p:cNvPr id="115" name="Shape 115"/>
          <p:cNvCxnSpPr/>
          <p:nvPr/>
        </p:nvCxnSpPr>
        <p:spPr>
          <a:xfrm>
            <a:off x="6004560" y="2015732"/>
            <a:ext cx="0" cy="3242067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6" name="Shape 116"/>
          <p:cNvSpPr txBox="1"/>
          <p:nvPr/>
        </p:nvSpPr>
        <p:spPr>
          <a:xfrm>
            <a:off x="1280158" y="5791200"/>
            <a:ext cx="750633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Dictionary of Real Estate Appraisal, 3</a:t>
            </a:r>
            <a:r>
              <a:rPr lang="en-US" sz="1800" b="0" i="0" u="none" strike="noStrike" cap="none" baseline="300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rd</a:t>
            </a:r>
            <a:r>
              <a:rPr lang="en-US" sz="18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Edition, Appraisal Institute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CLOSING - A MEETING OF THE PARTIES </a:t>
            </a:r>
          </a:p>
        </p:txBody>
      </p:sp>
      <p:pic>
        <p:nvPicPr>
          <p:cNvPr id="123" name="Shape 123" descr="&lt;strong&gt;fax&lt;/strong&gt;-1.jpg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4446898" y="2105928"/>
            <a:ext cx="2229802" cy="2062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 descr="... direct &lt;strong&gt;mail&lt;/strong&gt; brochures direct &lt;strong&gt;mail&lt;/strong&gt; newsletters direct &lt;strong&gt;mail&lt;/strong&gt; postcards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7195963" y="2311377"/>
            <a:ext cx="2670171" cy="19781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Shape 125" descr="&lt;strong&gt;meeting&lt;/strong&gt; by yves_guillou - remixed with other OCAL submissions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3297" y="3017519"/>
            <a:ext cx="3850105" cy="2834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Shape 126" descr="&lt;strong&gt;Certified&lt;/strong&gt; Stamp Clip Art Related Keywords &amp; Suggestions - &lt;strong&gt;Certified&lt;/strong&gt; ..."/>
          <p:cNvPicPr preferRelativeResize="0"/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/>
          <a:stretch/>
        </p:blipFill>
        <p:spPr>
          <a:xfrm>
            <a:off x="8044685" y="3289255"/>
            <a:ext cx="914400" cy="588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 descr="&lt;strong&gt;ups&lt;/strong&gt; logo vector | Logospike.com: Famous and Free Vector Logos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042582" y="3583387"/>
            <a:ext cx="2268772" cy="2268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ESCROW</a:t>
            </a: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967" y="804518"/>
            <a:ext cx="3601885" cy="4661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Shape 1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51579" y="804518"/>
            <a:ext cx="3489881" cy="466182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Shape 136"/>
          <p:cNvSpPr/>
          <p:nvPr/>
        </p:nvSpPr>
        <p:spPr>
          <a:xfrm>
            <a:off x="5410200" y="2727959"/>
            <a:ext cx="1496568" cy="484631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7" name="Shape 137"/>
          <p:cNvSpPr/>
          <p:nvPr/>
        </p:nvSpPr>
        <p:spPr>
          <a:xfrm>
            <a:off x="5410200" y="3498721"/>
            <a:ext cx="1443498" cy="484631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5875" cap="flat" cmpd="sng">
            <a:solidFill>
              <a:srgbClr val="85153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2837000" y="5460087"/>
            <a:ext cx="6994519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…on the completion of certain terms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ESCROW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…ON THE COMPLETION OF CERTAIN TERMS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603275" cy="395834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59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Escrow Instructions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208"/>
              <a:buFont typeface="Arial"/>
              <a:buChar char="•"/>
            </a:pPr>
            <a:r>
              <a:rPr lang="en-US" sz="2405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Policy Form - A.L.T.A. Form 9/28/91 (Revised 12/3/12)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208"/>
              <a:buFont typeface="Arial"/>
              <a:buChar char="•"/>
            </a:pPr>
            <a:r>
              <a:rPr lang="en-US" sz="2405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Value of Policy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208"/>
              <a:buFont typeface="Arial"/>
              <a:buChar char="•"/>
            </a:pPr>
            <a:r>
              <a:rPr lang="en-US" sz="2405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Ensure all taxes and liens are paid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208"/>
              <a:buFont typeface="Arial"/>
              <a:buChar char="•"/>
            </a:pPr>
            <a:r>
              <a:rPr lang="en-US" sz="2405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Deed to US records </a:t>
            </a:r>
            <a:r>
              <a:rPr lang="en-US" sz="2405" b="0" i="0" u="sng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before</a:t>
            </a:r>
            <a:r>
              <a:rPr lang="en-US" sz="2405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 patent to patentee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208"/>
              <a:buFont typeface="Arial"/>
              <a:buChar char="•"/>
            </a:pPr>
            <a:r>
              <a:rPr lang="en-US" sz="2405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Conformed copy of recorded documents will delivered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208"/>
              <a:buFont typeface="Arial"/>
              <a:buChar char="•"/>
            </a:pPr>
            <a:r>
              <a:rPr lang="en-US" sz="2405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Title Insurance Policy can be issued as directed</a:t>
            </a:r>
          </a:p>
          <a:p>
            <a:pPr marL="685800" marR="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208"/>
              <a:buFont typeface="Arial"/>
              <a:buChar char="•"/>
            </a:pPr>
            <a:r>
              <a:rPr lang="en-US" sz="2405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Remove Unacceptable Exceptions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909"/>
              <a:buFont typeface="Arial"/>
              <a:buNone/>
            </a:pPr>
            <a:endParaRPr sz="222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ESCROW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endParaRPr lang="en-US" sz="3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307861" cy="3450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Simultaneous exchange is the preferred method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Title passes upon recordation of the conveyance documents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Non-Simultaneous exchange (BLM)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Deed to US is recorded first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Title does not pass until the solicitor</a:t>
            </a:r>
            <a:r>
              <a:rPr lang="en-US" sz="2400" dirty="0"/>
              <a:t> 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issues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the Post Acquisition Title Review (FTO)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ESCROW</a:t>
            </a:r>
            <a:b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DELIVER TO ESCROW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1451579" y="2015732"/>
            <a:ext cx="9156836" cy="34506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Escrow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Instructions – signed</a:t>
            </a:r>
          </a:p>
          <a:p>
            <a:pPr marL="685800" marR="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Exchange proponent may deliver separate escrow instructions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Offer letter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Deeds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Patents</a:t>
            </a:r>
          </a:p>
          <a:p>
            <a:pPr marL="228600" marR="0" lvl="0" indent="-228600" algn="l" rtl="0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Funding – Cash Equalization and Closing Costs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dirty="0" smtClean="0"/>
              <a:t>CLOSING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ESCROW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/>
            </a:r>
            <a:br>
              <a:rPr lang="en-US" sz="32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</a:br>
            <a:r>
              <a:rPr lang="en-US" sz="32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ENSURE…</a:t>
            </a:r>
          </a:p>
        </p:txBody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1451579" y="1853753"/>
            <a:ext cx="6509889" cy="412032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Second CIP before closing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Deeds and Patents and any other documents are recorded in the County Offices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Funds are delivered/earned, as appropriate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Conformed Copy of recorded documents 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Title Policy Issued on the date of recording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Legal Description is exact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Ensure Escrow Instructions were followed</a:t>
            </a:r>
          </a:p>
        </p:txBody>
      </p:sp>
      <p:pic>
        <p:nvPicPr>
          <p:cNvPr id="167" name="Shape 1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13029" y="804518"/>
            <a:ext cx="3722823" cy="48201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>
            <a:off x="1451579" y="804518"/>
            <a:ext cx="9603275" cy="104923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25000"/>
              <a:buFont typeface="Cabin"/>
              <a:buNone/>
            </a:pPr>
            <a:r>
              <a:rPr lang="en-US" sz="3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POST ACQUISITION TITLE REVIEW – (FTO)</a:t>
            </a:r>
          </a:p>
        </p:txBody>
      </p:sp>
      <p:sp>
        <p:nvSpPr>
          <p:cNvPr id="174" name="Shape 174"/>
          <p:cNvSpPr txBox="1"/>
          <p:nvPr/>
        </p:nvSpPr>
        <p:spPr>
          <a:xfrm>
            <a:off x="1451579" y="2015732"/>
            <a:ext cx="8462442" cy="38211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38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NON-FEDERAL LANDS: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9166"/>
              <a:buFont typeface="Arial"/>
              <a:buChar char="•"/>
            </a:pPr>
            <a:r>
              <a:rPr lang="en-US" sz="238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Executed and Recorded Deeds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9166"/>
              <a:buFont typeface="Arial"/>
              <a:buChar char="•"/>
            </a:pPr>
            <a:r>
              <a:rPr lang="en-US" sz="238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Title Insurance Policy (A.L.T.A. Policy (Revised 12/31/12))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9166"/>
              <a:buFont typeface="Arial"/>
              <a:buChar char="•"/>
            </a:pPr>
            <a:r>
              <a:rPr lang="en-US" sz="238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Admin Determination or Certificate of Use and Consent – Address any new Exceptions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9166"/>
              <a:buFont typeface="Arial"/>
              <a:buChar char="•"/>
            </a:pPr>
            <a:r>
              <a:rPr lang="en-US" sz="238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Settlement Statement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9166"/>
              <a:buFont typeface="Arial"/>
              <a:buChar char="•"/>
            </a:pPr>
            <a:r>
              <a:rPr lang="en-US" sz="238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Second CIP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99166"/>
              <a:buFont typeface="Arial"/>
              <a:buChar char="•"/>
            </a:pPr>
            <a:r>
              <a:rPr lang="en-US" sz="2380" dirty="0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Approved Pre-Acquisition Title Review (PTO)</a:t>
            </a:r>
          </a:p>
          <a:p>
            <a:pPr marL="228600" marR="0" lvl="0" indent="-228600" algn="l" rtl="0">
              <a:lnSpc>
                <a:spcPct val="100000"/>
              </a:lnSpc>
              <a:spcBef>
                <a:spcPts val="1000"/>
              </a:spcBef>
              <a:buClr>
                <a:schemeClr val="accent1"/>
              </a:buClr>
              <a:buFont typeface="Arial"/>
              <a:buNone/>
            </a:pPr>
            <a:endParaRPr sz="1679" dirty="0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rgbClr val="000000"/>
      </a:dk1>
      <a:lt1>
        <a:srgbClr val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485</Words>
  <Application>Microsoft Office PowerPoint</Application>
  <PresentationFormat>Widescreen</PresentationFormat>
  <Paragraphs>89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Cabin</vt:lpstr>
      <vt:lpstr>Gallery</vt:lpstr>
      <vt:lpstr>CLOSING AND ESCROW</vt:lpstr>
      <vt:lpstr>CLOSING  VS.  ESCROW WHAT’S THE DIFFERENCE?</vt:lpstr>
      <vt:lpstr>CLOSING - A MEETING OF THE PARTIES </vt:lpstr>
      <vt:lpstr>ESCROW</vt:lpstr>
      <vt:lpstr>ESCROW …ON THE COMPLETION OF CERTAIN TERMS</vt:lpstr>
      <vt:lpstr>ESCROW </vt:lpstr>
      <vt:lpstr>ESCROW DELIVER TO ESCROW</vt:lpstr>
      <vt:lpstr>CLOSING ESCROW ENSURE…</vt:lpstr>
      <vt:lpstr>POST ACQUISITION TITLE REVIEW – (FTO)</vt:lpstr>
      <vt:lpstr>POST CLOSING </vt:lpstr>
      <vt:lpstr>FINALLY…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CLOSING AND ESCROW</dc:title>
  <cp:lastModifiedBy>ilmntcctrn74</cp:lastModifiedBy>
  <cp:revision>3</cp:revision>
  <dcterms:modified xsi:type="dcterms:W3CDTF">2017-06-16T20:36:15Z</dcterms:modified>
</cp:coreProperties>
</file>