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5"/>
  </p:notesMasterIdLst>
  <p:sldIdLst>
    <p:sldId id="257" r:id="rId2"/>
    <p:sldId id="259" r:id="rId3"/>
    <p:sldId id="276" r:id="rId4"/>
    <p:sldId id="260" r:id="rId5"/>
    <p:sldId id="275" r:id="rId6"/>
    <p:sldId id="274" r:id="rId7"/>
    <p:sldId id="262" r:id="rId8"/>
    <p:sldId id="263" r:id="rId9"/>
    <p:sldId id="264" r:id="rId10"/>
    <p:sldId id="282" r:id="rId11"/>
    <p:sldId id="265" r:id="rId12"/>
    <p:sldId id="266" r:id="rId13"/>
    <p:sldId id="270" r:id="rId14"/>
    <p:sldId id="256" r:id="rId15"/>
    <p:sldId id="268" r:id="rId16"/>
    <p:sldId id="267" r:id="rId17"/>
    <p:sldId id="277" r:id="rId18"/>
    <p:sldId id="278" r:id="rId19"/>
    <p:sldId id="279" r:id="rId20"/>
    <p:sldId id="280" r:id="rId21"/>
    <p:sldId id="281" r:id="rId22"/>
    <p:sldId id="269" r:id="rId23"/>
    <p:sldId id="283" r:id="rId24"/>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15:guide id="1" orient="horz" pos="2909" userDrawn="1">
          <p15:clr>
            <a:srgbClr val="A4A3A4"/>
          </p15:clr>
        </p15:guide>
        <p15:guide id="2" pos="218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ord, Laurie A" initials="FLA"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6010" autoAdjust="0"/>
    <p:restoredTop sz="62633" autoAdjust="0"/>
  </p:normalViewPr>
  <p:slideViewPr>
    <p:cSldViewPr snapToGrid="0">
      <p:cViewPr varScale="1">
        <p:scale>
          <a:sx n="41" d="100"/>
          <a:sy n="41" d="100"/>
        </p:scale>
        <p:origin x="-1722" y="-96"/>
      </p:cViewPr>
      <p:guideLst>
        <p:guide orient="horz" pos="2160"/>
        <p:guide pos="3840"/>
      </p:guideLst>
    </p:cSldViewPr>
  </p:slideViewPr>
  <p:notesTextViewPr>
    <p:cViewPr>
      <p:scale>
        <a:sx n="1" d="1"/>
        <a:sy n="1" d="1"/>
      </p:scale>
      <p:origin x="0" y="0"/>
    </p:cViewPr>
  </p:notesTextViewPr>
  <p:notesViewPr>
    <p:cSldViewPr snapToGrid="0" showGuides="1">
      <p:cViewPr>
        <p:scale>
          <a:sx n="50" d="100"/>
          <a:sy n="50" d="100"/>
        </p:scale>
        <p:origin x="-2862" y="-168"/>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8F268859-D064-4098-8250-F64922148055}" type="datetimeFigureOut">
              <a:rPr lang="en-US" smtClean="0"/>
              <a:t>6/16/2017</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5550E92E-D283-4931-92BF-030EEF45F610}" type="slidenum">
              <a:rPr lang="en-US" smtClean="0"/>
              <a:t>‹#›</a:t>
            </a:fld>
            <a:endParaRPr lang="en-US"/>
          </a:p>
        </p:txBody>
      </p:sp>
    </p:spTree>
    <p:extLst>
      <p:ext uri="{BB962C8B-B14F-4D97-AF65-F5344CB8AC3E}">
        <p14:creationId xmlns:p14="http://schemas.microsoft.com/office/powerpoint/2010/main" val="919319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550E92E-D283-4931-92BF-030EEF45F610}" type="slidenum">
              <a:rPr lang="en-US" smtClean="0"/>
              <a:t>1</a:t>
            </a:fld>
            <a:endParaRPr lang="en-US"/>
          </a:p>
        </p:txBody>
      </p:sp>
    </p:spTree>
    <p:extLst>
      <p:ext uri="{BB962C8B-B14F-4D97-AF65-F5344CB8AC3E}">
        <p14:creationId xmlns:p14="http://schemas.microsoft.com/office/powerpoint/2010/main" val="35299353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smtClean="0">
                <a:latin typeface="Arial" pitchFamily="34" charset="0"/>
                <a:cs typeface="Arial" pitchFamily="34" charset="0"/>
              </a:rPr>
              <a:t>Subpart A </a:t>
            </a:r>
          </a:p>
          <a:p>
            <a:pPr lvl="1"/>
            <a:r>
              <a:rPr lang="en-US" sz="1100" dirty="0" smtClean="0">
                <a:latin typeface="Arial" pitchFamily="34" charset="0"/>
                <a:cs typeface="Arial" pitchFamily="34" charset="0"/>
              </a:rPr>
              <a:t>Objections </a:t>
            </a:r>
          </a:p>
          <a:p>
            <a:pPr lvl="2"/>
            <a:r>
              <a:rPr lang="en-US" sz="1100" dirty="0" smtClean="0">
                <a:latin typeface="Arial" pitchFamily="34" charset="0"/>
                <a:cs typeface="Arial" pitchFamily="34" charset="0"/>
              </a:rPr>
              <a:t>Timing of Decision </a:t>
            </a:r>
          </a:p>
          <a:p>
            <a:pPr lvl="2"/>
            <a:r>
              <a:rPr lang="en-US" sz="1100" dirty="0" smtClean="0">
                <a:latin typeface="Arial" pitchFamily="34" charset="0"/>
                <a:cs typeface="Arial" pitchFamily="34" charset="0"/>
              </a:rPr>
              <a:t>Responsible Official cannot sign DN or ROD until Reviewing Officer has responded to objections and all concerns or instructions have been addressed</a:t>
            </a:r>
          </a:p>
          <a:p>
            <a:pPr lvl="3"/>
            <a:r>
              <a:rPr lang="en-US" sz="1100" dirty="0" smtClean="0">
                <a:latin typeface="Arial" pitchFamily="34" charset="0"/>
                <a:cs typeface="Arial" pitchFamily="34" charset="0"/>
              </a:rPr>
              <a:t>No legal notice of decision required</a:t>
            </a:r>
          </a:p>
          <a:p>
            <a:pPr lvl="3"/>
            <a:r>
              <a:rPr lang="en-US" sz="1100" dirty="0" smtClean="0">
                <a:latin typeface="Arial" pitchFamily="34" charset="0"/>
                <a:cs typeface="Arial" pitchFamily="34" charset="0"/>
              </a:rPr>
              <a:t>Must inform interested and affected parties of the decision</a:t>
            </a:r>
          </a:p>
          <a:p>
            <a:pPr lvl="3"/>
            <a:r>
              <a:rPr lang="en-US" sz="1100" dirty="0" smtClean="0">
                <a:latin typeface="Arial" pitchFamily="34" charset="0"/>
                <a:cs typeface="Arial" pitchFamily="34" charset="0"/>
              </a:rPr>
              <a:t>There is a 5 business day wait period at the end of the objection period if project was subject to objection, but did not receive one</a:t>
            </a:r>
          </a:p>
        </p:txBody>
      </p:sp>
      <p:sp>
        <p:nvSpPr>
          <p:cNvPr id="4" name="Slide Number Placeholder 3"/>
          <p:cNvSpPr>
            <a:spLocks noGrp="1"/>
          </p:cNvSpPr>
          <p:nvPr>
            <p:ph type="sldNum" sz="quarter" idx="10"/>
          </p:nvPr>
        </p:nvSpPr>
        <p:spPr/>
        <p:txBody>
          <a:bodyPr/>
          <a:lstStyle/>
          <a:p>
            <a:fld id="{5550E92E-D283-4931-92BF-030EEF45F610}" type="slidenum">
              <a:rPr lang="en-US" smtClean="0"/>
              <a:t>10</a:t>
            </a:fld>
            <a:endParaRPr lang="en-US"/>
          </a:p>
        </p:txBody>
      </p:sp>
    </p:spTree>
    <p:extLst>
      <p:ext uri="{BB962C8B-B14F-4D97-AF65-F5344CB8AC3E}">
        <p14:creationId xmlns:p14="http://schemas.microsoft.com/office/powerpoint/2010/main" val="26420058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Implementation Period</a:t>
            </a:r>
            <a:r>
              <a:rPr lang="en-US" dirty="0"/>
              <a:t>. The decision document must indicate that implementation of the Decision occurs only upon expiration of the 45-day protest period initiated by the publication of a Notice of Decision (NOD) (43 CFR 2201.7-1) and the resolution of any protests. The decision document should not include appeal language.</a:t>
            </a:r>
          </a:p>
          <a:p>
            <a:endParaRPr lang="en-US" dirty="0"/>
          </a:p>
          <a:p>
            <a:pPr defTabSz="924916"/>
            <a:r>
              <a:rPr lang="en-US" dirty="0"/>
              <a:t>The delegated authority (authorized officer) to issue the decision must be determined, and will generally be the Field Manager (BLM) or Forest Supervisor (FS).  Higher delegation may be necessary, especially if a plan amendment, compensation for assumption of costs, ledgering, or acquisition of constructed assets would be involved.  The delegated authority for the decision will also determine the delegated authority for review of protests (BLM) and appeals (FS).</a:t>
            </a:r>
          </a:p>
        </p:txBody>
      </p:sp>
      <p:sp>
        <p:nvSpPr>
          <p:cNvPr id="4" name="Slide Number Placeholder 3"/>
          <p:cNvSpPr>
            <a:spLocks noGrp="1"/>
          </p:cNvSpPr>
          <p:nvPr>
            <p:ph type="sldNum" sz="quarter" idx="10"/>
          </p:nvPr>
        </p:nvSpPr>
        <p:spPr/>
        <p:txBody>
          <a:bodyPr/>
          <a:lstStyle/>
          <a:p>
            <a:fld id="{5550E92E-D283-4931-92BF-030EEF45F610}" type="slidenum">
              <a:rPr lang="en-US" smtClean="0"/>
              <a:t>11</a:t>
            </a:fld>
            <a:endParaRPr lang="en-US"/>
          </a:p>
        </p:txBody>
      </p:sp>
    </p:spTree>
    <p:extLst>
      <p:ext uri="{BB962C8B-B14F-4D97-AF65-F5344CB8AC3E}">
        <p14:creationId xmlns:p14="http://schemas.microsoft.com/office/powerpoint/2010/main" val="42158582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66687" y="239713"/>
            <a:ext cx="5543550" cy="3117850"/>
          </a:xfrm>
        </p:spPr>
      </p:sp>
      <p:sp>
        <p:nvSpPr>
          <p:cNvPr id="3" name="Notes Placeholder 2"/>
          <p:cNvSpPr>
            <a:spLocks noGrp="1"/>
          </p:cNvSpPr>
          <p:nvPr>
            <p:ph type="body" idx="1"/>
          </p:nvPr>
        </p:nvSpPr>
        <p:spPr>
          <a:xfrm>
            <a:off x="329184" y="3419856"/>
            <a:ext cx="6364224" cy="5577840"/>
          </a:xfrm>
        </p:spPr>
        <p:txBody>
          <a:bodyPr/>
          <a:lstStyle/>
          <a:p>
            <a:pPr defTabSz="924916">
              <a:lnSpc>
                <a:spcPts val="1300"/>
              </a:lnSpc>
            </a:pPr>
            <a:r>
              <a:rPr lang="en-US" sz="1100" dirty="0"/>
              <a:t>A draft decision is prepared for the review and approval of the Director (BLM) or Regional Forester (FS) before issuance.</a:t>
            </a:r>
          </a:p>
          <a:p>
            <a:pPr>
              <a:lnSpc>
                <a:spcPts val="1300"/>
              </a:lnSpc>
            </a:pPr>
            <a:r>
              <a:rPr lang="en-US" sz="1100" b="1" dirty="0" smtClean="0"/>
              <a:t>Decision </a:t>
            </a:r>
            <a:r>
              <a:rPr lang="en-US" sz="1100" b="1" dirty="0"/>
              <a:t>Review, Approval and Quality Assurance Requirements</a:t>
            </a:r>
          </a:p>
          <a:p>
            <a:pPr>
              <a:lnSpc>
                <a:spcPts val="1300"/>
              </a:lnSpc>
            </a:pPr>
            <a:r>
              <a:rPr lang="en-US" sz="1100" dirty="0"/>
              <a:t>To strengthen management oversight and ensure adequate controls are in place for management decisions involving land exchanges a national level review process is required for all land exchanges. Under this review process the National Land Exchange Lead (WO-350) reviews land exchanges at the decision stage and recommendations are then forwarded to the Washington Office Lands and Realty Division (WO-350) for further review. WO-300 will then review for subsequent approval by the Deputy Director. This practice will continue until the Director authorizes individual State Directors to resume selective responsibility for land</a:t>
            </a:r>
          </a:p>
          <a:p>
            <a:pPr>
              <a:lnSpc>
                <a:spcPts val="1300"/>
              </a:lnSpc>
            </a:pPr>
            <a:r>
              <a:rPr lang="en-US" sz="1100" dirty="0"/>
              <a:t>exchange management oversight and quality control. To expedite the review and approval process a format (see Illustration 9-5, H-2200-1) has been developed for providing a summary of the decision review information. State Offices should develop this summary information prior to forwarding the package to the NLET for further review.</a:t>
            </a:r>
          </a:p>
          <a:p>
            <a:pPr>
              <a:lnSpc>
                <a:spcPts val="1300"/>
              </a:lnSpc>
            </a:pPr>
            <a:r>
              <a:rPr lang="en-US" sz="1100" dirty="0"/>
              <a:t>1. </a:t>
            </a:r>
            <a:r>
              <a:rPr lang="en-US" sz="1100" u="sng" dirty="0"/>
              <a:t>Field Office Responsibilities</a:t>
            </a:r>
            <a:r>
              <a:rPr lang="en-US" sz="1100" dirty="0"/>
              <a:t>: Field Offices have primary responsibility for completion of land exchange processing in a manner and to the degree necessary to ensure strict accordance with laws, regulations and policy. Field Offices will also prepare the initial decision review package and summary document. At a minimum the decision package must contain an approval request memo, updated issue paper, decision summary, maps, draft decision document, draft notice of decision (NOD), appraisal review report and related information, Solicitor’s review and other pertinent information.  </a:t>
            </a:r>
            <a:r>
              <a:rPr lang="en-US" sz="1100" b="1" dirty="0"/>
              <a:t>Include all items on the Decision Review Checklist.</a:t>
            </a:r>
          </a:p>
          <a:p>
            <a:pPr defTabSz="924916">
              <a:lnSpc>
                <a:spcPts val="1300"/>
              </a:lnSpc>
            </a:pPr>
            <a:r>
              <a:rPr lang="en-US" sz="1100" dirty="0"/>
              <a:t>2. </a:t>
            </a:r>
            <a:r>
              <a:rPr lang="en-US" sz="1100" u="sng" dirty="0"/>
              <a:t>State Office Responsibilities</a:t>
            </a:r>
            <a:r>
              <a:rPr lang="en-US" sz="1100" dirty="0"/>
              <a:t>: State Directors are responsible for ensuring the integrity of the land exchange program and providing management oversight and control within their geographic jurisdiction. As a part of the approval process, State Offices have quality assurance responsibilities for land exchange processing, including coordination with the Field/Regional Solicitor’s office for review and concurrence (Solicitor review required per IM 2007-181). Before recommending a land exchange for further consideration or approval, State Directors must ensure the public interest will be served and that all statutory, regulatory, policy, and other requirements are met. If the State Office identifies errors, inconsistencies, flaws or other weaknesses, land exchange processing must be suspended until the necessary corrective action(s) is taken. State Offices also review and submit the decision package and summary document for National Land Exchange Lead review and concurrence.</a:t>
            </a:r>
          </a:p>
          <a:p>
            <a:pPr>
              <a:lnSpc>
                <a:spcPts val="1300"/>
              </a:lnSpc>
            </a:pPr>
            <a:r>
              <a:rPr lang="en-US" sz="1100" dirty="0"/>
              <a:t>3. </a:t>
            </a:r>
            <a:r>
              <a:rPr lang="en-US" sz="1100" u="sng" dirty="0"/>
              <a:t>Washington Office Responsibilities</a:t>
            </a:r>
            <a:r>
              <a:rPr lang="en-US" sz="1100" dirty="0"/>
              <a:t>: As explained above the Washington Office has established review and concurrence requirements for land exchange decisions, including Deputy Director Approval.</a:t>
            </a:r>
          </a:p>
          <a:p>
            <a:pPr>
              <a:lnSpc>
                <a:spcPts val="1300"/>
              </a:lnSpc>
            </a:pPr>
            <a:endParaRPr lang="en-US" sz="1100" dirty="0"/>
          </a:p>
        </p:txBody>
      </p:sp>
      <p:sp>
        <p:nvSpPr>
          <p:cNvPr id="4" name="Slide Number Placeholder 3"/>
          <p:cNvSpPr>
            <a:spLocks noGrp="1"/>
          </p:cNvSpPr>
          <p:nvPr>
            <p:ph type="sldNum" sz="quarter" idx="10"/>
          </p:nvPr>
        </p:nvSpPr>
        <p:spPr/>
        <p:txBody>
          <a:bodyPr/>
          <a:lstStyle/>
          <a:p>
            <a:fld id="{5550E92E-D283-4931-92BF-030EEF45F610}" type="slidenum">
              <a:rPr lang="en-US" smtClean="0"/>
              <a:t>12</a:t>
            </a:fld>
            <a:endParaRPr lang="en-US"/>
          </a:p>
        </p:txBody>
      </p:sp>
    </p:spTree>
    <p:extLst>
      <p:ext uri="{BB962C8B-B14F-4D97-AF65-F5344CB8AC3E}">
        <p14:creationId xmlns:p14="http://schemas.microsoft.com/office/powerpoint/2010/main" val="8103155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550E92E-D283-4931-92BF-030EEF45F610}" type="slidenum">
              <a:rPr lang="en-US" smtClean="0"/>
              <a:t>13</a:t>
            </a:fld>
            <a:endParaRPr lang="en-US"/>
          </a:p>
        </p:txBody>
      </p:sp>
    </p:spTree>
    <p:extLst>
      <p:ext uri="{BB962C8B-B14F-4D97-AF65-F5344CB8AC3E}">
        <p14:creationId xmlns:p14="http://schemas.microsoft.com/office/powerpoint/2010/main" val="28685940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50E92E-D283-4931-92BF-030EEF45F610}" type="slidenum">
              <a:rPr lang="en-US" smtClean="0"/>
              <a:t>14</a:t>
            </a:fld>
            <a:endParaRPr lang="en-US"/>
          </a:p>
        </p:txBody>
      </p:sp>
    </p:spTree>
    <p:extLst>
      <p:ext uri="{BB962C8B-B14F-4D97-AF65-F5344CB8AC3E}">
        <p14:creationId xmlns:p14="http://schemas.microsoft.com/office/powerpoint/2010/main" val="32008637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50E92E-D283-4931-92BF-030EEF45F610}" type="slidenum">
              <a:rPr lang="en-US" smtClean="0"/>
              <a:t>15</a:t>
            </a:fld>
            <a:endParaRPr lang="en-US"/>
          </a:p>
        </p:txBody>
      </p:sp>
    </p:spTree>
    <p:extLst>
      <p:ext uri="{BB962C8B-B14F-4D97-AF65-F5344CB8AC3E}">
        <p14:creationId xmlns:p14="http://schemas.microsoft.com/office/powerpoint/2010/main" val="40743244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50E92E-D283-4931-92BF-030EEF45F610}" type="slidenum">
              <a:rPr lang="en-US" smtClean="0"/>
              <a:t>16</a:t>
            </a:fld>
            <a:endParaRPr lang="en-US"/>
          </a:p>
        </p:txBody>
      </p:sp>
    </p:spTree>
    <p:extLst>
      <p:ext uri="{BB962C8B-B14F-4D97-AF65-F5344CB8AC3E}">
        <p14:creationId xmlns:p14="http://schemas.microsoft.com/office/powerpoint/2010/main" val="29119513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5008" y="4444861"/>
            <a:ext cx="5852096" cy="4150499"/>
          </a:xfrm>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t>When the Decision to approve or disapprove an exchange proposal is made, the authorized officer </a:t>
            </a:r>
            <a:r>
              <a:rPr lang="en-US" sz="1100" dirty="0" smtClean="0"/>
              <a:t>must publish </a:t>
            </a:r>
            <a:r>
              <a:rPr lang="en-US" sz="1100" dirty="0"/>
              <a:t>and distribute a NOD pursuant to 43 CFR </a:t>
            </a:r>
            <a:r>
              <a:rPr lang="en-US" sz="1100" dirty="0" smtClean="0"/>
              <a:t>2201.7-1</a:t>
            </a:r>
            <a:r>
              <a:rPr lang="en-US" sz="1100" baseline="0" dirty="0" smtClean="0"/>
              <a:t> (BLM) or Draft Decision pursuant to </a:t>
            </a:r>
            <a:r>
              <a:rPr lang="en-US" sz="1100" dirty="0" smtClean="0"/>
              <a:t>36 CFR 254.3(b) (FS).</a:t>
            </a:r>
          </a:p>
          <a:p>
            <a:r>
              <a:rPr lang="en-US" sz="1100" dirty="0" smtClean="0"/>
              <a:t>Publication </a:t>
            </a:r>
            <a:r>
              <a:rPr lang="en-US" sz="1100" dirty="0"/>
              <a:t>and distribution requirements are similar to those described </a:t>
            </a:r>
            <a:r>
              <a:rPr lang="en-US" sz="1100" dirty="0" smtClean="0"/>
              <a:t>5 </a:t>
            </a:r>
            <a:r>
              <a:rPr lang="en-US" sz="1100" dirty="0"/>
              <a:t>for the NOEP</a:t>
            </a:r>
            <a:r>
              <a:rPr lang="en-US" sz="1100" dirty="0" smtClean="0"/>
              <a:t>.  However</a:t>
            </a:r>
            <a:r>
              <a:rPr lang="en-US" sz="1100" dirty="0"/>
              <a:t>, publication occurs only one time rather than for four consecutive weeks. </a:t>
            </a:r>
            <a:endParaRPr lang="en-US" sz="1100" dirty="0" smtClean="0"/>
          </a:p>
          <a:p>
            <a:r>
              <a:rPr lang="en-US" sz="1100" dirty="0" smtClean="0"/>
              <a:t>The </a:t>
            </a:r>
            <a:r>
              <a:rPr lang="en-US" sz="1100" dirty="0"/>
              <a:t>BLM is </a:t>
            </a:r>
            <a:r>
              <a:rPr lang="en-US" sz="1100" dirty="0" smtClean="0"/>
              <a:t>required to </a:t>
            </a:r>
            <a:r>
              <a:rPr lang="en-US" sz="1100" dirty="0"/>
              <a:t>notify the Governor at least </a:t>
            </a:r>
            <a:r>
              <a:rPr lang="en-US" sz="1100" dirty="0" smtClean="0"/>
              <a:t>60 days </a:t>
            </a:r>
            <a:r>
              <a:rPr lang="en-US" sz="1100" dirty="0"/>
              <a:t>prior to conveyance of public lands. The </a:t>
            </a:r>
            <a:r>
              <a:rPr lang="en-US" sz="1100" dirty="0" smtClean="0"/>
              <a:t>60 day notification can </a:t>
            </a:r>
            <a:r>
              <a:rPr lang="en-US" sz="1100" dirty="0"/>
              <a:t>run concurrently with publication of the NOD. </a:t>
            </a:r>
            <a:r>
              <a:rPr lang="en-US" sz="1100" dirty="0" smtClean="0"/>
              <a:t> Distribution </a:t>
            </a:r>
            <a:r>
              <a:rPr lang="en-US" sz="1100" dirty="0"/>
              <a:t>should be at least identical to </a:t>
            </a:r>
            <a:r>
              <a:rPr lang="en-US" sz="1100" dirty="0" smtClean="0"/>
              <a:t>that conducted </a:t>
            </a:r>
            <a:r>
              <a:rPr lang="en-US" sz="1100" dirty="0"/>
              <a:t>with publication of the NOEP. </a:t>
            </a:r>
            <a:r>
              <a:rPr lang="en-US" sz="1100" dirty="0" smtClean="0"/>
              <a:t> Distribution </a:t>
            </a:r>
            <a:r>
              <a:rPr lang="en-US" sz="1100" dirty="0"/>
              <a:t>lists should be expanded to include any </a:t>
            </a:r>
            <a:r>
              <a:rPr lang="en-US" sz="1100" dirty="0" smtClean="0"/>
              <a:t>constituent or </a:t>
            </a:r>
            <a:r>
              <a:rPr lang="en-US" sz="1100" dirty="0"/>
              <a:t>third party interests who expressed an interest in involvement or ownership interest in the properties </a:t>
            </a:r>
            <a:r>
              <a:rPr lang="en-US" sz="1100" dirty="0" smtClean="0"/>
              <a:t>in the </a:t>
            </a:r>
            <a:r>
              <a:rPr lang="en-US" sz="1100" dirty="0"/>
              <a:t>land exchange during processing.</a:t>
            </a:r>
          </a:p>
          <a:p>
            <a:r>
              <a:rPr lang="en-US" sz="1100" dirty="0"/>
              <a:t>Mail distribution of the NOD is generally assisted by the use of a cover letter explaining to recipients </a:t>
            </a:r>
            <a:r>
              <a:rPr lang="en-US" sz="1100" dirty="0" smtClean="0"/>
              <a:t>that receipt </a:t>
            </a:r>
            <a:r>
              <a:rPr lang="en-US" sz="1100" dirty="0"/>
              <a:t>of the NOD is for informational purposes and does not require a response unless the recipient </a:t>
            </a:r>
            <a:r>
              <a:rPr lang="en-US" sz="1100" dirty="0" smtClean="0"/>
              <a:t>is inclined </a:t>
            </a:r>
            <a:r>
              <a:rPr lang="en-US" sz="1100" dirty="0"/>
              <a:t>to obtain additional information or become further involved. </a:t>
            </a:r>
            <a:r>
              <a:rPr lang="en-US" sz="1100" dirty="0" smtClean="0"/>
              <a:t> Such </a:t>
            </a:r>
            <a:r>
              <a:rPr lang="en-US" sz="1100" dirty="0"/>
              <a:t>a preface often helps </a:t>
            </a:r>
            <a:r>
              <a:rPr lang="en-US" sz="1100" dirty="0" smtClean="0"/>
              <a:t>to defuse </a:t>
            </a:r>
            <a:r>
              <a:rPr lang="en-US" sz="1100" dirty="0"/>
              <a:t>the confusion associated with receipt of the notice.</a:t>
            </a:r>
          </a:p>
          <a:p>
            <a:r>
              <a:rPr lang="en-US" sz="1100" dirty="0" smtClean="0"/>
              <a:t>Where </a:t>
            </a:r>
            <a:r>
              <a:rPr lang="en-US" sz="1100" dirty="0"/>
              <a:t>there is an elevated interest in land exchange proposals, the authorized officer has the option </a:t>
            </a:r>
            <a:r>
              <a:rPr lang="en-US" sz="1100" dirty="0" smtClean="0"/>
              <a:t>of considering </a:t>
            </a:r>
            <a:r>
              <a:rPr lang="en-US" sz="1100" dirty="0"/>
              <a:t>additional measures for distributing information on the Decision. </a:t>
            </a:r>
            <a:r>
              <a:rPr lang="en-US" sz="1100" dirty="0" smtClean="0"/>
              <a:t> Those </a:t>
            </a:r>
            <a:r>
              <a:rPr lang="en-US" sz="1100" dirty="0"/>
              <a:t>measures </a:t>
            </a:r>
            <a:r>
              <a:rPr lang="en-US" sz="1100" dirty="0" smtClean="0"/>
              <a:t>could include local </a:t>
            </a:r>
            <a:r>
              <a:rPr lang="en-US" sz="1100" dirty="0"/>
              <a:t>news releases, posting the Decision on the Internet, </a:t>
            </a:r>
            <a:r>
              <a:rPr lang="en-US" sz="1100" dirty="0" smtClean="0"/>
              <a:t>or conducting </a:t>
            </a:r>
            <a:r>
              <a:rPr lang="en-US" sz="1100" dirty="0"/>
              <a:t>open houses, field tours or other </a:t>
            </a:r>
            <a:r>
              <a:rPr lang="en-US" sz="1100" dirty="0" smtClean="0"/>
              <a:t>measures;</a:t>
            </a:r>
            <a:r>
              <a:rPr lang="en-US" sz="1100" baseline="0" dirty="0" smtClean="0"/>
              <a:t> or for BLM </a:t>
            </a:r>
            <a:r>
              <a:rPr lang="en-US" sz="1100" dirty="0" smtClean="0"/>
              <a:t>a </a:t>
            </a:r>
            <a:r>
              <a:rPr lang="en-US" sz="1100" i="1" dirty="0" smtClean="0"/>
              <a:t>Federal Register </a:t>
            </a:r>
            <a:r>
              <a:rPr lang="en-US" sz="1100" dirty="0" smtClean="0"/>
              <a:t>publication. </a:t>
            </a:r>
            <a:r>
              <a:rPr lang="en-US" sz="1100" dirty="0"/>
              <a:t>In general terms, where there is a high level </a:t>
            </a:r>
            <a:r>
              <a:rPr lang="en-US" sz="1100" dirty="0" smtClean="0"/>
              <a:t>of interest </a:t>
            </a:r>
            <a:r>
              <a:rPr lang="en-US" sz="1100" dirty="0"/>
              <a:t>or potential for controversy, it is better to ensure complete and accurate notification of </a:t>
            </a:r>
            <a:r>
              <a:rPr lang="en-US" sz="1100" dirty="0" smtClean="0"/>
              <a:t>the Decision</a:t>
            </a:r>
            <a:r>
              <a:rPr lang="en-US" sz="1100" dirty="0"/>
              <a:t>, including the potential need to distribute the notice via certified mail, to formalize </a:t>
            </a:r>
            <a:r>
              <a:rPr lang="en-US" sz="1100" dirty="0" smtClean="0"/>
              <a:t>the administrative </a:t>
            </a:r>
            <a:r>
              <a:rPr lang="en-US" sz="1100" dirty="0"/>
              <a:t>protest process.</a:t>
            </a:r>
          </a:p>
        </p:txBody>
      </p:sp>
      <p:sp>
        <p:nvSpPr>
          <p:cNvPr id="4" name="Slide Number Placeholder 3"/>
          <p:cNvSpPr>
            <a:spLocks noGrp="1"/>
          </p:cNvSpPr>
          <p:nvPr>
            <p:ph type="sldNum" sz="quarter" idx="10"/>
          </p:nvPr>
        </p:nvSpPr>
        <p:spPr/>
        <p:txBody>
          <a:bodyPr/>
          <a:lstStyle/>
          <a:p>
            <a:fld id="{5550E92E-D283-4931-92BF-030EEF45F610}" type="slidenum">
              <a:rPr lang="en-US" smtClean="0"/>
              <a:t>17</a:t>
            </a:fld>
            <a:endParaRPr lang="en-US"/>
          </a:p>
        </p:txBody>
      </p:sp>
    </p:spTree>
    <p:extLst>
      <p:ext uri="{BB962C8B-B14F-4D97-AF65-F5344CB8AC3E}">
        <p14:creationId xmlns:p14="http://schemas.microsoft.com/office/powerpoint/2010/main" val="24712500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t>Minimum Content Requirements for a NOD.</a:t>
            </a:r>
          </a:p>
          <a:p>
            <a:r>
              <a:rPr lang="en-US" sz="1100" dirty="0"/>
              <a:t>a. The date of the Decision.</a:t>
            </a:r>
          </a:p>
          <a:p>
            <a:r>
              <a:rPr lang="en-US" sz="1100" dirty="0"/>
              <a:t>b. A concise description of the Decision.</a:t>
            </a:r>
          </a:p>
          <a:p>
            <a:r>
              <a:rPr lang="en-US" sz="1100" dirty="0"/>
              <a:t>c. The name and title of the deciding official.</a:t>
            </a:r>
          </a:p>
          <a:p>
            <a:r>
              <a:rPr lang="en-US" sz="1100" dirty="0">
                <a:solidFill>
                  <a:srgbClr val="FF0000"/>
                </a:solidFill>
              </a:rPr>
              <a:t>Same as #6 under Sec. 203 Sales. ROW holders shall be mailed a Notice of Decision (NOD</a:t>
            </a:r>
            <a:r>
              <a:rPr lang="en-US" sz="1100" dirty="0" smtClean="0">
                <a:solidFill>
                  <a:srgbClr val="FF0000"/>
                </a:solidFill>
              </a:rPr>
              <a:t>) concurrently </a:t>
            </a:r>
            <a:r>
              <a:rPr lang="en-US" sz="1100" dirty="0">
                <a:solidFill>
                  <a:srgbClr val="FF0000"/>
                </a:solidFill>
              </a:rPr>
              <a:t>with publication of the NOD. Any amendment application for conversion to </a:t>
            </a:r>
            <a:r>
              <a:rPr lang="en-US" sz="1100" dirty="0" smtClean="0">
                <a:solidFill>
                  <a:srgbClr val="FF0000"/>
                </a:solidFill>
              </a:rPr>
              <a:t>a perpetual </a:t>
            </a:r>
            <a:r>
              <a:rPr lang="en-US" sz="1100" dirty="0">
                <a:solidFill>
                  <a:srgbClr val="FF0000"/>
                </a:solidFill>
              </a:rPr>
              <a:t>ROW or easement shall be processed concurrently with the sale and analyzed in </a:t>
            </a:r>
            <a:r>
              <a:rPr lang="en-US" sz="1100" dirty="0" smtClean="0">
                <a:solidFill>
                  <a:srgbClr val="FF0000"/>
                </a:solidFill>
              </a:rPr>
              <a:t>the same </a:t>
            </a:r>
            <a:r>
              <a:rPr lang="en-US" sz="1100" dirty="0">
                <a:solidFill>
                  <a:srgbClr val="FF0000"/>
                </a:solidFill>
              </a:rPr>
              <a:t>NEPA document. The decision document shall address the conversion of </a:t>
            </a:r>
            <a:r>
              <a:rPr lang="en-US" sz="1100" dirty="0" smtClean="0">
                <a:solidFill>
                  <a:srgbClr val="FF0000"/>
                </a:solidFill>
              </a:rPr>
              <a:t>applicable ROWs.  Conversion </a:t>
            </a:r>
            <a:r>
              <a:rPr lang="en-US" sz="1100" dirty="0">
                <a:solidFill>
                  <a:srgbClr val="FF0000"/>
                </a:solidFill>
              </a:rPr>
              <a:t>to a perpetual ROW or an easement shall not be allowed until patenting of </a:t>
            </a:r>
            <a:r>
              <a:rPr lang="en-US" sz="1100" dirty="0" smtClean="0">
                <a:solidFill>
                  <a:srgbClr val="FF0000"/>
                </a:solidFill>
              </a:rPr>
              <a:t>the parcel </a:t>
            </a:r>
            <a:r>
              <a:rPr lang="en-US" sz="1100" dirty="0">
                <a:solidFill>
                  <a:srgbClr val="FF0000"/>
                </a:solidFill>
              </a:rPr>
              <a:t>is assured.</a:t>
            </a:r>
          </a:p>
          <a:p>
            <a:r>
              <a:rPr lang="en-US" sz="1100" dirty="0"/>
              <a:t>d. Directions for obtaining a copy of the Decision or other information regarding the exchange.</a:t>
            </a:r>
          </a:p>
          <a:p>
            <a:r>
              <a:rPr lang="en-US" sz="1100" dirty="0"/>
              <a:t>e. The beginning date of the protest period. The protest period begins the day after publication of</a:t>
            </a:r>
          </a:p>
          <a:p>
            <a:r>
              <a:rPr lang="en-US" sz="1100" dirty="0"/>
              <a:t>the NOD in the newspaper and runs for 45 days.</a:t>
            </a:r>
            <a:endParaRPr lang="en-US" sz="1100" dirty="0">
              <a:solidFill>
                <a:srgbClr val="FF0000"/>
              </a:solidFill>
            </a:endParaRPr>
          </a:p>
        </p:txBody>
      </p:sp>
      <p:sp>
        <p:nvSpPr>
          <p:cNvPr id="4" name="Slide Number Placeholder 3"/>
          <p:cNvSpPr>
            <a:spLocks noGrp="1"/>
          </p:cNvSpPr>
          <p:nvPr>
            <p:ph type="sldNum" sz="quarter" idx="10"/>
          </p:nvPr>
        </p:nvSpPr>
        <p:spPr/>
        <p:txBody>
          <a:bodyPr/>
          <a:lstStyle/>
          <a:p>
            <a:fld id="{5550E92E-D283-4931-92BF-030EEF45F610}" type="slidenum">
              <a:rPr lang="en-US" smtClean="0"/>
              <a:t>18</a:t>
            </a:fld>
            <a:endParaRPr lang="en-US"/>
          </a:p>
        </p:txBody>
      </p:sp>
    </p:spTree>
    <p:extLst>
      <p:ext uri="{BB962C8B-B14F-4D97-AF65-F5344CB8AC3E}">
        <p14:creationId xmlns:p14="http://schemas.microsoft.com/office/powerpoint/2010/main" val="15911953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5008" y="4444861"/>
            <a:ext cx="5560060" cy="4278515"/>
          </a:xfrm>
        </p:spPr>
        <p:txBody>
          <a:bodyPr/>
          <a:lstStyle/>
          <a:p>
            <a:r>
              <a:rPr lang="en-US" sz="1100" dirty="0"/>
              <a:t>Optional Additional Information. To communicate the positive aspects of the Decision, </a:t>
            </a:r>
            <a:r>
              <a:rPr lang="en-US" sz="1100" dirty="0" smtClean="0"/>
              <a:t>additional information </a:t>
            </a:r>
            <a:r>
              <a:rPr lang="en-US" sz="1100" dirty="0"/>
              <a:t>can be included in the Notice itself, in a cover letter used to distribute the Notice, or </a:t>
            </a:r>
            <a:r>
              <a:rPr lang="en-US" sz="1100" dirty="0" smtClean="0"/>
              <a:t>some combination </a:t>
            </a:r>
            <a:r>
              <a:rPr lang="en-US" sz="1100" dirty="0"/>
              <a:t>thereof. If processing the exchange involved an elevated level of public participation </a:t>
            </a:r>
            <a:r>
              <a:rPr lang="en-US" sz="1100" dirty="0" smtClean="0"/>
              <a:t>and interest</a:t>
            </a:r>
            <a:r>
              <a:rPr lang="en-US" sz="1100" dirty="0"/>
              <a:t>, it may be appropriate to utilize a news release to announce the Decision, especially if the </a:t>
            </a:r>
            <a:r>
              <a:rPr lang="en-US" sz="1100" dirty="0" smtClean="0"/>
              <a:t>news release </a:t>
            </a:r>
            <a:r>
              <a:rPr lang="en-US" sz="1100" dirty="0"/>
              <a:t>can be used to accentuate the positive aspects of the land exchange. The following is a list of</a:t>
            </a:r>
          </a:p>
          <a:p>
            <a:r>
              <a:rPr lang="en-US" sz="1100" dirty="0"/>
              <a:t>optional additional content or information that may be included in notices, that while not required, </a:t>
            </a:r>
            <a:r>
              <a:rPr lang="en-US" sz="1100" dirty="0" smtClean="0"/>
              <a:t>is generally </a:t>
            </a:r>
            <a:r>
              <a:rPr lang="en-US" sz="1100" dirty="0"/>
              <a:t>beneficial in assisting readers and recipients in better understanding the Decision:</a:t>
            </a:r>
          </a:p>
          <a:p>
            <a:r>
              <a:rPr lang="en-US" sz="1100" dirty="0"/>
              <a:t>a. Serial number of case file and general description of the location of the land involved.</a:t>
            </a:r>
          </a:p>
          <a:p>
            <a:r>
              <a:rPr lang="en-US" sz="1100" dirty="0"/>
              <a:t>b. A reference to the previously published NOEP and other opportunities afforded for </a:t>
            </a:r>
            <a:r>
              <a:rPr lang="en-US" sz="1100" dirty="0" smtClean="0"/>
              <a:t>public involvement </a:t>
            </a:r>
            <a:r>
              <a:rPr lang="en-US" sz="1100" dirty="0"/>
              <a:t>in the exchange process.</a:t>
            </a:r>
          </a:p>
          <a:p>
            <a:r>
              <a:rPr lang="en-US" sz="1100" dirty="0"/>
              <a:t>c. A summary of the public benefits associated with the Decision.</a:t>
            </a:r>
          </a:p>
          <a:p>
            <a:r>
              <a:rPr lang="en-US" sz="1100" dirty="0"/>
              <a:t>d. A statement requesting that protests be specific to a parcel or specific to which aspect of </a:t>
            </a:r>
            <a:r>
              <a:rPr lang="en-US" sz="1100" dirty="0" smtClean="0"/>
              <a:t>the Decision </a:t>
            </a:r>
            <a:r>
              <a:rPr lang="en-US" sz="1100" dirty="0"/>
              <a:t>has raised concern.</a:t>
            </a:r>
          </a:p>
          <a:p>
            <a:r>
              <a:rPr lang="en-US" sz="1100" dirty="0"/>
              <a:t>e. A statement about the equal value determination for the exchange.</a:t>
            </a:r>
          </a:p>
          <a:p>
            <a:r>
              <a:rPr lang="en-US" sz="1100" dirty="0"/>
              <a:t>A sample Notice of Decision is included in Illustration 9-1.</a:t>
            </a:r>
          </a:p>
          <a:p>
            <a:r>
              <a:rPr lang="en-US" sz="1100" dirty="0"/>
              <a:t>The Notice of Decision is a required action code in LR2000. The case file and serial register page should</a:t>
            </a:r>
          </a:p>
          <a:p>
            <a:r>
              <a:rPr lang="en-US" sz="1100" dirty="0"/>
              <a:t>be updated at this time, with date of NOD and publication dates. If there is an appeal, the original </a:t>
            </a:r>
            <a:r>
              <a:rPr lang="en-US" sz="1100" dirty="0" smtClean="0"/>
              <a:t>case file </a:t>
            </a:r>
            <a:r>
              <a:rPr lang="en-US" sz="1100" dirty="0"/>
              <a:t>will need to be copied and the original forwarded to IBLA.</a:t>
            </a:r>
          </a:p>
        </p:txBody>
      </p:sp>
      <p:sp>
        <p:nvSpPr>
          <p:cNvPr id="4" name="Slide Number Placeholder 3"/>
          <p:cNvSpPr>
            <a:spLocks noGrp="1"/>
          </p:cNvSpPr>
          <p:nvPr>
            <p:ph type="sldNum" sz="quarter" idx="10"/>
          </p:nvPr>
        </p:nvSpPr>
        <p:spPr/>
        <p:txBody>
          <a:bodyPr/>
          <a:lstStyle/>
          <a:p>
            <a:fld id="{5550E92E-D283-4931-92BF-030EEF45F610}" type="slidenum">
              <a:rPr lang="en-US" smtClean="0"/>
              <a:t>19</a:t>
            </a:fld>
            <a:endParaRPr lang="en-US"/>
          </a:p>
        </p:txBody>
      </p:sp>
    </p:spTree>
    <p:extLst>
      <p:ext uri="{BB962C8B-B14F-4D97-AF65-F5344CB8AC3E}">
        <p14:creationId xmlns:p14="http://schemas.microsoft.com/office/powerpoint/2010/main" val="1196015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550E92E-D283-4931-92BF-030EEF45F610}" type="slidenum">
              <a:rPr lang="en-US" smtClean="0"/>
              <a:t>2</a:t>
            </a:fld>
            <a:endParaRPr lang="en-US"/>
          </a:p>
        </p:txBody>
      </p:sp>
    </p:spTree>
    <p:extLst>
      <p:ext uri="{BB962C8B-B14F-4D97-AF65-F5344CB8AC3E}">
        <p14:creationId xmlns:p14="http://schemas.microsoft.com/office/powerpoint/2010/main" val="13919842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Notice of Decision can also be published in conjunction with either a plan amendment and/or </a:t>
            </a:r>
            <a:r>
              <a:rPr lang="en-US" dirty="0" smtClean="0"/>
              <a:t>an environmental </a:t>
            </a:r>
            <a:r>
              <a:rPr lang="en-US" dirty="0"/>
              <a:t>impact statement. Notices can be combined and processing can proceed consistent </a:t>
            </a:r>
            <a:r>
              <a:rPr lang="en-US" dirty="0" smtClean="0"/>
              <a:t>with the </a:t>
            </a:r>
            <a:r>
              <a:rPr lang="en-US" dirty="0"/>
              <a:t>regulations (see Illustration 9-2). The Council of Environmental Quality regulations, the </a:t>
            </a:r>
            <a:r>
              <a:rPr lang="en-US" dirty="0" smtClean="0"/>
              <a:t>BLM planning </a:t>
            </a:r>
            <a:r>
              <a:rPr lang="en-US" dirty="0"/>
              <a:t>regulations, and the Departmental Manual all encourage the use of a combined notice. Refer </a:t>
            </a:r>
            <a:r>
              <a:rPr lang="en-US" dirty="0" smtClean="0"/>
              <a:t>to 43 </a:t>
            </a:r>
            <a:r>
              <a:rPr lang="en-US" dirty="0"/>
              <a:t>CFR 1610.2 and 1610.5-2 for additional information that needs to be considered for integrating </a:t>
            </a:r>
            <a:r>
              <a:rPr lang="en-US" dirty="0" smtClean="0"/>
              <a:t>the processes </a:t>
            </a:r>
            <a:r>
              <a:rPr lang="en-US" dirty="0"/>
              <a:t>and time frames for comment and appeal in these situations. Follow the most </a:t>
            </a:r>
            <a:r>
              <a:rPr lang="en-US" dirty="0" smtClean="0"/>
              <a:t>restrictive requirements </a:t>
            </a:r>
            <a:r>
              <a:rPr lang="en-US" dirty="0"/>
              <a:t>when combining the notices (i.e., the maximum public comment periods).</a:t>
            </a:r>
          </a:p>
        </p:txBody>
      </p:sp>
      <p:sp>
        <p:nvSpPr>
          <p:cNvPr id="4" name="Slide Number Placeholder 3"/>
          <p:cNvSpPr>
            <a:spLocks noGrp="1"/>
          </p:cNvSpPr>
          <p:nvPr>
            <p:ph type="sldNum" sz="quarter" idx="10"/>
          </p:nvPr>
        </p:nvSpPr>
        <p:spPr/>
        <p:txBody>
          <a:bodyPr/>
          <a:lstStyle/>
          <a:p>
            <a:fld id="{5550E92E-D283-4931-92BF-030EEF45F610}" type="slidenum">
              <a:rPr lang="en-US" smtClean="0"/>
              <a:t>20</a:t>
            </a:fld>
            <a:endParaRPr lang="en-US"/>
          </a:p>
        </p:txBody>
      </p:sp>
    </p:spTree>
    <p:extLst>
      <p:ext uri="{BB962C8B-B14F-4D97-AF65-F5344CB8AC3E}">
        <p14:creationId xmlns:p14="http://schemas.microsoft.com/office/powerpoint/2010/main" val="28519989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89647" y="184849"/>
            <a:ext cx="3813873" cy="2145030"/>
          </a:xfrm>
        </p:spPr>
      </p:sp>
      <p:sp>
        <p:nvSpPr>
          <p:cNvPr id="3" name="Notes Placeholder 2"/>
          <p:cNvSpPr>
            <a:spLocks noGrp="1"/>
          </p:cNvSpPr>
          <p:nvPr>
            <p:ph type="body" idx="1"/>
          </p:nvPr>
        </p:nvSpPr>
        <p:spPr>
          <a:xfrm>
            <a:off x="292608" y="2414016"/>
            <a:ext cx="6473952" cy="6559863"/>
          </a:xfrm>
        </p:spPr>
        <p:txBody>
          <a:bodyPr/>
          <a:lstStyle/>
          <a:p>
            <a:r>
              <a:rPr lang="en-US" sz="1000" dirty="0" smtClean="0"/>
              <a:t>The </a:t>
            </a:r>
            <a:r>
              <a:rPr lang="en-US" sz="1000" dirty="0"/>
              <a:t>regulations at 43 CFR 2201.7-1 allow for a 45 day protest </a:t>
            </a:r>
            <a:r>
              <a:rPr lang="en-US" sz="1000" dirty="0" smtClean="0"/>
              <a:t>period and </a:t>
            </a:r>
            <a:r>
              <a:rPr lang="en-US" sz="1000" dirty="0"/>
              <a:t>also a subsequent right of appeal to the Interior Board of Land Appeals (IBLA) pursuant to 43 </a:t>
            </a:r>
            <a:r>
              <a:rPr lang="en-US" sz="1000" dirty="0" smtClean="0"/>
              <a:t>CFR Part </a:t>
            </a:r>
            <a:r>
              <a:rPr lang="en-US" sz="1000" dirty="0"/>
              <a:t>4. A protest period is allowed first, and if protests are received by the authorized officer, they </a:t>
            </a:r>
            <a:r>
              <a:rPr lang="en-US" sz="1000" dirty="0" smtClean="0"/>
              <a:t>are addressed </a:t>
            </a:r>
            <a:r>
              <a:rPr lang="en-US" sz="1000" dirty="0"/>
              <a:t>by the State Director, after which an appeal to IBLA may be filed. However, an </a:t>
            </a:r>
            <a:r>
              <a:rPr lang="en-US" sz="1000" dirty="0" smtClean="0"/>
              <a:t>alternative process </a:t>
            </a:r>
            <a:r>
              <a:rPr lang="en-US" sz="1000" dirty="0"/>
              <a:t>may be undertaken, whereby the Assistant Secretary, Land and Minerals Management (ASLM) </a:t>
            </a:r>
            <a:r>
              <a:rPr lang="en-US" sz="1000" dirty="0" smtClean="0"/>
              <a:t>is requested </a:t>
            </a:r>
            <a:r>
              <a:rPr lang="en-US" sz="1000" dirty="0"/>
              <a:t>to take jurisdiction and can dismiss the protest initially, which precludes the avenue of appeal </a:t>
            </a:r>
            <a:r>
              <a:rPr lang="en-US" sz="1000" dirty="0" smtClean="0"/>
              <a:t>to IBLA.</a:t>
            </a:r>
          </a:p>
          <a:p>
            <a:r>
              <a:rPr lang="en-US" sz="1000" dirty="0" smtClean="0"/>
              <a:t>State </a:t>
            </a:r>
            <a:r>
              <a:rPr lang="en-US" sz="1000" dirty="0"/>
              <a:t>Director Resolution of a protest of a land exchange decision, issuance of new or amended </a:t>
            </a:r>
            <a:r>
              <a:rPr lang="en-US" sz="1000" dirty="0" smtClean="0"/>
              <a:t>decision documents</a:t>
            </a:r>
            <a:r>
              <a:rPr lang="en-US" sz="1000" dirty="0"/>
              <a:t>, and publication of a related Notice of Decision all require consultation with the NLET </a:t>
            </a:r>
            <a:r>
              <a:rPr lang="en-US" sz="1000" dirty="0" smtClean="0"/>
              <a:t>prior to </a:t>
            </a:r>
            <a:r>
              <a:rPr lang="en-US" sz="1000" dirty="0"/>
              <a:t>resolution. In some instances, approval may be required from the Deputy Director</a:t>
            </a:r>
            <a:r>
              <a:rPr lang="en-US" sz="1000" dirty="0" smtClean="0"/>
              <a:t>. </a:t>
            </a:r>
            <a:endParaRPr lang="en-US" sz="1000" dirty="0" smtClean="0"/>
          </a:p>
          <a:p>
            <a:r>
              <a:rPr lang="en-US" sz="1000" dirty="0" smtClean="0"/>
              <a:t>1</a:t>
            </a:r>
            <a:r>
              <a:rPr lang="en-US" sz="1000" dirty="0"/>
              <a:t>. Protest Period. A protest period is available for 45 days following the date of publication of the </a:t>
            </a:r>
            <a:r>
              <a:rPr lang="en-US" sz="1000" dirty="0" smtClean="0"/>
              <a:t>NOD. </a:t>
            </a:r>
            <a:r>
              <a:rPr lang="en-US" sz="1000" dirty="0"/>
              <a:t>Protests may be raised related to NEPA documentation or other content of the </a:t>
            </a:r>
            <a:r>
              <a:rPr lang="en-US" sz="1000" dirty="0" smtClean="0"/>
              <a:t>Decision document </a:t>
            </a:r>
            <a:r>
              <a:rPr lang="en-US" sz="1000" dirty="0"/>
              <a:t>such as the public interest determination or determination of equal value</a:t>
            </a:r>
            <a:r>
              <a:rPr lang="en-US" sz="1000" dirty="0" smtClean="0"/>
              <a:t>. The </a:t>
            </a:r>
            <a:r>
              <a:rPr lang="en-US" sz="1000" dirty="0"/>
              <a:t>Manager who has issued the Decision receives and analyzes </a:t>
            </a:r>
            <a:r>
              <a:rPr lang="en-US" sz="1000" dirty="0" smtClean="0"/>
              <a:t> the </a:t>
            </a:r>
            <a:r>
              <a:rPr lang="en-US" sz="1000" dirty="0"/>
              <a:t>protests and considers the merits </a:t>
            </a:r>
            <a:r>
              <a:rPr lang="en-US" sz="1000" dirty="0" smtClean="0"/>
              <a:t>of the </a:t>
            </a:r>
            <a:r>
              <a:rPr lang="en-US" sz="1000" dirty="0"/>
              <a:t>issues raised and evaluates options for resolving the protests</a:t>
            </a:r>
            <a:r>
              <a:rPr lang="en-US" sz="1000" dirty="0" smtClean="0"/>
              <a:t>. Often </a:t>
            </a:r>
            <a:r>
              <a:rPr lang="en-US" sz="1000" dirty="0"/>
              <a:t>protests arise from a lack of understanding of the Decision. In many cases it is beneficial </a:t>
            </a:r>
            <a:r>
              <a:rPr lang="en-US" sz="1000" dirty="0" smtClean="0"/>
              <a:t>to conduct </a:t>
            </a:r>
            <a:r>
              <a:rPr lang="en-US" sz="1000" dirty="0"/>
              <a:t>additional discussions with the protestant to assist them in understanding the decision and </a:t>
            </a:r>
            <a:r>
              <a:rPr lang="en-US" sz="1000" dirty="0" smtClean="0"/>
              <a:t>land exchange </a:t>
            </a:r>
            <a:r>
              <a:rPr lang="en-US" sz="1000" dirty="0"/>
              <a:t>process. In some instances it may also be beneficial to have the Facilitator or </a:t>
            </a:r>
            <a:r>
              <a:rPr lang="en-US" sz="1000" dirty="0" smtClean="0"/>
              <a:t>non-Federal exchange </a:t>
            </a:r>
            <a:r>
              <a:rPr lang="en-US" sz="1000" dirty="0"/>
              <a:t>party participate in such discussions to help respond to the concerns raised in the protest</a:t>
            </a:r>
            <a:r>
              <a:rPr lang="en-US" sz="1000" dirty="0" smtClean="0"/>
              <a:t>. Should </a:t>
            </a:r>
            <a:r>
              <a:rPr lang="en-US" sz="1000" dirty="0"/>
              <a:t>this mechanism resolve the concerns, a written retraction of the protest must be included in </a:t>
            </a:r>
            <a:r>
              <a:rPr lang="en-US" sz="1000" dirty="0" smtClean="0"/>
              <a:t>the case </a:t>
            </a:r>
            <a:r>
              <a:rPr lang="en-US" sz="1000" dirty="0"/>
              <a:t>file documentation</a:t>
            </a:r>
            <a:r>
              <a:rPr lang="en-US" sz="1000" dirty="0" smtClean="0"/>
              <a:t>. Other </a:t>
            </a:r>
            <a:r>
              <a:rPr lang="en-US" sz="1000" dirty="0"/>
              <a:t>times it may be necessary to consider vacating or modifying the Decision to address issues </a:t>
            </a:r>
            <a:r>
              <a:rPr lang="en-US" sz="1000" dirty="0" smtClean="0"/>
              <a:t>or concerns </a:t>
            </a:r>
            <a:r>
              <a:rPr lang="en-US" sz="1000" dirty="0"/>
              <a:t>generated in the protest period. In these situations, it must be ensured that all appropriate </a:t>
            </a:r>
            <a:r>
              <a:rPr lang="en-US" sz="1000" dirty="0" smtClean="0"/>
              <a:t>file documents </a:t>
            </a:r>
            <a:r>
              <a:rPr lang="en-US" sz="1000" dirty="0"/>
              <a:t>are revised to remain consistent with information being reconsidered, e.g., appraisals. When </a:t>
            </a:r>
            <a:r>
              <a:rPr lang="en-US" sz="1000" dirty="0" smtClean="0"/>
              <a:t>a Decision </a:t>
            </a:r>
            <a:r>
              <a:rPr lang="en-US" sz="1000" dirty="0"/>
              <a:t>is vacated or modified, it is necessary, to issue a new decision, re-publish a NOD, and allow </a:t>
            </a:r>
            <a:r>
              <a:rPr lang="en-US" sz="1000" dirty="0" smtClean="0"/>
              <a:t>for a </a:t>
            </a:r>
            <a:r>
              <a:rPr lang="en-US" sz="1000" dirty="0"/>
              <a:t>45-day protest period applicable to the new Decision</a:t>
            </a:r>
            <a:r>
              <a:rPr lang="en-US" sz="1000" dirty="0" smtClean="0"/>
              <a:t>. Where </a:t>
            </a:r>
            <a:r>
              <a:rPr lang="en-US" sz="1000" dirty="0"/>
              <a:t>additional dialogue does not produce acceptable options for resolving the protests, the </a:t>
            </a:r>
            <a:r>
              <a:rPr lang="en-US" sz="1000" dirty="0" smtClean="0"/>
              <a:t>authorized officer </a:t>
            </a:r>
            <a:r>
              <a:rPr lang="en-US" sz="1000" dirty="0"/>
              <a:t>may request the State Director to consider issuing a Decision to dismiss the protests. </a:t>
            </a:r>
            <a:r>
              <a:rPr lang="en-US" sz="1000" dirty="0" smtClean="0"/>
              <a:t>Depending on </a:t>
            </a:r>
            <a:r>
              <a:rPr lang="en-US" sz="1000" dirty="0"/>
              <a:t>the complexity of the issues and local practices, it may be appropriate to consult with the </a:t>
            </a:r>
            <a:r>
              <a:rPr lang="en-US" sz="1000" dirty="0" smtClean="0"/>
              <a:t>Solicitor when </a:t>
            </a:r>
            <a:r>
              <a:rPr lang="en-US" sz="1000" dirty="0"/>
              <a:t>considering protest dismissals</a:t>
            </a:r>
            <a:r>
              <a:rPr lang="en-US" sz="1000" dirty="0" smtClean="0"/>
              <a:t>. A </a:t>
            </a:r>
            <a:r>
              <a:rPr lang="en-US" sz="1000" dirty="0"/>
              <a:t>Decision to dismiss a protest must include standard language related to appeal rights. Illustration 9-3 </a:t>
            </a:r>
            <a:r>
              <a:rPr lang="en-US" sz="1000" dirty="0" smtClean="0"/>
              <a:t>is </a:t>
            </a:r>
            <a:r>
              <a:rPr lang="it-IT" sz="1000" dirty="0" smtClean="0"/>
              <a:t>a </a:t>
            </a:r>
            <a:r>
              <a:rPr lang="it-IT" sz="1000" dirty="0"/>
              <a:t>sample protest dismissal decision</a:t>
            </a:r>
            <a:r>
              <a:rPr lang="it-IT" sz="1000" dirty="0" smtClean="0"/>
              <a:t>. </a:t>
            </a:r>
            <a:r>
              <a:rPr lang="en-US" sz="1000" dirty="0" smtClean="0"/>
              <a:t>Where </a:t>
            </a:r>
            <a:r>
              <a:rPr lang="en-US" sz="1000" dirty="0"/>
              <a:t>protest resolution processes appear likely to create delays in potential completion of a </a:t>
            </a:r>
            <a:r>
              <a:rPr lang="en-US" sz="1000" dirty="0" smtClean="0"/>
              <a:t>land exchange</a:t>
            </a:r>
            <a:r>
              <a:rPr lang="en-US" sz="1000" dirty="0"/>
              <a:t>, a binding land exchange agreement may be utilized to hold all other aspects of the </a:t>
            </a:r>
            <a:r>
              <a:rPr lang="en-US" sz="1000" dirty="0" smtClean="0"/>
              <a:t>transaction in </a:t>
            </a:r>
            <a:r>
              <a:rPr lang="en-US" sz="1000" dirty="0"/>
              <a:t>place while the protest dismissal and appeal processes evolve. See Chapter 10 for further </a:t>
            </a:r>
            <a:r>
              <a:rPr lang="en-US" sz="1000" dirty="0" smtClean="0"/>
              <a:t>information on </a:t>
            </a:r>
            <a:r>
              <a:rPr lang="en-US" sz="1000" dirty="0"/>
              <a:t>Binding Land Exchange Agreements.</a:t>
            </a:r>
          </a:p>
          <a:p>
            <a:r>
              <a:rPr lang="en-US" sz="1000" dirty="0"/>
              <a:t>2. Appeal Period. The State Director's Decision in response to a protest is appealable to the </a:t>
            </a:r>
            <a:r>
              <a:rPr lang="en-US" sz="1000" dirty="0" smtClean="0"/>
              <a:t>Interior Board </a:t>
            </a:r>
            <a:r>
              <a:rPr lang="en-US" sz="1000" dirty="0"/>
              <a:t>of Land Appeals (IBLA) in accordance with 43 CFR 4.410. If an appeal is filed and IBLA grants </a:t>
            </a:r>
            <a:r>
              <a:rPr lang="en-US" sz="1000" dirty="0" smtClean="0"/>
              <a:t>a stay</a:t>
            </a:r>
            <a:r>
              <a:rPr lang="en-US" sz="1000" dirty="0"/>
              <a:t>, the effect of the decision is suspended until IBLA rules on the appeal. If IBLA does not grant a </a:t>
            </a:r>
            <a:r>
              <a:rPr lang="en-US" sz="1000" dirty="0" smtClean="0"/>
              <a:t>stay within </a:t>
            </a:r>
            <a:r>
              <a:rPr lang="en-US" sz="1000" dirty="0"/>
              <a:t>the 45 days provided by 43 CFR 4.21, the Decision may be implemented at the authorized </a:t>
            </a:r>
            <a:r>
              <a:rPr lang="en-US" sz="1000" dirty="0" smtClean="0"/>
              <a:t>officer's discretion</a:t>
            </a:r>
            <a:r>
              <a:rPr lang="en-US" sz="1000" dirty="0"/>
              <a:t>. The authorized officer, in consultation with the Field/Regional Solicitor and the </a:t>
            </a:r>
            <a:r>
              <a:rPr lang="en-US" sz="1000" dirty="0" smtClean="0"/>
              <a:t>non-Federal party</a:t>
            </a:r>
            <a:r>
              <a:rPr lang="en-US" sz="1000" dirty="0"/>
              <a:t>, should consider the risk of implementing the Decision should IBLA not uphold the decision</a:t>
            </a:r>
            <a:r>
              <a:rPr lang="en-US" sz="1000" dirty="0" smtClean="0"/>
              <a:t>. Protest </a:t>
            </a:r>
            <a:r>
              <a:rPr lang="en-US" sz="1000" dirty="0"/>
              <a:t>and appeal information should be listed in LR2000.</a:t>
            </a:r>
          </a:p>
          <a:p>
            <a:r>
              <a:rPr lang="en-US" sz="1000" dirty="0"/>
              <a:t>3. Requesting Assistant Secretary Intervention. The BLM may request that the </a:t>
            </a:r>
            <a:r>
              <a:rPr lang="en-US" sz="1000" dirty="0" smtClean="0"/>
              <a:t>ASLM </a:t>
            </a:r>
            <a:r>
              <a:rPr lang="en-US" sz="1000" dirty="0"/>
              <a:t>assume jurisdiction over an exchange and sign the Decision in response to </a:t>
            </a:r>
            <a:r>
              <a:rPr lang="en-US" sz="1000" dirty="0" smtClean="0"/>
              <a:t>a protest</a:t>
            </a:r>
            <a:r>
              <a:rPr lang="en-US" sz="1000" dirty="0"/>
              <a:t>. When the Assistant </a:t>
            </a:r>
            <a:r>
              <a:rPr lang="en-US" sz="1000" dirty="0" smtClean="0"/>
              <a:t>Sec. </a:t>
            </a:r>
            <a:r>
              <a:rPr lang="en-US" sz="1000" dirty="0"/>
              <a:t>signs the Decision, any further challenges would be filed in </a:t>
            </a:r>
            <a:r>
              <a:rPr lang="en-US" sz="1000" dirty="0" smtClean="0"/>
              <a:t>Federal Court</a:t>
            </a:r>
            <a:r>
              <a:rPr lang="en-US" sz="1000" dirty="0"/>
              <a:t>. This option requires careful consideration and should be used sparingly. Refer to </a:t>
            </a:r>
            <a:r>
              <a:rPr lang="en-US" sz="1000" dirty="0" smtClean="0"/>
              <a:t>Illus. 9-4 for </a:t>
            </a:r>
            <a:r>
              <a:rPr lang="en-US" sz="1000" dirty="0"/>
              <a:t>procedures to follow when requesting that the Assistant Secretary dismiss the protest</a:t>
            </a:r>
            <a:r>
              <a:rPr lang="en-US" sz="1000" dirty="0" smtClean="0"/>
              <a:t>.</a:t>
            </a:r>
          </a:p>
          <a:p>
            <a:r>
              <a:rPr lang="en-US" sz="1000" dirty="0" smtClean="0"/>
              <a:t>FOREST </a:t>
            </a:r>
            <a:r>
              <a:rPr lang="en-US" sz="1000" dirty="0" smtClean="0"/>
              <a:t>SERVICE  The responsible official must still publish a legal notice for comment in the newspaper of record.</a:t>
            </a:r>
          </a:p>
          <a:p>
            <a:r>
              <a:rPr lang="en-US" sz="1000" dirty="0" smtClean="0"/>
              <a:t>For </a:t>
            </a:r>
            <a:r>
              <a:rPr lang="en-US" sz="1000" dirty="0" smtClean="0"/>
              <a:t>an EA, the comment period is 30 days.  This timeframe cannot be extended.</a:t>
            </a:r>
          </a:p>
          <a:p>
            <a:r>
              <a:rPr lang="en-US" sz="1000" dirty="0" smtClean="0"/>
              <a:t>For </a:t>
            </a:r>
            <a:r>
              <a:rPr lang="en-US" sz="1000" dirty="0" smtClean="0"/>
              <a:t>an EIS, the comment period is 45 days. This timeframe can be extended as per the CEQ regulations.</a:t>
            </a:r>
          </a:p>
          <a:p>
            <a:endParaRPr lang="en-US" sz="1000" dirty="0" smtClean="0"/>
          </a:p>
          <a:p>
            <a:endParaRPr lang="en-US" sz="1000" dirty="0"/>
          </a:p>
        </p:txBody>
      </p:sp>
      <p:sp>
        <p:nvSpPr>
          <p:cNvPr id="4" name="Slide Number Placeholder 3"/>
          <p:cNvSpPr>
            <a:spLocks noGrp="1"/>
          </p:cNvSpPr>
          <p:nvPr>
            <p:ph type="sldNum" sz="quarter" idx="10"/>
          </p:nvPr>
        </p:nvSpPr>
        <p:spPr/>
        <p:txBody>
          <a:bodyPr/>
          <a:lstStyle/>
          <a:p>
            <a:fld id="{5550E92E-D283-4931-92BF-030EEF45F610}" type="slidenum">
              <a:rPr lang="en-US" smtClean="0"/>
              <a:t>21</a:t>
            </a:fld>
            <a:endParaRPr lang="en-US"/>
          </a:p>
        </p:txBody>
      </p:sp>
    </p:spTree>
    <p:extLst>
      <p:ext uri="{BB962C8B-B14F-4D97-AF65-F5344CB8AC3E}">
        <p14:creationId xmlns:p14="http://schemas.microsoft.com/office/powerpoint/2010/main" val="40169336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550E92E-D283-4931-92BF-030EEF45F610}" type="slidenum">
              <a:rPr lang="en-US" smtClean="0"/>
              <a:t>22</a:t>
            </a:fld>
            <a:endParaRPr lang="en-US"/>
          </a:p>
        </p:txBody>
      </p:sp>
    </p:spTree>
    <p:extLst>
      <p:ext uri="{BB962C8B-B14F-4D97-AF65-F5344CB8AC3E}">
        <p14:creationId xmlns:p14="http://schemas.microsoft.com/office/powerpoint/2010/main" val="16190214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ANSWERS</a:t>
            </a:r>
            <a:r>
              <a:rPr lang="en-US" baseline="0" dirty="0" smtClean="0"/>
              <a:t> ARE TITLED “</a:t>
            </a:r>
            <a:r>
              <a:rPr lang="en-US" dirty="0" err="1" smtClean="0"/>
              <a:t>Drbclexa</a:t>
            </a:r>
            <a:r>
              <a:rPr lang="en-US" smtClean="0"/>
              <a:t>”</a:t>
            </a:r>
            <a:endParaRPr lang="en-US" dirty="0"/>
          </a:p>
        </p:txBody>
      </p:sp>
      <p:sp>
        <p:nvSpPr>
          <p:cNvPr id="4" name="Slide Number Placeholder 3"/>
          <p:cNvSpPr>
            <a:spLocks noGrp="1"/>
          </p:cNvSpPr>
          <p:nvPr>
            <p:ph type="sldNum" sz="quarter" idx="10"/>
          </p:nvPr>
        </p:nvSpPr>
        <p:spPr/>
        <p:txBody>
          <a:bodyPr/>
          <a:lstStyle/>
          <a:p>
            <a:fld id="{5550E92E-D283-4931-92BF-030EEF45F610}" type="slidenum">
              <a:rPr lang="en-US" smtClean="0"/>
              <a:t>23</a:t>
            </a:fld>
            <a:endParaRPr lang="en-US"/>
          </a:p>
        </p:txBody>
      </p:sp>
    </p:spTree>
    <p:extLst>
      <p:ext uri="{BB962C8B-B14F-4D97-AF65-F5344CB8AC3E}">
        <p14:creationId xmlns:p14="http://schemas.microsoft.com/office/powerpoint/2010/main" val="1123131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1551" y="550609"/>
            <a:ext cx="5543550" cy="3117850"/>
          </a:xfrm>
        </p:spPr>
      </p:sp>
      <p:sp>
        <p:nvSpPr>
          <p:cNvPr id="3" name="Notes Placeholder 2"/>
          <p:cNvSpPr>
            <a:spLocks noGrp="1"/>
          </p:cNvSpPr>
          <p:nvPr>
            <p:ph type="body" idx="1"/>
          </p:nvPr>
        </p:nvSpPr>
        <p:spPr>
          <a:xfrm>
            <a:off x="384048" y="3675888"/>
            <a:ext cx="6327648" cy="5212080"/>
          </a:xfrm>
        </p:spPr>
        <p:txBody>
          <a:bodyPr/>
          <a:lstStyle/>
          <a:p>
            <a:r>
              <a:rPr lang="en-US" sz="1100" b="1" dirty="0" smtClean="0"/>
              <a:t>FONSI included</a:t>
            </a:r>
            <a:r>
              <a:rPr lang="en-US" sz="1100" b="1" baseline="0" dirty="0" smtClean="0"/>
              <a:t> in DN (FS) EA (BLM)</a:t>
            </a:r>
            <a:endParaRPr lang="en-US" sz="1100" b="1" dirty="0" smtClean="0"/>
          </a:p>
          <a:p>
            <a:r>
              <a:rPr lang="en-US" sz="1100" b="1" dirty="0" smtClean="0"/>
              <a:t>Common Content of the Decision Document </a:t>
            </a:r>
            <a:r>
              <a:rPr lang="en-US" sz="1100" dirty="0" smtClean="0"/>
              <a:t>(check</a:t>
            </a:r>
            <a:r>
              <a:rPr lang="en-US" sz="1100" baseline="0" dirty="0" smtClean="0"/>
              <a:t> State or Regional requirements for content and format)</a:t>
            </a:r>
          </a:p>
          <a:p>
            <a:pPr marL="173422" indent="-173422">
              <a:buFont typeface="Wingdings" panose="05000000000000000000" pitchFamily="2" charset="2"/>
              <a:buChar char="q"/>
            </a:pPr>
            <a:r>
              <a:rPr lang="en-US" sz="1100" baseline="0" dirty="0" smtClean="0"/>
              <a:t>Background/Introduction/Purpose and Need for the Project Decision</a:t>
            </a:r>
          </a:p>
          <a:p>
            <a:pPr marL="173422" indent="-173422">
              <a:buFont typeface="Wingdings" panose="05000000000000000000" pitchFamily="2" charset="2"/>
              <a:buChar char="q"/>
            </a:pPr>
            <a:r>
              <a:rPr lang="en-US" sz="1100" baseline="0" dirty="0" smtClean="0"/>
              <a:t>Description of the action(s) to be implemented (the decision)</a:t>
            </a:r>
          </a:p>
          <a:p>
            <a:pPr marL="173422" indent="-173422">
              <a:buFont typeface="Wingdings" panose="05000000000000000000" pitchFamily="2" charset="2"/>
              <a:buChar char="q"/>
            </a:pPr>
            <a:r>
              <a:rPr lang="en-US" sz="1100" baseline="0" dirty="0" smtClean="0"/>
              <a:t>Legal descriptions of the lands involved</a:t>
            </a:r>
          </a:p>
          <a:p>
            <a:pPr marL="173422" indent="-173422">
              <a:buFont typeface="Wingdings" panose="05000000000000000000" pitchFamily="2" charset="2"/>
              <a:buChar char="q"/>
            </a:pPr>
            <a:r>
              <a:rPr lang="en-US" sz="1100" baseline="0" dirty="0" smtClean="0"/>
              <a:t>Any rights to be reserved to the U.S. or the non-Federal party and any third-party rights</a:t>
            </a:r>
          </a:p>
          <a:p>
            <a:pPr marL="173422" indent="-173422">
              <a:buFont typeface="Wingdings" panose="05000000000000000000" pitchFamily="2" charset="2"/>
              <a:buChar char="q"/>
            </a:pPr>
            <a:r>
              <a:rPr lang="en-US" sz="1100" baseline="0" dirty="0" smtClean="0"/>
              <a:t>Conformance with all applicable land use plans</a:t>
            </a:r>
          </a:p>
          <a:p>
            <a:pPr marL="173422" indent="-173422">
              <a:buFont typeface="Wingdings" panose="05000000000000000000" pitchFamily="2" charset="2"/>
              <a:buChar char="q"/>
            </a:pPr>
            <a:r>
              <a:rPr lang="en-US" sz="1100" baseline="0" dirty="0" smtClean="0"/>
              <a:t>Conformance with applicable statutes, regulations, executive orders, etc.</a:t>
            </a:r>
          </a:p>
          <a:p>
            <a:pPr marL="173422" indent="-173422">
              <a:buFont typeface="Wingdings" panose="05000000000000000000" pitchFamily="2" charset="2"/>
              <a:buChar char="q"/>
            </a:pPr>
            <a:r>
              <a:rPr lang="en-US" sz="1100" baseline="0" dirty="0" smtClean="0"/>
              <a:t>Reference to applicable environmental documents</a:t>
            </a:r>
          </a:p>
          <a:p>
            <a:pPr marL="173422" indent="-173422">
              <a:buFont typeface="Wingdings" panose="05000000000000000000" pitchFamily="2" charset="2"/>
              <a:buChar char="q"/>
            </a:pPr>
            <a:r>
              <a:rPr lang="en-US" sz="1100" baseline="0" dirty="0" smtClean="0"/>
              <a:t>Alternatives considered</a:t>
            </a:r>
          </a:p>
          <a:p>
            <a:pPr marL="173422" indent="-173422">
              <a:buFont typeface="Wingdings" panose="05000000000000000000" pitchFamily="2" charset="2"/>
              <a:buChar char="q"/>
            </a:pPr>
            <a:r>
              <a:rPr lang="en-US" sz="1100" baseline="0" dirty="0" smtClean="0"/>
              <a:t>Public interest determination/statement and rationale</a:t>
            </a:r>
          </a:p>
          <a:p>
            <a:pPr marL="173422" indent="-173422">
              <a:buFont typeface="Wingdings" panose="05000000000000000000" pitchFamily="2" charset="2"/>
              <a:buChar char="q"/>
            </a:pPr>
            <a:r>
              <a:rPr lang="en-US" sz="1100" baseline="0" dirty="0" smtClean="0"/>
              <a:t>Rationale for the decision including:  public benefits of the exchange, any environmental or socio-economic impacts, a weighing of the resource values being exchanged, the intended future uses of the Federal and non-Federal lands, etc.</a:t>
            </a:r>
          </a:p>
          <a:p>
            <a:pPr marL="173422" indent="-173422">
              <a:buFont typeface="Wingdings" panose="05000000000000000000" pitchFamily="2" charset="2"/>
              <a:buChar char="q"/>
            </a:pPr>
            <a:r>
              <a:rPr lang="en-US" sz="1100" baseline="0" dirty="0" smtClean="0"/>
              <a:t>Equal value requirement and discussion of value equalization or ledger account</a:t>
            </a:r>
          </a:p>
          <a:p>
            <a:pPr marL="173422" indent="-173422">
              <a:buFont typeface="Wingdings" panose="05000000000000000000" pitchFamily="2" charset="2"/>
              <a:buChar char="q"/>
            </a:pPr>
            <a:r>
              <a:rPr lang="en-US" sz="1100" baseline="0" dirty="0" smtClean="0"/>
              <a:t>Summary of public involvement (including any comments from the NOEP) and how issues are addressed</a:t>
            </a:r>
          </a:p>
          <a:p>
            <a:pPr marL="173422" indent="-173422">
              <a:buFont typeface="Wingdings" panose="05000000000000000000" pitchFamily="2" charset="2"/>
              <a:buChar char="q"/>
            </a:pPr>
            <a:r>
              <a:rPr lang="en-US" sz="1100" baseline="0" dirty="0" smtClean="0"/>
              <a:t>Mitigation measures (if the decision maker does not adopt any staff or public recommendations/mitigation or decides to modify any staff or public recommendations/mitigation, an explanation of the rationale for such is recommended)</a:t>
            </a:r>
          </a:p>
          <a:p>
            <a:pPr marL="173422" indent="-173422">
              <a:buFont typeface="Wingdings" panose="05000000000000000000" pitchFamily="2" charset="2"/>
              <a:buChar char="q"/>
            </a:pPr>
            <a:r>
              <a:rPr lang="en-US" sz="1100" baseline="0" dirty="0" smtClean="0"/>
              <a:t>Coordination with other agencies</a:t>
            </a:r>
          </a:p>
          <a:p>
            <a:pPr marL="173422" indent="-173422">
              <a:buFont typeface="Wingdings" panose="05000000000000000000" pitchFamily="2" charset="2"/>
              <a:buChar char="q"/>
            </a:pPr>
            <a:r>
              <a:rPr lang="en-US" sz="1100" baseline="0" dirty="0" smtClean="0"/>
              <a:t>Findings required by law (for EIS) or FONSI (for EA), if applicable. For an EA, if it is decided that significant environmental impacts will result, include a statement that an EIS will be prepared or the exchange will be abandoned, whichever is applicable.</a:t>
            </a:r>
          </a:p>
          <a:p>
            <a:pPr marL="173422" indent="-173422">
              <a:buFont typeface="Wingdings" panose="05000000000000000000" pitchFamily="2" charset="2"/>
              <a:buChar char="q"/>
            </a:pPr>
            <a:r>
              <a:rPr lang="en-US" sz="1100" baseline="0" dirty="0" smtClean="0"/>
              <a:t>Implementation process (to occur after the 45-day NOD comment period, 60-day Governor’s and local government’s review, and resolution of any protests/appeals)</a:t>
            </a:r>
          </a:p>
          <a:p>
            <a:pPr marL="173422" indent="-173422">
              <a:buFont typeface="Wingdings" panose="05000000000000000000" pitchFamily="2" charset="2"/>
              <a:buChar char="q"/>
            </a:pPr>
            <a:r>
              <a:rPr lang="en-US" sz="1100" baseline="0" dirty="0" smtClean="0"/>
              <a:t>Congressional notification/oversight and/or secretarial approval, if applicable</a:t>
            </a:r>
          </a:p>
          <a:p>
            <a:pPr marL="173422" indent="-173422">
              <a:buFont typeface="Wingdings" panose="05000000000000000000" pitchFamily="2" charset="2"/>
              <a:buChar char="q"/>
            </a:pPr>
            <a:r>
              <a:rPr lang="en-US" sz="1100" baseline="0" dirty="0" smtClean="0"/>
              <a:t>Signature block for the authorized officer</a:t>
            </a:r>
          </a:p>
          <a:p>
            <a:pPr marL="173422" indent="-173422">
              <a:buFont typeface="Wingdings" panose="05000000000000000000" pitchFamily="2" charset="2"/>
              <a:buChar char="q"/>
            </a:pPr>
            <a:r>
              <a:rPr lang="en-US" sz="1100" baseline="0" dirty="0" smtClean="0"/>
              <a:t>Date of decision</a:t>
            </a:r>
          </a:p>
          <a:p>
            <a:pPr marL="173422" indent="-173422">
              <a:buFont typeface="Wingdings" panose="05000000000000000000" pitchFamily="2" charset="2"/>
              <a:buChar char="q"/>
            </a:pPr>
            <a:r>
              <a:rPr lang="en-US" sz="1100" baseline="0" dirty="0" smtClean="0"/>
              <a:t>Protest (BLM) or appeal (FS) rights</a:t>
            </a:r>
          </a:p>
          <a:p>
            <a:pPr marL="173422" indent="-173422">
              <a:buFont typeface="Wingdings" panose="05000000000000000000" pitchFamily="2" charset="2"/>
              <a:buChar char="q"/>
            </a:pPr>
            <a:r>
              <a:rPr lang="en-US" sz="1100" baseline="0" dirty="0" smtClean="0"/>
              <a:t>Agency contact person (if person other than authorized officer)</a:t>
            </a:r>
          </a:p>
          <a:p>
            <a:pPr marL="173422" indent="-173422">
              <a:buFont typeface="Wingdings" panose="05000000000000000000" pitchFamily="2" charset="2"/>
              <a:buChar char="q"/>
            </a:pPr>
            <a:endParaRPr lang="en-US" sz="1100" baseline="0" dirty="0" smtClean="0"/>
          </a:p>
          <a:p>
            <a:pPr marL="173422" indent="-173422">
              <a:buFont typeface="Wingdings" panose="05000000000000000000" pitchFamily="2" charset="2"/>
              <a:buChar char="q"/>
            </a:pPr>
            <a:endParaRPr lang="en-US" sz="1100" dirty="0"/>
          </a:p>
        </p:txBody>
      </p:sp>
      <p:sp>
        <p:nvSpPr>
          <p:cNvPr id="4" name="Slide Number Placeholder 3"/>
          <p:cNvSpPr>
            <a:spLocks noGrp="1"/>
          </p:cNvSpPr>
          <p:nvPr>
            <p:ph type="sldNum" sz="quarter" idx="10"/>
          </p:nvPr>
        </p:nvSpPr>
        <p:spPr/>
        <p:txBody>
          <a:bodyPr/>
          <a:lstStyle/>
          <a:p>
            <a:fld id="{5550E92E-D283-4931-92BF-030EEF45F610}" type="slidenum">
              <a:rPr lang="en-US" smtClean="0"/>
              <a:t>3</a:t>
            </a:fld>
            <a:endParaRPr lang="en-US"/>
          </a:p>
        </p:txBody>
      </p:sp>
    </p:spTree>
    <p:extLst>
      <p:ext uri="{BB962C8B-B14F-4D97-AF65-F5344CB8AC3E}">
        <p14:creationId xmlns:p14="http://schemas.microsoft.com/office/powerpoint/2010/main" val="1454220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decision document must address public interest criteria, third party rights, and an equal value determination.</a:t>
            </a:r>
          </a:p>
        </p:txBody>
      </p:sp>
      <p:sp>
        <p:nvSpPr>
          <p:cNvPr id="4" name="Slide Number Placeholder 3"/>
          <p:cNvSpPr>
            <a:spLocks noGrp="1"/>
          </p:cNvSpPr>
          <p:nvPr>
            <p:ph type="sldNum" sz="quarter" idx="10"/>
          </p:nvPr>
        </p:nvSpPr>
        <p:spPr/>
        <p:txBody>
          <a:bodyPr/>
          <a:lstStyle/>
          <a:p>
            <a:fld id="{5550E92E-D283-4931-92BF-030EEF45F610}" type="slidenum">
              <a:rPr lang="en-US" smtClean="0"/>
              <a:t>4</a:t>
            </a:fld>
            <a:endParaRPr lang="en-US"/>
          </a:p>
        </p:txBody>
      </p:sp>
    </p:spTree>
    <p:extLst>
      <p:ext uri="{BB962C8B-B14F-4D97-AF65-F5344CB8AC3E}">
        <p14:creationId xmlns:p14="http://schemas.microsoft.com/office/powerpoint/2010/main" val="4068464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50E92E-D283-4931-92BF-030EEF45F610}" type="slidenum">
              <a:rPr lang="en-US" smtClean="0"/>
              <a:t>5</a:t>
            </a:fld>
            <a:endParaRPr lang="en-US"/>
          </a:p>
        </p:txBody>
      </p:sp>
    </p:spTree>
    <p:extLst>
      <p:ext uri="{BB962C8B-B14F-4D97-AF65-F5344CB8AC3E}">
        <p14:creationId xmlns:p14="http://schemas.microsoft.com/office/powerpoint/2010/main" val="11875789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3263" y="587185"/>
            <a:ext cx="5543550" cy="3117850"/>
          </a:xfrm>
        </p:spPr>
      </p:sp>
      <p:sp>
        <p:nvSpPr>
          <p:cNvPr id="3" name="Notes Placeholder 2"/>
          <p:cNvSpPr>
            <a:spLocks noGrp="1"/>
          </p:cNvSpPr>
          <p:nvPr>
            <p:ph type="body" idx="1"/>
          </p:nvPr>
        </p:nvSpPr>
        <p:spPr>
          <a:xfrm>
            <a:off x="695008" y="3822192"/>
            <a:ext cx="5742368" cy="4974335"/>
          </a:xfrm>
        </p:spPr>
        <p:txBody>
          <a:bodyPr/>
          <a:lstStyle/>
          <a:p>
            <a:r>
              <a:rPr lang="en-US" sz="1100" b="1" u="sng" dirty="0" smtClean="0"/>
              <a:t>FINDINGS – Public Interest Determination</a:t>
            </a:r>
            <a:endParaRPr lang="en-US" sz="1100" dirty="0" smtClean="0"/>
          </a:p>
          <a:p>
            <a:r>
              <a:rPr lang="en-US" sz="1100" b="1" dirty="0" smtClean="0"/>
              <a:t> </a:t>
            </a:r>
          </a:p>
          <a:p>
            <a:r>
              <a:rPr lang="en-US" sz="1100" b="1" dirty="0" smtClean="0"/>
              <a:t>BLM – 43 CFR 2200.0-6(b)(1-2)</a:t>
            </a:r>
            <a:endParaRPr lang="en-US" sz="1100" dirty="0" smtClean="0"/>
          </a:p>
          <a:p>
            <a:r>
              <a:rPr lang="en-US" sz="1100" b="1" dirty="0" smtClean="0"/>
              <a:t>FS – 36 CFR 254.3(b)(1-3)</a:t>
            </a:r>
            <a:endParaRPr lang="en-US" sz="1100" dirty="0" smtClean="0"/>
          </a:p>
          <a:p>
            <a:endParaRPr lang="en-US" sz="1100" dirty="0" smtClean="0"/>
          </a:p>
          <a:p>
            <a:r>
              <a:rPr lang="en-US" sz="1100" b="1" u="sng" dirty="0" smtClean="0"/>
              <a:t>BLM &amp; FS</a:t>
            </a:r>
            <a:endParaRPr lang="en-US" sz="1100" dirty="0" smtClean="0"/>
          </a:p>
          <a:p>
            <a:r>
              <a:rPr lang="en-US" sz="1100" dirty="0" smtClean="0"/>
              <a:t>The regulations are formatted a little different but the wording is almost identical for both the BLM and FS</a:t>
            </a:r>
          </a:p>
          <a:p>
            <a:endParaRPr lang="en-US" sz="11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t>Two Key Findings MUST be</a:t>
            </a:r>
            <a:r>
              <a:rPr lang="en-US" sz="1100" baseline="0" dirty="0" smtClean="0"/>
              <a:t> documented.</a:t>
            </a:r>
            <a:endParaRPr lang="en-US" sz="1100" dirty="0" smtClean="0"/>
          </a:p>
          <a:p>
            <a:endParaRPr lang="en-US" sz="1100" dirty="0" smtClean="0"/>
          </a:p>
          <a:p>
            <a:r>
              <a:rPr lang="en-US" sz="1100" u="sng" dirty="0" smtClean="0"/>
              <a:t>Public Interest Determination</a:t>
            </a:r>
            <a:r>
              <a:rPr lang="en-US" sz="1100" dirty="0" smtClean="0"/>
              <a:t> - The authorized officer must make a finding that the public interest will be well served by completing an exchange. The findings associated with a public interest determination must be based on weighing the resource values and public objectives of the Federal land against the non-Federal land. In conducting weighted evaluations, the regulations are specific about what values and objectives should be considered (43 CFR 2200.0-6 (b)):</a:t>
            </a:r>
          </a:p>
          <a:p>
            <a:r>
              <a:rPr lang="en-US" sz="1100" dirty="0" smtClean="0"/>
              <a:t>“</a:t>
            </a:r>
            <a:r>
              <a:rPr lang="en-US" sz="1100" i="1" dirty="0" smtClean="0"/>
              <a:t>The authorized officer shall give full consideration to the opportunity to achieve better management of Federal lands, to meet the needs of State and local residents and their economies, and to secure important objectives, including but not limited to: Protection of fish and wildlife habitats, cultural resources, watersheds, wilderness and aesthetic values; enhancement of recreation opportunities and public access; consolidation of lands and/or interests in lands, such as mineral and timber interests, for more logical and efficient management and development; consolidation of split estates; expansion of communities; accommodation of land use authorizations; promotion of multiple use values; and fulfillment of public needs.”</a:t>
            </a:r>
            <a:endParaRPr lang="en-US" sz="1100" dirty="0" smtClean="0"/>
          </a:p>
          <a:p>
            <a:endParaRPr lang="en-US" sz="1100" dirty="0" smtClean="0"/>
          </a:p>
          <a:p>
            <a:r>
              <a:rPr lang="en-US" sz="1100" dirty="0" smtClean="0"/>
              <a:t>This is very IMPORTANT.  </a:t>
            </a:r>
          </a:p>
          <a:p>
            <a:endParaRPr lang="en-US" sz="1100" dirty="0"/>
          </a:p>
        </p:txBody>
      </p:sp>
      <p:sp>
        <p:nvSpPr>
          <p:cNvPr id="4" name="Slide Number Placeholder 3"/>
          <p:cNvSpPr>
            <a:spLocks noGrp="1"/>
          </p:cNvSpPr>
          <p:nvPr>
            <p:ph type="sldNum" sz="quarter" idx="10"/>
          </p:nvPr>
        </p:nvSpPr>
        <p:spPr/>
        <p:txBody>
          <a:bodyPr/>
          <a:lstStyle/>
          <a:p>
            <a:fld id="{5550E92E-D283-4931-92BF-030EEF45F610}" type="slidenum">
              <a:rPr lang="en-US" smtClean="0"/>
              <a:t>6</a:t>
            </a:fld>
            <a:endParaRPr lang="en-US"/>
          </a:p>
        </p:txBody>
      </p:sp>
    </p:spTree>
    <p:extLst>
      <p:ext uri="{BB962C8B-B14F-4D97-AF65-F5344CB8AC3E}">
        <p14:creationId xmlns:p14="http://schemas.microsoft.com/office/powerpoint/2010/main" val="11598195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3263" y="331788"/>
            <a:ext cx="5543550" cy="3117850"/>
          </a:xfrm>
        </p:spPr>
      </p:sp>
      <p:sp>
        <p:nvSpPr>
          <p:cNvPr id="3" name="Notes Placeholder 2"/>
          <p:cNvSpPr>
            <a:spLocks noGrp="1"/>
          </p:cNvSpPr>
          <p:nvPr>
            <p:ph type="body" idx="1"/>
          </p:nvPr>
        </p:nvSpPr>
        <p:spPr>
          <a:xfrm>
            <a:off x="695008" y="3449294"/>
            <a:ext cx="5560060" cy="5584347"/>
          </a:xfrm>
        </p:spPr>
        <p:txBody>
          <a:bodyPr/>
          <a:lstStyle/>
          <a:p>
            <a:r>
              <a:rPr lang="en-US" sz="1100" u="sng" dirty="0"/>
              <a:t>Legal Description</a:t>
            </a:r>
            <a:r>
              <a:rPr lang="en-US" sz="1100" dirty="0"/>
              <a:t>. The decision must include a complete legal description of the estates being exchanged, including a listing of all reservations, outstanding interests and encumbrances. Must be consistent with the Notice of Exchange Proposal and amendments thereto, the ATI and amendments thereto, the NEPA document, the appraisal, and the decision and conveyance documents. Any change in or</a:t>
            </a:r>
          </a:p>
          <a:p>
            <a:r>
              <a:rPr lang="en-US" sz="1100" dirty="0"/>
              <a:t>deviation from the lands or interests therein that occurs in the processing of an exchange proposal must be fully documented.</a:t>
            </a:r>
          </a:p>
          <a:p>
            <a:endParaRPr lang="en-US" sz="1100" dirty="0"/>
          </a:p>
          <a:p>
            <a:r>
              <a:rPr lang="en-US" sz="1100" dirty="0"/>
              <a:t>Items that need to be carefully considered and/or documented in the administrative record when changes to the exchange proposal are being considered include:</a:t>
            </a:r>
          </a:p>
          <a:p>
            <a:r>
              <a:rPr lang="en-US" sz="1100" dirty="0"/>
              <a:t>a. Land or interests excluded from the exchange and minor corrections of land descriptions and other insignificant changes do not require republication of the Notice of Exchange Proposal (43 CFR 2201.2(c)). However, the addition of any land or interest in land to the exchange proposal requires republication of the Notice of Exchange Proposal.</a:t>
            </a:r>
          </a:p>
          <a:p>
            <a:r>
              <a:rPr lang="en-US" sz="1100" dirty="0"/>
              <a:t>b. Any changes to minerals, water, timber, access, and/or other appurtenant rights that are being conveyed, as well as those rights that conveyances are made subject to, and/or reserved in the conveyance, need to track in exchange processing with the same level of accuracy, consistency, and detail as the legal description.</a:t>
            </a:r>
          </a:p>
          <a:p>
            <a:r>
              <a:rPr lang="en-US" sz="1100" dirty="0"/>
              <a:t>c. The regulations are explicit about ensuring parties with outstanding interests are notified of exchange proposals and that all outstanding interests are equitably considered as a part of processing the land exchange and making a public interest determination. Outstanding interest means rights or interests in property held by an entity other than a party to the exchange (43 CFR 2200.0-5(p)).</a:t>
            </a:r>
          </a:p>
          <a:p>
            <a:r>
              <a:rPr lang="en-US" sz="1100" dirty="0"/>
              <a:t>d. In addition to covering the legal description of the estates being exchanged, the decision should also address any lands or estates that are being excluded from the exchange because of resources issues, equalization, etc. You may do this by including a separate legal description for the lands being excluded in the decision document or an attachment. Another option is to include a simple statement like the following: “All other Federal and non-Federal lands initially considered for exchange and identified in the NOEP, published on [date], have been deleted from the proposal and will not be conveyed in this exchange.” Briefly explain and document the reasons for the exclusion.</a:t>
            </a:r>
          </a:p>
        </p:txBody>
      </p:sp>
      <p:sp>
        <p:nvSpPr>
          <p:cNvPr id="4" name="Slide Number Placeholder 3"/>
          <p:cNvSpPr>
            <a:spLocks noGrp="1"/>
          </p:cNvSpPr>
          <p:nvPr>
            <p:ph type="sldNum" sz="quarter" idx="10"/>
          </p:nvPr>
        </p:nvSpPr>
        <p:spPr/>
        <p:txBody>
          <a:bodyPr/>
          <a:lstStyle/>
          <a:p>
            <a:fld id="{5550E92E-D283-4931-92BF-030EEF45F610}" type="slidenum">
              <a:rPr lang="en-US" smtClean="0"/>
              <a:t>7</a:t>
            </a:fld>
            <a:endParaRPr lang="en-US"/>
          </a:p>
        </p:txBody>
      </p:sp>
    </p:spTree>
    <p:extLst>
      <p:ext uri="{BB962C8B-B14F-4D97-AF65-F5344CB8AC3E}">
        <p14:creationId xmlns:p14="http://schemas.microsoft.com/office/powerpoint/2010/main" val="30485053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5008" y="4444861"/>
            <a:ext cx="5560060" cy="4327807"/>
          </a:xfrm>
        </p:spPr>
        <p:txBody>
          <a:bodyPr/>
          <a:lstStyle/>
          <a:p>
            <a:r>
              <a:rPr lang="en-US" sz="1100" u="sng" dirty="0"/>
              <a:t>Equal Value Requirements</a:t>
            </a:r>
            <a:r>
              <a:rPr lang="en-US" sz="1100" dirty="0"/>
              <a:t>. Land exchange decisions must also include a statement that the land or interests to be exchanged are of equal value and how the value has been established (43 CFR 2200.0-6(c)).</a:t>
            </a:r>
          </a:p>
          <a:p>
            <a:endParaRPr lang="en-US" sz="1100" dirty="0"/>
          </a:p>
          <a:p>
            <a:r>
              <a:rPr lang="en-US" sz="1100" dirty="0"/>
              <a:t>If the approved appraised values are not equal, the decision must describe how all reasonable efforts were considered to equalize values by modifying the proposal to limit the cash equalization to as small an amount as possible. Identify the amount of cash equalization payment (43 CFR 2201.6(a)(1) and (2)).</a:t>
            </a:r>
          </a:p>
          <a:p>
            <a:endParaRPr lang="en-US" sz="1100" dirty="0"/>
          </a:p>
          <a:p>
            <a:r>
              <a:rPr lang="en-US" sz="1100" dirty="0"/>
              <a:t>If a waiver of equalization is being approved, the decision must describe how the waiver will expedite the exchange and better serve the public interest (43 CFR 2200.6(d)).</a:t>
            </a:r>
          </a:p>
          <a:p>
            <a:endParaRPr lang="en-US" sz="1100" dirty="0"/>
          </a:p>
          <a:p>
            <a:r>
              <a:rPr lang="en-US" sz="1100" dirty="0"/>
              <a:t>Another option available is for the non-Federal party to donate any excess value owed by the U.S. </a:t>
            </a:r>
          </a:p>
          <a:p>
            <a:endParaRPr lang="en-US" sz="1100" dirty="0"/>
          </a:p>
          <a:p>
            <a:r>
              <a:rPr lang="en-US" sz="1100" dirty="0"/>
              <a:t>For assembled land exchange decisions, also see Chapter 11 for additional decision requirements.</a:t>
            </a:r>
          </a:p>
          <a:p>
            <a:endParaRPr lang="en-US" sz="1100" dirty="0"/>
          </a:p>
          <a:p>
            <a:r>
              <a:rPr lang="en-US" sz="1100" dirty="0"/>
              <a:t>For exchanges involving compensation for costs assumed, waiving up to 3 percent or $15,000 (43 CFR 2201.6), and donation, see Chapter 3 for additional decision requirements.</a:t>
            </a:r>
          </a:p>
        </p:txBody>
      </p:sp>
      <p:sp>
        <p:nvSpPr>
          <p:cNvPr id="4" name="Slide Number Placeholder 3"/>
          <p:cNvSpPr>
            <a:spLocks noGrp="1"/>
          </p:cNvSpPr>
          <p:nvPr>
            <p:ph type="sldNum" sz="quarter" idx="10"/>
          </p:nvPr>
        </p:nvSpPr>
        <p:spPr/>
        <p:txBody>
          <a:bodyPr/>
          <a:lstStyle/>
          <a:p>
            <a:fld id="{5550E92E-D283-4931-92BF-030EEF45F610}" type="slidenum">
              <a:rPr lang="en-US" smtClean="0"/>
              <a:t>8</a:t>
            </a:fld>
            <a:endParaRPr lang="en-US"/>
          </a:p>
        </p:txBody>
      </p:sp>
    </p:spTree>
    <p:extLst>
      <p:ext uri="{BB962C8B-B14F-4D97-AF65-F5344CB8AC3E}">
        <p14:creationId xmlns:p14="http://schemas.microsoft.com/office/powerpoint/2010/main" val="33156067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Conformance with Land Use Plans</a:t>
            </a:r>
            <a:r>
              <a:rPr lang="en-US" dirty="0"/>
              <a:t>. The decision must include a land use plan(s) conformance determination supporting the disposal of the Federal land and acquisition of the non-Federal land (43 CFR 2200.0-6(g)). It is often appropriate to also summarize from the environmental documentation how the decision interfaces with state and local land use plans.</a:t>
            </a:r>
          </a:p>
        </p:txBody>
      </p:sp>
      <p:sp>
        <p:nvSpPr>
          <p:cNvPr id="4" name="Slide Number Placeholder 3"/>
          <p:cNvSpPr>
            <a:spLocks noGrp="1"/>
          </p:cNvSpPr>
          <p:nvPr>
            <p:ph type="sldNum" sz="quarter" idx="10"/>
          </p:nvPr>
        </p:nvSpPr>
        <p:spPr/>
        <p:txBody>
          <a:bodyPr/>
          <a:lstStyle/>
          <a:p>
            <a:fld id="{5550E92E-D283-4931-92BF-030EEF45F610}" type="slidenum">
              <a:rPr lang="en-US" smtClean="0"/>
              <a:t>9</a:t>
            </a:fld>
            <a:endParaRPr lang="en-US"/>
          </a:p>
        </p:txBody>
      </p:sp>
    </p:spTree>
    <p:extLst>
      <p:ext uri="{BB962C8B-B14F-4D97-AF65-F5344CB8AC3E}">
        <p14:creationId xmlns:p14="http://schemas.microsoft.com/office/powerpoint/2010/main" val="2099502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6/16/2017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6/16/2017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6/16/2017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6/16/2017</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6/16/2017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gif"/><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gif"/><Relationship Id="rId4" Type="http://schemas.microsoft.com/office/2007/relationships/hdphoto" Target="../media/hdphoto1.wdp"/></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effectLst>
                  <a:outerShdw blurRad="38100" dist="38100" dir="2700000" algn="tl">
                    <a:srgbClr val="000000">
                      <a:alpha val="43137"/>
                    </a:srgbClr>
                  </a:outerShdw>
                </a:effectLst>
              </a:rPr>
              <a:t>Decision Documents</a:t>
            </a:r>
            <a:endParaRPr lang="en-US"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normAutofit/>
          </a:bodyPr>
          <a:lstStyle/>
          <a:p>
            <a:r>
              <a:rPr lang="en-US" sz="2800" dirty="0" smtClean="0"/>
              <a:t>Intermediate Land Exchange</a:t>
            </a:r>
          </a:p>
          <a:p>
            <a:r>
              <a:rPr lang="en-US" sz="2800" dirty="0" smtClean="0"/>
              <a:t>2000-17</a:t>
            </a:r>
            <a:endParaRPr lang="en-US" sz="2800" dirty="0"/>
          </a:p>
        </p:txBody>
      </p:sp>
      <p:pic>
        <p:nvPicPr>
          <p:cNvPr id="4" name="Picture 3"/>
          <p:cNvPicPr>
            <a:picLocks noChangeAspect="1"/>
          </p:cNvPicPr>
          <p:nvPr/>
        </p:nvPicPr>
        <p:blipFill>
          <a:blip r:embed="rId3" cstate="print">
            <a:extLst>
              <a:ext uri="{BEBA8EAE-BF5A-486C-A8C5-ECC9F3942E4B}">
                <a14:imgProps xmlns:a14="http://schemas.microsoft.com/office/drawing/2010/main">
                  <a14:imgLayer r:embed="rId4">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10635256" y="4917333"/>
            <a:ext cx="1198473" cy="1048664"/>
          </a:xfrm>
          <a:prstGeom prst="rect">
            <a:avLst/>
          </a:prstGeom>
          <a:ln>
            <a:noFill/>
          </a:ln>
          <a:effectLst>
            <a:glow rad="228600">
              <a:schemeClr val="accent1">
                <a:lumMod val="20000"/>
                <a:lumOff val="80000"/>
                <a:alpha val="40000"/>
              </a:schemeClr>
            </a:glow>
            <a:outerShdw blurRad="292100" dist="139700" dir="2700000" algn="tl" rotWithShape="0">
              <a:srgbClr val="333333">
                <a:alpha val="65000"/>
              </a:srgbClr>
            </a:outerShdw>
          </a:effectLst>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701834" y="3354774"/>
            <a:ext cx="1065315" cy="1198479"/>
          </a:xfrm>
          <a:prstGeom prst="rect">
            <a:avLst/>
          </a:prstGeom>
          <a:ln>
            <a:noFill/>
          </a:ln>
          <a:effectLst>
            <a:glow rad="228600">
              <a:schemeClr val="accent1">
                <a:lumMod val="20000"/>
                <a:lumOff val="80000"/>
                <a:alpha val="40000"/>
              </a:schemeClr>
            </a:glow>
            <a:outerShdw blurRad="292100" dist="139700" dir="2700000" algn="tl" rotWithShape="0">
              <a:srgbClr val="333333">
                <a:alpha val="65000"/>
              </a:srgbClr>
            </a:outerShdw>
          </a:effectLst>
        </p:spPr>
      </p:pic>
    </p:spTree>
    <p:extLst>
      <p:ext uri="{BB962C8B-B14F-4D97-AF65-F5344CB8AC3E}">
        <p14:creationId xmlns:p14="http://schemas.microsoft.com/office/powerpoint/2010/main" val="12777439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FS Draft Decision Process</a:t>
            </a:r>
            <a:endParaRPr lang="en-US" sz="4000" dirty="0"/>
          </a:p>
        </p:txBody>
      </p:sp>
      <p:sp>
        <p:nvSpPr>
          <p:cNvPr id="3" name="Content Placeholder 2"/>
          <p:cNvSpPr>
            <a:spLocks noGrp="1"/>
          </p:cNvSpPr>
          <p:nvPr>
            <p:ph idx="1"/>
          </p:nvPr>
        </p:nvSpPr>
        <p:spPr>
          <a:xfrm>
            <a:off x="677333" y="1628385"/>
            <a:ext cx="9180651" cy="4412978"/>
          </a:xfrm>
        </p:spPr>
        <p:txBody>
          <a:bodyPr>
            <a:normAutofit fontScale="92500" lnSpcReduction="10000"/>
          </a:bodyPr>
          <a:lstStyle/>
          <a:p>
            <a:pPr>
              <a:lnSpc>
                <a:spcPct val="110000"/>
              </a:lnSpc>
              <a:spcBef>
                <a:spcPts val="1800"/>
              </a:spcBef>
            </a:pPr>
            <a:r>
              <a:rPr lang="en-US" sz="3600" dirty="0">
                <a:latin typeface="Arial" pitchFamily="34" charset="0"/>
                <a:cs typeface="Arial" pitchFamily="34" charset="0"/>
              </a:rPr>
              <a:t>Published Final Rule March 27, </a:t>
            </a:r>
            <a:r>
              <a:rPr lang="en-US" sz="3600" dirty="0" smtClean="0">
                <a:latin typeface="Arial" pitchFamily="34" charset="0"/>
                <a:cs typeface="Arial" pitchFamily="34" charset="0"/>
              </a:rPr>
              <a:t>2013</a:t>
            </a:r>
          </a:p>
          <a:p>
            <a:pPr>
              <a:lnSpc>
                <a:spcPct val="110000"/>
              </a:lnSpc>
              <a:spcBef>
                <a:spcPts val="1800"/>
              </a:spcBef>
            </a:pPr>
            <a:r>
              <a:rPr lang="en-US" sz="3600" dirty="0" smtClean="0">
                <a:latin typeface="Arial" pitchFamily="34" charset="0"/>
                <a:cs typeface="Arial" pitchFamily="34" charset="0"/>
              </a:rPr>
              <a:t>Moves </a:t>
            </a:r>
            <a:r>
              <a:rPr lang="en-US" sz="3600" dirty="0">
                <a:latin typeface="Arial" pitchFamily="34" charset="0"/>
                <a:cs typeface="Arial" pitchFamily="34" charset="0"/>
              </a:rPr>
              <a:t>projects documented in an Environmental Assessment (EA)/Decision Notice (DN) or Environmental Impact Statement (EIS)/Record of Decision (ROD) from a post-decisional appeals process (36 CFR 215) to a </a:t>
            </a:r>
            <a:r>
              <a:rPr lang="en-US" sz="3600" dirty="0">
                <a:solidFill>
                  <a:srgbClr val="FF0000"/>
                </a:solidFill>
                <a:latin typeface="Arial" pitchFamily="34" charset="0"/>
                <a:cs typeface="Arial" pitchFamily="34" charset="0"/>
              </a:rPr>
              <a:t>pre-decisional objection process</a:t>
            </a:r>
            <a:endParaRPr lang="en-US" sz="3600" dirty="0">
              <a:latin typeface="Arial" pitchFamily="34" charset="0"/>
              <a:cs typeface="Arial" pitchFamily="34" charset="0"/>
            </a:endParaRPr>
          </a:p>
          <a:p>
            <a:pPr>
              <a:lnSpc>
                <a:spcPct val="110000"/>
              </a:lnSpc>
              <a:spcBef>
                <a:spcPts val="1800"/>
              </a:spcBef>
            </a:pPr>
            <a:endParaRPr lang="en-US" dirty="0"/>
          </a:p>
        </p:txBody>
      </p:sp>
    </p:spTree>
    <p:extLst>
      <p:ext uri="{BB962C8B-B14F-4D97-AF65-F5344CB8AC3E}">
        <p14:creationId xmlns:p14="http://schemas.microsoft.com/office/powerpoint/2010/main" val="74139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Decision Document</a:t>
            </a:r>
            <a:br>
              <a:rPr lang="en-US" sz="4000" dirty="0" smtClean="0"/>
            </a:br>
            <a:r>
              <a:rPr lang="en-US" sz="4000" dirty="0" smtClean="0"/>
              <a:t>Implementation Period</a:t>
            </a:r>
            <a:endParaRPr lang="en-US" sz="4000" dirty="0"/>
          </a:p>
        </p:txBody>
      </p:sp>
      <p:sp>
        <p:nvSpPr>
          <p:cNvPr id="3" name="Content Placeholder 2"/>
          <p:cNvSpPr>
            <a:spLocks noGrp="1"/>
          </p:cNvSpPr>
          <p:nvPr>
            <p:ph idx="1"/>
          </p:nvPr>
        </p:nvSpPr>
        <p:spPr>
          <a:xfrm>
            <a:off x="677334" y="2145841"/>
            <a:ext cx="8881194" cy="3880773"/>
          </a:xfrm>
        </p:spPr>
        <p:txBody>
          <a:bodyPr>
            <a:noAutofit/>
          </a:bodyPr>
          <a:lstStyle/>
          <a:p>
            <a:r>
              <a:rPr lang="en-US" sz="3200" dirty="0" smtClean="0"/>
              <a:t>BLM – </a:t>
            </a:r>
            <a:r>
              <a:rPr lang="en-US" sz="3200" dirty="0" smtClean="0">
                <a:solidFill>
                  <a:schemeClr val="tx1"/>
                </a:solidFill>
              </a:rPr>
              <a:t>implementation </a:t>
            </a:r>
            <a:r>
              <a:rPr lang="en-US" sz="3200" dirty="0">
                <a:solidFill>
                  <a:schemeClr val="tx1"/>
                </a:solidFill>
              </a:rPr>
              <a:t>of </a:t>
            </a:r>
            <a:r>
              <a:rPr lang="en-US" sz="3200" dirty="0" smtClean="0">
                <a:solidFill>
                  <a:schemeClr val="tx1"/>
                </a:solidFill>
              </a:rPr>
              <a:t>Decision </a:t>
            </a:r>
            <a:r>
              <a:rPr lang="en-US" sz="3200" dirty="0">
                <a:solidFill>
                  <a:schemeClr val="tx1"/>
                </a:solidFill>
              </a:rPr>
              <a:t>occurs </a:t>
            </a:r>
            <a:r>
              <a:rPr lang="en-US" sz="3200" dirty="0" smtClean="0">
                <a:solidFill>
                  <a:schemeClr val="tx1"/>
                </a:solidFill>
              </a:rPr>
              <a:t>upon </a:t>
            </a:r>
            <a:r>
              <a:rPr lang="en-US" sz="3200" dirty="0">
                <a:solidFill>
                  <a:schemeClr val="tx1"/>
                </a:solidFill>
              </a:rPr>
              <a:t>expiration of the 45-day protest period </a:t>
            </a:r>
            <a:endParaRPr lang="en-US" sz="3200" dirty="0" smtClean="0">
              <a:solidFill>
                <a:schemeClr val="tx1"/>
              </a:solidFill>
            </a:endParaRPr>
          </a:p>
          <a:p>
            <a:r>
              <a:rPr lang="en-US" sz="3200" dirty="0" smtClean="0">
                <a:solidFill>
                  <a:schemeClr val="tx1"/>
                </a:solidFill>
              </a:rPr>
              <a:t>FS – May not sign or implement Decision until after the 45-day objection period plus 5 day wait period.</a:t>
            </a:r>
            <a:endParaRPr lang="en-US" sz="3200" dirty="0"/>
          </a:p>
        </p:txBody>
      </p:sp>
    </p:spTree>
    <p:extLst>
      <p:ext uri="{BB962C8B-B14F-4D97-AF65-F5344CB8AC3E}">
        <p14:creationId xmlns:p14="http://schemas.microsoft.com/office/powerpoint/2010/main" val="38877583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609600"/>
            <a:ext cx="8702501" cy="1320800"/>
          </a:xfrm>
        </p:spPr>
        <p:txBody>
          <a:bodyPr>
            <a:normAutofit/>
          </a:bodyPr>
          <a:lstStyle/>
          <a:p>
            <a:r>
              <a:rPr lang="en-US" sz="4000" dirty="0" smtClean="0"/>
              <a:t>Decision Review, Approval and Quality Assurance Requirements</a:t>
            </a:r>
            <a:endParaRPr lang="en-US" sz="4000" dirty="0"/>
          </a:p>
        </p:txBody>
      </p:sp>
      <p:sp>
        <p:nvSpPr>
          <p:cNvPr id="3" name="Content Placeholder 2"/>
          <p:cNvSpPr>
            <a:spLocks noGrp="1"/>
          </p:cNvSpPr>
          <p:nvPr>
            <p:ph idx="1"/>
          </p:nvPr>
        </p:nvSpPr>
        <p:spPr>
          <a:xfrm>
            <a:off x="571501" y="1930401"/>
            <a:ext cx="10044112" cy="4110962"/>
          </a:xfrm>
        </p:spPr>
        <p:txBody>
          <a:bodyPr>
            <a:noAutofit/>
          </a:bodyPr>
          <a:lstStyle/>
          <a:p>
            <a:pPr>
              <a:spcBef>
                <a:spcPts val="0"/>
              </a:spcBef>
            </a:pPr>
            <a:r>
              <a:rPr lang="en-US" sz="2800" dirty="0" smtClean="0"/>
              <a:t>BLM – National Land Exchange Lead, WO-350, and WO-300 review for subsequent approval by the Deputy Director</a:t>
            </a:r>
          </a:p>
          <a:p>
            <a:pPr lvl="1">
              <a:spcBef>
                <a:spcPts val="0"/>
              </a:spcBef>
            </a:pPr>
            <a:r>
              <a:rPr lang="en-US" sz="2600" dirty="0" smtClean="0"/>
              <a:t>Prepare Decision Summary (Illus. 9-5, H-2200-1)</a:t>
            </a:r>
          </a:p>
          <a:p>
            <a:pPr lvl="1">
              <a:spcBef>
                <a:spcPts val="0"/>
              </a:spcBef>
            </a:pPr>
            <a:r>
              <a:rPr lang="en-US" sz="2600" dirty="0" smtClean="0"/>
              <a:t>Include all items on the Decision Review Checklist</a:t>
            </a:r>
          </a:p>
          <a:p>
            <a:pPr lvl="1">
              <a:spcBef>
                <a:spcPts val="0"/>
              </a:spcBef>
            </a:pPr>
            <a:r>
              <a:rPr lang="en-US" sz="2600" dirty="0" smtClean="0"/>
              <a:t>Upload documents to DTS per instruction sheet</a:t>
            </a:r>
          </a:p>
          <a:p>
            <a:pPr>
              <a:spcBef>
                <a:spcPts val="0"/>
              </a:spcBef>
            </a:pPr>
            <a:endParaRPr lang="en-US" sz="2800" dirty="0"/>
          </a:p>
          <a:p>
            <a:pPr>
              <a:spcBef>
                <a:spcPts val="0"/>
              </a:spcBef>
            </a:pPr>
            <a:r>
              <a:rPr lang="en-US" sz="2800" dirty="0" smtClean="0"/>
              <a:t>FS – EA and draft Decision must be reviewed in the RO prior to public release</a:t>
            </a:r>
          </a:p>
        </p:txBody>
      </p:sp>
    </p:spTree>
    <p:extLst>
      <p:ext uri="{BB962C8B-B14F-4D97-AF65-F5344CB8AC3E}">
        <p14:creationId xmlns:p14="http://schemas.microsoft.com/office/powerpoint/2010/main" val="40403788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raining &lt;strong&gt;Notice&lt;/strong&gt;"/>
          <p:cNvPicPr>
            <a:picLocks noChangeAspect="1"/>
          </p:cNvPicPr>
          <p:nvPr/>
        </p:nvPicPr>
        <p:blipFill>
          <a:blip r:embed="rId3">
            <a:clrChange>
              <a:clrFrom>
                <a:srgbClr val="FEFEFE"/>
              </a:clrFrom>
              <a:clrTo>
                <a:srgbClr val="FEFEFE">
                  <a:alpha val="0"/>
                </a:srgbClr>
              </a:clrTo>
            </a:clrChange>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flipH="1">
            <a:off x="9456799" y="3423568"/>
            <a:ext cx="2448403" cy="2814450"/>
          </a:xfrm>
          <a:prstGeom prst="rect">
            <a:avLst/>
          </a:prstGeom>
          <a:effectLst>
            <a:softEdge rad="38100"/>
          </a:effectLst>
        </p:spPr>
      </p:pic>
      <p:sp>
        <p:nvSpPr>
          <p:cNvPr id="3" name="Text Placeholder 3"/>
          <p:cNvSpPr txBox="1">
            <a:spLocks/>
          </p:cNvSpPr>
          <p:nvPr/>
        </p:nvSpPr>
        <p:spPr>
          <a:xfrm rot="383670">
            <a:off x="946401" y="1327143"/>
            <a:ext cx="8459093" cy="4234101"/>
          </a:xfrm>
          <a:prstGeom prst="rect">
            <a:avLst/>
          </a:prstGeom>
        </p:spPr>
        <p:txBody>
          <a:bodyPr vert="horz" lIns="91440" tIns="45720" rIns="91440" bIns="45720" numCol="1" rtlCol="0">
            <a:prstTxWarp prst="textFadeRight">
              <a:avLst>
                <a:gd name="adj" fmla="val 35343"/>
              </a:avLst>
            </a:prstTxWarp>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lumMod val="75000"/>
                    <a:lumOff val="25000"/>
                  </a:schemeClr>
                </a:solidFill>
                <a:latin typeface="+mn-lt"/>
                <a:ea typeface="+mn-ea"/>
                <a:cs typeface="+mn-cs"/>
              </a:defRPr>
            </a:lvl1pPr>
            <a:lvl2pPr marL="457063"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lumMod val="75000"/>
                    <a:lumOff val="25000"/>
                  </a:schemeClr>
                </a:solidFill>
                <a:latin typeface="+mn-lt"/>
                <a:ea typeface="+mn-ea"/>
                <a:cs typeface="+mn-cs"/>
              </a:defRPr>
            </a:lvl2pPr>
            <a:lvl3pPr marL="914126" indent="0" algn="l" defTabSz="457200" rtl="0" eaLnBrk="1" latinLnBrk="0" hangingPunct="1">
              <a:spcBef>
                <a:spcPts val="1000"/>
              </a:spcBef>
              <a:spcAft>
                <a:spcPts val="0"/>
              </a:spcAft>
              <a:buClr>
                <a:schemeClr val="accent1"/>
              </a:buClr>
              <a:buSzPct val="80000"/>
              <a:buFont typeface="Wingdings 3" charset="2"/>
              <a:buNone/>
              <a:defRPr sz="1200" kern="1200">
                <a:solidFill>
                  <a:schemeClr val="tx1">
                    <a:lumMod val="75000"/>
                    <a:lumOff val="25000"/>
                  </a:schemeClr>
                </a:solidFill>
                <a:latin typeface="+mn-lt"/>
                <a:ea typeface="+mn-ea"/>
                <a:cs typeface="+mn-cs"/>
              </a:defRPr>
            </a:lvl3pPr>
            <a:lvl4pPr marL="1371189"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4pPr>
            <a:lvl5pPr marL="1828251"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5pPr>
            <a:lvl6pPr marL="2285314"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6pPr>
            <a:lvl7pPr marL="2742377"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7pPr>
            <a:lvl8pPr marL="3199440"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8pPr>
            <a:lvl9pPr marL="3656503"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9pPr>
          </a:lstStyle>
          <a:p>
            <a:pPr algn="r"/>
            <a:r>
              <a:rPr lang="en-US" sz="2400" b="1" dirty="0" smtClean="0">
                <a:effectLst>
                  <a:outerShdw blurRad="38100" dist="38100" dir="2700000" algn="tl">
                    <a:srgbClr val="000000">
                      <a:alpha val="43137"/>
                    </a:srgbClr>
                  </a:outerShdw>
                </a:effectLst>
                <a:latin typeface="Arial Rounded MT Bold" panose="020F0704030504030204" pitchFamily="34" charset="0"/>
              </a:rPr>
              <a:t>Decision Document</a:t>
            </a:r>
          </a:p>
          <a:p>
            <a:pPr algn="r"/>
            <a:r>
              <a:rPr lang="en-US" sz="2400" b="1" dirty="0" smtClean="0">
                <a:effectLst>
                  <a:outerShdw blurRad="38100" dist="38100" dir="2700000" algn="tl">
                    <a:srgbClr val="000000">
                      <a:alpha val="43137"/>
                    </a:srgbClr>
                  </a:outerShdw>
                </a:effectLst>
                <a:latin typeface="Arial Rounded MT Bold" panose="020F0704030504030204" pitchFamily="34" charset="0"/>
              </a:rPr>
              <a:t>Questions?</a:t>
            </a:r>
            <a:endParaRPr lang="en-US" sz="2400" b="1" dirty="0">
              <a:effectLst>
                <a:outerShdw blurRad="38100" dist="38100" dir="2700000" algn="tl">
                  <a:srgbClr val="000000">
                    <a:alpha val="43137"/>
                  </a:srgbClr>
                </a:outerShdw>
              </a:effectLst>
              <a:latin typeface="Arial Rounded MT Bold" panose="020F0704030504030204" pitchFamily="34" charset="0"/>
            </a:endParaRPr>
          </a:p>
        </p:txBody>
      </p:sp>
    </p:spTree>
    <p:extLst>
      <p:ext uri="{BB962C8B-B14F-4D97-AF65-F5344CB8AC3E}">
        <p14:creationId xmlns:p14="http://schemas.microsoft.com/office/powerpoint/2010/main" val="3959573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2000" fill="hold" nodeType="afterEffect">
                                  <p:stCondLst>
                                    <p:cond delay="0"/>
                                  </p:stCondLst>
                                  <p:childTnLst>
                                    <p:animEffect transition="out" filter="fade">
                                      <p:cBhvr>
                                        <p:cTn id="6" dur="1000" tmFilter="0, 0; .2, .5; .8, .5; 1, 0"/>
                                        <p:tgtEl>
                                          <p:spTgt spid="2"/>
                                        </p:tgtEl>
                                      </p:cBhvr>
                                    </p:animEffect>
                                    <p:animScale>
                                      <p:cBhvr>
                                        <p:cTn id="7" dur="500" autoRev="1" fill="hold"/>
                                        <p:tgtEl>
                                          <p:spTgt spid="2"/>
                                        </p:tgtEl>
                                      </p:cBhvr>
                                      <p:by x="105000" y="105000"/>
                                    </p:animScale>
                                  </p:childTnLst>
                                </p:cTn>
                              </p:par>
                            </p:childTnLst>
                          </p:cTn>
                        </p:par>
                        <p:par>
                          <p:cTn id="8" fill="hold">
                            <p:stCondLst>
                              <p:cond delay="2000"/>
                            </p:stCondLst>
                            <p:childTnLst>
                              <p:par>
                                <p:cTn id="9" presetID="22" presetClass="entr" presetSubtype="4"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effectLst>
                  <a:outerShdw blurRad="38100" dist="38100" dir="2700000" algn="tl">
                    <a:srgbClr val="000000">
                      <a:alpha val="43137"/>
                    </a:srgbClr>
                  </a:outerShdw>
                </a:effectLst>
              </a:rPr>
              <a:t>BLM Notice of Decision</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FS Draft Decision</a:t>
            </a:r>
            <a:endParaRPr lang="en-US"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normAutofit/>
          </a:bodyPr>
          <a:lstStyle/>
          <a:p>
            <a:r>
              <a:rPr lang="en-US" sz="2800" dirty="0" smtClean="0">
                <a:effectLst>
                  <a:outerShdw blurRad="38100" dist="38100" dir="2700000" algn="tl">
                    <a:srgbClr val="000000">
                      <a:alpha val="43137"/>
                    </a:srgbClr>
                  </a:outerShdw>
                </a:effectLst>
              </a:rPr>
              <a:t>Intermediate Land Exchange</a:t>
            </a:r>
          </a:p>
          <a:p>
            <a:r>
              <a:rPr lang="en-US" sz="2800" dirty="0" smtClean="0">
                <a:effectLst>
                  <a:outerShdw blurRad="38100" dist="38100" dir="2700000" algn="tl">
                    <a:srgbClr val="000000">
                      <a:alpha val="43137"/>
                    </a:srgbClr>
                  </a:outerShdw>
                </a:effectLst>
              </a:rPr>
              <a:t>2000-17</a:t>
            </a:r>
            <a:endParaRPr lang="en-US" sz="2800" dirty="0">
              <a:effectLst>
                <a:outerShdw blurRad="38100" dist="38100" dir="2700000" algn="tl">
                  <a:srgbClr val="000000">
                    <a:alpha val="43137"/>
                  </a:srgbClr>
                </a:outerShdw>
              </a:effectLst>
            </a:endParaRPr>
          </a:p>
        </p:txBody>
      </p:sp>
      <p:pic>
        <p:nvPicPr>
          <p:cNvPr id="4" name="Picture 3"/>
          <p:cNvPicPr>
            <a:picLocks noChangeAspect="1"/>
          </p:cNvPicPr>
          <p:nvPr/>
        </p:nvPicPr>
        <p:blipFill>
          <a:blip r:embed="rId3" cstate="print">
            <a:extLst>
              <a:ext uri="{BEBA8EAE-BF5A-486C-A8C5-ECC9F3942E4B}">
                <a14:imgProps xmlns:a14="http://schemas.microsoft.com/office/drawing/2010/main">
                  <a14:imgLayer r:embed="rId4">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10621730" y="4401459"/>
            <a:ext cx="1198473" cy="1048664"/>
          </a:xfrm>
          <a:prstGeom prst="rect">
            <a:avLst/>
          </a:prstGeom>
          <a:ln>
            <a:noFill/>
          </a:ln>
          <a:effectLst>
            <a:glow rad="228600">
              <a:schemeClr val="accent1">
                <a:lumMod val="20000"/>
                <a:lumOff val="80000"/>
                <a:alpha val="40000"/>
              </a:schemeClr>
            </a:glow>
            <a:outerShdw blurRad="292100" dist="139700" dir="2700000" algn="tl" rotWithShape="0">
              <a:srgbClr val="333333">
                <a:alpha val="65000"/>
              </a:srgbClr>
            </a:outerShdw>
          </a:effectLst>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688308" y="2838900"/>
            <a:ext cx="1065315" cy="1198479"/>
          </a:xfrm>
          <a:prstGeom prst="rect">
            <a:avLst/>
          </a:prstGeom>
          <a:ln>
            <a:noFill/>
          </a:ln>
          <a:effectLst>
            <a:glow rad="228600">
              <a:schemeClr val="accent1">
                <a:lumMod val="20000"/>
                <a:lumOff val="80000"/>
                <a:alpha val="40000"/>
              </a:schemeClr>
            </a:glow>
            <a:outerShdw blurRad="292100" dist="139700" dir="2700000" algn="tl" rotWithShape="0">
              <a:srgbClr val="333333">
                <a:alpha val="65000"/>
              </a:srgbClr>
            </a:outerShdw>
          </a:effectLst>
        </p:spPr>
      </p:pic>
    </p:spTree>
    <p:extLst>
      <p:ext uri="{BB962C8B-B14F-4D97-AF65-F5344CB8AC3E}">
        <p14:creationId xmlns:p14="http://schemas.microsoft.com/office/powerpoint/2010/main" val="30159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29184"/>
            <a:ext cx="9368874" cy="1060704"/>
          </a:xfrm>
        </p:spPr>
        <p:txBody>
          <a:bodyPr>
            <a:normAutofit/>
          </a:bodyPr>
          <a:lstStyle/>
          <a:p>
            <a:r>
              <a:rPr lang="en-US" sz="4800" dirty="0" smtClean="0">
                <a:effectLst>
                  <a:outerShdw blurRad="38100" dist="38100" dir="2700000" algn="tl">
                    <a:srgbClr val="000000">
                      <a:alpha val="43137"/>
                    </a:srgbClr>
                  </a:outerShdw>
                </a:effectLst>
              </a:rPr>
              <a:t>Reference</a:t>
            </a:r>
            <a:endParaRPr lang="en-US" sz="48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77334" y="1280160"/>
            <a:ext cx="9368874" cy="5242560"/>
          </a:xfrm>
        </p:spPr>
        <p:txBody>
          <a:bodyPr>
            <a:noAutofit/>
          </a:bodyPr>
          <a:lstStyle/>
          <a:p>
            <a:pPr marL="0" indent="0">
              <a:spcBef>
                <a:spcPts val="600"/>
              </a:spcBef>
              <a:buNone/>
            </a:pPr>
            <a:r>
              <a:rPr lang="en-US" sz="3400" u="sng" dirty="0" smtClean="0"/>
              <a:t>BLM</a:t>
            </a:r>
          </a:p>
          <a:p>
            <a:pPr>
              <a:spcBef>
                <a:spcPts val="600"/>
              </a:spcBef>
            </a:pPr>
            <a:r>
              <a:rPr lang="en-US" sz="3400" dirty="0" smtClean="0"/>
              <a:t>43 CFR 2200.0-6(b)</a:t>
            </a:r>
          </a:p>
          <a:p>
            <a:pPr>
              <a:spcBef>
                <a:spcPts val="600"/>
              </a:spcBef>
            </a:pPr>
            <a:r>
              <a:rPr lang="en-US" sz="3400" dirty="0" smtClean="0"/>
              <a:t>43 CFR 2201.7</a:t>
            </a:r>
          </a:p>
          <a:p>
            <a:pPr>
              <a:spcBef>
                <a:spcPts val="600"/>
              </a:spcBef>
            </a:pPr>
            <a:r>
              <a:rPr lang="en-US" sz="3400" dirty="0" smtClean="0"/>
              <a:t>BLM Handbook H-2200-1, Chapter 9</a:t>
            </a:r>
          </a:p>
          <a:p>
            <a:pPr marL="0" indent="0">
              <a:spcBef>
                <a:spcPts val="1800"/>
              </a:spcBef>
              <a:buNone/>
            </a:pPr>
            <a:r>
              <a:rPr lang="en-US" sz="3400" u="sng" dirty="0" smtClean="0"/>
              <a:t>FS</a:t>
            </a:r>
          </a:p>
          <a:p>
            <a:pPr>
              <a:spcBef>
                <a:spcPts val="600"/>
              </a:spcBef>
            </a:pPr>
            <a:r>
              <a:rPr lang="en-US" sz="3400" dirty="0" smtClean="0"/>
              <a:t>36 CFR 254.3(b)</a:t>
            </a:r>
          </a:p>
          <a:p>
            <a:pPr>
              <a:spcBef>
                <a:spcPts val="600"/>
              </a:spcBef>
            </a:pPr>
            <a:r>
              <a:rPr lang="en-US" sz="3400" dirty="0" smtClean="0"/>
              <a:t>36 CFR 254.13</a:t>
            </a:r>
          </a:p>
          <a:p>
            <a:pPr>
              <a:spcBef>
                <a:spcPts val="600"/>
              </a:spcBef>
            </a:pPr>
            <a:r>
              <a:rPr lang="en-US" sz="3400" dirty="0" smtClean="0"/>
              <a:t>FSH 5409.13,34</a:t>
            </a:r>
          </a:p>
          <a:p>
            <a:pPr>
              <a:spcBef>
                <a:spcPts val="600"/>
              </a:spcBef>
            </a:pPr>
            <a:endParaRPr lang="en-US" sz="3400" dirty="0"/>
          </a:p>
        </p:txBody>
      </p:sp>
    </p:spTree>
    <p:extLst>
      <p:ext uri="{BB962C8B-B14F-4D97-AF65-F5344CB8AC3E}">
        <p14:creationId xmlns:p14="http://schemas.microsoft.com/office/powerpoint/2010/main" val="29104039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309" y="609600"/>
            <a:ext cx="4604603" cy="2974848"/>
          </a:xfrm>
        </p:spPr>
        <p:txBody>
          <a:bodyPr>
            <a:normAutofit/>
          </a:bodyPr>
          <a:lstStyle/>
          <a:p>
            <a:r>
              <a:rPr lang="en-US" sz="4400" dirty="0" smtClean="0"/>
              <a:t>Publication and Distribution</a:t>
            </a:r>
            <a:endParaRPr lang="en-US" sz="4400" dirty="0"/>
          </a:p>
        </p:txBody>
      </p:sp>
      <p:sp>
        <p:nvSpPr>
          <p:cNvPr id="3" name="Content Placeholder 2"/>
          <p:cNvSpPr>
            <a:spLocks noGrp="1"/>
          </p:cNvSpPr>
          <p:nvPr>
            <p:ph idx="1"/>
          </p:nvPr>
        </p:nvSpPr>
        <p:spPr>
          <a:xfrm>
            <a:off x="4840224" y="609600"/>
            <a:ext cx="5205984" cy="5876543"/>
          </a:xfrm>
        </p:spPr>
        <p:txBody>
          <a:bodyPr>
            <a:noAutofit/>
          </a:bodyPr>
          <a:lstStyle/>
          <a:p>
            <a:r>
              <a:rPr lang="en-US" sz="4000" dirty="0" smtClean="0"/>
              <a:t>Publication and distribution</a:t>
            </a:r>
          </a:p>
          <a:p>
            <a:r>
              <a:rPr lang="en-US" sz="4000" dirty="0" smtClean="0"/>
              <a:t>Minimum content</a:t>
            </a:r>
          </a:p>
          <a:p>
            <a:r>
              <a:rPr lang="en-US" sz="4000" dirty="0" smtClean="0"/>
              <a:t>Optional additional information</a:t>
            </a:r>
          </a:p>
          <a:p>
            <a:r>
              <a:rPr lang="en-US" sz="4000" dirty="0" smtClean="0"/>
              <a:t>Combine with Plan Amendment</a:t>
            </a:r>
          </a:p>
          <a:p>
            <a:r>
              <a:rPr lang="en-US" sz="4000" dirty="0" smtClean="0"/>
              <a:t>Protest and appeal</a:t>
            </a:r>
            <a:endParaRPr lang="en-US" sz="4000" dirty="0"/>
          </a:p>
        </p:txBody>
      </p:sp>
      <p:pic>
        <p:nvPicPr>
          <p:cNvPr id="4" name="Picture 3" descr="Training &lt;strong&gt;Notice&lt;/strong&gt;"/>
          <p:cNvPicPr>
            <a:picLocks noChangeAspect="1"/>
          </p:cNvPicPr>
          <p:nvPr/>
        </p:nvPicPr>
        <p:blipFill>
          <a:blip r:embed="rId3">
            <a:clrChange>
              <a:clrFrom>
                <a:srgbClr val="FEFEFE"/>
              </a:clrFrom>
              <a:clrTo>
                <a:srgbClr val="FEFEFE">
                  <a:alpha val="0"/>
                </a:srgbClr>
              </a:clrTo>
            </a:clrChange>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406309" y="5048445"/>
            <a:ext cx="1370637" cy="1575553"/>
          </a:xfrm>
          <a:prstGeom prst="rect">
            <a:avLst/>
          </a:prstGeom>
        </p:spPr>
      </p:pic>
      <p:sp>
        <p:nvSpPr>
          <p:cNvPr id="5" name="Text Placeholder 3"/>
          <p:cNvSpPr txBox="1">
            <a:spLocks/>
          </p:cNvSpPr>
          <p:nvPr/>
        </p:nvSpPr>
        <p:spPr>
          <a:xfrm rot="19520186">
            <a:off x="1544506" y="3283901"/>
            <a:ext cx="3395608" cy="1737362"/>
          </a:xfrm>
          <a:prstGeom prst="rect">
            <a:avLst/>
          </a:prstGeom>
        </p:spPr>
        <p:txBody>
          <a:bodyPr vert="horz" lIns="91440" tIns="45720" rIns="91440" bIns="45720" numCol="1" rtlCol="0">
            <a:prstTxWarp prst="textCurveUp">
              <a:avLst/>
            </a:prstTxWarp>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lumMod val="75000"/>
                    <a:lumOff val="25000"/>
                  </a:schemeClr>
                </a:solidFill>
                <a:latin typeface="+mn-lt"/>
                <a:ea typeface="+mn-ea"/>
                <a:cs typeface="+mn-cs"/>
              </a:defRPr>
            </a:lvl1pPr>
            <a:lvl2pPr marL="457063"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lumMod val="75000"/>
                    <a:lumOff val="25000"/>
                  </a:schemeClr>
                </a:solidFill>
                <a:latin typeface="+mn-lt"/>
                <a:ea typeface="+mn-ea"/>
                <a:cs typeface="+mn-cs"/>
              </a:defRPr>
            </a:lvl2pPr>
            <a:lvl3pPr marL="914126" indent="0" algn="l" defTabSz="457200" rtl="0" eaLnBrk="1" latinLnBrk="0" hangingPunct="1">
              <a:spcBef>
                <a:spcPts val="1000"/>
              </a:spcBef>
              <a:spcAft>
                <a:spcPts val="0"/>
              </a:spcAft>
              <a:buClr>
                <a:schemeClr val="accent1"/>
              </a:buClr>
              <a:buSzPct val="80000"/>
              <a:buFont typeface="Wingdings 3" charset="2"/>
              <a:buNone/>
              <a:defRPr sz="1200" kern="1200">
                <a:solidFill>
                  <a:schemeClr val="tx1">
                    <a:lumMod val="75000"/>
                    <a:lumOff val="25000"/>
                  </a:schemeClr>
                </a:solidFill>
                <a:latin typeface="+mn-lt"/>
                <a:ea typeface="+mn-ea"/>
                <a:cs typeface="+mn-cs"/>
              </a:defRPr>
            </a:lvl3pPr>
            <a:lvl4pPr marL="1371189"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4pPr>
            <a:lvl5pPr marL="1828251"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5pPr>
            <a:lvl6pPr marL="2285314"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6pPr>
            <a:lvl7pPr marL="2742377"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7pPr>
            <a:lvl8pPr marL="3199440"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8pPr>
            <a:lvl9pPr marL="3656503"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9pPr>
          </a:lstStyle>
          <a:p>
            <a:r>
              <a:rPr lang="en-US" sz="2400" b="1" dirty="0" smtClean="0">
                <a:effectLst>
                  <a:outerShdw blurRad="38100" dist="38100" dir="2700000" algn="tl">
                    <a:srgbClr val="000000">
                      <a:alpha val="43137"/>
                    </a:srgbClr>
                  </a:outerShdw>
                </a:effectLst>
                <a:latin typeface="Arial Rounded MT Bold" panose="020F0704030504030204" pitchFamily="34" charset="0"/>
              </a:rPr>
              <a:t>NOD</a:t>
            </a:r>
            <a:endParaRPr lang="en-US" sz="2400" b="1" dirty="0">
              <a:effectLst>
                <a:outerShdw blurRad="38100" dist="38100" dir="2700000" algn="tl">
                  <a:srgbClr val="000000">
                    <a:alpha val="43137"/>
                  </a:srgbClr>
                </a:outerShdw>
              </a:effectLst>
              <a:latin typeface="Arial Rounded MT Bold" panose="020F0704030504030204" pitchFamily="34" charset="0"/>
            </a:endParaRPr>
          </a:p>
        </p:txBody>
      </p:sp>
    </p:spTree>
    <p:extLst>
      <p:ext uri="{BB962C8B-B14F-4D97-AF65-F5344CB8AC3E}">
        <p14:creationId xmlns:p14="http://schemas.microsoft.com/office/powerpoint/2010/main" val="408050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2000" fill="hold" nodeType="afterEffect">
                                  <p:stCondLst>
                                    <p:cond delay="0"/>
                                  </p:stCondLst>
                                  <p:childTnLst>
                                    <p:animEffect transition="out" filter="fade">
                                      <p:cBhvr>
                                        <p:cTn id="6" dur="1000" tmFilter="0, 0; .2, .5; .8, .5; 1, 0"/>
                                        <p:tgtEl>
                                          <p:spTgt spid="4"/>
                                        </p:tgtEl>
                                      </p:cBhvr>
                                    </p:animEffect>
                                    <p:animScale>
                                      <p:cBhvr>
                                        <p:cTn id="7" dur="500" autoRev="1" fill="hold"/>
                                        <p:tgtEl>
                                          <p:spTgt spid="4"/>
                                        </p:tgtEl>
                                      </p:cBhvr>
                                      <p:by x="105000" y="105000"/>
                                    </p:animScale>
                                  </p:childTnLst>
                                </p:cTn>
                              </p:par>
                            </p:childTnLst>
                          </p:cTn>
                        </p:par>
                        <p:par>
                          <p:cTn id="8" fill="hold">
                            <p:stCondLst>
                              <p:cond delay="2000"/>
                            </p:stCondLst>
                            <p:childTnLst>
                              <p:par>
                                <p:cTn id="9" presetID="22"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and Distribution</a:t>
            </a:r>
            <a:endParaRPr lang="en-US" dirty="0"/>
          </a:p>
        </p:txBody>
      </p:sp>
      <p:sp>
        <p:nvSpPr>
          <p:cNvPr id="5" name="Content Placeholder 2"/>
          <p:cNvSpPr>
            <a:spLocks noGrp="1"/>
          </p:cNvSpPr>
          <p:nvPr>
            <p:ph idx="1"/>
          </p:nvPr>
        </p:nvSpPr>
        <p:spPr>
          <a:xfrm>
            <a:off x="677333" y="1402914"/>
            <a:ext cx="9531379" cy="5336089"/>
          </a:xfrm>
        </p:spPr>
        <p:txBody>
          <a:bodyPr>
            <a:noAutofit/>
          </a:bodyPr>
          <a:lstStyle/>
          <a:p>
            <a:pPr>
              <a:spcBef>
                <a:spcPts val="0"/>
              </a:spcBef>
              <a:spcAft>
                <a:spcPts val="600"/>
              </a:spcAft>
            </a:pPr>
            <a:r>
              <a:rPr lang="en-US" sz="2800" dirty="0" smtClean="0"/>
              <a:t>Similar to NOEP requirements</a:t>
            </a:r>
          </a:p>
          <a:p>
            <a:pPr>
              <a:spcBef>
                <a:spcPts val="0"/>
              </a:spcBef>
              <a:spcAft>
                <a:spcPts val="600"/>
              </a:spcAft>
            </a:pPr>
            <a:r>
              <a:rPr lang="en-US" sz="2800" dirty="0" smtClean="0"/>
              <a:t>Publication occurs only one time</a:t>
            </a:r>
          </a:p>
          <a:p>
            <a:pPr>
              <a:spcBef>
                <a:spcPts val="0"/>
              </a:spcBef>
            </a:pPr>
            <a:r>
              <a:rPr lang="en-US" sz="2800" dirty="0" smtClean="0"/>
              <a:t>BLM required to notify Governor at least 60 days prior to conveyance of public lands</a:t>
            </a:r>
          </a:p>
          <a:p>
            <a:pPr lvl="1">
              <a:spcBef>
                <a:spcPts val="0"/>
              </a:spcBef>
              <a:spcAft>
                <a:spcPts val="600"/>
              </a:spcAft>
            </a:pPr>
            <a:r>
              <a:rPr lang="en-US" sz="2800" dirty="0" smtClean="0"/>
              <a:t>Can run concurrently with publication of NOD</a:t>
            </a:r>
          </a:p>
          <a:p>
            <a:pPr>
              <a:spcBef>
                <a:spcPts val="0"/>
              </a:spcBef>
              <a:spcAft>
                <a:spcPts val="600"/>
              </a:spcAft>
            </a:pPr>
            <a:r>
              <a:rPr lang="en-US" sz="2800" dirty="0" smtClean="0"/>
              <a:t>Distribution identical to NOEP</a:t>
            </a:r>
          </a:p>
          <a:p>
            <a:pPr>
              <a:spcBef>
                <a:spcPts val="0"/>
              </a:spcBef>
              <a:spcAft>
                <a:spcPts val="600"/>
              </a:spcAft>
            </a:pPr>
            <a:r>
              <a:rPr lang="en-US" sz="2800" dirty="0" smtClean="0"/>
              <a:t>Include those who expressed interest in NOEP</a:t>
            </a:r>
          </a:p>
          <a:p>
            <a:pPr>
              <a:spcBef>
                <a:spcPts val="0"/>
              </a:spcBef>
              <a:spcAft>
                <a:spcPts val="600"/>
              </a:spcAft>
            </a:pPr>
            <a:r>
              <a:rPr lang="en-US" sz="2800" dirty="0" smtClean="0"/>
              <a:t>Use cover letter to explain NOD is for information purposes and no response is necessary</a:t>
            </a:r>
          </a:p>
          <a:p>
            <a:pPr>
              <a:spcBef>
                <a:spcPts val="0"/>
              </a:spcBef>
              <a:spcAft>
                <a:spcPts val="600"/>
              </a:spcAft>
            </a:pPr>
            <a:r>
              <a:rPr lang="en-US" sz="2800" dirty="0" smtClean="0"/>
              <a:t>May consider additional distribution</a:t>
            </a:r>
            <a:endParaRPr lang="en-US" sz="2800" dirty="0"/>
          </a:p>
        </p:txBody>
      </p:sp>
    </p:spTree>
    <p:extLst>
      <p:ext uri="{BB962C8B-B14F-4D97-AF65-F5344CB8AC3E}">
        <p14:creationId xmlns:p14="http://schemas.microsoft.com/office/powerpoint/2010/main" val="13925704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Content</a:t>
            </a:r>
            <a:endParaRPr lang="en-US" dirty="0"/>
          </a:p>
        </p:txBody>
      </p:sp>
      <p:sp>
        <p:nvSpPr>
          <p:cNvPr id="3" name="Content Placeholder 2"/>
          <p:cNvSpPr>
            <a:spLocks noGrp="1"/>
          </p:cNvSpPr>
          <p:nvPr>
            <p:ph idx="1"/>
          </p:nvPr>
        </p:nvSpPr>
        <p:spPr>
          <a:xfrm>
            <a:off x="677334" y="1540043"/>
            <a:ext cx="8596668" cy="4501320"/>
          </a:xfrm>
        </p:spPr>
        <p:txBody>
          <a:bodyPr>
            <a:normAutofit/>
          </a:bodyPr>
          <a:lstStyle/>
          <a:p>
            <a:r>
              <a:rPr lang="en-US" sz="3200" dirty="0" smtClean="0"/>
              <a:t>Date of decision</a:t>
            </a:r>
          </a:p>
          <a:p>
            <a:r>
              <a:rPr lang="en-US" sz="3200" dirty="0" smtClean="0"/>
              <a:t>Concise description of the Decision</a:t>
            </a:r>
          </a:p>
          <a:p>
            <a:r>
              <a:rPr lang="en-US" sz="3200" dirty="0" smtClean="0"/>
              <a:t>Name and title of deciding official</a:t>
            </a:r>
          </a:p>
          <a:p>
            <a:r>
              <a:rPr lang="en-US" sz="3200" dirty="0" smtClean="0"/>
              <a:t>Address conversion of applicable ROW(s)</a:t>
            </a:r>
          </a:p>
          <a:p>
            <a:r>
              <a:rPr lang="en-US" sz="3200" dirty="0" smtClean="0"/>
              <a:t>Directions for obtaining a copy of NOD</a:t>
            </a:r>
          </a:p>
          <a:p>
            <a:r>
              <a:rPr lang="en-US" sz="3200" dirty="0" smtClean="0"/>
              <a:t>Beginning date of protest period (BLM)</a:t>
            </a:r>
          </a:p>
          <a:p>
            <a:r>
              <a:rPr lang="en-US" sz="3200" dirty="0" smtClean="0"/>
              <a:t>Beginning date of objection period (FS)</a:t>
            </a:r>
          </a:p>
          <a:p>
            <a:endParaRPr lang="en-US" sz="3200" dirty="0" smtClean="0"/>
          </a:p>
          <a:p>
            <a:endParaRPr lang="en-US" sz="3200" dirty="0" smtClean="0"/>
          </a:p>
          <a:p>
            <a:endParaRPr lang="en-US" sz="3200" dirty="0"/>
          </a:p>
        </p:txBody>
      </p:sp>
    </p:spTree>
    <p:extLst>
      <p:ext uri="{BB962C8B-B14F-4D97-AF65-F5344CB8AC3E}">
        <p14:creationId xmlns:p14="http://schemas.microsoft.com/office/powerpoint/2010/main" val="20225207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Additional Information</a:t>
            </a:r>
            <a:endParaRPr lang="en-US" dirty="0"/>
          </a:p>
        </p:txBody>
      </p:sp>
      <p:sp>
        <p:nvSpPr>
          <p:cNvPr id="3" name="Content Placeholder 2"/>
          <p:cNvSpPr>
            <a:spLocks noGrp="1"/>
          </p:cNvSpPr>
          <p:nvPr>
            <p:ph idx="1"/>
          </p:nvPr>
        </p:nvSpPr>
        <p:spPr>
          <a:xfrm>
            <a:off x="677334" y="1930400"/>
            <a:ext cx="8596668" cy="4110962"/>
          </a:xfrm>
        </p:spPr>
        <p:txBody>
          <a:bodyPr>
            <a:normAutofit/>
          </a:bodyPr>
          <a:lstStyle/>
          <a:p>
            <a:r>
              <a:rPr lang="en-US" sz="3600" dirty="0" smtClean="0"/>
              <a:t>Case File Serial Number</a:t>
            </a:r>
          </a:p>
          <a:p>
            <a:r>
              <a:rPr lang="en-US" sz="3600" dirty="0" smtClean="0"/>
              <a:t>Reference to published NOEP</a:t>
            </a:r>
          </a:p>
          <a:p>
            <a:r>
              <a:rPr lang="en-US" sz="3600" dirty="0" smtClean="0"/>
              <a:t>Summary of public benefits</a:t>
            </a:r>
          </a:p>
          <a:p>
            <a:r>
              <a:rPr lang="en-US" sz="3600" dirty="0" smtClean="0"/>
              <a:t>Request protests to be specific</a:t>
            </a:r>
          </a:p>
          <a:p>
            <a:r>
              <a:rPr lang="en-US" sz="3600" dirty="0" smtClean="0"/>
              <a:t>Equal value determination statement</a:t>
            </a:r>
          </a:p>
        </p:txBody>
      </p:sp>
    </p:spTree>
    <p:extLst>
      <p:ext uri="{BB962C8B-B14F-4D97-AF65-F5344CB8AC3E}">
        <p14:creationId xmlns:p14="http://schemas.microsoft.com/office/powerpoint/2010/main" val="23125277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Reference</a:t>
            </a:r>
            <a:endParaRPr lang="en-US" sz="4400" dirty="0"/>
          </a:p>
        </p:txBody>
      </p:sp>
      <p:sp>
        <p:nvSpPr>
          <p:cNvPr id="3" name="Text Placeholder 2"/>
          <p:cNvSpPr>
            <a:spLocks noGrp="1"/>
          </p:cNvSpPr>
          <p:nvPr>
            <p:ph type="body" idx="1"/>
          </p:nvPr>
        </p:nvSpPr>
        <p:spPr/>
        <p:txBody>
          <a:bodyPr/>
          <a:lstStyle/>
          <a:p>
            <a:r>
              <a:rPr lang="en-US" sz="3200" b="1" dirty="0" smtClean="0"/>
              <a:t>BLM</a:t>
            </a:r>
            <a:endParaRPr lang="en-US" sz="3200" b="1" dirty="0"/>
          </a:p>
        </p:txBody>
      </p:sp>
      <p:sp>
        <p:nvSpPr>
          <p:cNvPr id="4" name="Content Placeholder 3"/>
          <p:cNvSpPr>
            <a:spLocks noGrp="1"/>
          </p:cNvSpPr>
          <p:nvPr>
            <p:ph sz="half" idx="2"/>
          </p:nvPr>
        </p:nvSpPr>
        <p:spPr>
          <a:xfrm>
            <a:off x="675745" y="2737245"/>
            <a:ext cx="5206895" cy="3304117"/>
          </a:xfrm>
        </p:spPr>
        <p:txBody>
          <a:bodyPr/>
          <a:lstStyle/>
          <a:p>
            <a:r>
              <a:rPr lang="en-US" sz="3200" dirty="0" smtClean="0"/>
              <a:t>43 CFR 2200.0-6(b)(1-2)</a:t>
            </a:r>
          </a:p>
          <a:p>
            <a:r>
              <a:rPr lang="en-US" sz="3200" dirty="0" smtClean="0"/>
              <a:t>43 CFR 2201.7</a:t>
            </a:r>
          </a:p>
          <a:p>
            <a:r>
              <a:rPr lang="en-US" sz="3200" dirty="0" smtClean="0"/>
              <a:t>BLM Handbook H-2200-1 Chapter 9</a:t>
            </a:r>
            <a:endParaRPr lang="en-US" sz="3200" dirty="0"/>
          </a:p>
        </p:txBody>
      </p:sp>
      <p:sp>
        <p:nvSpPr>
          <p:cNvPr id="5" name="Text Placeholder 4"/>
          <p:cNvSpPr>
            <a:spLocks noGrp="1"/>
          </p:cNvSpPr>
          <p:nvPr>
            <p:ph type="body" sz="quarter" idx="3"/>
          </p:nvPr>
        </p:nvSpPr>
        <p:spPr>
          <a:xfrm>
            <a:off x="5882640" y="2160983"/>
            <a:ext cx="3391360" cy="576262"/>
          </a:xfrm>
        </p:spPr>
        <p:txBody>
          <a:bodyPr/>
          <a:lstStyle/>
          <a:p>
            <a:r>
              <a:rPr lang="en-US" sz="3200" b="1" dirty="0" smtClean="0"/>
              <a:t>FS</a:t>
            </a:r>
            <a:endParaRPr lang="en-US" sz="3200" b="1" dirty="0"/>
          </a:p>
        </p:txBody>
      </p:sp>
      <p:sp>
        <p:nvSpPr>
          <p:cNvPr id="6" name="Content Placeholder 5"/>
          <p:cNvSpPr>
            <a:spLocks noGrp="1"/>
          </p:cNvSpPr>
          <p:nvPr>
            <p:ph sz="quarter" idx="4"/>
          </p:nvPr>
        </p:nvSpPr>
        <p:spPr>
          <a:xfrm>
            <a:off x="5882640" y="2737244"/>
            <a:ext cx="4340352" cy="3304117"/>
          </a:xfrm>
        </p:spPr>
        <p:txBody>
          <a:bodyPr>
            <a:normAutofit/>
          </a:bodyPr>
          <a:lstStyle/>
          <a:p>
            <a:r>
              <a:rPr lang="en-US" sz="3200" dirty="0" smtClean="0"/>
              <a:t>36 CFR 254.3(b)(1-3)</a:t>
            </a:r>
          </a:p>
          <a:p>
            <a:r>
              <a:rPr lang="en-US" sz="3200" dirty="0" smtClean="0"/>
              <a:t>36 CFR 254.13</a:t>
            </a:r>
          </a:p>
          <a:p>
            <a:r>
              <a:rPr lang="en-US" sz="3200" dirty="0" smtClean="0"/>
              <a:t>FSH 5409.13,34</a:t>
            </a:r>
            <a:endParaRPr lang="en-US" sz="3200" dirty="0"/>
          </a:p>
        </p:txBody>
      </p:sp>
    </p:spTree>
    <p:extLst>
      <p:ext uri="{BB962C8B-B14F-4D97-AF65-F5344CB8AC3E}">
        <p14:creationId xmlns:p14="http://schemas.microsoft.com/office/powerpoint/2010/main" val="15547421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Combine with Plan Amendment</a:t>
            </a:r>
            <a:endParaRPr lang="en-US" dirty="0"/>
          </a:p>
        </p:txBody>
      </p:sp>
      <p:sp>
        <p:nvSpPr>
          <p:cNvPr id="3" name="Content Placeholder 2"/>
          <p:cNvSpPr>
            <a:spLocks noGrp="1"/>
          </p:cNvSpPr>
          <p:nvPr>
            <p:ph idx="1"/>
          </p:nvPr>
        </p:nvSpPr>
        <p:spPr>
          <a:xfrm>
            <a:off x="677334" y="2160589"/>
            <a:ext cx="9230754" cy="3880773"/>
          </a:xfrm>
        </p:spPr>
        <p:txBody>
          <a:bodyPr>
            <a:normAutofit/>
          </a:bodyPr>
          <a:lstStyle/>
          <a:p>
            <a:pPr>
              <a:spcBef>
                <a:spcPts val="3000"/>
              </a:spcBef>
            </a:pPr>
            <a:r>
              <a:rPr lang="en-US" sz="3600" dirty="0" smtClean="0"/>
              <a:t>May be published in conjunction with a plan amendment or EIS</a:t>
            </a:r>
          </a:p>
          <a:p>
            <a:pPr>
              <a:spcBef>
                <a:spcPts val="3000"/>
              </a:spcBef>
            </a:pPr>
            <a:r>
              <a:rPr lang="en-US" sz="3600" dirty="0" smtClean="0"/>
              <a:t>Use of a combined notice is encouraged</a:t>
            </a:r>
            <a:endParaRPr lang="en-US" sz="3600" dirty="0"/>
          </a:p>
        </p:txBody>
      </p:sp>
    </p:spTree>
    <p:extLst>
      <p:ext uri="{BB962C8B-B14F-4D97-AF65-F5344CB8AC3E}">
        <p14:creationId xmlns:p14="http://schemas.microsoft.com/office/powerpoint/2010/main" val="23054431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8203" y="308976"/>
            <a:ext cx="8935799" cy="1320800"/>
          </a:xfrm>
        </p:spPr>
        <p:txBody>
          <a:bodyPr/>
          <a:lstStyle/>
          <a:p>
            <a:r>
              <a:rPr lang="en-US" dirty="0" smtClean="0"/>
              <a:t>BLM Protest and Appeal</a:t>
            </a:r>
            <a:br>
              <a:rPr lang="en-US" dirty="0" smtClean="0"/>
            </a:br>
            <a:r>
              <a:rPr lang="en-US" dirty="0" smtClean="0"/>
              <a:t>FS Objection</a:t>
            </a:r>
            <a:endParaRPr lang="en-US" dirty="0"/>
          </a:p>
        </p:txBody>
      </p:sp>
      <p:sp>
        <p:nvSpPr>
          <p:cNvPr id="4" name="Rounded Rectangle 3"/>
          <p:cNvSpPr/>
          <p:nvPr/>
        </p:nvSpPr>
        <p:spPr>
          <a:xfrm>
            <a:off x="6651321" y="1629776"/>
            <a:ext cx="4772416" cy="487123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38203" y="1629776"/>
            <a:ext cx="10910170" cy="4971440"/>
          </a:xfrm>
        </p:spPr>
        <p:txBody>
          <a:bodyPr>
            <a:noAutofit/>
          </a:bodyPr>
          <a:lstStyle/>
          <a:p>
            <a:pPr marL="0" indent="0">
              <a:spcBef>
                <a:spcPts val="0"/>
              </a:spcBef>
              <a:buNone/>
            </a:pPr>
            <a:r>
              <a:rPr lang="en-US" sz="2800" u="sng" dirty="0" smtClean="0">
                <a:latin typeface="+mj-lt"/>
              </a:rPr>
              <a:t>BLM</a:t>
            </a:r>
          </a:p>
          <a:p>
            <a:pPr>
              <a:spcBef>
                <a:spcPts val="0"/>
              </a:spcBef>
            </a:pPr>
            <a:r>
              <a:rPr lang="en-US" sz="2800" dirty="0" smtClean="0">
                <a:latin typeface="+mj-lt"/>
              </a:rPr>
              <a:t>45-day protest period</a:t>
            </a:r>
          </a:p>
          <a:p>
            <a:pPr marL="0" indent="0">
              <a:spcBef>
                <a:spcPts val="0"/>
              </a:spcBef>
              <a:buNone/>
            </a:pPr>
            <a:r>
              <a:rPr lang="en-US" sz="2800" u="sng" dirty="0" smtClean="0">
                <a:latin typeface="+mj-lt"/>
              </a:rPr>
              <a:t>FS</a:t>
            </a:r>
            <a:endParaRPr lang="en-US" sz="2800" u="sng" dirty="0">
              <a:latin typeface="+mj-lt"/>
            </a:endParaRPr>
          </a:p>
          <a:p>
            <a:pPr>
              <a:spcBef>
                <a:spcPts val="0"/>
              </a:spcBef>
            </a:pPr>
            <a:r>
              <a:rPr lang="en-US" sz="3000" dirty="0" smtClean="0">
                <a:latin typeface="+mj-lt"/>
                <a:cs typeface="Arial" pitchFamily="34" charset="0"/>
              </a:rPr>
              <a:t>Describes </a:t>
            </a:r>
            <a:r>
              <a:rPr lang="en-US" sz="3000" dirty="0">
                <a:latin typeface="+mj-lt"/>
                <a:cs typeface="Arial" pitchFamily="34" charset="0"/>
              </a:rPr>
              <a:t>the notice and comment process</a:t>
            </a:r>
          </a:p>
          <a:p>
            <a:pPr>
              <a:spcBef>
                <a:spcPts val="0"/>
              </a:spcBef>
            </a:pPr>
            <a:r>
              <a:rPr lang="en-US" sz="3200" dirty="0">
                <a:latin typeface="+mj-lt"/>
                <a:cs typeface="Arial" pitchFamily="34" charset="0"/>
              </a:rPr>
              <a:t>Legal notice of opportunity to comment</a:t>
            </a:r>
          </a:p>
          <a:p>
            <a:pPr lvl="1">
              <a:spcBef>
                <a:spcPts val="0"/>
              </a:spcBef>
            </a:pPr>
            <a:r>
              <a:rPr lang="en-US" sz="3200" dirty="0">
                <a:latin typeface="+mj-lt"/>
                <a:cs typeface="Arial" pitchFamily="34" charset="0"/>
              </a:rPr>
              <a:t>30 days for an EA; no extension allowed</a:t>
            </a:r>
          </a:p>
          <a:p>
            <a:pPr lvl="1">
              <a:spcBef>
                <a:spcPts val="0"/>
              </a:spcBef>
            </a:pPr>
            <a:r>
              <a:rPr lang="en-US" sz="3200" dirty="0">
                <a:latin typeface="+mj-lt"/>
                <a:cs typeface="Arial" pitchFamily="34" charset="0"/>
              </a:rPr>
              <a:t>45 days for an EIS; extension allowed</a:t>
            </a:r>
          </a:p>
          <a:p>
            <a:pPr lvl="1">
              <a:spcBef>
                <a:spcPts val="0"/>
              </a:spcBef>
            </a:pPr>
            <a:r>
              <a:rPr lang="en-US" sz="3200" dirty="0">
                <a:latin typeface="+mj-lt"/>
                <a:cs typeface="Arial" pitchFamily="34" charset="0"/>
              </a:rPr>
              <a:t>Must post a copy of the legal notice of </a:t>
            </a:r>
            <a:r>
              <a:rPr lang="en-US" sz="3200" dirty="0" smtClean="0">
                <a:latin typeface="+mj-lt"/>
                <a:cs typeface="Arial" pitchFamily="34" charset="0"/>
              </a:rPr>
              <a:t>opportunity </a:t>
            </a:r>
            <a:r>
              <a:rPr lang="en-US" sz="3200" dirty="0">
                <a:latin typeface="+mj-lt"/>
                <a:cs typeface="Arial" pitchFamily="34" charset="0"/>
              </a:rPr>
              <a:t>to comment on web within 4 days of its publication.  </a:t>
            </a:r>
            <a:r>
              <a:rPr lang="en-US" sz="3200" dirty="0">
                <a:solidFill>
                  <a:srgbClr val="FF0000"/>
                </a:solidFill>
                <a:latin typeface="+mj-lt"/>
                <a:cs typeface="Arial" pitchFamily="34" charset="0"/>
              </a:rPr>
              <a:t>This is a new requirement!</a:t>
            </a:r>
          </a:p>
          <a:p>
            <a:pPr marL="630936" lvl="2" indent="0">
              <a:spcBef>
                <a:spcPts val="0"/>
              </a:spcBef>
              <a:buNone/>
            </a:pPr>
            <a:endParaRPr lang="en-US" sz="2800" dirty="0">
              <a:latin typeface="+mj-lt"/>
              <a:cs typeface="Arial" pitchFamily="34" charset="0"/>
            </a:endParaRPr>
          </a:p>
          <a:p>
            <a:pPr>
              <a:spcBef>
                <a:spcPts val="0"/>
              </a:spcBef>
            </a:pPr>
            <a:endParaRPr lang="en-US" sz="2800" dirty="0" smtClean="0">
              <a:latin typeface="+mj-lt"/>
            </a:endParaRPr>
          </a:p>
          <a:p>
            <a:pPr>
              <a:spcBef>
                <a:spcPts val="0"/>
              </a:spcBef>
            </a:pPr>
            <a:endParaRPr lang="en-US" sz="2800" dirty="0" smtClean="0">
              <a:latin typeface="+mj-lt"/>
            </a:endParaRPr>
          </a:p>
          <a:p>
            <a:pPr>
              <a:spcBef>
                <a:spcPts val="0"/>
              </a:spcBef>
            </a:pPr>
            <a:endParaRPr lang="en-US" sz="2800" dirty="0">
              <a:latin typeface="+mj-lt"/>
            </a:endParaRPr>
          </a:p>
        </p:txBody>
      </p:sp>
    </p:spTree>
    <p:extLst>
      <p:ext uri="{BB962C8B-B14F-4D97-AF65-F5344CB8AC3E}">
        <p14:creationId xmlns:p14="http://schemas.microsoft.com/office/powerpoint/2010/main" val="41740069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3"/>
          <p:cNvSpPr txBox="1">
            <a:spLocks/>
          </p:cNvSpPr>
          <p:nvPr/>
        </p:nvSpPr>
        <p:spPr>
          <a:xfrm rot="551227">
            <a:off x="1001287" y="1289160"/>
            <a:ext cx="8448839" cy="3458935"/>
          </a:xfrm>
          <a:prstGeom prst="rect">
            <a:avLst/>
          </a:prstGeom>
        </p:spPr>
        <p:txBody>
          <a:bodyPr vert="horz" lIns="91440" tIns="45720" rIns="91440" bIns="45720" numCol="1" rtlCol="0">
            <a:prstTxWarp prst="textFadeRight">
              <a:avLst/>
            </a:prstTxWarp>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lumMod val="75000"/>
                    <a:lumOff val="25000"/>
                  </a:schemeClr>
                </a:solidFill>
                <a:latin typeface="+mn-lt"/>
                <a:ea typeface="+mn-ea"/>
                <a:cs typeface="+mn-cs"/>
              </a:defRPr>
            </a:lvl1pPr>
            <a:lvl2pPr marL="457063"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lumMod val="75000"/>
                    <a:lumOff val="25000"/>
                  </a:schemeClr>
                </a:solidFill>
                <a:latin typeface="+mn-lt"/>
                <a:ea typeface="+mn-ea"/>
                <a:cs typeface="+mn-cs"/>
              </a:defRPr>
            </a:lvl2pPr>
            <a:lvl3pPr marL="914126" indent="0" algn="l" defTabSz="457200" rtl="0" eaLnBrk="1" latinLnBrk="0" hangingPunct="1">
              <a:spcBef>
                <a:spcPts val="1000"/>
              </a:spcBef>
              <a:spcAft>
                <a:spcPts val="0"/>
              </a:spcAft>
              <a:buClr>
                <a:schemeClr val="accent1"/>
              </a:buClr>
              <a:buSzPct val="80000"/>
              <a:buFont typeface="Wingdings 3" charset="2"/>
              <a:buNone/>
              <a:defRPr sz="1200" kern="1200">
                <a:solidFill>
                  <a:schemeClr val="tx1">
                    <a:lumMod val="75000"/>
                    <a:lumOff val="25000"/>
                  </a:schemeClr>
                </a:solidFill>
                <a:latin typeface="+mn-lt"/>
                <a:ea typeface="+mn-ea"/>
                <a:cs typeface="+mn-cs"/>
              </a:defRPr>
            </a:lvl3pPr>
            <a:lvl4pPr marL="1371189"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4pPr>
            <a:lvl5pPr marL="1828251"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5pPr>
            <a:lvl6pPr marL="2285314"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6pPr>
            <a:lvl7pPr marL="2742377"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7pPr>
            <a:lvl8pPr marL="3199440"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8pPr>
            <a:lvl9pPr marL="3656503"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9pPr>
          </a:lstStyle>
          <a:p>
            <a:r>
              <a:rPr lang="en-US" sz="2400" b="1" dirty="0" smtClean="0">
                <a:effectLst>
                  <a:outerShdw blurRad="38100" dist="38100" dir="2700000" algn="tl">
                    <a:srgbClr val="000000">
                      <a:alpha val="43137"/>
                    </a:srgbClr>
                  </a:outerShdw>
                </a:effectLst>
                <a:latin typeface="Arial Rounded MT Bold" panose="020F0704030504030204" pitchFamily="34" charset="0"/>
              </a:rPr>
              <a:t>NOD Questions?</a:t>
            </a:r>
            <a:endParaRPr lang="en-US" sz="2400" b="1" dirty="0">
              <a:effectLst>
                <a:outerShdw blurRad="38100" dist="38100" dir="2700000" algn="tl">
                  <a:srgbClr val="000000">
                    <a:alpha val="43137"/>
                  </a:srgbClr>
                </a:outerShdw>
              </a:effectLst>
              <a:latin typeface="Arial Rounded MT Bold" panose="020F0704030504030204" pitchFamily="34" charset="0"/>
            </a:endParaRPr>
          </a:p>
        </p:txBody>
      </p:sp>
      <p:pic>
        <p:nvPicPr>
          <p:cNvPr id="4" name="Picture 3" descr="Training &lt;strong&gt;Notice&lt;/strong&gt;"/>
          <p:cNvPicPr>
            <a:picLocks noChangeAspect="1"/>
          </p:cNvPicPr>
          <p:nvPr/>
        </p:nvPicPr>
        <p:blipFill>
          <a:blip r:embed="rId3">
            <a:clrChange>
              <a:clrFrom>
                <a:srgbClr val="FEFEFE"/>
              </a:clrFrom>
              <a:clrTo>
                <a:srgbClr val="FEFEFE">
                  <a:alpha val="0"/>
                </a:srgbClr>
              </a:clrTo>
            </a:clrChange>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flipH="1">
            <a:off x="9456799" y="3423568"/>
            <a:ext cx="2448403" cy="2814450"/>
          </a:xfrm>
          <a:prstGeom prst="rect">
            <a:avLst/>
          </a:prstGeom>
          <a:effectLst>
            <a:softEdge rad="38100"/>
          </a:effectLst>
        </p:spPr>
      </p:pic>
    </p:spTree>
    <p:extLst>
      <p:ext uri="{BB962C8B-B14F-4D97-AF65-F5344CB8AC3E}">
        <p14:creationId xmlns:p14="http://schemas.microsoft.com/office/powerpoint/2010/main" val="2118169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2000"/>
                                        <p:tgtEl>
                                          <p:spTgt spid="3"/>
                                        </p:tgtEl>
                                      </p:cBhvr>
                                    </p:animEffect>
                                  </p:childTnLst>
                                </p:cTn>
                              </p:par>
                            </p:childTnLst>
                          </p:cTn>
                        </p:par>
                        <p:par>
                          <p:cTn id="8" fill="hold">
                            <p:stCondLst>
                              <p:cond delay="2000"/>
                            </p:stCondLst>
                            <p:childTnLst>
                              <p:par>
                                <p:cTn id="9" presetID="26" presetClass="emph" presetSubtype="0" repeatCount="2000" fill="hold" nodeType="afterEffect">
                                  <p:stCondLst>
                                    <p:cond delay="0"/>
                                  </p:stCondLst>
                                  <p:childTnLst>
                                    <p:animEffect transition="out" filter="fade">
                                      <p:cBhvr>
                                        <p:cTn id="10" dur="1000" tmFilter="0, 0; .2, .5; .8, .5; 1, 0"/>
                                        <p:tgtEl>
                                          <p:spTgt spid="4"/>
                                        </p:tgtEl>
                                      </p:cBhvr>
                                    </p:animEffect>
                                    <p:animScale>
                                      <p:cBhvr>
                                        <p:cTn id="11"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Blueberry Hill Exercise</a:t>
            </a:r>
            <a:endParaRPr lang="en-US" sz="4000" dirty="0"/>
          </a:p>
        </p:txBody>
      </p:sp>
      <p:sp>
        <p:nvSpPr>
          <p:cNvPr id="3" name="Content Placeholder 2"/>
          <p:cNvSpPr>
            <a:spLocks noGrp="1"/>
          </p:cNvSpPr>
          <p:nvPr>
            <p:ph idx="1"/>
          </p:nvPr>
        </p:nvSpPr>
        <p:spPr>
          <a:xfrm>
            <a:off x="677334" y="1860174"/>
            <a:ext cx="5335159" cy="3880773"/>
          </a:xfrm>
        </p:spPr>
        <p:txBody>
          <a:bodyPr>
            <a:normAutofit/>
          </a:bodyPr>
          <a:lstStyle/>
          <a:p>
            <a:r>
              <a:rPr lang="en-US" sz="4000" dirty="0"/>
              <a:t>See </a:t>
            </a:r>
            <a:r>
              <a:rPr lang="en-US" sz="4000" dirty="0" smtClean="0"/>
              <a:t>Handout – “DECISION </a:t>
            </a:r>
            <a:r>
              <a:rPr lang="en-US" sz="4000" dirty="0"/>
              <a:t>RECORD FOR BLUEBERRY CANYON </a:t>
            </a:r>
            <a:r>
              <a:rPr lang="en-US" sz="4000" dirty="0" smtClean="0"/>
              <a:t>LEX”</a:t>
            </a:r>
            <a:endParaRPr lang="en-US" sz="4000" dirty="0"/>
          </a:p>
        </p:txBody>
      </p:sp>
      <p:pic>
        <p:nvPicPr>
          <p:cNvPr id="4" name="Picture 3" descr="File:&lt;strong&gt;Blueberry Hill&lt;/strong&gt; hiking Gunflint Trail Minnesota 2693516501 o.jpg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5243" y="609600"/>
            <a:ext cx="4693693" cy="56470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763703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77334" y="2471087"/>
            <a:ext cx="3566160" cy="548640"/>
          </a:xfrm>
          <a:solidFill>
            <a:schemeClr val="accent1">
              <a:lumMod val="20000"/>
              <a:lumOff val="80000"/>
            </a:schemeClr>
          </a:solidFill>
          <a:ln w="28575">
            <a:solidFill>
              <a:schemeClr val="accent1">
                <a:lumMod val="75000"/>
              </a:schemeClr>
            </a:solidFill>
          </a:ln>
        </p:spPr>
        <p:txBody>
          <a:bodyPr/>
          <a:lstStyle/>
          <a:p>
            <a:pPr algn="ctr"/>
            <a:r>
              <a:rPr lang="en-US" dirty="0" smtClean="0"/>
              <a:t>Type of NEPA Document</a:t>
            </a:r>
            <a:endParaRPr lang="en-US" dirty="0"/>
          </a:p>
        </p:txBody>
      </p:sp>
      <p:sp>
        <p:nvSpPr>
          <p:cNvPr id="10" name="Rounded Rectangle 9"/>
          <p:cNvSpPr/>
          <p:nvPr/>
        </p:nvSpPr>
        <p:spPr>
          <a:xfrm>
            <a:off x="8347934" y="118334"/>
            <a:ext cx="1871831" cy="1290918"/>
          </a:xfrm>
          <a:prstGeom prst="roundRect">
            <a:avLst/>
          </a:prstGeom>
          <a:solidFill>
            <a:schemeClr val="bg1"/>
          </a:soli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77334" y="351416"/>
            <a:ext cx="9542431" cy="864198"/>
          </a:xfrm>
        </p:spPr>
        <p:txBody>
          <a:bodyPr/>
          <a:lstStyle/>
          <a:p>
            <a:r>
              <a:rPr lang="en-US" sz="4000" dirty="0">
                <a:solidFill>
                  <a:srgbClr val="5FCBEF"/>
                </a:solidFill>
              </a:rPr>
              <a:t>Decision Documents for Land Exchanges</a:t>
            </a:r>
            <a:endParaRPr lang="en-US" dirty="0"/>
          </a:p>
        </p:txBody>
      </p:sp>
      <p:sp>
        <p:nvSpPr>
          <p:cNvPr id="4" name="Content Placeholder 3"/>
          <p:cNvSpPr>
            <a:spLocks noGrp="1"/>
          </p:cNvSpPr>
          <p:nvPr>
            <p:ph sz="half" idx="2"/>
          </p:nvPr>
        </p:nvSpPr>
        <p:spPr>
          <a:xfrm>
            <a:off x="665508" y="3109421"/>
            <a:ext cx="3566160" cy="3304117"/>
          </a:xfrm>
        </p:spPr>
        <p:txBody>
          <a:bodyPr>
            <a:normAutofit/>
          </a:bodyPr>
          <a:lstStyle/>
          <a:p>
            <a:pPr marL="225425" indent="-225425">
              <a:lnSpc>
                <a:spcPts val="3000"/>
              </a:lnSpc>
            </a:pPr>
            <a:r>
              <a:rPr lang="en-US" sz="2800" dirty="0" smtClean="0"/>
              <a:t>Environmental Impact Statement (EIS)</a:t>
            </a:r>
          </a:p>
          <a:p>
            <a:pPr marL="225425" indent="-225425">
              <a:lnSpc>
                <a:spcPts val="3000"/>
              </a:lnSpc>
            </a:pPr>
            <a:r>
              <a:rPr lang="en-US" sz="2800" dirty="0" smtClean="0"/>
              <a:t>Environmental Assessment (EA)</a:t>
            </a:r>
          </a:p>
          <a:p>
            <a:pPr marL="225425" indent="-225425">
              <a:lnSpc>
                <a:spcPts val="3000"/>
              </a:lnSpc>
            </a:pPr>
            <a:r>
              <a:rPr lang="en-US" sz="2800" dirty="0" smtClean="0"/>
              <a:t>Categorical Exclusion (CE/CX)</a:t>
            </a:r>
            <a:endParaRPr lang="en-US" sz="2800" dirty="0"/>
          </a:p>
        </p:txBody>
      </p:sp>
      <p:sp>
        <p:nvSpPr>
          <p:cNvPr id="5" name="Text Placeholder 4"/>
          <p:cNvSpPr>
            <a:spLocks noGrp="1"/>
          </p:cNvSpPr>
          <p:nvPr>
            <p:ph type="body" sz="quarter" idx="3"/>
          </p:nvPr>
        </p:nvSpPr>
        <p:spPr>
          <a:xfrm>
            <a:off x="4518547" y="2471087"/>
            <a:ext cx="2377440" cy="548640"/>
          </a:xfrm>
          <a:solidFill>
            <a:schemeClr val="accent1">
              <a:lumMod val="20000"/>
              <a:lumOff val="80000"/>
            </a:schemeClr>
          </a:solidFill>
          <a:ln w="28575">
            <a:solidFill>
              <a:schemeClr val="accent1">
                <a:lumMod val="75000"/>
              </a:schemeClr>
            </a:solidFill>
          </a:ln>
        </p:spPr>
        <p:txBody>
          <a:bodyPr/>
          <a:lstStyle/>
          <a:p>
            <a:pPr algn="ctr"/>
            <a:r>
              <a:rPr lang="en-US" sz="3200" dirty="0" smtClean="0"/>
              <a:t>BLM</a:t>
            </a:r>
            <a:endParaRPr lang="en-US" sz="3200" dirty="0"/>
          </a:p>
        </p:txBody>
      </p:sp>
      <p:sp>
        <p:nvSpPr>
          <p:cNvPr id="6" name="Content Placeholder 5"/>
          <p:cNvSpPr>
            <a:spLocks noGrp="1"/>
          </p:cNvSpPr>
          <p:nvPr>
            <p:ph sz="quarter" idx="4"/>
          </p:nvPr>
        </p:nvSpPr>
        <p:spPr>
          <a:xfrm>
            <a:off x="4507296" y="3109421"/>
            <a:ext cx="2377440" cy="3304117"/>
          </a:xfrm>
        </p:spPr>
        <p:txBody>
          <a:bodyPr>
            <a:normAutofit/>
          </a:bodyPr>
          <a:lstStyle/>
          <a:p>
            <a:pPr marL="225425" indent="-225425">
              <a:lnSpc>
                <a:spcPts val="3000"/>
              </a:lnSpc>
            </a:pPr>
            <a:r>
              <a:rPr lang="en-US" sz="2800" dirty="0" smtClean="0"/>
              <a:t>Record of Decision (ROD)</a:t>
            </a:r>
          </a:p>
          <a:p>
            <a:pPr marL="225425" indent="-225425">
              <a:lnSpc>
                <a:spcPts val="3000"/>
              </a:lnSpc>
            </a:pPr>
            <a:r>
              <a:rPr lang="en-US" sz="2800" dirty="0" smtClean="0"/>
              <a:t>Decision Record (DR)</a:t>
            </a:r>
          </a:p>
          <a:p>
            <a:pPr marL="225425" indent="-225425">
              <a:lnSpc>
                <a:spcPts val="3000"/>
              </a:lnSpc>
            </a:pPr>
            <a:r>
              <a:rPr lang="en-US" sz="2800" dirty="0" smtClean="0"/>
              <a:t>Not Applicable</a:t>
            </a:r>
            <a:endParaRPr lang="en-US" sz="2800" dirty="0"/>
          </a:p>
        </p:txBody>
      </p:sp>
      <p:sp>
        <p:nvSpPr>
          <p:cNvPr id="8" name="Text Placeholder 4"/>
          <p:cNvSpPr txBox="1">
            <a:spLocks/>
          </p:cNvSpPr>
          <p:nvPr/>
        </p:nvSpPr>
        <p:spPr>
          <a:xfrm>
            <a:off x="7171040" y="2471087"/>
            <a:ext cx="2377440" cy="548640"/>
          </a:xfrm>
          <a:prstGeom prst="rect">
            <a:avLst/>
          </a:prstGeom>
          <a:solidFill>
            <a:schemeClr val="accent1">
              <a:lumMod val="20000"/>
              <a:lumOff val="80000"/>
            </a:schemeClr>
          </a:solidFill>
          <a:ln w="28575">
            <a:solidFill>
              <a:schemeClr val="accent1">
                <a:lumMod val="75000"/>
              </a:schemeClr>
            </a:solidFill>
          </a:ln>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400" b="0" kern="1200">
                <a:solidFill>
                  <a:schemeClr val="tx1">
                    <a:lumMod val="75000"/>
                    <a:lumOff val="2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2000" b="1"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800" b="1"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9pPr>
          </a:lstStyle>
          <a:p>
            <a:pPr algn="ctr"/>
            <a:r>
              <a:rPr lang="en-US" sz="3200" dirty="0" smtClean="0"/>
              <a:t>FS</a:t>
            </a:r>
            <a:endParaRPr lang="en-US" sz="3200" dirty="0"/>
          </a:p>
        </p:txBody>
      </p:sp>
      <p:sp>
        <p:nvSpPr>
          <p:cNvPr id="9" name="Content Placeholder 5"/>
          <p:cNvSpPr txBox="1">
            <a:spLocks/>
          </p:cNvSpPr>
          <p:nvPr/>
        </p:nvSpPr>
        <p:spPr>
          <a:xfrm>
            <a:off x="7159214" y="3109421"/>
            <a:ext cx="2377440" cy="3304117"/>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225425" indent="-225425">
              <a:lnSpc>
                <a:spcPts val="3000"/>
              </a:lnSpc>
            </a:pPr>
            <a:r>
              <a:rPr lang="en-US" sz="2800" dirty="0" smtClean="0"/>
              <a:t>Record of Decision (ROD)</a:t>
            </a:r>
          </a:p>
          <a:p>
            <a:pPr marL="225425" indent="-225425">
              <a:lnSpc>
                <a:spcPts val="3000"/>
              </a:lnSpc>
            </a:pPr>
            <a:r>
              <a:rPr lang="en-US" sz="2800" dirty="0" smtClean="0"/>
              <a:t>Decision Notice (DN)</a:t>
            </a:r>
          </a:p>
          <a:p>
            <a:pPr marL="225425" indent="-225425">
              <a:lnSpc>
                <a:spcPts val="3000"/>
              </a:lnSpc>
            </a:pPr>
            <a:r>
              <a:rPr lang="en-US" sz="2800" dirty="0" smtClean="0"/>
              <a:t>Decision Memo</a:t>
            </a:r>
            <a:endParaRPr lang="en-US" sz="2800" dirty="0"/>
          </a:p>
        </p:txBody>
      </p:sp>
      <p:sp>
        <p:nvSpPr>
          <p:cNvPr id="11" name="Content Placeholder 2"/>
          <p:cNvSpPr txBox="1">
            <a:spLocks/>
          </p:cNvSpPr>
          <p:nvPr/>
        </p:nvSpPr>
        <p:spPr>
          <a:xfrm>
            <a:off x="677334" y="955964"/>
            <a:ext cx="8881194" cy="1303372"/>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400" b="0" kern="1200">
                <a:solidFill>
                  <a:schemeClr val="tx1">
                    <a:lumMod val="75000"/>
                    <a:lumOff val="2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2000" b="1"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800" b="1"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9pPr>
          </a:lstStyle>
          <a:p>
            <a:r>
              <a:rPr lang="en-US" sz="3200" smtClean="0">
                <a:solidFill>
                  <a:schemeClr val="tx1"/>
                </a:solidFill>
                <a:effectLst>
                  <a:outerShdw blurRad="38100" dist="38100" dir="2700000" algn="tl">
                    <a:srgbClr val="000000">
                      <a:alpha val="43137"/>
                    </a:srgbClr>
                  </a:outerShdw>
                </a:effectLst>
              </a:rPr>
              <a:t>The decision document for a land exchange is the NEPA decision document</a:t>
            </a:r>
            <a:endParaRPr lang="en-US" sz="3200" dirty="0" smtClean="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12994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Content of a Land Exchange Decision Document</a:t>
            </a:r>
            <a:endParaRPr lang="en-US" sz="4000" dirty="0"/>
          </a:p>
        </p:txBody>
      </p:sp>
      <p:sp>
        <p:nvSpPr>
          <p:cNvPr id="3" name="Content Placeholder 2"/>
          <p:cNvSpPr>
            <a:spLocks noGrp="1"/>
          </p:cNvSpPr>
          <p:nvPr>
            <p:ph idx="1"/>
          </p:nvPr>
        </p:nvSpPr>
        <p:spPr>
          <a:xfrm>
            <a:off x="677334" y="2160589"/>
            <a:ext cx="8881194" cy="3880773"/>
          </a:xfrm>
        </p:spPr>
        <p:txBody>
          <a:bodyPr>
            <a:noAutofit/>
          </a:bodyPr>
          <a:lstStyle/>
          <a:p>
            <a:pPr>
              <a:spcBef>
                <a:spcPts val="1200"/>
              </a:spcBef>
            </a:pPr>
            <a:r>
              <a:rPr lang="en-US" sz="3600" dirty="0" smtClean="0"/>
              <a:t>Public Interest Determination</a:t>
            </a:r>
          </a:p>
          <a:p>
            <a:pPr>
              <a:spcBef>
                <a:spcPts val="1200"/>
              </a:spcBef>
            </a:pPr>
            <a:r>
              <a:rPr lang="en-US" sz="3600" dirty="0" smtClean="0"/>
              <a:t>Legal Description</a:t>
            </a:r>
          </a:p>
          <a:p>
            <a:pPr>
              <a:spcBef>
                <a:spcPts val="1200"/>
              </a:spcBef>
            </a:pPr>
            <a:r>
              <a:rPr lang="en-US" sz="3600" dirty="0" smtClean="0"/>
              <a:t>Equal Value Requirements</a:t>
            </a:r>
          </a:p>
          <a:p>
            <a:pPr>
              <a:spcBef>
                <a:spcPts val="1200"/>
              </a:spcBef>
            </a:pPr>
            <a:r>
              <a:rPr lang="en-US" sz="3600" dirty="0" smtClean="0"/>
              <a:t>Conformance with Land Use Plans</a:t>
            </a:r>
          </a:p>
          <a:p>
            <a:pPr>
              <a:spcBef>
                <a:spcPts val="1200"/>
              </a:spcBef>
            </a:pPr>
            <a:r>
              <a:rPr lang="en-US" sz="3600" dirty="0" smtClean="0"/>
              <a:t>Implementation Period</a:t>
            </a:r>
            <a:endParaRPr lang="en-US" sz="3600" dirty="0"/>
          </a:p>
        </p:txBody>
      </p:sp>
    </p:spTree>
    <p:extLst>
      <p:ext uri="{BB962C8B-B14F-4D97-AF65-F5344CB8AC3E}">
        <p14:creationId xmlns:p14="http://schemas.microsoft.com/office/powerpoint/2010/main" val="1608822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2427" y="366712"/>
            <a:ext cx="9241661" cy="776288"/>
          </a:xfrm>
        </p:spPr>
        <p:txBody>
          <a:bodyPr>
            <a:normAutofit/>
          </a:bodyPr>
          <a:lstStyle/>
          <a:p>
            <a:r>
              <a:rPr lang="en-US" sz="4000" dirty="0" smtClean="0"/>
              <a:t>Public Interest Determination</a:t>
            </a:r>
            <a:endParaRPr lang="en-US" sz="4000" dirty="0"/>
          </a:p>
        </p:txBody>
      </p:sp>
      <p:sp>
        <p:nvSpPr>
          <p:cNvPr id="4" name="Rounded Rectangle 3"/>
          <p:cNvSpPr/>
          <p:nvPr/>
        </p:nvSpPr>
        <p:spPr>
          <a:xfrm>
            <a:off x="8487783" y="1054249"/>
            <a:ext cx="2269863" cy="5077610"/>
          </a:xfrm>
          <a:prstGeom prst="round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2428" y="1290483"/>
            <a:ext cx="9898424" cy="5228302"/>
          </a:xfrm>
        </p:spPr>
        <p:txBody>
          <a:bodyPr>
            <a:noAutofit/>
          </a:bodyPr>
          <a:lstStyle/>
          <a:p>
            <a:pPr marL="0" indent="0">
              <a:lnSpc>
                <a:spcPts val="3700"/>
              </a:lnSpc>
              <a:spcBef>
                <a:spcPts val="0"/>
              </a:spcBef>
              <a:spcAft>
                <a:spcPts val="1000"/>
              </a:spcAft>
              <a:buNone/>
            </a:pPr>
            <a:r>
              <a:rPr lang="en-US" sz="3600" u="sng" dirty="0" smtClean="0">
                <a:solidFill>
                  <a:srgbClr val="000000"/>
                </a:solidFill>
                <a:latin typeface="Calibri" panose="020F0502020204030204" pitchFamily="34" charset="0"/>
                <a:cs typeface="Calibri" panose="020F0502020204030204" pitchFamily="34" charset="0"/>
              </a:rPr>
              <a:t>Most </a:t>
            </a:r>
            <a:r>
              <a:rPr lang="en-US" sz="3600" u="sng" dirty="0">
                <a:solidFill>
                  <a:srgbClr val="000000"/>
                </a:solidFill>
                <a:latin typeface="Calibri" panose="020F0502020204030204" pitchFamily="34" charset="0"/>
                <a:cs typeface="Calibri" panose="020F0502020204030204" pitchFamily="34" charset="0"/>
              </a:rPr>
              <a:t>critical outcome</a:t>
            </a:r>
            <a:r>
              <a:rPr lang="en-US" sz="3600" dirty="0">
                <a:solidFill>
                  <a:srgbClr val="000000"/>
                </a:solidFill>
                <a:latin typeface="Calibri" panose="020F0502020204030204" pitchFamily="34" charset="0"/>
                <a:cs typeface="Calibri" panose="020F0502020204030204" pitchFamily="34" charset="0"/>
              </a:rPr>
              <a:t> (</a:t>
            </a:r>
            <a:r>
              <a:rPr lang="en-US" sz="3600" dirty="0" smtClean="0">
                <a:solidFill>
                  <a:srgbClr val="000000"/>
                </a:solidFill>
                <a:latin typeface="Calibri" panose="020F0502020204030204" pitchFamily="34" charset="0"/>
                <a:cs typeface="Calibri" panose="020F0502020204030204" pitchFamily="34" charset="0"/>
              </a:rPr>
              <a:t>requirement </a:t>
            </a:r>
            <a:r>
              <a:rPr lang="en-US" sz="3600" dirty="0">
                <a:solidFill>
                  <a:srgbClr val="000000"/>
                </a:solidFill>
                <a:latin typeface="Calibri" panose="020F0502020204030204" pitchFamily="34" charset="0"/>
                <a:cs typeface="Calibri" panose="020F0502020204030204" pitchFamily="34" charset="0"/>
              </a:rPr>
              <a:t>of law) </a:t>
            </a:r>
            <a:r>
              <a:rPr lang="en-US" sz="3600" dirty="0" smtClean="0">
                <a:solidFill>
                  <a:srgbClr val="000000"/>
                </a:solidFill>
                <a:latin typeface="Calibri" panose="020F0502020204030204" pitchFamily="34" charset="0"/>
                <a:cs typeface="Calibri" panose="020F0502020204030204" pitchFamily="34" charset="0"/>
              </a:rPr>
              <a:t>is there must be a </a:t>
            </a:r>
            <a:r>
              <a:rPr lang="en-US" sz="3600" b="1" dirty="0">
                <a:solidFill>
                  <a:srgbClr val="000000"/>
                </a:solidFill>
                <a:latin typeface="Calibri" panose="020F0502020204030204" pitchFamily="34" charset="0"/>
                <a:cs typeface="Calibri" panose="020F0502020204030204" pitchFamily="34" charset="0"/>
              </a:rPr>
              <a:t>Public Interest </a:t>
            </a:r>
            <a:r>
              <a:rPr lang="en-US" sz="3600" b="1" dirty="0" smtClean="0">
                <a:solidFill>
                  <a:srgbClr val="000000"/>
                </a:solidFill>
                <a:latin typeface="Calibri" panose="020F0502020204030204" pitchFamily="34" charset="0"/>
                <a:cs typeface="Calibri" panose="020F0502020204030204" pitchFamily="34" charset="0"/>
              </a:rPr>
              <a:t>Determination</a:t>
            </a:r>
            <a:r>
              <a:rPr lang="en-US" sz="3600" dirty="0" smtClean="0">
                <a:solidFill>
                  <a:srgbClr val="000000"/>
                </a:solidFill>
                <a:latin typeface="Calibri" panose="020F0502020204030204" pitchFamily="34" charset="0"/>
                <a:cs typeface="Calibri" panose="020F0502020204030204" pitchFamily="34" charset="0"/>
              </a:rPr>
              <a:t> which addressing the following two components:</a:t>
            </a:r>
          </a:p>
          <a:p>
            <a:pPr marL="457200" lvl="0" indent="-457200">
              <a:lnSpc>
                <a:spcPts val="3700"/>
              </a:lnSpc>
              <a:spcBef>
                <a:spcPts val="0"/>
              </a:spcBef>
              <a:spcAft>
                <a:spcPts val="1000"/>
              </a:spcAft>
              <a:buClr>
                <a:srgbClr val="5FCBEF"/>
              </a:buClr>
            </a:pPr>
            <a:r>
              <a:rPr lang="en-US" sz="3600" dirty="0" smtClean="0">
                <a:solidFill>
                  <a:srgbClr val="000000"/>
                </a:solidFill>
                <a:latin typeface="Calibri" panose="020F0502020204030204" pitchFamily="34" charset="0"/>
                <a:cs typeface="Calibri" panose="020F0502020204030204" pitchFamily="34" charset="0"/>
              </a:rPr>
              <a:t>The resource values and public objectives of the Federal lands are greater than the non-Federal lands</a:t>
            </a:r>
          </a:p>
          <a:p>
            <a:pPr marL="457200" lvl="0" indent="-457200">
              <a:lnSpc>
                <a:spcPts val="3700"/>
              </a:lnSpc>
              <a:spcBef>
                <a:spcPts val="0"/>
              </a:spcBef>
              <a:spcAft>
                <a:spcPts val="1000"/>
              </a:spcAft>
              <a:buClr>
                <a:srgbClr val="5FCBEF"/>
              </a:buClr>
            </a:pPr>
            <a:r>
              <a:rPr lang="en-US" sz="36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The intended use of the Federal lands will not significantly conflict with management objectives on adjacent Federal and Indian trust lands</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51733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53452" y="580489"/>
            <a:ext cx="8361948" cy="2015936"/>
          </a:xfrm>
          <a:prstGeom prst="rect">
            <a:avLst/>
          </a:prstGeom>
        </p:spPr>
        <p:txBody>
          <a:bodyPr wrap="square">
            <a:spAutoFit/>
          </a:bodyPr>
          <a:lstStyle/>
          <a:p>
            <a:pPr lvl="0">
              <a:lnSpc>
                <a:spcPts val="3000"/>
              </a:lnSpc>
            </a:pPr>
            <a:r>
              <a:rPr lang="en-US" sz="3000" b="1" spc="-30" dirty="0">
                <a:solidFill>
                  <a:srgbClr val="000000"/>
                </a:solidFill>
                <a:latin typeface="Times New Roman" panose="02020603050405020304" pitchFamily="18" charset="0"/>
              </a:rPr>
              <a:t>Such finding and the supporting rationale shall be made part of the administrative record.</a:t>
            </a:r>
          </a:p>
          <a:p>
            <a:pPr lvl="0">
              <a:lnSpc>
                <a:spcPts val="3000"/>
              </a:lnSpc>
            </a:pPr>
            <a:r>
              <a:rPr lang="en-US" sz="3000" spc="-30" dirty="0">
                <a:solidFill>
                  <a:schemeClr val="accent6">
                    <a:lumMod val="75000"/>
                  </a:schemeClr>
                </a:solidFill>
                <a:latin typeface="Times New Roman" panose="02020603050405020304" pitchFamily="18" charset="0"/>
                <a:cs typeface="Times New Roman" panose="02020603050405020304" pitchFamily="18" charset="0"/>
              </a:rPr>
              <a:t>[(3) </a:t>
            </a:r>
            <a:r>
              <a:rPr lang="en-US" sz="3000" i="1" spc="-30" dirty="0">
                <a:solidFill>
                  <a:schemeClr val="accent6">
                    <a:lumMod val="75000"/>
                  </a:schemeClr>
                </a:solidFill>
                <a:latin typeface="Times New Roman" panose="02020603050405020304" pitchFamily="18" charset="0"/>
                <a:cs typeface="Times New Roman" panose="02020603050405020304" pitchFamily="18" charset="0"/>
              </a:rPr>
              <a:t>Documentation</a:t>
            </a:r>
            <a:r>
              <a:rPr lang="en-US" sz="3000" spc="-30" dirty="0">
                <a:solidFill>
                  <a:schemeClr val="accent6">
                    <a:lumMod val="75000"/>
                  </a:schemeClr>
                </a:solidFill>
                <a:latin typeface="Times New Roman" panose="02020603050405020304" pitchFamily="18" charset="0"/>
                <a:cs typeface="Times New Roman" panose="02020603050405020304" pitchFamily="18" charset="0"/>
              </a:rPr>
              <a:t>. The findings and the supporting rationale shall be documented and made part </a:t>
            </a:r>
            <a:r>
              <a:rPr lang="en-US" sz="3000" spc="-30" dirty="0" smtClean="0">
                <a:solidFill>
                  <a:schemeClr val="accent6">
                    <a:lumMod val="75000"/>
                  </a:schemeClr>
                </a:solidFill>
                <a:latin typeface="Times New Roman" panose="02020603050405020304" pitchFamily="18" charset="0"/>
              </a:rPr>
              <a:t>of </a:t>
            </a:r>
            <a:r>
              <a:rPr lang="en-US" sz="3000" spc="-30" dirty="0">
                <a:solidFill>
                  <a:schemeClr val="accent6">
                    <a:lumMod val="75000"/>
                  </a:schemeClr>
                </a:solidFill>
                <a:latin typeface="Times New Roman" panose="02020603050405020304" pitchFamily="18" charset="0"/>
              </a:rPr>
              <a:t>the </a:t>
            </a:r>
            <a:r>
              <a:rPr lang="en-US" sz="3000" spc="-30" dirty="0" smtClean="0">
                <a:solidFill>
                  <a:schemeClr val="accent6">
                    <a:lumMod val="75000"/>
                  </a:schemeClr>
                </a:solidFill>
                <a:latin typeface="Times New Roman" panose="02020603050405020304" pitchFamily="18" charset="0"/>
              </a:rPr>
              <a:t>administrative </a:t>
            </a:r>
            <a:r>
              <a:rPr lang="en-US" sz="3000" spc="-30" dirty="0">
                <a:solidFill>
                  <a:schemeClr val="accent6">
                    <a:lumMod val="75000"/>
                  </a:schemeClr>
                </a:solidFill>
                <a:latin typeface="Times New Roman" panose="02020603050405020304" pitchFamily="18" charset="0"/>
              </a:rPr>
              <a:t>record</a:t>
            </a:r>
            <a:r>
              <a:rPr lang="en-US" sz="3000" spc="-30" dirty="0" smtClean="0">
                <a:solidFill>
                  <a:schemeClr val="accent6">
                    <a:lumMod val="75000"/>
                  </a:schemeClr>
                </a:solidFill>
                <a:latin typeface="Times New Roman" panose="02020603050405020304" pitchFamily="18" charset="0"/>
              </a:rPr>
              <a:t>.]</a:t>
            </a:r>
          </a:p>
        </p:txBody>
      </p:sp>
      <p:sp>
        <p:nvSpPr>
          <p:cNvPr id="4" name="Content Placeholder 2"/>
          <p:cNvSpPr txBox="1">
            <a:spLocks/>
          </p:cNvSpPr>
          <p:nvPr/>
        </p:nvSpPr>
        <p:spPr>
          <a:xfrm>
            <a:off x="553452" y="2743200"/>
            <a:ext cx="9612523" cy="3127323"/>
          </a:xfrm>
          <a:prstGeom prst="rect">
            <a:avLst/>
          </a:prstGeom>
        </p:spPr>
        <p:txBody>
          <a:bodyPr>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spcBef>
                <a:spcPts val="1200"/>
              </a:spcBef>
              <a:buNone/>
            </a:pPr>
            <a:r>
              <a:rPr lang="en-US" sz="3600" dirty="0" smtClean="0"/>
              <a:t>Where is the Public Interest Determination documented?</a:t>
            </a:r>
          </a:p>
          <a:p>
            <a:pPr>
              <a:spcBef>
                <a:spcPts val="1200"/>
              </a:spcBef>
            </a:pPr>
            <a:r>
              <a:rPr lang="en-US" sz="3600" dirty="0" smtClean="0"/>
              <a:t>The NEPA Decision </a:t>
            </a:r>
          </a:p>
          <a:p>
            <a:pPr lvl="1">
              <a:lnSpc>
                <a:spcPts val="3900"/>
              </a:lnSpc>
              <a:spcBef>
                <a:spcPts val="600"/>
              </a:spcBef>
            </a:pPr>
            <a:r>
              <a:rPr lang="en-US" sz="3600" dirty="0" smtClean="0"/>
              <a:t>BLM – DR or ROD</a:t>
            </a:r>
          </a:p>
          <a:p>
            <a:pPr lvl="1">
              <a:lnSpc>
                <a:spcPts val="3900"/>
              </a:lnSpc>
              <a:spcBef>
                <a:spcPts val="0"/>
              </a:spcBef>
            </a:pPr>
            <a:r>
              <a:rPr lang="en-US" sz="3600" dirty="0" smtClean="0"/>
              <a:t>FS – ROD, Decision Notice, Decision Memo</a:t>
            </a:r>
            <a:endParaRPr lang="en-US" sz="3600" dirty="0"/>
          </a:p>
        </p:txBody>
      </p:sp>
      <p:sp>
        <p:nvSpPr>
          <p:cNvPr id="5" name="Explosion 1 4"/>
          <p:cNvSpPr/>
          <p:nvPr/>
        </p:nvSpPr>
        <p:spPr>
          <a:xfrm>
            <a:off x="8494295" y="168442"/>
            <a:ext cx="3609473" cy="2427983"/>
          </a:xfrm>
          <a:prstGeom prst="irregularSeal1">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91440" rtlCol="0" anchor="ctr"/>
          <a:lstStyle/>
          <a:p>
            <a:pPr algn="ctr"/>
            <a:r>
              <a:rPr lang="en-US" sz="2800" b="1" dirty="0" smtClean="0">
                <a:solidFill>
                  <a:srgbClr val="FF0000"/>
                </a:solidFill>
              </a:rPr>
              <a:t>Very Important!!</a:t>
            </a:r>
            <a:endParaRPr lang="en-US" sz="2800" b="1" dirty="0">
              <a:solidFill>
                <a:srgbClr val="FF0000"/>
              </a:solidFill>
            </a:endParaRPr>
          </a:p>
        </p:txBody>
      </p:sp>
    </p:spTree>
    <p:extLst>
      <p:ext uri="{BB962C8B-B14F-4D97-AF65-F5344CB8AC3E}">
        <p14:creationId xmlns:p14="http://schemas.microsoft.com/office/powerpoint/2010/main" val="528289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repeatCount="500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Decision Document</a:t>
            </a:r>
            <a:br>
              <a:rPr lang="en-US" sz="4000" dirty="0" smtClean="0"/>
            </a:br>
            <a:r>
              <a:rPr lang="en-US" sz="4000" dirty="0" smtClean="0"/>
              <a:t>Legal Description</a:t>
            </a:r>
            <a:endParaRPr lang="en-US" sz="4000" dirty="0"/>
          </a:p>
        </p:txBody>
      </p:sp>
      <p:sp>
        <p:nvSpPr>
          <p:cNvPr id="4" name="Rounded Rectangle 3"/>
          <p:cNvSpPr/>
          <p:nvPr/>
        </p:nvSpPr>
        <p:spPr>
          <a:xfrm>
            <a:off x="8401721" y="1785769"/>
            <a:ext cx="2614109" cy="472260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77334" y="2160589"/>
            <a:ext cx="10223278" cy="3880773"/>
          </a:xfrm>
        </p:spPr>
        <p:txBody>
          <a:bodyPr>
            <a:noAutofit/>
          </a:bodyPr>
          <a:lstStyle/>
          <a:p>
            <a:r>
              <a:rPr lang="en-US" sz="3200" dirty="0" smtClean="0"/>
              <a:t>Must address ALL lands identified in the ATI/NOEP</a:t>
            </a:r>
          </a:p>
          <a:p>
            <a:pPr lvl="1"/>
            <a:r>
              <a:rPr lang="en-US" sz="3000" dirty="0" smtClean="0"/>
              <a:t>Federal and non-Federal lands to be conveyed or excluded from the exchange</a:t>
            </a:r>
          </a:p>
          <a:p>
            <a:r>
              <a:rPr lang="en-US" sz="3200" dirty="0" smtClean="0"/>
              <a:t>Complete legal description of estates involved</a:t>
            </a:r>
          </a:p>
          <a:p>
            <a:r>
              <a:rPr lang="en-US" sz="3200" dirty="0" smtClean="0"/>
              <a:t>Reservations, outstanding interests, encumbrances</a:t>
            </a:r>
          </a:p>
          <a:p>
            <a:r>
              <a:rPr lang="en-US" sz="3200" dirty="0" smtClean="0"/>
              <a:t>Changes to exchange proposal must be documented</a:t>
            </a:r>
          </a:p>
        </p:txBody>
      </p:sp>
    </p:spTree>
    <p:extLst>
      <p:ext uri="{BB962C8B-B14F-4D97-AF65-F5344CB8AC3E}">
        <p14:creationId xmlns:p14="http://schemas.microsoft.com/office/powerpoint/2010/main" val="41769073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Decision Document</a:t>
            </a:r>
            <a:br>
              <a:rPr lang="en-US" sz="4000" dirty="0" smtClean="0"/>
            </a:br>
            <a:r>
              <a:rPr lang="en-US" sz="4000" dirty="0" smtClean="0"/>
              <a:t>Equal Value Requirements</a:t>
            </a:r>
            <a:endParaRPr lang="en-US" sz="4000" dirty="0"/>
          </a:p>
        </p:txBody>
      </p:sp>
      <p:sp>
        <p:nvSpPr>
          <p:cNvPr id="3" name="Content Placeholder 2"/>
          <p:cNvSpPr>
            <a:spLocks noGrp="1"/>
          </p:cNvSpPr>
          <p:nvPr>
            <p:ph idx="1"/>
          </p:nvPr>
        </p:nvSpPr>
        <p:spPr>
          <a:xfrm>
            <a:off x="677334" y="2160589"/>
            <a:ext cx="8881194" cy="3880773"/>
          </a:xfrm>
        </p:spPr>
        <p:txBody>
          <a:bodyPr>
            <a:noAutofit/>
          </a:bodyPr>
          <a:lstStyle/>
          <a:p>
            <a:r>
              <a:rPr lang="en-US" sz="3200" dirty="0" smtClean="0"/>
              <a:t>Must include a statement that the lands or interests are of equal value</a:t>
            </a:r>
          </a:p>
          <a:p>
            <a:r>
              <a:rPr lang="en-US" sz="3200" dirty="0" smtClean="0"/>
              <a:t>Show how the value has been established</a:t>
            </a:r>
          </a:p>
          <a:p>
            <a:r>
              <a:rPr lang="en-US" sz="3200" dirty="0" smtClean="0"/>
              <a:t>Describe how all reasonable efforts were considered to equalize values</a:t>
            </a:r>
          </a:p>
          <a:p>
            <a:r>
              <a:rPr lang="en-US" sz="3200" dirty="0" smtClean="0"/>
              <a:t>Describe any waiver or donation proposed</a:t>
            </a:r>
            <a:endParaRPr lang="en-US" sz="3200" dirty="0"/>
          </a:p>
        </p:txBody>
      </p:sp>
    </p:spTree>
    <p:extLst>
      <p:ext uri="{BB962C8B-B14F-4D97-AF65-F5344CB8AC3E}">
        <p14:creationId xmlns:p14="http://schemas.microsoft.com/office/powerpoint/2010/main" val="20721796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Decision Document</a:t>
            </a:r>
            <a:br>
              <a:rPr lang="en-US" sz="4000" dirty="0" smtClean="0"/>
            </a:br>
            <a:r>
              <a:rPr lang="en-US" sz="4000" dirty="0" smtClean="0"/>
              <a:t>Conformance with Land Use Plans </a:t>
            </a:r>
            <a:endParaRPr lang="en-US" sz="4000" dirty="0"/>
          </a:p>
        </p:txBody>
      </p:sp>
      <p:sp>
        <p:nvSpPr>
          <p:cNvPr id="3" name="Content Placeholder 2"/>
          <p:cNvSpPr>
            <a:spLocks noGrp="1"/>
          </p:cNvSpPr>
          <p:nvPr>
            <p:ph idx="1"/>
          </p:nvPr>
        </p:nvSpPr>
        <p:spPr>
          <a:xfrm>
            <a:off x="677334" y="2160589"/>
            <a:ext cx="8881194" cy="3880773"/>
          </a:xfrm>
        </p:spPr>
        <p:txBody>
          <a:bodyPr>
            <a:noAutofit/>
          </a:bodyPr>
          <a:lstStyle/>
          <a:p>
            <a:r>
              <a:rPr lang="en-US" sz="3200" dirty="0" smtClean="0"/>
              <a:t>Include a land use plan(s) conformance determination</a:t>
            </a:r>
          </a:p>
          <a:p>
            <a:r>
              <a:rPr lang="en-US" sz="3200" dirty="0" smtClean="0"/>
              <a:t>Summarize how decision interfaces with state and local land use plans</a:t>
            </a:r>
            <a:endParaRPr lang="en-US" sz="3200" dirty="0"/>
          </a:p>
        </p:txBody>
      </p:sp>
    </p:spTree>
    <p:extLst>
      <p:ext uri="{BB962C8B-B14F-4D97-AF65-F5344CB8AC3E}">
        <p14:creationId xmlns:p14="http://schemas.microsoft.com/office/powerpoint/2010/main" val="92334537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1655</TotalTime>
  <Words>4216</Words>
  <Application>Microsoft Office PowerPoint</Application>
  <PresentationFormat>Custom</PresentationFormat>
  <Paragraphs>263</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Facet</vt:lpstr>
      <vt:lpstr>Decision Documents</vt:lpstr>
      <vt:lpstr>Reference</vt:lpstr>
      <vt:lpstr>Decision Documents for Land Exchanges</vt:lpstr>
      <vt:lpstr>Content of a Land Exchange Decision Document</vt:lpstr>
      <vt:lpstr>Public Interest Determination</vt:lpstr>
      <vt:lpstr>PowerPoint Presentation</vt:lpstr>
      <vt:lpstr>Decision Document Legal Description</vt:lpstr>
      <vt:lpstr>Decision Document Equal Value Requirements</vt:lpstr>
      <vt:lpstr>Decision Document Conformance with Land Use Plans </vt:lpstr>
      <vt:lpstr>FS Draft Decision Process</vt:lpstr>
      <vt:lpstr>Decision Document Implementation Period</vt:lpstr>
      <vt:lpstr>Decision Review, Approval and Quality Assurance Requirements</vt:lpstr>
      <vt:lpstr>PowerPoint Presentation</vt:lpstr>
      <vt:lpstr>BLM Notice of Decision FS Draft Decision</vt:lpstr>
      <vt:lpstr>Reference</vt:lpstr>
      <vt:lpstr>Publication and Distribution</vt:lpstr>
      <vt:lpstr>Publication and Distribution</vt:lpstr>
      <vt:lpstr>Minimum Content</vt:lpstr>
      <vt:lpstr>Optional Additional Information</vt:lpstr>
      <vt:lpstr>Combine with Plan Amendment</vt:lpstr>
      <vt:lpstr>BLM Protest and Appeal FS Objection</vt:lpstr>
      <vt:lpstr>PowerPoint Presentation</vt:lpstr>
      <vt:lpstr>Blueberry Hill Exercise</vt:lpstr>
    </vt:vector>
  </TitlesOfParts>
  <Company>Department of Interior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Ford, Laurie A</dc:creator>
  <cp:lastModifiedBy>Ford, Laurie A</cp:lastModifiedBy>
  <cp:revision>59</cp:revision>
  <cp:lastPrinted>2017-06-15T01:51:17Z</cp:lastPrinted>
  <dcterms:created xsi:type="dcterms:W3CDTF">2017-06-12T22:41:46Z</dcterms:created>
  <dcterms:modified xsi:type="dcterms:W3CDTF">2017-06-17T00:59:10Z</dcterms:modified>
</cp:coreProperties>
</file>