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sldIdLst>
    <p:sldId id="256" r:id="rId2"/>
    <p:sldId id="258" r:id="rId3"/>
    <p:sldId id="257"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641" autoAdjust="0"/>
  </p:normalViewPr>
  <p:slideViewPr>
    <p:cSldViewPr snapToGrid="0">
      <p:cViewPr varScale="1">
        <p:scale>
          <a:sx n="76" d="100"/>
          <a:sy n="76" d="100"/>
        </p:scale>
        <p:origin x="131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912F82-FD0B-43F1-9456-2F4B77059376}" type="datetimeFigureOut">
              <a:rPr lang="en-US" smtClean="0"/>
              <a:t>6/16/2017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ED9D7-81A2-43C3-B6BC-E9B6C2BFC8CA}" type="slidenum">
              <a:rPr lang="en-US" smtClean="0"/>
              <a:t>‹#›</a:t>
            </a:fld>
            <a:endParaRPr lang="en-US"/>
          </a:p>
        </p:txBody>
      </p:sp>
    </p:spTree>
    <p:extLst>
      <p:ext uri="{BB962C8B-B14F-4D97-AF65-F5344CB8AC3E}">
        <p14:creationId xmlns:p14="http://schemas.microsoft.com/office/powerpoint/2010/main" val="3946188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AKA in the BLM is called a Binding Exchange</a:t>
            </a:r>
            <a:r>
              <a:rPr lang="en-US" b="1" baseline="0" dirty="0" smtClean="0"/>
              <a:t> Agreement</a:t>
            </a:r>
            <a:endParaRPr lang="en-US" b="1" dirty="0"/>
          </a:p>
        </p:txBody>
      </p:sp>
      <p:sp>
        <p:nvSpPr>
          <p:cNvPr id="4" name="Slide Number Placeholder 3"/>
          <p:cNvSpPr>
            <a:spLocks noGrp="1"/>
          </p:cNvSpPr>
          <p:nvPr>
            <p:ph type="sldNum" sz="quarter" idx="10"/>
          </p:nvPr>
        </p:nvSpPr>
        <p:spPr/>
        <p:txBody>
          <a:bodyPr/>
          <a:lstStyle/>
          <a:p>
            <a:fld id="{DFBED9D7-81A2-43C3-B6BC-E9B6C2BFC8CA}" type="slidenum">
              <a:rPr lang="en-US" smtClean="0"/>
              <a:t>1</a:t>
            </a:fld>
            <a:endParaRPr lang="en-US"/>
          </a:p>
        </p:txBody>
      </p:sp>
    </p:spTree>
    <p:extLst>
      <p:ext uri="{BB962C8B-B14F-4D97-AF65-F5344CB8AC3E}">
        <p14:creationId xmlns:p14="http://schemas.microsoft.com/office/powerpoint/2010/main" val="161964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OPTIONAL </a:t>
            </a:r>
          </a:p>
          <a:p>
            <a:r>
              <a:rPr lang="en-US" dirty="0" smtClean="0"/>
              <a:t>Mandatory</a:t>
            </a:r>
            <a:r>
              <a:rPr lang="en-US" baseline="0" dirty="0" smtClean="0"/>
              <a:t> in </a:t>
            </a:r>
            <a:r>
              <a:rPr lang="en-US" dirty="0" smtClean="0"/>
              <a:t>BLM if there is </a:t>
            </a:r>
            <a:r>
              <a:rPr lang="en-US" dirty="0" smtClean="0"/>
              <a:t> </a:t>
            </a:r>
            <a:r>
              <a:rPr lang="en-US" dirty="0" err="1" smtClean="0"/>
              <a:t>Haz</a:t>
            </a:r>
            <a:r>
              <a:rPr lang="en-US" dirty="0" smtClean="0"/>
              <a:t> </a:t>
            </a:r>
            <a:r>
              <a:rPr lang="en-US" dirty="0" smtClean="0"/>
              <a:t>Mat however they are recommended.</a:t>
            </a:r>
            <a:r>
              <a:rPr lang="en-US" baseline="0" dirty="0" smtClean="0"/>
              <a:t>  </a:t>
            </a:r>
            <a:endParaRPr lang="en-US" dirty="0" smtClean="0"/>
          </a:p>
          <a:p>
            <a:r>
              <a:rPr lang="en-US" sz="1200" kern="1200" dirty="0" smtClean="0">
                <a:solidFill>
                  <a:schemeClr val="tx1"/>
                </a:solidFill>
                <a:effectLst/>
                <a:latin typeface="+mn-lt"/>
                <a:ea typeface="+mn-ea"/>
                <a:cs typeface="+mn-cs"/>
              </a:rPr>
              <a:t>FS mandatory in the following </a:t>
            </a:r>
            <a:r>
              <a:rPr lang="en-US" sz="1200" kern="1200" dirty="0" smtClean="0">
                <a:solidFill>
                  <a:schemeClr val="tx1"/>
                </a:solidFill>
                <a:effectLst/>
                <a:latin typeface="+mn-lt"/>
                <a:ea typeface="+mn-ea"/>
                <a:cs typeface="+mn-cs"/>
              </a:rPr>
              <a:t>situations, FS</a:t>
            </a:r>
            <a:r>
              <a:rPr lang="en-US" sz="1200" kern="1200" baseline="0" dirty="0" smtClean="0">
                <a:solidFill>
                  <a:schemeClr val="tx1"/>
                </a:solidFill>
                <a:effectLst/>
                <a:latin typeface="+mn-lt"/>
                <a:ea typeface="+mn-ea"/>
                <a:cs typeface="+mn-cs"/>
              </a:rPr>
              <a:t> recommended as well.</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Hazardous substances are present (36 CFR 254.14).</a:t>
            </a:r>
          </a:p>
          <a:p>
            <a:r>
              <a:rPr lang="en-US" sz="1200" kern="1200" dirty="0" smtClean="0">
                <a:solidFill>
                  <a:schemeClr val="tx1"/>
                </a:solidFill>
                <a:effectLst/>
                <a:latin typeface="+mn-lt"/>
                <a:ea typeface="+mn-ea"/>
                <a:cs typeface="+mn-cs"/>
              </a:rPr>
              <a:t>2.  Cases which require phased-closings (sec. 31.22).</a:t>
            </a:r>
          </a:p>
          <a:p>
            <a:r>
              <a:rPr lang="en-US" sz="1200" kern="1200" dirty="0" smtClean="0">
                <a:solidFill>
                  <a:schemeClr val="tx1"/>
                </a:solidFill>
                <a:effectLst/>
                <a:latin typeface="+mn-lt"/>
                <a:ea typeface="+mn-ea"/>
                <a:cs typeface="+mn-cs"/>
              </a:rPr>
              <a:t>3.  There are contractual agreements, other than title warranties, that survive closing.</a:t>
            </a:r>
          </a:p>
          <a:p>
            <a:pPr marL="228600" indent="-228600">
              <a:buAutoNum type="arabicPeriod" startAt="4"/>
            </a:pPr>
            <a:r>
              <a:rPr lang="en-US" sz="1200" kern="1200" dirty="0" smtClean="0">
                <a:solidFill>
                  <a:schemeClr val="tx1"/>
                </a:solidFill>
                <a:effectLst/>
                <a:latin typeface="+mn-lt"/>
                <a:ea typeface="+mn-ea"/>
                <a:cs typeface="+mn-cs"/>
              </a:rPr>
              <a:t>There is direct deeding to more than one non-Federal party (sec. 31.24).</a:t>
            </a:r>
          </a:p>
          <a:p>
            <a:pPr marL="0" indent="0">
              <a:buNone/>
            </a:pPr>
            <a:r>
              <a:rPr lang="en-US" sz="1200" kern="1200" dirty="0" smtClean="0">
                <a:solidFill>
                  <a:schemeClr val="tx1"/>
                </a:solidFill>
                <a:effectLst/>
                <a:latin typeface="+mn-lt"/>
                <a:ea typeface="+mn-ea"/>
                <a:cs typeface="+mn-cs"/>
              </a:rPr>
              <a:t>If</a:t>
            </a:r>
            <a:r>
              <a:rPr lang="en-US" sz="1200" kern="1200" baseline="0" dirty="0" smtClean="0">
                <a:solidFill>
                  <a:schemeClr val="tx1"/>
                </a:solidFill>
                <a:effectLst/>
                <a:latin typeface="+mn-lt"/>
                <a:ea typeface="+mn-ea"/>
                <a:cs typeface="+mn-cs"/>
              </a:rPr>
              <a:t> the BLM and FS use an exchange agreement it needs to be reviewed by the Solicitor and OGC.  Why do you think it needs to be reviewed by the solicitor or OGC?  It creates a legal obligation on the part of the United States.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BED9D7-81A2-43C3-B6BC-E9B6C2BFC8CA}" type="slidenum">
              <a:rPr lang="en-US" smtClean="0"/>
              <a:t>3</a:t>
            </a:fld>
            <a:endParaRPr lang="en-US"/>
          </a:p>
        </p:txBody>
      </p:sp>
    </p:spTree>
    <p:extLst>
      <p:ext uri="{BB962C8B-B14F-4D97-AF65-F5344CB8AC3E}">
        <p14:creationId xmlns:p14="http://schemas.microsoft.com/office/powerpoint/2010/main" val="2398652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an</a:t>
            </a:r>
            <a:r>
              <a:rPr lang="en-US" baseline="0" dirty="0" smtClean="0"/>
              <a:t> exchange agreement is not used any action taken by parties to the consummation of the exchange does not create any contractual or legal obligation enforceable against either part.</a:t>
            </a:r>
          </a:p>
          <a:p>
            <a:r>
              <a:rPr lang="en-US" baseline="0" dirty="0" smtClean="0"/>
              <a:t>They lock in agreed upon values – especially helpful in cases where there may be an protest or objection, or lawsuit.</a:t>
            </a:r>
          </a:p>
          <a:p>
            <a:r>
              <a:rPr lang="en-US" baseline="0" dirty="0" smtClean="0"/>
              <a:t>As discussed before to facilitate assembled land exchanges, phased closings, establish contractual agreements that survive the exchange closing – </a:t>
            </a:r>
            <a:r>
              <a:rPr lang="en-US" baseline="0" dirty="0" err="1" smtClean="0"/>
              <a:t>eg</a:t>
            </a:r>
            <a:r>
              <a:rPr lang="en-US" baseline="0" dirty="0" smtClean="0"/>
              <a:t>. removal of personal property, termination of land use authorizations.  </a:t>
            </a:r>
            <a:endParaRPr lang="en-US" dirty="0"/>
          </a:p>
        </p:txBody>
      </p:sp>
      <p:sp>
        <p:nvSpPr>
          <p:cNvPr id="4" name="Slide Number Placeholder 3"/>
          <p:cNvSpPr>
            <a:spLocks noGrp="1"/>
          </p:cNvSpPr>
          <p:nvPr>
            <p:ph type="sldNum" sz="quarter" idx="10"/>
          </p:nvPr>
        </p:nvSpPr>
        <p:spPr/>
        <p:txBody>
          <a:bodyPr/>
          <a:lstStyle/>
          <a:p>
            <a:fld id="{DFBED9D7-81A2-43C3-B6BC-E9B6C2BFC8CA}" type="slidenum">
              <a:rPr lang="en-US" smtClean="0"/>
              <a:t>4</a:t>
            </a:fld>
            <a:endParaRPr lang="en-US"/>
          </a:p>
        </p:txBody>
      </p:sp>
    </p:spTree>
    <p:extLst>
      <p:ext uri="{BB962C8B-B14F-4D97-AF65-F5344CB8AC3E}">
        <p14:creationId xmlns:p14="http://schemas.microsoft.com/office/powerpoint/2010/main" val="4145727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BED9D7-81A2-43C3-B6BC-E9B6C2BFC8CA}" type="slidenum">
              <a:rPr lang="en-US" smtClean="0"/>
              <a:t>6</a:t>
            </a:fld>
            <a:endParaRPr lang="en-US"/>
          </a:p>
        </p:txBody>
      </p:sp>
    </p:spTree>
    <p:extLst>
      <p:ext uri="{BB962C8B-B14F-4D97-AF65-F5344CB8AC3E}">
        <p14:creationId xmlns:p14="http://schemas.microsoft.com/office/powerpoint/2010/main" val="3511448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event</a:t>
            </a:r>
            <a:r>
              <a:rPr lang="en-US" baseline="0" dirty="0" smtClean="0"/>
              <a:t> of failure to perform or comply with the terms and conditions of an exchange agreement the noncomplying party is liable for all costs borne by the other party as a result of the proposed exchange.</a:t>
            </a:r>
            <a:endParaRPr lang="en-US" dirty="0"/>
          </a:p>
        </p:txBody>
      </p:sp>
      <p:sp>
        <p:nvSpPr>
          <p:cNvPr id="4" name="Slide Number Placeholder 3"/>
          <p:cNvSpPr>
            <a:spLocks noGrp="1"/>
          </p:cNvSpPr>
          <p:nvPr>
            <p:ph type="sldNum" sz="quarter" idx="10"/>
          </p:nvPr>
        </p:nvSpPr>
        <p:spPr/>
        <p:txBody>
          <a:bodyPr/>
          <a:lstStyle/>
          <a:p>
            <a:fld id="{DFBED9D7-81A2-43C3-B6BC-E9B6C2BFC8CA}" type="slidenum">
              <a:rPr lang="en-US" smtClean="0"/>
              <a:t>7</a:t>
            </a:fld>
            <a:endParaRPr lang="en-US"/>
          </a:p>
        </p:txBody>
      </p:sp>
    </p:spTree>
    <p:extLst>
      <p:ext uri="{BB962C8B-B14F-4D97-AF65-F5344CB8AC3E}">
        <p14:creationId xmlns:p14="http://schemas.microsoft.com/office/powerpoint/2010/main" val="158936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6/16/2017</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gif"/><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540327"/>
            <a:ext cx="8001000" cy="1288473"/>
          </a:xfrm>
        </p:spPr>
        <p:txBody>
          <a:bodyPr/>
          <a:lstStyle/>
          <a:p>
            <a:r>
              <a:rPr lang="en-US" dirty="0" smtClean="0"/>
              <a:t>Exchange agreements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2230582"/>
            <a:ext cx="5394036" cy="4045527"/>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165637" y="5126494"/>
            <a:ext cx="1198473" cy="1048664"/>
          </a:xfrm>
          <a:prstGeom prst="rect">
            <a:avLst/>
          </a:prstGeom>
          <a:ln>
            <a:noFill/>
          </a:ln>
          <a:effectLst>
            <a:glow>
              <a:schemeClr val="accent1">
                <a:alpha val="40000"/>
              </a:schemeClr>
            </a:glow>
            <a:outerShdw blurRad="190500" algn="tl" rotWithShape="0">
              <a:schemeClr val="bg1">
                <a:alpha val="70000"/>
              </a:scheme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6693" y="5126494"/>
            <a:ext cx="932146" cy="10486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07504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6118" y="573741"/>
            <a:ext cx="9341223" cy="5078313"/>
          </a:xfrm>
          <a:prstGeom prst="rect">
            <a:avLst/>
          </a:prstGeom>
          <a:noFill/>
        </p:spPr>
        <p:txBody>
          <a:bodyPr wrap="square" rtlCol="0">
            <a:spAutoFit/>
          </a:bodyPr>
          <a:lstStyle/>
          <a:p>
            <a:r>
              <a:rPr lang="en-US" sz="3600" dirty="0" smtClean="0">
                <a:solidFill>
                  <a:schemeClr val="bg1"/>
                </a:solidFill>
              </a:rPr>
              <a:t>REFERENCES:</a:t>
            </a:r>
          </a:p>
          <a:p>
            <a:endParaRPr lang="en-US" sz="3600" dirty="0">
              <a:solidFill>
                <a:schemeClr val="bg1"/>
              </a:solidFill>
            </a:endParaRPr>
          </a:p>
          <a:p>
            <a:pPr marL="571500" indent="-571500">
              <a:buFont typeface="Arial" panose="020B0604020202020204" pitchFamily="34" charset="0"/>
              <a:buChar char="•"/>
            </a:pPr>
            <a:r>
              <a:rPr lang="en-US" sz="3600" dirty="0" smtClean="0">
                <a:solidFill>
                  <a:schemeClr val="bg1"/>
                </a:solidFill>
              </a:rPr>
              <a:t>BLM:</a:t>
            </a:r>
          </a:p>
          <a:p>
            <a:pPr marL="571500" indent="-571500">
              <a:buFont typeface="Arial" panose="020B0604020202020204" pitchFamily="34" charset="0"/>
              <a:buChar char="•"/>
            </a:pPr>
            <a:r>
              <a:rPr lang="en-US" sz="3600" dirty="0" smtClean="0">
                <a:solidFill>
                  <a:schemeClr val="bg1"/>
                </a:solidFill>
              </a:rPr>
              <a:t>43 CFR 2201.7-2</a:t>
            </a:r>
          </a:p>
          <a:p>
            <a:pPr marL="571500" indent="-571500">
              <a:buFont typeface="Arial" panose="020B0604020202020204" pitchFamily="34" charset="0"/>
              <a:buChar char="•"/>
            </a:pPr>
            <a:r>
              <a:rPr lang="en-US" sz="3600" dirty="0" smtClean="0">
                <a:solidFill>
                  <a:schemeClr val="bg1"/>
                </a:solidFill>
              </a:rPr>
              <a:t>H2200-1 Chapter 10, Illustration 10-1</a:t>
            </a:r>
          </a:p>
          <a:p>
            <a:pPr marL="571500" indent="-571500">
              <a:buFont typeface="Arial" panose="020B0604020202020204" pitchFamily="34" charset="0"/>
              <a:buChar char="•"/>
            </a:pPr>
            <a:endParaRPr lang="en-US" sz="3600" dirty="0">
              <a:solidFill>
                <a:schemeClr val="bg1"/>
              </a:solidFill>
            </a:endParaRPr>
          </a:p>
          <a:p>
            <a:pPr marL="571500" indent="-571500">
              <a:buFont typeface="Arial" panose="020B0604020202020204" pitchFamily="34" charset="0"/>
              <a:buChar char="•"/>
            </a:pPr>
            <a:r>
              <a:rPr lang="en-US" sz="3600" dirty="0" smtClean="0">
                <a:solidFill>
                  <a:schemeClr val="bg1"/>
                </a:solidFill>
              </a:rPr>
              <a:t>FS:</a:t>
            </a:r>
          </a:p>
          <a:p>
            <a:pPr marL="571500" indent="-571500">
              <a:buFont typeface="Arial" panose="020B0604020202020204" pitchFamily="34" charset="0"/>
              <a:buChar char="•"/>
            </a:pPr>
            <a:r>
              <a:rPr lang="en-US" sz="3600" dirty="0" smtClean="0">
                <a:solidFill>
                  <a:schemeClr val="bg1"/>
                </a:solidFill>
              </a:rPr>
              <a:t>36 CFR 254.14</a:t>
            </a:r>
          </a:p>
          <a:p>
            <a:pPr marL="571500" indent="-571500">
              <a:buFont typeface="Arial" panose="020B0604020202020204" pitchFamily="34" charset="0"/>
              <a:buChar char="•"/>
            </a:pPr>
            <a:r>
              <a:rPr lang="en-US" sz="3600" dirty="0" smtClean="0">
                <a:solidFill>
                  <a:schemeClr val="bg1"/>
                </a:solidFill>
              </a:rPr>
              <a:t>FSH 5409.13, 36, Exhibits 26 and 27</a:t>
            </a:r>
          </a:p>
        </p:txBody>
      </p:sp>
    </p:spTree>
    <p:extLst>
      <p:ext uri="{BB962C8B-B14F-4D97-AF65-F5344CB8AC3E}">
        <p14:creationId xmlns:p14="http://schemas.microsoft.com/office/powerpoint/2010/main" val="988261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908" y="476877"/>
            <a:ext cx="7003935" cy="3394545"/>
          </a:xfrm>
          <a:prstGeom prst="rect">
            <a:avLst/>
          </a:prstGeom>
        </p:spPr>
      </p:pic>
      <p:sp>
        <p:nvSpPr>
          <p:cNvPr id="3" name="TextBox 2"/>
          <p:cNvSpPr txBox="1"/>
          <p:nvPr/>
        </p:nvSpPr>
        <p:spPr>
          <a:xfrm>
            <a:off x="484908" y="4303455"/>
            <a:ext cx="10155383"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chemeClr val="bg1"/>
                </a:solidFill>
              </a:rPr>
              <a:t>Exchange Agreements are optional for the FS and BLM</a:t>
            </a:r>
          </a:p>
          <a:p>
            <a:pPr marL="457200" indent="-457200">
              <a:buFont typeface="Arial" panose="020B0604020202020204" pitchFamily="34" charset="0"/>
              <a:buChar char="•"/>
            </a:pPr>
            <a:r>
              <a:rPr lang="en-US" sz="3200" dirty="0" smtClean="0">
                <a:solidFill>
                  <a:schemeClr val="bg1"/>
                </a:solidFill>
              </a:rPr>
              <a:t>If an Exchange Agreement is executed it is considered to be a binding document </a:t>
            </a:r>
          </a:p>
          <a:p>
            <a:pPr marL="457200" indent="-45720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676681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144" y="273422"/>
            <a:ext cx="7147115" cy="4764743"/>
          </a:xfrm>
          <a:prstGeom prst="rect">
            <a:avLst/>
          </a:prstGeom>
        </p:spPr>
      </p:pic>
      <p:sp>
        <p:nvSpPr>
          <p:cNvPr id="3" name="TextBox 2"/>
          <p:cNvSpPr txBox="1"/>
          <p:nvPr/>
        </p:nvSpPr>
        <p:spPr>
          <a:xfrm>
            <a:off x="376518" y="5432612"/>
            <a:ext cx="11367247" cy="1200329"/>
          </a:xfrm>
          <a:prstGeom prst="rect">
            <a:avLst/>
          </a:prstGeom>
          <a:noFill/>
        </p:spPr>
        <p:txBody>
          <a:bodyPr wrap="square" rtlCol="0">
            <a:spAutoFit/>
          </a:bodyPr>
          <a:lstStyle/>
          <a:p>
            <a:r>
              <a:rPr lang="en-US" sz="3600" dirty="0" smtClean="0">
                <a:solidFill>
                  <a:schemeClr val="bg1"/>
                </a:solidFill>
              </a:rPr>
              <a:t>Why would you want to use an exchange agreement??</a:t>
            </a:r>
            <a:endParaRPr lang="en-US" sz="3600" dirty="0">
              <a:solidFill>
                <a:schemeClr val="bg1"/>
              </a:solidFill>
            </a:endParaRPr>
          </a:p>
        </p:txBody>
      </p:sp>
    </p:spTree>
    <p:extLst>
      <p:ext uri="{BB962C8B-B14F-4D97-AF65-F5344CB8AC3E}">
        <p14:creationId xmlns:p14="http://schemas.microsoft.com/office/powerpoint/2010/main" val="307275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17977" y="0"/>
            <a:ext cx="5074023" cy="6742087"/>
          </a:xfrm>
          <a:prstGeom prst="rect">
            <a:avLst/>
          </a:prstGeom>
        </p:spPr>
      </p:pic>
      <p:sp>
        <p:nvSpPr>
          <p:cNvPr id="3" name="TextBox 2"/>
          <p:cNvSpPr txBox="1"/>
          <p:nvPr/>
        </p:nvSpPr>
        <p:spPr>
          <a:xfrm>
            <a:off x="555812" y="376518"/>
            <a:ext cx="6400800" cy="6186309"/>
          </a:xfrm>
          <a:prstGeom prst="rect">
            <a:avLst/>
          </a:prstGeom>
          <a:noFill/>
        </p:spPr>
        <p:txBody>
          <a:bodyPr wrap="square" rtlCol="0">
            <a:spAutoFit/>
          </a:bodyPr>
          <a:lstStyle/>
          <a:p>
            <a:r>
              <a:rPr lang="en-US" sz="3600" dirty="0" smtClean="0">
                <a:solidFill>
                  <a:schemeClr val="bg1"/>
                </a:solidFill>
              </a:rPr>
              <a:t>Elements of an </a:t>
            </a:r>
          </a:p>
          <a:p>
            <a:r>
              <a:rPr lang="en-US" sz="3600" dirty="0">
                <a:solidFill>
                  <a:schemeClr val="bg1"/>
                </a:solidFill>
              </a:rPr>
              <a:t> </a:t>
            </a:r>
            <a:r>
              <a:rPr lang="en-US" sz="3600" dirty="0" smtClean="0">
                <a:solidFill>
                  <a:schemeClr val="bg1"/>
                </a:solidFill>
              </a:rPr>
              <a:t> Exchange Agreement</a:t>
            </a:r>
          </a:p>
          <a:p>
            <a:endParaRPr lang="en-US" sz="3600" dirty="0">
              <a:solidFill>
                <a:schemeClr val="bg1"/>
              </a:solidFill>
            </a:endParaRPr>
          </a:p>
          <a:p>
            <a:pPr marL="571500" indent="-571500">
              <a:buFont typeface="Arial" panose="020B0604020202020204" pitchFamily="34" charset="0"/>
              <a:buChar char="•"/>
            </a:pPr>
            <a:r>
              <a:rPr lang="en-US" sz="3600" dirty="0" smtClean="0">
                <a:solidFill>
                  <a:schemeClr val="bg1"/>
                </a:solidFill>
              </a:rPr>
              <a:t>Parties </a:t>
            </a:r>
          </a:p>
          <a:p>
            <a:pPr marL="571500" indent="-571500">
              <a:buFont typeface="Arial" panose="020B0604020202020204" pitchFamily="34" charset="0"/>
              <a:buChar char="•"/>
            </a:pPr>
            <a:r>
              <a:rPr lang="en-US" sz="3600" dirty="0" smtClean="0">
                <a:solidFill>
                  <a:schemeClr val="bg1"/>
                </a:solidFill>
              </a:rPr>
              <a:t>Property </a:t>
            </a:r>
          </a:p>
          <a:p>
            <a:pPr marL="571500" indent="-571500">
              <a:buFont typeface="Arial" panose="020B0604020202020204" pitchFamily="34" charset="0"/>
              <a:buChar char="•"/>
            </a:pPr>
            <a:r>
              <a:rPr lang="en-US" sz="3600" dirty="0" smtClean="0">
                <a:solidFill>
                  <a:schemeClr val="bg1"/>
                </a:solidFill>
              </a:rPr>
              <a:t>Reserved and  outstanding rights</a:t>
            </a:r>
          </a:p>
          <a:p>
            <a:pPr marL="571500" indent="-571500">
              <a:buFont typeface="Arial" panose="020B0604020202020204" pitchFamily="34" charset="0"/>
              <a:buChar char="•"/>
            </a:pPr>
            <a:r>
              <a:rPr lang="en-US" sz="3600" dirty="0" smtClean="0">
                <a:solidFill>
                  <a:schemeClr val="bg1"/>
                </a:solidFill>
              </a:rPr>
              <a:t>Values</a:t>
            </a:r>
          </a:p>
          <a:p>
            <a:pPr marL="571500" indent="-571500">
              <a:buFont typeface="Arial" panose="020B0604020202020204" pitchFamily="34" charset="0"/>
              <a:buChar char="•"/>
            </a:pPr>
            <a:r>
              <a:rPr lang="en-US" sz="3600" dirty="0" smtClean="0">
                <a:solidFill>
                  <a:schemeClr val="bg1"/>
                </a:solidFill>
              </a:rPr>
              <a:t>Cash equalization</a:t>
            </a:r>
          </a:p>
          <a:p>
            <a:pPr marL="571500" indent="-571500">
              <a:buFont typeface="Arial" panose="020B0604020202020204" pitchFamily="34" charset="0"/>
              <a:buChar char="•"/>
            </a:pPr>
            <a:endParaRPr lang="en-US" sz="3600" dirty="0" smtClean="0">
              <a:solidFill>
                <a:schemeClr val="bg1"/>
              </a:solidFill>
            </a:endParaRPr>
          </a:p>
          <a:p>
            <a:pPr marL="571500" indent="-571500">
              <a:buFont typeface="Arial" panose="020B0604020202020204" pitchFamily="34" charset="0"/>
              <a:buChar char="•"/>
            </a:pPr>
            <a:endParaRPr lang="en-US" sz="3600" dirty="0">
              <a:solidFill>
                <a:schemeClr val="bg1"/>
              </a:solidFill>
            </a:endParaRPr>
          </a:p>
        </p:txBody>
      </p:sp>
    </p:spTree>
    <p:extLst>
      <p:ext uri="{BB962C8B-B14F-4D97-AF65-F5344CB8AC3E}">
        <p14:creationId xmlns:p14="http://schemas.microsoft.com/office/powerpoint/2010/main" val="627219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13" y="233083"/>
            <a:ext cx="5905150" cy="4410636"/>
          </a:xfrm>
          <a:prstGeom prst="rect">
            <a:avLst/>
          </a:prstGeom>
        </p:spPr>
      </p:pic>
      <p:sp>
        <p:nvSpPr>
          <p:cNvPr id="3" name="TextBox 2"/>
          <p:cNvSpPr txBox="1"/>
          <p:nvPr/>
        </p:nvSpPr>
        <p:spPr>
          <a:xfrm>
            <a:off x="6364941" y="376518"/>
            <a:ext cx="5827059"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err="1" smtClean="0">
                <a:solidFill>
                  <a:schemeClr val="bg1"/>
                </a:solidFill>
              </a:rPr>
              <a:t>Haz</a:t>
            </a:r>
            <a:r>
              <a:rPr lang="en-US" sz="3200" dirty="0" smtClean="0">
                <a:solidFill>
                  <a:schemeClr val="bg1"/>
                </a:solidFill>
              </a:rPr>
              <a:t> mat indemnification</a:t>
            </a:r>
          </a:p>
          <a:p>
            <a:pPr marL="457200" indent="-457200">
              <a:buFont typeface="Arial" panose="020B0604020202020204" pitchFamily="34" charset="0"/>
              <a:buChar char="•"/>
            </a:pPr>
            <a:endParaRPr lang="en-US" sz="3200" dirty="0" smtClean="0">
              <a:solidFill>
                <a:schemeClr val="bg1"/>
              </a:solidFill>
            </a:endParaRPr>
          </a:p>
          <a:p>
            <a:pPr marL="457200" indent="-457200">
              <a:buFont typeface="Arial" panose="020B0604020202020204" pitchFamily="34" charset="0"/>
              <a:buChar char="•"/>
            </a:pPr>
            <a:r>
              <a:rPr lang="en-US" sz="3200" dirty="0" smtClean="0">
                <a:solidFill>
                  <a:schemeClr val="bg1"/>
                </a:solidFill>
              </a:rPr>
              <a:t>Other terms and conditions related to the exchange.*</a:t>
            </a:r>
            <a:endParaRPr lang="en-US" sz="3200" dirty="0">
              <a:solidFill>
                <a:schemeClr val="bg1"/>
              </a:solidFill>
            </a:endParaRPr>
          </a:p>
        </p:txBody>
      </p:sp>
      <p:sp>
        <p:nvSpPr>
          <p:cNvPr id="4" name="TextBox 3"/>
          <p:cNvSpPr txBox="1"/>
          <p:nvPr/>
        </p:nvSpPr>
        <p:spPr>
          <a:xfrm>
            <a:off x="1147482" y="5253318"/>
            <a:ext cx="9430871" cy="646331"/>
          </a:xfrm>
          <a:prstGeom prst="rect">
            <a:avLst/>
          </a:prstGeom>
          <a:noFill/>
        </p:spPr>
        <p:txBody>
          <a:bodyPr wrap="square" rtlCol="0">
            <a:spAutoFit/>
          </a:bodyPr>
          <a:lstStyle/>
          <a:p>
            <a:r>
              <a:rPr lang="en-US" dirty="0" smtClean="0"/>
              <a:t>* Be careful not to incur costs or liabilities in case of default </a:t>
            </a:r>
            <a:r>
              <a:rPr lang="en-US" dirty="0" smtClean="0"/>
              <a:t>may violate </a:t>
            </a:r>
            <a:r>
              <a:rPr lang="en-US" dirty="0" smtClean="0"/>
              <a:t>U.S</a:t>
            </a:r>
            <a:r>
              <a:rPr lang="en-US" dirty="0" smtClean="0"/>
              <a:t>. </a:t>
            </a:r>
            <a:r>
              <a:rPr lang="en-US" dirty="0" smtClean="0"/>
              <a:t>of </a:t>
            </a:r>
            <a:r>
              <a:rPr lang="en-US" dirty="0" smtClean="0"/>
              <a:t>Anti-Deficiency Act.</a:t>
            </a:r>
            <a:endParaRPr lang="en-US" dirty="0"/>
          </a:p>
        </p:txBody>
      </p:sp>
    </p:spTree>
    <p:extLst>
      <p:ext uri="{BB962C8B-B14F-4D97-AF65-F5344CB8AC3E}">
        <p14:creationId xmlns:p14="http://schemas.microsoft.com/office/powerpoint/2010/main" val="2717037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765" y="2660902"/>
            <a:ext cx="6544235" cy="4013797"/>
          </a:xfrm>
          <a:prstGeom prst="rect">
            <a:avLst/>
          </a:prstGeom>
        </p:spPr>
      </p:pic>
      <p:sp>
        <p:nvSpPr>
          <p:cNvPr id="3" name="TextBox 2"/>
          <p:cNvSpPr txBox="1"/>
          <p:nvPr/>
        </p:nvSpPr>
        <p:spPr>
          <a:xfrm>
            <a:off x="0" y="143485"/>
            <a:ext cx="9717740" cy="5632311"/>
          </a:xfrm>
          <a:prstGeom prst="rect">
            <a:avLst/>
          </a:prstGeom>
          <a:noFill/>
        </p:spPr>
        <p:txBody>
          <a:bodyPr wrap="square" rtlCol="0">
            <a:spAutoFit/>
          </a:bodyPr>
          <a:lstStyle/>
          <a:p>
            <a:r>
              <a:rPr lang="en-US" sz="3600" dirty="0" smtClean="0">
                <a:solidFill>
                  <a:schemeClr val="bg1"/>
                </a:solidFill>
              </a:rPr>
              <a:t>Agreement is legally binding if:</a:t>
            </a:r>
          </a:p>
          <a:p>
            <a:pPr marL="571500" indent="-571500">
              <a:buFont typeface="Arial" panose="020B0604020202020204" pitchFamily="34" charset="0"/>
              <a:buChar char="•"/>
            </a:pPr>
            <a:r>
              <a:rPr lang="en-US" sz="3600" dirty="0" smtClean="0">
                <a:solidFill>
                  <a:schemeClr val="bg1"/>
                </a:solidFill>
              </a:rPr>
              <a:t>Acceptable title can be conveyed</a:t>
            </a:r>
          </a:p>
          <a:p>
            <a:pPr marL="571500" indent="-571500">
              <a:buFont typeface="Arial" panose="020B0604020202020204" pitchFamily="34" charset="0"/>
              <a:buChar char="•"/>
            </a:pPr>
            <a:r>
              <a:rPr lang="en-US" sz="3600" dirty="0" smtClean="0">
                <a:solidFill>
                  <a:schemeClr val="bg1"/>
                </a:solidFill>
              </a:rPr>
              <a:t>No undisclosed </a:t>
            </a:r>
            <a:r>
              <a:rPr lang="en-US" sz="3600" dirty="0" err="1" smtClean="0">
                <a:solidFill>
                  <a:schemeClr val="bg1"/>
                </a:solidFill>
              </a:rPr>
              <a:t>haz</a:t>
            </a:r>
            <a:r>
              <a:rPr lang="en-US" sz="3600" dirty="0" smtClean="0">
                <a:solidFill>
                  <a:schemeClr val="bg1"/>
                </a:solidFill>
              </a:rPr>
              <a:t> mat</a:t>
            </a:r>
          </a:p>
          <a:p>
            <a:pPr marL="571500" indent="-571500">
              <a:buFont typeface="Arial" panose="020B0604020202020204" pitchFamily="34" charset="0"/>
              <a:buChar char="•"/>
            </a:pPr>
            <a:r>
              <a:rPr lang="en-US" sz="3600" dirty="0" smtClean="0">
                <a:solidFill>
                  <a:schemeClr val="bg1"/>
                </a:solidFill>
              </a:rPr>
              <a:t>Decision upheld</a:t>
            </a:r>
          </a:p>
          <a:p>
            <a:pPr marL="571500" indent="-571500">
              <a:buFont typeface="Arial" panose="020B0604020202020204" pitchFamily="34" charset="0"/>
              <a:buChar char="•"/>
            </a:pPr>
            <a:r>
              <a:rPr lang="en-US" sz="3600" dirty="0" smtClean="0">
                <a:solidFill>
                  <a:schemeClr val="bg1"/>
                </a:solidFill>
              </a:rPr>
              <a:t>No Oversight Objections</a:t>
            </a:r>
          </a:p>
          <a:p>
            <a:pPr marL="571500" indent="-571500">
              <a:buFont typeface="Arial" panose="020B0604020202020204" pitchFamily="34" charset="0"/>
              <a:buChar char="•"/>
            </a:pPr>
            <a:r>
              <a:rPr lang="en-US" sz="3600" dirty="0" smtClean="0">
                <a:solidFill>
                  <a:schemeClr val="bg1"/>
                </a:solidFill>
              </a:rPr>
              <a:t>Mutual consent termination </a:t>
            </a:r>
          </a:p>
          <a:p>
            <a:pPr marL="571500" indent="-571500">
              <a:buFont typeface="Arial" panose="020B0604020202020204" pitchFamily="34" charset="0"/>
              <a:buChar char="•"/>
            </a:pPr>
            <a:r>
              <a:rPr lang="en-US" sz="3600" dirty="0" smtClean="0">
                <a:solidFill>
                  <a:schemeClr val="bg1"/>
                </a:solidFill>
              </a:rPr>
              <a:t>No loss or damage</a:t>
            </a:r>
          </a:p>
          <a:p>
            <a:r>
              <a:rPr lang="en-US" sz="3600" dirty="0">
                <a:solidFill>
                  <a:schemeClr val="bg1"/>
                </a:solidFill>
              </a:rPr>
              <a:t> </a:t>
            </a:r>
            <a:r>
              <a:rPr lang="en-US" sz="3600" dirty="0" smtClean="0">
                <a:solidFill>
                  <a:schemeClr val="bg1"/>
                </a:solidFill>
              </a:rPr>
              <a:t>    to </a:t>
            </a:r>
            <a:r>
              <a:rPr lang="en-US" sz="3600" dirty="0" smtClean="0">
                <a:solidFill>
                  <a:schemeClr val="bg1"/>
                </a:solidFill>
              </a:rPr>
              <a:t>property</a:t>
            </a:r>
            <a:endParaRPr lang="en-US" sz="3600" dirty="0" smtClean="0">
              <a:solidFill>
                <a:schemeClr val="bg1"/>
              </a:solidFill>
            </a:endParaRPr>
          </a:p>
          <a:p>
            <a:pPr marL="571500" indent="-571500">
              <a:buFont typeface="Arial" panose="020B0604020202020204" pitchFamily="34" charset="0"/>
              <a:buChar char="•"/>
            </a:pPr>
            <a:endParaRPr lang="en-US" sz="3600" dirty="0" smtClean="0">
              <a:solidFill>
                <a:schemeClr val="bg1"/>
              </a:solidFill>
            </a:endParaRPr>
          </a:p>
          <a:p>
            <a:endParaRPr lang="en-US" sz="3600" dirty="0">
              <a:solidFill>
                <a:schemeClr val="bg1"/>
              </a:solidFill>
            </a:endParaRPr>
          </a:p>
        </p:txBody>
      </p:sp>
    </p:spTree>
    <p:extLst>
      <p:ext uri="{BB962C8B-B14F-4D97-AF65-F5344CB8AC3E}">
        <p14:creationId xmlns:p14="http://schemas.microsoft.com/office/powerpoint/2010/main" val="230121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589" y="4846418"/>
            <a:ext cx="8534400" cy="1507067"/>
          </a:xfrm>
        </p:spPr>
        <p:txBody>
          <a:bodyPr/>
          <a:lstStyle/>
          <a:p>
            <a:r>
              <a:rPr lang="en-US" dirty="0" smtClean="0"/>
              <a:t>Fs – Exchange cutting agreement</a:t>
            </a:r>
            <a:endParaRPr lang="en-US" dirty="0"/>
          </a:p>
        </p:txBody>
      </p:sp>
      <p:sp>
        <p:nvSpPr>
          <p:cNvPr id="7" name="Rectangle 3"/>
          <p:cNvSpPr>
            <a:spLocks noChangeArrowheads="1"/>
          </p:cNvSpPr>
          <p:nvPr/>
        </p:nvSpPr>
        <p:spPr bwMode="auto">
          <a:xfrm>
            <a:off x="215153" y="1424436"/>
            <a:ext cx="1108037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smtClean="0">
                <a:ln>
                  <a:noFill/>
                </a:ln>
                <a:solidFill>
                  <a:srgbClr val="000000"/>
                </a:solidFill>
                <a:effectLst/>
                <a:ea typeface="Times New Roman" panose="02020603050405020304" pitchFamily="18" charset="0"/>
              </a:rPr>
              <a:t>If the consideration granted by the United States is cutting rights to timber, prepare Schedule</a:t>
            </a:r>
            <a:r>
              <a:rPr kumimoji="0" lang="en-US" altLang="en-US" sz="4000" b="0" i="0" u="none" strike="noStrike" cap="none" normalizeH="0" dirty="0" smtClean="0">
                <a:ln>
                  <a:noFill/>
                </a:ln>
                <a:solidFill>
                  <a:srgbClr val="000000"/>
                </a:solidFill>
                <a:effectLst/>
                <a:ea typeface="Times New Roman" panose="02020603050405020304" pitchFamily="18" charset="0"/>
              </a:rPr>
              <a:t> B</a:t>
            </a:r>
            <a:r>
              <a:rPr kumimoji="0" lang="en-US" altLang="en-US" sz="4000" b="0" i="0" u="none" strike="noStrike" cap="none" normalizeH="0" baseline="0" dirty="0" smtClean="0">
                <a:ln>
                  <a:noFill/>
                </a:ln>
                <a:solidFill>
                  <a:srgbClr val="000000"/>
                </a:solidFill>
                <a:effectLst/>
                <a:ea typeface="Times New Roman" panose="02020603050405020304" pitchFamily="18" charset="0"/>
              </a:rPr>
              <a:t> Exchange Cutting Agreement (sec. 39, ex. 27).</a:t>
            </a:r>
          </a:p>
        </p:txBody>
      </p:sp>
    </p:spTree>
    <p:extLst>
      <p:ext uri="{BB962C8B-B14F-4D97-AF65-F5344CB8AC3E}">
        <p14:creationId xmlns:p14="http://schemas.microsoft.com/office/powerpoint/2010/main" val="2460118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
        <p:nvSpPr>
          <p:cNvPr id="3" name="TextBox 2"/>
          <p:cNvSpPr txBox="1"/>
          <p:nvPr/>
        </p:nvSpPr>
        <p:spPr>
          <a:xfrm>
            <a:off x="394447" y="537882"/>
            <a:ext cx="3944471" cy="769441"/>
          </a:xfrm>
          <a:prstGeom prst="rect">
            <a:avLst/>
          </a:prstGeom>
          <a:solidFill>
            <a:schemeClr val="accent1">
              <a:lumMod val="75000"/>
            </a:schemeClr>
          </a:solidFill>
        </p:spPr>
        <p:txBody>
          <a:bodyPr wrap="square" rtlCol="0">
            <a:spAutoFit/>
          </a:bodyPr>
          <a:lstStyle/>
          <a:p>
            <a:r>
              <a:rPr lang="en-US" sz="4400" dirty="0" smtClean="0"/>
              <a:t>Questions?</a:t>
            </a:r>
            <a:endParaRPr lang="en-US" sz="4400" dirty="0"/>
          </a:p>
        </p:txBody>
      </p:sp>
    </p:spTree>
    <p:extLst>
      <p:ext uri="{BB962C8B-B14F-4D97-AF65-F5344CB8AC3E}">
        <p14:creationId xmlns:p14="http://schemas.microsoft.com/office/powerpoint/2010/main" val="1216957654"/>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86</TotalTime>
  <Words>445</Words>
  <Application>Microsoft Office PowerPoint</Application>
  <PresentationFormat>Widescreen</PresentationFormat>
  <Paragraphs>54</Paragraphs>
  <Slides>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Century Gothic</vt:lpstr>
      <vt:lpstr>Times New Roman</vt:lpstr>
      <vt:lpstr>Wingdings 3</vt:lpstr>
      <vt:lpstr>Slice</vt:lpstr>
      <vt:lpstr>Exchange agreements</vt:lpstr>
      <vt:lpstr>PowerPoint Presentation</vt:lpstr>
      <vt:lpstr>PowerPoint Presentation</vt:lpstr>
      <vt:lpstr>PowerPoint Presentation</vt:lpstr>
      <vt:lpstr>PowerPoint Presentation</vt:lpstr>
      <vt:lpstr>PowerPoint Presentation</vt:lpstr>
      <vt:lpstr>PowerPoint Presentation</vt:lpstr>
      <vt:lpstr>Fs – Exchange cutting agreement</vt:lpstr>
      <vt:lpstr>PowerPoint Presentation</vt:lpstr>
    </vt:vector>
  </TitlesOfParts>
  <Company>USDA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Exchange agreements</dc:title>
  <dc:creator>Hockelberg, Cindy -FS</dc:creator>
  <cp:lastModifiedBy>ilmntcctrn74</cp:lastModifiedBy>
  <cp:revision>11</cp:revision>
  <dcterms:created xsi:type="dcterms:W3CDTF">2017-06-16T20:53:57Z</dcterms:created>
  <dcterms:modified xsi:type="dcterms:W3CDTF">2017-06-16T22:22:34Z</dcterms:modified>
</cp:coreProperties>
</file>