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0" r:id="rId1"/>
    <p:sldMasterId id="2147483956" r:id="rId2"/>
  </p:sldMasterIdLst>
  <p:notesMasterIdLst>
    <p:notesMasterId r:id="rId51"/>
  </p:notesMasterIdLst>
  <p:handoutMasterIdLst>
    <p:handoutMasterId r:id="rId52"/>
  </p:handoutMasterIdLst>
  <p:sldIdLst>
    <p:sldId id="256" r:id="rId3"/>
    <p:sldId id="448" r:id="rId4"/>
    <p:sldId id="436" r:id="rId5"/>
    <p:sldId id="440" r:id="rId6"/>
    <p:sldId id="449" r:id="rId7"/>
    <p:sldId id="450" r:id="rId8"/>
    <p:sldId id="439" r:id="rId9"/>
    <p:sldId id="506" r:id="rId10"/>
    <p:sldId id="392" r:id="rId11"/>
    <p:sldId id="442" r:id="rId12"/>
    <p:sldId id="452" r:id="rId13"/>
    <p:sldId id="454" r:id="rId14"/>
    <p:sldId id="505" r:id="rId15"/>
    <p:sldId id="458" r:id="rId16"/>
    <p:sldId id="460" r:id="rId17"/>
    <p:sldId id="388" r:id="rId18"/>
    <p:sldId id="369" r:id="rId19"/>
    <p:sldId id="496" r:id="rId20"/>
    <p:sldId id="370" r:id="rId21"/>
    <p:sldId id="371" r:id="rId22"/>
    <p:sldId id="372" r:id="rId23"/>
    <p:sldId id="402" r:id="rId24"/>
    <p:sldId id="403" r:id="rId25"/>
    <p:sldId id="373" r:id="rId26"/>
    <p:sldId id="406" r:id="rId27"/>
    <p:sldId id="407" r:id="rId28"/>
    <p:sldId id="408" r:id="rId29"/>
    <p:sldId id="409" r:id="rId30"/>
    <p:sldId id="430" r:id="rId31"/>
    <p:sldId id="391" r:id="rId32"/>
    <p:sldId id="262" r:id="rId33"/>
    <p:sldId id="377" r:id="rId34"/>
    <p:sldId id="413" r:id="rId35"/>
    <p:sldId id="294" r:id="rId36"/>
    <p:sldId id="378" r:id="rId37"/>
    <p:sldId id="381" r:id="rId38"/>
    <p:sldId id="384" r:id="rId39"/>
    <p:sldId id="487" r:id="rId40"/>
    <p:sldId id="432" r:id="rId41"/>
    <p:sldId id="420" r:id="rId42"/>
    <p:sldId id="422" r:id="rId43"/>
    <p:sldId id="423" r:id="rId44"/>
    <p:sldId id="433" r:id="rId45"/>
    <p:sldId id="503" r:id="rId46"/>
    <p:sldId id="393" r:id="rId47"/>
    <p:sldId id="507" r:id="rId48"/>
    <p:sldId id="271" r:id="rId49"/>
    <p:sldId id="394" r:id="rId50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, Michael R" initials="WMR" lastIdx="1" clrIdx="0">
    <p:extLst>
      <p:ext uri="{19B8F6BF-5375-455C-9EA6-DF929625EA0E}">
        <p15:presenceInfo xmlns:p15="http://schemas.microsoft.com/office/powerpoint/2012/main" userId="S-1-5-21-2907011200-4146745624-917563655-51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78529" autoAdjust="0"/>
  </p:normalViewPr>
  <p:slideViewPr>
    <p:cSldViewPr>
      <p:cViewPr varScale="1">
        <p:scale>
          <a:sx n="76" d="100"/>
          <a:sy n="76" d="100"/>
        </p:scale>
        <p:origin x="17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7904"/>
    </p:cViewPr>
  </p:sorterViewPr>
  <p:notesViewPr>
    <p:cSldViewPr>
      <p:cViewPr varScale="1">
        <p:scale>
          <a:sx n="67" d="100"/>
          <a:sy n="67" d="100"/>
        </p:scale>
        <p:origin x="-2016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492DA2A-CF0F-4A6D-8F8A-725EBF4E73C7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9FACFD-FA6F-4AF3-91A0-115AF075D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B9CD6C-1289-4B9E-BF16-0D4C92A17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92DF1-3002-429B-B40C-F57F1F8495A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Introductions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Name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BLM or FS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Duty Station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Experience with Appraisals</a:t>
            </a:r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41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– </a:t>
            </a:r>
            <a:r>
              <a:rPr lang="en-US" dirty="0" smtClean="0"/>
              <a:t>Generally the value per unit increases as the size decrease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Recreational (dependent on amenities such as trees, water, view, solitude, etc.)</a:t>
            </a:r>
          </a:p>
          <a:p>
            <a:r>
              <a:rPr lang="en-US" dirty="0" smtClean="0"/>
              <a:t>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1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NOTE.  THE ESTATE APPRAISED MUST MATCH THE ESTATE CONVEYED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7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705EE2-DA7E-45B3-972C-D88E835D89B9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</p:spPr>
        <p:txBody>
          <a:bodyPr/>
          <a:lstStyle/>
          <a:p>
            <a:r>
              <a:rPr lang="en-US" sz="1200" dirty="0" smtClean="0"/>
              <a:t>Realty Staff submits complete </a:t>
            </a:r>
            <a:r>
              <a:rPr lang="en-US" sz="1200" b="1" dirty="0" smtClean="0">
                <a:solidFill>
                  <a:srgbClr val="FFFF00"/>
                </a:solidFill>
              </a:rPr>
              <a:t>Appraisal Request</a:t>
            </a:r>
            <a:r>
              <a:rPr lang="en-US" sz="1200" dirty="0" smtClean="0"/>
              <a:t> to IVIS/TLA/Review Appraiser</a:t>
            </a:r>
          </a:p>
          <a:p>
            <a:endParaRPr lang="en-US" sz="800" dirty="0" smtClean="0"/>
          </a:p>
          <a:p>
            <a:r>
              <a:rPr lang="en-US" sz="1200" dirty="0" smtClean="0"/>
              <a:t>Review Appraiser issues </a:t>
            </a:r>
            <a:r>
              <a:rPr lang="en-US" sz="1200" b="1" dirty="0" smtClean="0">
                <a:solidFill>
                  <a:srgbClr val="FFFF00"/>
                </a:solidFill>
              </a:rPr>
              <a:t>Statement of Work</a:t>
            </a:r>
            <a:r>
              <a:rPr lang="en-US" sz="1200" dirty="0" smtClean="0"/>
              <a:t> to contract or staff appraiser</a:t>
            </a:r>
          </a:p>
          <a:p>
            <a:endParaRPr lang="en-US" sz="800" dirty="0" smtClean="0"/>
          </a:p>
          <a:p>
            <a:r>
              <a:rPr lang="en-US" sz="1200" dirty="0" smtClean="0"/>
              <a:t>Review Appraiser and Realty Staff coordinate </a:t>
            </a:r>
            <a:r>
              <a:rPr lang="en-US" sz="1200" b="1" dirty="0" smtClean="0">
                <a:solidFill>
                  <a:srgbClr val="FFFF00"/>
                </a:solidFill>
              </a:rPr>
              <a:t>Pre-appraisal Meeting</a:t>
            </a:r>
            <a:r>
              <a:rPr lang="en-US" sz="1200" dirty="0" smtClean="0"/>
              <a:t> and </a:t>
            </a:r>
            <a:r>
              <a:rPr lang="en-US" sz="1200" b="1" dirty="0" smtClean="0">
                <a:solidFill>
                  <a:srgbClr val="FFFF00"/>
                </a:solidFill>
              </a:rPr>
              <a:t>Site Visit</a:t>
            </a: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1200" dirty="0" smtClean="0"/>
              <a:t>Review Appraiser submits </a:t>
            </a:r>
            <a:r>
              <a:rPr lang="en-US" sz="1200" b="1" dirty="0" smtClean="0">
                <a:solidFill>
                  <a:srgbClr val="FFFF00"/>
                </a:solidFill>
              </a:rPr>
              <a:t>Appraisal Review Report</a:t>
            </a:r>
            <a:r>
              <a:rPr lang="en-US" sz="1200" dirty="0" smtClean="0"/>
              <a:t> to realty staff</a:t>
            </a:r>
          </a:p>
          <a:p>
            <a:endParaRPr lang="en-US" sz="800" dirty="0" smtClean="0"/>
          </a:p>
          <a:p>
            <a:r>
              <a:rPr lang="en-US" sz="1200" dirty="0" smtClean="0"/>
              <a:t>Public requests documentation by </a:t>
            </a:r>
            <a:r>
              <a:rPr lang="en-US" sz="1200" b="1" dirty="0" smtClean="0">
                <a:solidFill>
                  <a:srgbClr val="FFFF00"/>
                </a:solidFill>
              </a:rPr>
              <a:t>FOIA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34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3F19F-4133-427A-B461-C7B865627F4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</a:t>
            </a:r>
            <a:r>
              <a:rPr lang="en-US" baseline="0" dirty="0" smtClean="0"/>
              <a:t> questions do you need answered?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82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discussion</a:t>
            </a:r>
            <a:r>
              <a:rPr lang="en-US" baseline="0" dirty="0" smtClean="0"/>
              <a:t> items….. Examples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3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All BLM appraisal requests MUST include a </a:t>
            </a:r>
            <a:r>
              <a:rPr lang="en-US" sz="2800" u="sng" dirty="0" smtClean="0"/>
              <a:t>completed</a:t>
            </a:r>
            <a:r>
              <a:rPr lang="en-US" sz="2800" dirty="0" smtClean="0"/>
              <a:t> IVIS worksheet. HANDOUT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800" dirty="0" smtClean="0"/>
              <a:t>USDA Forest Service requests appraisals via a letter, the format of which is specified in the Forest Service Appraisal Manual HANDOUT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3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things covered in the Land Title Section covered on Tuesday afternoon.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who</a:t>
            </a:r>
            <a:r>
              <a:rPr lang="en-US" baseline="0" dirty="0" smtClean="0"/>
              <a:t> provides the estate……Estate appraised must be same as conveyed. </a:t>
            </a:r>
          </a:p>
          <a:p>
            <a:r>
              <a:rPr lang="en-US" baseline="0" dirty="0" smtClean="0"/>
              <a:t>Hypothetical Conditions now require legal justification with instructions from a Solicitor. </a:t>
            </a:r>
          </a:p>
          <a:p>
            <a:r>
              <a:rPr lang="en-US" baseline="0" dirty="0" smtClean="0"/>
              <a:t> Tim is involved in a working group to identify a process and those situations where a blanket HC can be written.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2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5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3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084CA-1C4C-4541-8E26-6EF85C2866E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228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 smtClean="0"/>
              <a:t>The </a:t>
            </a:r>
            <a:r>
              <a:rPr lang="en-US" sz="1200" b="1" i="1" u="sng" dirty="0" smtClean="0"/>
              <a:t>client is</a:t>
            </a:r>
            <a:r>
              <a:rPr lang="en-US" sz="1200" b="1" i="1" dirty="0" smtClean="0"/>
              <a:t> often </a:t>
            </a:r>
            <a:r>
              <a:rPr lang="en-US" sz="1200" b="1" i="1" u="sng" dirty="0" smtClean="0"/>
              <a:t>not the party who pays</a:t>
            </a:r>
            <a:r>
              <a:rPr lang="en-US" sz="1200" b="1" i="1" dirty="0" smtClean="0"/>
              <a:t> for the appraisal!!</a:t>
            </a:r>
          </a:p>
          <a:p>
            <a:endParaRPr lang="en-US" sz="1200" b="1" i="1" dirty="0" smtClean="0"/>
          </a:p>
          <a:p>
            <a:r>
              <a:rPr lang="en-US" dirty="0" smtClean="0"/>
              <a:t>Statement of Work is key to client relationship with appraiser………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32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</a:rPr>
              <a:t>Parties receiving a copy of the appraisal report or appraisal review report in order to satisfy disclosure requirements under FOIA do not become intended users unless they were identified as such </a:t>
            </a:r>
            <a:r>
              <a:rPr lang="en-US" sz="1200" u="sng" dirty="0" smtClean="0">
                <a:solidFill>
                  <a:srgbClr val="FFFF00"/>
                </a:solidFill>
              </a:rPr>
              <a:t>prior</a:t>
            </a:r>
            <a:r>
              <a:rPr lang="en-US" sz="1200" dirty="0" smtClean="0">
                <a:solidFill>
                  <a:srgbClr val="FFFF00"/>
                </a:solidFill>
              </a:rPr>
              <a:t> to the commencement of the appraisal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2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Opportunity for appraiser to obtain factual information, i.e. access, use, sales, leases, land use, etc.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5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2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5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9859B-6E86-401F-9CC3-3D2497FAC2A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572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2C0A0-4D30-43D8-93FA-0D7394B8D28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Yb</a:t>
            </a:r>
            <a:r>
              <a:rPr lang="en-US" dirty="0" smtClean="0"/>
              <a:t> 2016 Section 1.2.4.  Does anybody want a copy? Let me know and I can send you one electronically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5122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51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2C0A0-4D30-43D8-93FA-0D7394B8D28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800" dirty="0" smtClean="0"/>
              <a:t>Physically Possible</a:t>
            </a:r>
          </a:p>
          <a:p>
            <a:pPr lvl="1" eaLnBrk="1" hangingPunct="1"/>
            <a:r>
              <a:rPr lang="en-US" sz="1800" dirty="0" smtClean="0"/>
              <a:t>Is it possible to build the necessary improvements on the site?</a:t>
            </a:r>
          </a:p>
          <a:p>
            <a:pPr lvl="1" eaLnBrk="1" hangingPunct="1"/>
            <a:r>
              <a:rPr lang="en-US" sz="1800" dirty="0" smtClean="0"/>
              <a:t>Are infrastructure improvements sufficient to support the use?</a:t>
            </a:r>
          </a:p>
          <a:p>
            <a:pPr eaLnBrk="1" hangingPunct="1"/>
            <a:r>
              <a:rPr lang="en-US" sz="2800" dirty="0" smtClean="0"/>
              <a:t>Legally Permissible</a:t>
            </a:r>
          </a:p>
          <a:p>
            <a:pPr lvl="1" eaLnBrk="1" hangingPunct="1"/>
            <a:r>
              <a:rPr lang="en-US" sz="1800" dirty="0" smtClean="0"/>
              <a:t>Zoning &amp; Covenants</a:t>
            </a:r>
          </a:p>
          <a:p>
            <a:pPr lvl="1" eaLnBrk="1" hangingPunct="1"/>
            <a:r>
              <a:rPr lang="en-US" sz="1800" dirty="0" smtClean="0"/>
              <a:t>Other land use restrictions, i.e. septic regulations, floodplain, hillsides</a:t>
            </a:r>
          </a:p>
          <a:p>
            <a:pPr eaLnBrk="1" hangingPunct="1"/>
            <a:r>
              <a:rPr lang="en-US" sz="2800" dirty="0" smtClean="0"/>
              <a:t>Financially Feasible</a:t>
            </a:r>
          </a:p>
          <a:p>
            <a:pPr lvl="1" eaLnBrk="1" hangingPunct="1"/>
            <a:r>
              <a:rPr lang="en-US" sz="1800" dirty="0" smtClean="0"/>
              <a:t>Does the use generate sufficient income to make it worthwhile?</a:t>
            </a:r>
          </a:p>
          <a:p>
            <a:pPr eaLnBrk="1" hangingPunct="1"/>
            <a:r>
              <a:rPr lang="en-US" sz="2800" dirty="0" smtClean="0"/>
              <a:t>Maximally Productive</a:t>
            </a:r>
          </a:p>
          <a:p>
            <a:pPr lvl="1" eaLnBrk="1" hangingPunct="1"/>
            <a:r>
              <a:rPr lang="en-US" sz="1800" dirty="0" smtClean="0"/>
              <a:t>Of all uses that meet the three above criteria, which returns the greatest income to the land?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8105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2C0A0-4D30-43D8-93FA-0D7394B8D28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800" dirty="0" smtClean="0"/>
              <a:t>A uniquely governmental concept</a:t>
            </a:r>
          </a:p>
          <a:p>
            <a:pPr lvl="1" eaLnBrk="1" hangingPunct="1"/>
            <a:r>
              <a:rPr lang="en-US" sz="1800" dirty="0" smtClean="0"/>
              <a:t>Applies only in acquisitions and exchanges (UASFLA Sections 1.4.6, 2.3.3.1.2 and 4.3.3 &amp; 4.3.4)</a:t>
            </a:r>
          </a:p>
          <a:p>
            <a:pPr lvl="1" eaLnBrk="1" hangingPunct="1"/>
            <a:r>
              <a:rPr lang="en-US" sz="1800" dirty="0" smtClean="0"/>
              <a:t>Allows the United States to make a property owner whole if the property damaged by the taking was not taken.</a:t>
            </a:r>
          </a:p>
          <a:p>
            <a:pPr lvl="1" eaLnBrk="1" hangingPunct="1"/>
            <a:r>
              <a:rPr lang="en-US" sz="1800" dirty="0" smtClean="0"/>
              <a:t>Prevents property owners from windfall profits if the government taking of their property affords their remaining property special benefits </a:t>
            </a:r>
          </a:p>
          <a:p>
            <a:pPr eaLnBrk="1" hangingPunct="1"/>
            <a:r>
              <a:rPr lang="en-US" sz="2800" dirty="0" smtClean="0"/>
              <a:t>Only the Appraiser can determine</a:t>
            </a:r>
          </a:p>
          <a:p>
            <a:pPr lvl="1" eaLnBrk="1" hangingPunct="1"/>
            <a:r>
              <a:rPr lang="en-US" sz="1800" dirty="0" smtClean="0"/>
              <a:t>Must support the determination using the three tests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15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(See attached list of contacts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7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2C0A0-4D30-43D8-93FA-0D7394B8D28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LP for exchanges are tied only to the lands identified in the ATI.  Those lands can be determined to be more than one LP.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Do we have an example of a larger parcel example??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Larger Parcel is complicated</a:t>
            </a:r>
          </a:p>
          <a:p>
            <a:pPr lvl="1" eaLnBrk="1" hangingPunct="1"/>
            <a:r>
              <a:rPr lang="en-US" sz="1800" dirty="0" smtClean="0"/>
              <a:t>Don’t worry about figuring it out yourself; Appraisers often disagree</a:t>
            </a:r>
          </a:p>
          <a:p>
            <a:pPr lvl="1" eaLnBrk="1" hangingPunct="1"/>
            <a:r>
              <a:rPr lang="en-US" sz="1800" dirty="0" smtClean="0"/>
              <a:t>Best practice is to frontload the process by including everything you find  in the appraisal request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1436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2C0A0-4D30-43D8-93FA-0D7394B8D28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800" dirty="0" smtClean="0"/>
              <a:t>Sales Comparison Approach</a:t>
            </a:r>
          </a:p>
          <a:p>
            <a:pPr lvl="1" eaLnBrk="1" hangingPunct="1"/>
            <a:r>
              <a:rPr lang="en-US" sz="1800" dirty="0" smtClean="0"/>
              <a:t>Clear incarnation of the Principle of Substitution</a:t>
            </a:r>
          </a:p>
          <a:p>
            <a:pPr lvl="1" eaLnBrk="1" hangingPunct="1"/>
            <a:r>
              <a:rPr lang="en-US" sz="1800" dirty="0" smtClean="0"/>
              <a:t>Buyers shop for a property based upon utility</a:t>
            </a:r>
          </a:p>
          <a:p>
            <a:pPr lvl="1" eaLnBrk="1" hangingPunct="1"/>
            <a:r>
              <a:rPr lang="en-US" sz="1800" dirty="0" smtClean="0"/>
              <a:t>Properties of similar utility in a given area sell for similar $$$</a:t>
            </a:r>
          </a:p>
          <a:p>
            <a:pPr lvl="1" eaLnBrk="1" hangingPunct="1"/>
            <a:r>
              <a:rPr lang="en-US" sz="1800" dirty="0" smtClean="0"/>
              <a:t>Approach relies on finding similar sales; same Highest &amp; Best Use</a:t>
            </a:r>
          </a:p>
          <a:p>
            <a:pPr lvl="1" eaLnBrk="1" hangingPunct="1"/>
            <a:r>
              <a:rPr lang="en-US" sz="1800" dirty="0" smtClean="0"/>
              <a:t>Adjust using market pairs for any differences</a:t>
            </a:r>
          </a:p>
          <a:p>
            <a:pPr lvl="1" eaLnBrk="1" hangingPunct="1"/>
            <a:r>
              <a:rPr lang="en-US" sz="1800" dirty="0" smtClean="0"/>
              <a:t>The Public and the Courts have a strong preference for the approach</a:t>
            </a:r>
          </a:p>
          <a:p>
            <a:pPr lvl="1" eaLnBrk="1" hangingPunct="1"/>
            <a:r>
              <a:rPr lang="en-US" sz="1800" dirty="0" smtClean="0"/>
              <a:t>Most transparent approach; i.e. most difficult to manipulate</a:t>
            </a:r>
          </a:p>
          <a:p>
            <a:pPr eaLnBrk="1" hangingPunct="1"/>
            <a:r>
              <a:rPr lang="en-US" sz="2800" dirty="0" smtClean="0"/>
              <a:t>Cost Approach</a:t>
            </a:r>
          </a:p>
          <a:p>
            <a:pPr lvl="1" eaLnBrk="1" hangingPunct="1"/>
            <a:r>
              <a:rPr lang="en-US" sz="1800" dirty="0" smtClean="0"/>
              <a:t>Informed buyer would pay no more than it would take to build a similar improvement + cost of land</a:t>
            </a:r>
          </a:p>
          <a:p>
            <a:pPr lvl="1" eaLnBrk="1" hangingPunct="1"/>
            <a:r>
              <a:rPr lang="en-US" sz="1800" dirty="0" smtClean="0"/>
              <a:t>Works well when improvements are relatively new</a:t>
            </a:r>
          </a:p>
          <a:p>
            <a:pPr lvl="1" eaLnBrk="1" hangingPunct="1"/>
            <a:r>
              <a:rPr lang="en-US" sz="1800" dirty="0" smtClean="0"/>
              <a:t>When improvements are old or a small component of value (like in a cattle ranch), the approach is weak</a:t>
            </a:r>
          </a:p>
          <a:p>
            <a:pPr eaLnBrk="1" hangingPunct="1"/>
            <a:r>
              <a:rPr lang="en-US" sz="2800" dirty="0" smtClean="0"/>
              <a:t>Income Approach</a:t>
            </a:r>
          </a:p>
          <a:p>
            <a:pPr lvl="1" eaLnBrk="1" hangingPunct="1"/>
            <a:r>
              <a:rPr lang="en-US" sz="1800" dirty="0" smtClean="0"/>
              <a:t>Investor will not buy an investment without a return appropriate to the level of risk</a:t>
            </a:r>
          </a:p>
          <a:p>
            <a:pPr lvl="1" eaLnBrk="1" hangingPunct="1"/>
            <a:r>
              <a:rPr lang="en-US" sz="1800" dirty="0" smtClean="0"/>
              <a:t>Viewed from the landlord’s position; flow of rents</a:t>
            </a:r>
          </a:p>
          <a:p>
            <a:pPr lvl="1" eaLnBrk="1" hangingPunct="1"/>
            <a:r>
              <a:rPr lang="en-US" sz="1800" dirty="0" smtClean="0"/>
              <a:t>Most useful in commercial property where value/rent is by square foot</a:t>
            </a:r>
          </a:p>
          <a:p>
            <a:pPr lvl="1" eaLnBrk="1" hangingPunct="1"/>
            <a:r>
              <a:rPr lang="en-US" sz="1800" dirty="0" smtClean="0"/>
              <a:t>Easiest approach to manipulate to produce a desired result; like stats</a:t>
            </a:r>
          </a:p>
          <a:p>
            <a:pPr lvl="1" eaLnBrk="1" hangingPunct="1"/>
            <a:r>
              <a:rPr lang="en-US" sz="1800" dirty="0" smtClean="0"/>
              <a:t>Be particularly cautious of subdivision approach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33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and after example………..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5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D11B9-252F-4379-9C07-A8373D3A66F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3791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48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21C6B-6D17-449A-9D11-785E1060DCF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697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21C6B-6D17-449A-9D11-785E1060DCF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6512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21C6B-6D17-449A-9D11-785E1060DCF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16849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– More than one review issue……Interior will only have one review.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75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D11B9-252F-4379-9C07-A8373D3A66F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763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9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(See attached list of contacts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A6DDB-8A3F-4675-BDB2-2FB96ACC8C4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20825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A6DDB-8A3F-4675-BDB2-2FB96ACC8C4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44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D9F35-6DD6-48D8-A4F7-71DE6A87E8F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Shawn</a:t>
            </a:r>
          </a:p>
        </p:txBody>
      </p:sp>
    </p:spTree>
    <p:extLst>
      <p:ext uri="{BB962C8B-B14F-4D97-AF65-F5344CB8AC3E}">
        <p14:creationId xmlns:p14="http://schemas.microsoft.com/office/powerpoint/2010/main" val="356391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 back in 1956 and subsequently 10 other audits</a:t>
            </a:r>
            <a:r>
              <a:rPr lang="en-US" baseline="0" dirty="0" smtClean="0"/>
              <a:t> brought us to one organization.</a:t>
            </a:r>
          </a:p>
          <a:p>
            <a:r>
              <a:rPr lang="en-US" baseline="0" dirty="0" smtClean="0"/>
              <a:t>Changes coming with the integration of OAS into OS and OVS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4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FE708-5B37-4307-9F19-07063E2201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337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4F2FC-1684-4274-9A48-B059F358259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Shawn</a:t>
            </a:r>
          </a:p>
        </p:txBody>
      </p:sp>
    </p:spTree>
    <p:extLst>
      <p:ext uri="{BB962C8B-B14F-4D97-AF65-F5344CB8AC3E}">
        <p14:creationId xmlns:p14="http://schemas.microsoft.com/office/powerpoint/2010/main" val="196393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 will discuss difference between Fair Market Value and Market Value ….No difference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term “fair” hardly adds anything to the phrase “market value”…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[United States vs. Miller, 317 U.S. 369, 374 (1943)]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sz="1200" b="1" dirty="0" smtClean="0"/>
              <a:t>Market Value is not: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What it takes to make the deal work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Sentimental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Unique to one buyer or seller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Dependent upon unique management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Unique to a use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An appraiser’s guess!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9CD6C-1289-4B9E-BF16-0D4C92A174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37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37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8A7310-7C23-4363-BFF5-03D070F15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883E-A078-4C97-8D11-40305303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13DD-E906-4C4F-801B-399F67FEF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4B3F-BA02-416C-8CDE-AED1D97CE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AB4356-E0F3-4CAF-AEBF-62E62BBEC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61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61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41BD-A8F0-433B-B657-0CF4414B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545B-4219-4580-9A02-8A56639AD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C2DC-2EA3-4291-9FDB-CE9FB514E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D1532-B520-4DB7-8322-6F8E1E168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D229-C633-441D-92B2-C1C78A5C3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0BAB-34FE-441A-B5CA-49DE973B2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E296-86DE-46F5-9CB6-76BA3271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95E5-DA13-4AD2-8858-77B10397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3BB0-E322-4C5B-8839-5486B3B87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26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6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26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426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426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6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6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7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7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27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427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7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7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7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7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7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27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7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7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7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F145827-D309-42D2-BE85-7D6B1BAE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A40E7C-946C-4083-A034-0FF9978B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81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35052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Appraisals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762000"/>
            <a:ext cx="6553200" cy="1524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Intermediate Land Tenure</a:t>
            </a:r>
          </a:p>
          <a:p>
            <a:pPr eaLnBrk="1" hangingPunct="1"/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June 28, 2017 Salt Lake City, UT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648200"/>
            <a:ext cx="533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/>
              <a:t>USDOI, Office of Valuation Services</a:t>
            </a:r>
          </a:p>
          <a:p>
            <a:pPr eaLnBrk="1" hangingPunct="1">
              <a:buFontTx/>
              <a:buNone/>
            </a:pPr>
            <a:r>
              <a:rPr lang="en-US" b="1" dirty="0"/>
              <a:t>Mike Ward, RPRA </a:t>
            </a:r>
          </a:p>
          <a:p>
            <a:pPr eaLnBrk="1" hangingPunct="1">
              <a:buFontTx/>
              <a:buNone/>
            </a:pPr>
            <a:r>
              <a:rPr lang="en-US" b="1" dirty="0"/>
              <a:t>Client Service Manager – BLM/PLD Team</a:t>
            </a:r>
          </a:p>
          <a:p>
            <a:pPr eaLnBrk="1" hangingPunct="1">
              <a:buFontTx/>
              <a:buNone/>
            </a:pPr>
            <a:r>
              <a:rPr lang="en-US" b="1" dirty="0"/>
              <a:t>Lakewood, CO 303.969.5375</a:t>
            </a:r>
          </a:p>
          <a:p>
            <a:pPr eaLnBrk="1" hangingPunct="1">
              <a:buFontTx/>
              <a:buNone/>
            </a:pPr>
            <a:r>
              <a:rPr lang="en-US" b="1" dirty="0"/>
              <a:t>Doug Braun, MAI, AI-GRS </a:t>
            </a:r>
          </a:p>
          <a:p>
            <a:pPr eaLnBrk="1" hangingPunct="1">
              <a:buFontTx/>
              <a:buNone/>
            </a:pPr>
            <a:r>
              <a:rPr lang="en-US" b="1" dirty="0"/>
              <a:t>Team Lead – BLM/PLD Team, 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Portland, OR 503.808.6070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 anchor="ctr"/>
          <a:lstStyle/>
          <a:p>
            <a:r>
              <a:rPr lang="en-US" dirty="0" smtClean="0"/>
              <a:t>The valuation process (usually an appraisal AND the review of that appraisal) establishes market value.</a:t>
            </a:r>
          </a:p>
          <a:p>
            <a:endParaRPr lang="en-US" sz="1800" dirty="0" smtClean="0"/>
          </a:p>
          <a:p>
            <a:r>
              <a:rPr lang="en-US" dirty="0" smtClean="0"/>
              <a:t>It is based on market value and not public interest value or resource value or landowner value or investment value!</a:t>
            </a:r>
          </a:p>
          <a:p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b="1" dirty="0"/>
              <a:t>MANY KINDS OF GENERIC “VALUE”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Emotional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Sentimental</a:t>
            </a:r>
          </a:p>
          <a:p>
            <a:pPr>
              <a:lnSpc>
                <a:spcPct val="90000"/>
              </a:lnSpc>
            </a:pPr>
            <a:r>
              <a:rPr lang="en-US" dirty="0"/>
              <a:t>MARKET VALUE IS OUR CONCERN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54B3F-BA02-416C-8CDE-AED1D97CEE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Elements that influence Market Value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953000" cy="4495800"/>
          </a:xfrm>
        </p:spPr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Size  </a:t>
            </a:r>
            <a:endParaRPr lang="en-US" dirty="0"/>
          </a:p>
          <a:p>
            <a:r>
              <a:rPr lang="en-US" dirty="0" smtClean="0"/>
              <a:t>Physical Characteristics</a:t>
            </a:r>
            <a:endParaRPr lang="en-US" dirty="0"/>
          </a:p>
          <a:p>
            <a:r>
              <a:rPr lang="en-US" dirty="0"/>
              <a:t>Proximity to </a:t>
            </a:r>
            <a:r>
              <a:rPr lang="en-US" dirty="0" smtClean="0"/>
              <a:t>population centers</a:t>
            </a:r>
            <a:endParaRPr lang="en-US" dirty="0"/>
          </a:p>
          <a:p>
            <a:r>
              <a:rPr lang="en-US" dirty="0"/>
              <a:t>Supply and </a:t>
            </a:r>
            <a:r>
              <a:rPr lang="en-US" dirty="0" smtClean="0"/>
              <a:t>demand</a:t>
            </a:r>
          </a:p>
          <a:p>
            <a:r>
              <a:rPr lang="en-US" dirty="0"/>
              <a:t>Recreational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1600" y="12192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Access</a:t>
            </a:r>
            <a:r>
              <a:rPr lang="en-US" sz="3200" dirty="0"/>
              <a:t>, Physical &amp; Legal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Hazardous </a:t>
            </a:r>
            <a:r>
              <a:rPr lang="en-US" sz="3200" dirty="0"/>
              <a:t>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Topography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BUNDLE OF RIGHTS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495800"/>
          </a:xfrm>
        </p:spPr>
        <p:txBody>
          <a:bodyPr/>
          <a:lstStyle/>
          <a:p>
            <a:r>
              <a:rPr lang="en-US" sz="2000" dirty="0"/>
              <a:t>Bundle of Rights </a:t>
            </a:r>
            <a:r>
              <a:rPr lang="en-US" sz="2000" dirty="0" smtClean="0"/>
              <a:t>includes all interests </a:t>
            </a:r>
            <a:r>
              <a:rPr lang="en-US" sz="2000" dirty="0"/>
              <a:t>in the real </a:t>
            </a:r>
            <a:r>
              <a:rPr lang="en-US" sz="2000" dirty="0" smtClean="0"/>
              <a:t>estate.  </a:t>
            </a:r>
          </a:p>
          <a:p>
            <a:endParaRPr lang="en-US" sz="2000" dirty="0"/>
          </a:p>
          <a:p>
            <a:r>
              <a:rPr lang="en-US" sz="2000" dirty="0" smtClean="0"/>
              <a:t>Consider </a:t>
            </a:r>
            <a:r>
              <a:rPr lang="en-US" sz="2000" dirty="0"/>
              <a:t>outstanding rights, reservations, encumbrances to the property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All of </a:t>
            </a:r>
            <a:r>
              <a:rPr lang="en-US" sz="2000" dirty="0" smtClean="0"/>
              <a:t>the </a:t>
            </a:r>
            <a:r>
              <a:rPr lang="en-US" sz="2000" dirty="0"/>
              <a:t>interests may affect the estate being appraised and should be identified up front during the appraisal process.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12" y="2063045"/>
            <a:ext cx="3862587" cy="29661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324600" y="830262"/>
            <a:ext cx="2362200" cy="1447800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Approver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 Forwards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+mn-lt"/>
              </a:rPr>
              <a:t>OVS Client Service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+mn-lt"/>
              </a:rPr>
              <a:t>Manager (CSM)</a:t>
            </a:r>
            <a:endParaRPr lang="en-US" altLang="en-US" sz="1400" dirty="0">
              <a:latin typeface="+mn-lt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83576" y="977471"/>
            <a:ext cx="1676400" cy="9906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Agency Submitter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Gathers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Info. and Enters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IVIS </a:t>
            </a:r>
            <a:r>
              <a:rPr lang="en-US" altLang="en-US" sz="1400" dirty="0" smtClean="0">
                <a:latin typeface="+mn-lt"/>
              </a:rPr>
              <a:t>Request </a:t>
            </a:r>
            <a:r>
              <a:rPr lang="en-US" altLang="en-US" sz="1400" b="1" dirty="0" smtClean="0">
                <a:solidFill>
                  <a:srgbClr val="FF0000"/>
                </a:solidFill>
                <a:latin typeface="+mn-lt"/>
              </a:rPr>
              <a:t>*</a:t>
            </a:r>
            <a:endParaRPr lang="en-US" alt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476730" y="1058863"/>
            <a:ext cx="1981200" cy="9906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Submitter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Forwards to Agency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Approver for Validation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781800" y="3886200"/>
            <a:ext cx="1828800" cy="10668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Review Appraiser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Defines </a:t>
            </a:r>
            <a:r>
              <a:rPr lang="en-US" altLang="en-US" sz="1400" dirty="0" smtClean="0">
                <a:latin typeface="+mn-lt"/>
              </a:rPr>
              <a:t>Scope</a:t>
            </a:r>
            <a:r>
              <a:rPr lang="en-US" altLang="en-US" sz="1400" b="1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Assigns/Contracts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+mn-lt"/>
              </a:rPr>
              <a:t>Assignment</a:t>
            </a:r>
            <a:r>
              <a:rPr lang="en-US" altLang="en-US" sz="1400" b="1" dirty="0" smtClean="0">
                <a:solidFill>
                  <a:srgbClr val="FF0000"/>
                </a:solidFill>
                <a:latin typeface="+mn-lt"/>
              </a:rPr>
              <a:t>*</a:t>
            </a:r>
            <a:endParaRPr lang="en-US" alt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57200" y="3833447"/>
            <a:ext cx="1828800" cy="9906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Appraiser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Completes/Submits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Assignment to RA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476730" y="3733800"/>
            <a:ext cx="1828800" cy="4572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OVS Staff Appraiser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476730" y="4457700"/>
            <a:ext cx="1828800" cy="4572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Contract Appraiser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57200" y="5257800"/>
            <a:ext cx="1828800" cy="10668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RA Prepares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Review Report 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Enters Results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in IVIS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838700" y="5025851"/>
            <a:ext cx="2438400" cy="1600200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IVIS Notifies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Agency Clients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OVS Leadership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tantia" panose="02030602050306030303" pitchFamily="18" charset="0"/>
              </a:rPr>
              <a:t>of Results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209800" y="1600200"/>
            <a:ext cx="126693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5305530" y="3962399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5305530" y="4419600"/>
            <a:ext cx="1447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2274694" y="3962400"/>
            <a:ext cx="1219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2263390" y="4505849"/>
            <a:ext cx="1241809" cy="1929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5457930" y="1523999"/>
            <a:ext cx="866670" cy="30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286000" y="5791199"/>
            <a:ext cx="2552700" cy="347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5438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371600" y="4953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83576" y="414410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Appraisal Request Process Flow Chart 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705600" y="2590800"/>
            <a:ext cx="18288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CSM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Assigns to Review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Appraiser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7543800" y="3352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 rot="1536337">
            <a:off x="1887832" y="2722846"/>
            <a:ext cx="5262195" cy="294181"/>
          </a:xfrm>
          <a:prstGeom prst="leftRightArrow">
            <a:avLst>
              <a:gd name="adj1" fmla="val 50000"/>
              <a:gd name="adj2" fmla="val 167175"/>
            </a:avLst>
          </a:prstGeom>
          <a:solidFill>
            <a:schemeClr val="tx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ctangle 1"/>
          <p:cNvSpPr/>
          <p:nvPr/>
        </p:nvSpPr>
        <p:spPr>
          <a:xfrm rot="1524882">
            <a:off x="3352550" y="2683632"/>
            <a:ext cx="2188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</a:rPr>
              <a:t>Key Partnership</a:t>
            </a:r>
            <a:endParaRPr lang="en-US" alt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8050" y="5715000"/>
            <a:ext cx="1613549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 Key Steps in the Project Appraisal Process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25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Ingredients for Success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Early involvement by the appraisers is key…give your servicing DOI or FS appraiser a call!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Plan time and $$$ for the appraisal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Remember that appraisals have a shelf life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Use the appraisal request to outline an exact, complete, comprehensive articulation of the property and interests affected by the proposed land action.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WHY EARLY AND CLOSE COORDINATION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495800"/>
          </a:xfrm>
        </p:spPr>
        <p:txBody>
          <a:bodyPr/>
          <a:lstStyle/>
          <a:p>
            <a:r>
              <a:rPr lang="en-US" sz="2400" dirty="0"/>
              <a:t>Transactions are complicated</a:t>
            </a:r>
          </a:p>
          <a:p>
            <a:r>
              <a:rPr lang="en-US" sz="2400" dirty="0"/>
              <a:t>Appraisals are critical component</a:t>
            </a:r>
          </a:p>
          <a:p>
            <a:r>
              <a:rPr lang="en-US" sz="2400" dirty="0"/>
              <a:t>Timing is crucial</a:t>
            </a:r>
          </a:p>
          <a:p>
            <a:r>
              <a:rPr lang="en-US" sz="2400" dirty="0"/>
              <a:t>Things change along the way</a:t>
            </a:r>
          </a:p>
          <a:p>
            <a:r>
              <a:rPr lang="en-US" sz="2400" dirty="0"/>
              <a:t>Manage expectations</a:t>
            </a:r>
          </a:p>
          <a:p>
            <a:r>
              <a:rPr lang="en-US" sz="2400" dirty="0"/>
              <a:t>Selection/approval of appraiser</a:t>
            </a:r>
          </a:p>
          <a:p>
            <a:r>
              <a:rPr lang="en-US" sz="2400" dirty="0"/>
              <a:t>Unsolicited appraisals</a:t>
            </a:r>
          </a:p>
        </p:txBody>
      </p:sp>
      <p:pic>
        <p:nvPicPr>
          <p:cNvPr id="115714" name="Picture 2" descr="the foreign exchange b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362200"/>
            <a:ext cx="1428750" cy="14287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The Appraisal Request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Request for Appraisal Services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sz="2800" dirty="0" smtClean="0"/>
              <a:t>BLM requests appraisals through the Interior Valuation Information System (IVIS).</a:t>
            </a:r>
          </a:p>
          <a:p>
            <a:endParaRPr lang="en-US" sz="2800" dirty="0"/>
          </a:p>
          <a:p>
            <a:r>
              <a:rPr lang="en-US" sz="2800" dirty="0"/>
              <a:t>All BLM appraisal requests MUST include a </a:t>
            </a:r>
            <a:r>
              <a:rPr lang="en-US" sz="2800" u="sng" dirty="0"/>
              <a:t>completed</a:t>
            </a:r>
            <a:r>
              <a:rPr lang="en-US" sz="2800" dirty="0"/>
              <a:t> IVIS </a:t>
            </a:r>
            <a:r>
              <a:rPr lang="en-US" sz="2800" dirty="0" smtClean="0"/>
              <a:t>worksheet.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800" dirty="0" smtClean="0"/>
              <a:t>USDA Forest Service requests appraisals via a letter, the format of which is specified in the Forest Service Appraisal Manual.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Request for Appraisal Services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BLM and FS requests require the following:</a:t>
            </a:r>
          </a:p>
          <a:p>
            <a:r>
              <a:rPr lang="en-US" dirty="0" smtClean="0"/>
              <a:t>Legal description verified by surveyor</a:t>
            </a:r>
          </a:p>
          <a:p>
            <a:pPr lvl="1"/>
            <a:r>
              <a:rPr lang="en-US" sz="2400" dirty="0" smtClean="0"/>
              <a:t>Plat, actual acreage or official acreage?</a:t>
            </a:r>
          </a:p>
          <a:p>
            <a:r>
              <a:rPr lang="en-US" dirty="0" smtClean="0"/>
              <a:t>Estate to be appraised:</a:t>
            </a:r>
          </a:p>
          <a:p>
            <a:pPr lvl="1"/>
            <a:r>
              <a:rPr lang="en-US" sz="2400" dirty="0" smtClean="0"/>
              <a:t>Title Commitment Schedule B Exceptions</a:t>
            </a:r>
          </a:p>
          <a:p>
            <a:pPr lvl="1"/>
            <a:r>
              <a:rPr lang="en-US" sz="2400" dirty="0" smtClean="0"/>
              <a:t>Reservations, outstanding rights, easements, other encumbrances on MTP or land status reports</a:t>
            </a:r>
          </a:p>
          <a:p>
            <a:pPr lvl="1"/>
            <a:r>
              <a:rPr lang="en-US" sz="2400" dirty="0" smtClean="0"/>
              <a:t>Unrecorded encumbrances (leases, permits)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Request for Appraisal Services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/>
          <a:lstStyle/>
          <a:p>
            <a:r>
              <a:rPr lang="en-US" dirty="0" smtClean="0"/>
              <a:t>Agreement to Initiate</a:t>
            </a:r>
          </a:p>
          <a:p>
            <a:pPr lvl="1"/>
            <a:r>
              <a:rPr lang="en-US" sz="2400" dirty="0" smtClean="0"/>
              <a:t>Affects appraisal of property to be exchanged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Improvements, Timber, Water, Minerals</a:t>
            </a:r>
          </a:p>
          <a:p>
            <a:pPr lvl="1"/>
            <a:r>
              <a:rPr lang="en-US" sz="2400" dirty="0" smtClean="0"/>
              <a:t>Inventory of improvements, timber, water sources rights, mineral resources or reserves</a:t>
            </a:r>
          </a:p>
          <a:p>
            <a:pPr lvl="1"/>
            <a:r>
              <a:rPr lang="en-US" sz="2400" dirty="0" smtClean="0"/>
              <a:t>Intended post-conveyance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What we will cover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106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Utilizing </a:t>
            </a:r>
            <a:r>
              <a:rPr lang="en-US" sz="2800" dirty="0" smtClean="0"/>
              <a:t>valuation services effectively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/>
              <a:t>K</a:t>
            </a:r>
            <a:r>
              <a:rPr lang="en-US" sz="2800" dirty="0" smtClean="0"/>
              <a:t>now how to submit an adequate appraisal request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/>
              <a:t>U</a:t>
            </a:r>
            <a:r>
              <a:rPr lang="en-US" sz="2800" dirty="0" smtClean="0"/>
              <a:t>nderstand the appraisal process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/>
              <a:t>B</a:t>
            </a:r>
            <a:r>
              <a:rPr lang="en-US" sz="2800" dirty="0" smtClean="0"/>
              <a:t>e able to plan for sufficient resources; Time &amp; $$$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Request for Appraisal Services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dirty="0" smtClean="0"/>
              <a:t>Case background, controversies, if any</a:t>
            </a:r>
          </a:p>
          <a:p>
            <a:endParaRPr lang="en-US" sz="1400" dirty="0" smtClean="0"/>
          </a:p>
          <a:p>
            <a:r>
              <a:rPr lang="en-US" dirty="0" smtClean="0"/>
              <a:t>Written permission to appraise</a:t>
            </a:r>
          </a:p>
          <a:p>
            <a:endParaRPr lang="en-US" sz="1400" dirty="0" smtClean="0"/>
          </a:p>
          <a:p>
            <a:r>
              <a:rPr lang="en-US" dirty="0" smtClean="0"/>
              <a:t>All intended users of the appraisal</a:t>
            </a:r>
          </a:p>
          <a:p>
            <a:endParaRPr lang="en-US" sz="1400" dirty="0" smtClean="0"/>
          </a:p>
          <a:p>
            <a:r>
              <a:rPr lang="en-US" dirty="0" smtClean="0"/>
              <a:t>Other Property Information</a:t>
            </a:r>
          </a:p>
          <a:p>
            <a:pPr lvl="1"/>
            <a:r>
              <a:rPr lang="en-US" sz="2400" dirty="0" smtClean="0"/>
              <a:t>Good set of maps and aerial photos</a:t>
            </a:r>
          </a:p>
          <a:p>
            <a:pPr lvl="1"/>
            <a:r>
              <a:rPr lang="en-US" sz="2400" dirty="0" smtClean="0"/>
              <a:t>Environmental investigations, clearances</a:t>
            </a:r>
          </a:p>
          <a:p>
            <a:pPr lvl="1"/>
            <a:r>
              <a:rPr lang="en-US" sz="2400" dirty="0" smtClean="0"/>
              <a:t>Special access issues, safety, logistics</a:t>
            </a:r>
            <a:r>
              <a:rPr lang="en-US" dirty="0" smtClean="0"/>
              <a:t>	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Request for Appraisal Services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Special Instructions:</a:t>
            </a:r>
          </a:p>
          <a:p>
            <a:pPr lvl="1"/>
            <a:r>
              <a:rPr lang="en-US" dirty="0" smtClean="0"/>
              <a:t>Hypothetical condition</a:t>
            </a:r>
          </a:p>
          <a:p>
            <a:pPr lvl="2"/>
            <a:r>
              <a:rPr lang="en-US" dirty="0" smtClean="0"/>
              <a:t>conditions contrary to known facts</a:t>
            </a:r>
          </a:p>
          <a:p>
            <a:pPr lvl="3"/>
            <a:r>
              <a:rPr lang="en-US" dirty="0" smtClean="0"/>
              <a:t>Example: Appraise ignoring the existing structure</a:t>
            </a:r>
          </a:p>
          <a:p>
            <a:pPr lvl="1"/>
            <a:r>
              <a:rPr lang="en-US" dirty="0" smtClean="0"/>
              <a:t>Extraordinary assumption</a:t>
            </a:r>
          </a:p>
          <a:p>
            <a:pPr lvl="2"/>
            <a:r>
              <a:rPr lang="en-US" dirty="0" smtClean="0"/>
              <a:t>If found to be false, changes value opinion</a:t>
            </a:r>
          </a:p>
          <a:p>
            <a:pPr lvl="3"/>
            <a:r>
              <a:rPr lang="en-US" dirty="0" smtClean="0"/>
              <a:t>Example: Appraise assuming property is free of hazmat</a:t>
            </a: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Appraisers do not introduce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uninstructed</a:t>
            </a:r>
            <a:r>
              <a:rPr lang="en-US" sz="2000" b="1" i="1" dirty="0" smtClean="0">
                <a:solidFill>
                  <a:srgbClr val="FFFF00"/>
                </a:solidFill>
              </a:rPr>
              <a:t> and unreasonable conditions and assumptions in the valuation process</a:t>
            </a:r>
          </a:p>
          <a:p>
            <a:r>
              <a:rPr lang="en-US" sz="2000" b="1" i="1" u="sng" dirty="0" smtClean="0">
                <a:solidFill>
                  <a:srgbClr val="FFFF00"/>
                </a:solidFill>
              </a:rPr>
              <a:t>Instructed</a:t>
            </a:r>
            <a:r>
              <a:rPr lang="en-US" sz="2000" b="1" i="1" dirty="0" smtClean="0">
                <a:solidFill>
                  <a:srgbClr val="FFFF00"/>
                </a:solidFill>
              </a:rPr>
              <a:t> conditions and assumptions need to be consistent with conveyance document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Frequent questions appraisers have before starting appraisal process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65"/>
            <a:ext cx="8686800" cy="4495800"/>
          </a:xfrm>
        </p:spPr>
        <p:txBody>
          <a:bodyPr/>
          <a:lstStyle/>
          <a:p>
            <a:r>
              <a:rPr lang="en-US" sz="2400" dirty="0" smtClean="0"/>
              <a:t>Assembled or single parcel land exchange? </a:t>
            </a:r>
          </a:p>
          <a:p>
            <a:r>
              <a:rPr lang="en-US" sz="2400" dirty="0" smtClean="0"/>
              <a:t>Subsurface rights included? Sand, gravel, fill material? Geologists mineral potential report?</a:t>
            </a:r>
          </a:p>
          <a:p>
            <a:r>
              <a:rPr lang="en-US" sz="2400" dirty="0" smtClean="0"/>
              <a:t>Water rights? Beneficial use? Severability? Intended use?</a:t>
            </a:r>
          </a:p>
          <a:p>
            <a:r>
              <a:rPr lang="en-US" sz="2400" dirty="0" smtClean="0"/>
              <a:t>Timber inventory? Check cruise? Reliability?</a:t>
            </a:r>
          </a:p>
          <a:p>
            <a:r>
              <a:rPr lang="en-US" sz="2400" dirty="0" smtClean="0"/>
              <a:t>Phase 1 hazmat report available?</a:t>
            </a:r>
          </a:p>
          <a:p>
            <a:r>
              <a:rPr lang="en-US" sz="2400" dirty="0" smtClean="0"/>
              <a:t>Conveyance document acreage: Actual or official acres?</a:t>
            </a:r>
          </a:p>
          <a:p>
            <a:r>
              <a:rPr lang="en-US" sz="2400" dirty="0" smtClean="0"/>
              <a:t>Does physical access coincide with legal access?</a:t>
            </a:r>
          </a:p>
          <a:p>
            <a:r>
              <a:rPr lang="en-US" sz="2400" dirty="0" smtClean="0"/>
              <a:t>Will encroachments be resolved prior to conveyance?</a:t>
            </a:r>
          </a:p>
          <a:p>
            <a:r>
              <a:rPr lang="en-US" sz="2400" dirty="0" smtClean="0"/>
              <a:t>Will any of the Schedule B exceptions be removed prior to conveyance?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Are the Requested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Special Instructions Reasonable?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1922" name="Picture 2" descr="http://polyp.org.uk/cartoons/democracy/polyp_cartoon_Corporat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114800" cy="436720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0"/>
            <a:ext cx="659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Appraisal Statement of 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Appraisal </a:t>
            </a:r>
            <a:r>
              <a:rPr lang="en-US" sz="2800" i="1" dirty="0" smtClean="0">
                <a:solidFill>
                  <a:srgbClr val="FFFF00"/>
                </a:solidFill>
              </a:rPr>
              <a:t>Statement of Work</a:t>
            </a:r>
            <a:r>
              <a:rPr lang="en-US" sz="2800" dirty="0" smtClean="0"/>
              <a:t> (OVS) or Appraisal </a:t>
            </a:r>
            <a:r>
              <a:rPr lang="en-US" sz="2800" i="1" dirty="0" smtClean="0">
                <a:solidFill>
                  <a:srgbClr val="FFFF00"/>
                </a:solidFill>
              </a:rPr>
              <a:t>Specifications and Instructions</a:t>
            </a:r>
            <a:r>
              <a:rPr lang="en-US" sz="2800" dirty="0" smtClean="0"/>
              <a:t> (FS) replicate the information contained in the Request for Appraisal Services</a:t>
            </a:r>
          </a:p>
          <a:p>
            <a:r>
              <a:rPr lang="en-US" sz="2800" dirty="0" smtClean="0"/>
              <a:t>Review appraiser issues Specifications </a:t>
            </a:r>
          </a:p>
          <a:p>
            <a:r>
              <a:rPr lang="en-US" sz="2800" dirty="0" smtClean="0"/>
              <a:t>The Statement of Work specifies </a:t>
            </a:r>
            <a:r>
              <a:rPr lang="en-US" sz="2800" i="1" u="sng" dirty="0" smtClean="0">
                <a:solidFill>
                  <a:srgbClr val="FFFF00"/>
                </a:solidFill>
              </a:rPr>
              <a:t>what to appraise</a:t>
            </a:r>
            <a:r>
              <a:rPr lang="en-US" sz="2800" dirty="0" smtClean="0"/>
              <a:t> but </a:t>
            </a:r>
            <a:r>
              <a:rPr lang="en-US" sz="2800" i="1" u="sng" dirty="0" smtClean="0">
                <a:solidFill>
                  <a:srgbClr val="FFFF00"/>
                </a:solidFill>
              </a:rPr>
              <a:t>not how to appraise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Client for Appraisal Services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US" sz="2400" dirty="0" smtClean="0"/>
              <a:t>The client for the </a:t>
            </a:r>
            <a:r>
              <a:rPr lang="en-US" sz="2400" u="sng" dirty="0" smtClean="0"/>
              <a:t>appraisal</a:t>
            </a:r>
            <a:r>
              <a:rPr lang="en-US" sz="2400" dirty="0" smtClean="0"/>
              <a:t> is the review appraiser who wrote the SOW (FS)….OVS is the client in DOI</a:t>
            </a:r>
          </a:p>
          <a:p>
            <a:endParaRPr lang="en-US" sz="2400" dirty="0" smtClean="0"/>
          </a:p>
          <a:p>
            <a:r>
              <a:rPr lang="en-US" sz="2400" dirty="0" smtClean="0"/>
              <a:t>The client for the </a:t>
            </a:r>
            <a:r>
              <a:rPr lang="en-US" sz="2400" u="sng" dirty="0" smtClean="0"/>
              <a:t>review</a:t>
            </a:r>
            <a:r>
              <a:rPr lang="en-US" sz="2400" dirty="0" smtClean="0"/>
              <a:t> is the authorized officer who requested the appraisal (FS)…BLM is client in DOI</a:t>
            </a:r>
          </a:p>
          <a:p>
            <a:endParaRPr lang="en-US" sz="2400" dirty="0" smtClean="0"/>
          </a:p>
          <a:p>
            <a:r>
              <a:rPr lang="en-US" sz="2400" dirty="0" smtClean="0"/>
              <a:t>“Appraisers must protect confidential nature of appraiser-client relationship” (USPAP – 2012/13, line 270)</a:t>
            </a:r>
          </a:p>
          <a:p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Intended Users of Appraisal Products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>
              <a:buNone/>
            </a:pPr>
            <a:endParaRPr lang="en-US" b="1" i="1" dirty="0" smtClean="0"/>
          </a:p>
          <a:p>
            <a:r>
              <a:rPr lang="en-US" dirty="0" smtClean="0"/>
              <a:t>The intended users of </a:t>
            </a:r>
            <a:r>
              <a:rPr lang="en-US" u="sng" dirty="0" smtClean="0"/>
              <a:t>appraisal</a:t>
            </a:r>
            <a:r>
              <a:rPr lang="en-US" dirty="0" smtClean="0"/>
              <a:t> and </a:t>
            </a:r>
            <a:r>
              <a:rPr lang="en-US" u="sng" dirty="0" smtClean="0"/>
              <a:t>review</a:t>
            </a:r>
            <a:r>
              <a:rPr lang="en-US" dirty="0" smtClean="0"/>
              <a:t> are those parties identified in the appraisal request.</a:t>
            </a:r>
          </a:p>
          <a:p>
            <a:pPr>
              <a:buNone/>
            </a:pPr>
            <a:endParaRPr lang="en-US" sz="2400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Pre-Appraisal Meeting and Site Visit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Requirement to invite property owner</a:t>
            </a:r>
          </a:p>
          <a:p>
            <a:endParaRPr lang="en-US" sz="2400" dirty="0" smtClean="0"/>
          </a:p>
          <a:p>
            <a:r>
              <a:rPr lang="en-US" sz="2400" dirty="0" smtClean="0"/>
              <a:t>Opportunity for appraiser to obtain factual information</a:t>
            </a:r>
          </a:p>
          <a:p>
            <a:endParaRPr lang="en-US" sz="2400" dirty="0" smtClean="0"/>
          </a:p>
          <a:p>
            <a:r>
              <a:rPr lang="en-US" sz="2400" u="sng" dirty="0" smtClean="0">
                <a:solidFill>
                  <a:srgbClr val="FFFF00"/>
                </a:solidFill>
              </a:rPr>
              <a:t>Not appropriate</a:t>
            </a:r>
            <a:r>
              <a:rPr lang="en-US" sz="2400" dirty="0" smtClean="0"/>
              <a:t> for realty staff, review appraiser and landowner to give the appraiser special instructions not contained in the Statement of Work!!</a:t>
            </a:r>
          </a:p>
          <a:p>
            <a:endParaRPr lang="en-US" sz="2400" dirty="0" smtClean="0"/>
          </a:p>
          <a:p>
            <a:r>
              <a:rPr lang="en-US" sz="2400" dirty="0" smtClean="0"/>
              <a:t>Do not “lead” the appraiser!!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1148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Importance of Site Visit</a:t>
            </a:r>
            <a:r>
              <a:rPr lang="en-US" sz="2000" b="1" dirty="0" smtClean="0">
                <a:solidFill>
                  <a:srgbClr val="FFFF00"/>
                </a:solidFill>
              </a:rPr>
              <a:t/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1400" b="1" dirty="0" smtClean="0">
                <a:solidFill>
                  <a:srgbClr val="FFFF00"/>
                </a:solidFill>
              </a:rPr>
              <a:t>(The only reward appraisers can hope for?)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IMG_044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9600" y="2362200"/>
            <a:ext cx="5994400" cy="4495800"/>
          </a:xfrm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4" cstate="print"/>
          <a:srcRect l="24539" t="12269" r="14115"/>
          <a:stretch>
            <a:fillRect/>
          </a:stretch>
        </p:blipFill>
        <p:spPr bwMode="auto">
          <a:xfrm>
            <a:off x="0" y="23622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The Appraisal</a:t>
            </a:r>
            <a:endParaRPr lang="en-US" sz="66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APPRAISAL SEGMENT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Know your review appraiser and when to talk to them</a:t>
            </a:r>
          </a:p>
          <a:p>
            <a:pPr marL="609600" indent="-609600">
              <a:lnSpc>
                <a:spcPct val="90000"/>
              </a:lnSpc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Complete an IVIS worksheet &amp; request for appraisal services from OVS (or FS) according to agency guidance, including all required elements</a:t>
            </a:r>
          </a:p>
          <a:p>
            <a:pPr marL="609600" indent="-609600">
              <a:lnSpc>
                <a:spcPct val="90000"/>
              </a:lnSpc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Understand the appraisal process sufficient to respond to general appraisal questions from management, landowners, and proponents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The Appraisal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934200" cy="4495800"/>
          </a:xfrm>
        </p:spPr>
        <p:txBody>
          <a:bodyPr/>
          <a:lstStyle/>
          <a:p>
            <a:r>
              <a:rPr lang="en-US" dirty="0" smtClean="0"/>
              <a:t>Market Value</a:t>
            </a:r>
          </a:p>
          <a:p>
            <a:endParaRPr lang="en-US" sz="2000" dirty="0" smtClean="0"/>
          </a:p>
          <a:p>
            <a:r>
              <a:rPr lang="en-US" dirty="0" smtClean="0"/>
              <a:t>Highest and Best Use</a:t>
            </a:r>
          </a:p>
          <a:p>
            <a:endParaRPr lang="en-US" sz="2000" dirty="0" smtClean="0"/>
          </a:p>
          <a:p>
            <a:r>
              <a:rPr lang="en-US" dirty="0" smtClean="0"/>
              <a:t>Larger Parcel</a:t>
            </a:r>
          </a:p>
          <a:p>
            <a:endParaRPr lang="en-US" sz="2000" dirty="0" smtClean="0"/>
          </a:p>
          <a:p>
            <a:r>
              <a:rPr lang="en-US" dirty="0" smtClean="0"/>
              <a:t>Three Approaches to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MARKET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Value</a:t>
            </a:r>
            <a:endParaRPr lang="en-US" u="sng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The term “value” has many connotations.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dirty="0" smtClean="0"/>
              <a:t>When modified with “market” it has a very specific meaning.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dirty="0"/>
              <a:t>Market Value is supported by an appraisal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dirty="0"/>
              <a:t>Only licensed appraisers complete appraisals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Market 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Value -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oints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Cash</a:t>
            </a:r>
          </a:p>
          <a:p>
            <a:pPr eaLnBrk="1" hangingPunct="1"/>
            <a:r>
              <a:rPr lang="en-US" dirty="0" smtClean="0"/>
              <a:t>Most probable price</a:t>
            </a:r>
          </a:p>
          <a:p>
            <a:pPr eaLnBrk="1" hangingPunct="1"/>
            <a:r>
              <a:rPr lang="en-US" dirty="0" smtClean="0"/>
              <a:t>Adequate market exposure</a:t>
            </a:r>
          </a:p>
          <a:p>
            <a:pPr eaLnBrk="1" hangingPunct="1"/>
            <a:r>
              <a:rPr lang="en-US" dirty="0" smtClean="0"/>
              <a:t>Parties are reasonably informed</a:t>
            </a:r>
          </a:p>
          <a:p>
            <a:pPr eaLnBrk="1" hangingPunct="1"/>
            <a:r>
              <a:rPr lang="en-US" dirty="0" smtClean="0"/>
              <a:t>No undue influence</a:t>
            </a:r>
          </a:p>
          <a:p>
            <a:pPr eaLnBrk="1" hangingPunct="1"/>
            <a:r>
              <a:rPr lang="en-US" dirty="0" smtClean="0"/>
              <a:t>Economic basis vs. social</a:t>
            </a:r>
          </a:p>
          <a:p>
            <a:pPr eaLnBrk="1" hangingPunct="1"/>
            <a:r>
              <a:rPr lang="en-US" dirty="0" smtClean="0"/>
              <a:t>Date sensitive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Highest and Best Use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sz="2800" b="1" dirty="0" smtClean="0"/>
              <a:t>Who determines highest and best use?</a:t>
            </a:r>
          </a:p>
          <a:p>
            <a:endParaRPr lang="en-US" sz="20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Divergent value opinions are most often caused by differing highest and best use conclusions!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Highest and best use </a:t>
            </a:r>
            <a:r>
              <a:rPr lang="en-US" sz="2800" u="sng" dirty="0" smtClean="0"/>
              <a:t>definition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i="1" dirty="0" smtClean="0"/>
              <a:t>The highest and </a:t>
            </a:r>
            <a:r>
              <a:rPr lang="en-US" sz="2400" i="1" u="sng" dirty="0" smtClean="0">
                <a:solidFill>
                  <a:srgbClr val="FFFF00"/>
                </a:solidFill>
              </a:rPr>
              <a:t>most profitable</a:t>
            </a:r>
            <a:r>
              <a:rPr lang="en-US" sz="2400" i="1" dirty="0" smtClean="0"/>
              <a:t> use for which the property is adaptable and needed or likely to be needed in the </a:t>
            </a:r>
            <a:r>
              <a:rPr lang="en-US" sz="2400" i="1" u="sng" dirty="0" smtClean="0">
                <a:solidFill>
                  <a:srgbClr val="FFFF00"/>
                </a:solidFill>
              </a:rPr>
              <a:t>reasonably near future</a:t>
            </a:r>
            <a:r>
              <a:rPr lang="en-US" sz="2400" i="1" dirty="0" smtClean="0"/>
              <a:t> (UASFLA 1.4.4)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Highest and Best Use; Tests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Physically Possible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Legally Permissible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Financially Feasible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Maximally Productive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Larger Parcel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4582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uniquely governmental concept</a:t>
            </a:r>
          </a:p>
          <a:p>
            <a:pPr lvl="1"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2800" dirty="0" smtClean="0"/>
              <a:t>Rooted in the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to the Constitution</a:t>
            </a:r>
          </a:p>
          <a:p>
            <a:pPr lvl="1" eaLnBrk="1" hangingPunct="1"/>
            <a:r>
              <a:rPr lang="en-US" sz="2000" i="1" dirty="0" smtClean="0"/>
              <a:t>“…nor shall private property be taken for public use, without just compensation.”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800" dirty="0" smtClean="0"/>
              <a:t>Three tests used to determine the Larger Parcel:</a:t>
            </a:r>
          </a:p>
          <a:p>
            <a:pPr lvl="1" eaLnBrk="1" hangingPunct="1"/>
            <a:r>
              <a:rPr lang="en-US" sz="2400" dirty="0" smtClean="0"/>
              <a:t>Unity of title</a:t>
            </a:r>
          </a:p>
          <a:p>
            <a:pPr lvl="1" eaLnBrk="1" hangingPunct="1"/>
            <a:r>
              <a:rPr lang="en-US" sz="2400" dirty="0" smtClean="0"/>
              <a:t>Unity of Use</a:t>
            </a:r>
          </a:p>
          <a:p>
            <a:pPr lvl="1" eaLnBrk="1" hangingPunct="1"/>
            <a:r>
              <a:rPr lang="en-US" sz="2400" dirty="0" smtClean="0"/>
              <a:t>Contiguity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Larger Parcel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077200" cy="4724400"/>
          </a:xfrm>
        </p:spPr>
        <p:txBody>
          <a:bodyPr/>
          <a:lstStyle/>
          <a:p>
            <a:pPr lvl="1"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2800" dirty="0" smtClean="0"/>
              <a:t>Responsibilities of the Realty Specialist</a:t>
            </a:r>
          </a:p>
          <a:p>
            <a:pPr lvl="1" eaLnBrk="1" hangingPunct="1"/>
            <a:r>
              <a:rPr lang="en-US" sz="2400" dirty="0" smtClean="0"/>
              <a:t>Determine all the property the owner owns in the area</a:t>
            </a:r>
          </a:p>
          <a:p>
            <a:pPr lvl="1" eaLnBrk="1" hangingPunct="1"/>
            <a:r>
              <a:rPr lang="en-US" sz="2400" dirty="0" smtClean="0"/>
              <a:t>Determine if the owner uses other properties in conjunction with the Subject, even if they aren’t in the area</a:t>
            </a:r>
          </a:p>
          <a:p>
            <a:pPr lvl="1" eaLnBrk="1" hangingPunct="1"/>
            <a:r>
              <a:rPr lang="en-US" sz="2400" dirty="0" smtClean="0"/>
              <a:t>Include information on the appraisal request</a:t>
            </a:r>
          </a:p>
          <a:p>
            <a:pPr lvl="1"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2800" dirty="0" smtClean="0"/>
              <a:t>Larger Parcel is complicated!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Three Approaches to Value</a:t>
            </a:r>
            <a:endParaRPr lang="en-US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295400"/>
            <a:ext cx="7543800" cy="4724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Sales Comparison Approach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0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ost Approach</a:t>
            </a:r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20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Income Approach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 smtClean="0"/>
          </a:p>
          <a:p>
            <a:pPr eaLnBrk="1" hangingPunct="1"/>
            <a:r>
              <a:rPr lang="en-US" sz="2800" dirty="0"/>
              <a:t>NOT unique to Federal acquisitions</a:t>
            </a:r>
          </a:p>
          <a:p>
            <a:pPr eaLnBrk="1" hangingPunct="1"/>
            <a:r>
              <a:rPr lang="en-US" sz="2800" dirty="0"/>
              <a:t>Form a “3-legged stool” of Value</a:t>
            </a:r>
          </a:p>
          <a:p>
            <a:pPr eaLnBrk="1" hangingPunct="1"/>
            <a:r>
              <a:rPr lang="en-US" sz="2800" dirty="0"/>
              <a:t>All hinge on the </a:t>
            </a:r>
            <a:r>
              <a:rPr lang="en-US" sz="2800" u="sng" dirty="0"/>
              <a:t>Principle of Substitution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810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Before and After Method </a:t>
            </a:r>
            <a:br>
              <a:rPr lang="en-US" sz="3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for Easement Acquisition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Before condition appraised – entire property before </a:t>
            </a:r>
            <a:r>
              <a:rPr lang="en-US" dirty="0" smtClean="0"/>
              <a:t>encumbrance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After condition appraised – entire property with encumbrance in </a:t>
            </a:r>
            <a:r>
              <a:rPr lang="en-US" dirty="0" smtClean="0"/>
              <a:t>place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Difference is </a:t>
            </a:r>
            <a:r>
              <a:rPr lang="en-US" dirty="0" smtClean="0"/>
              <a:t>considered market value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2D050"/>
                </a:solidFill>
              </a:rPr>
              <a:t>The Appraisal Review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is </a:t>
            </a:r>
            <a:r>
              <a:rPr lang="en-US" u="sng" dirty="0"/>
              <a:t>not</a:t>
            </a:r>
            <a:r>
              <a:rPr lang="en-US" dirty="0"/>
              <a:t> to teach you how to be an appraiser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495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Rather… how to work effectively with OVS/FS appraisers to successfully obtain valuation services needed for a specific agency action.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*Avoid the train wreck!</a:t>
            </a:r>
            <a:endParaRPr lang="en-US" sz="2400" dirty="0"/>
          </a:p>
        </p:txBody>
      </p:sp>
      <p:pic>
        <p:nvPicPr>
          <p:cNvPr id="4" name="Picture 3" descr="trainwrec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00200"/>
            <a:ext cx="2752344" cy="40595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The Appraisal Review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Appraisal review process is an inherently governmental function for BLM and NFS.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The Reviewer determines:</a:t>
            </a:r>
          </a:p>
          <a:p>
            <a:pPr lvl="1"/>
            <a:r>
              <a:rPr lang="en-US" sz="2400" dirty="0" smtClean="0"/>
              <a:t>If the report complies with applicable standards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f the value opinion is adequately supported</a:t>
            </a:r>
          </a:p>
          <a:p>
            <a:r>
              <a:rPr lang="en-US" sz="2400" dirty="0" smtClean="0"/>
              <a:t>The Reviewer has the option to:</a:t>
            </a:r>
          </a:p>
          <a:p>
            <a:pPr lvl="1"/>
            <a:r>
              <a:rPr lang="en-US" sz="2400" dirty="0" smtClean="0"/>
              <a:t>Approve the report or disapprove the report</a:t>
            </a:r>
          </a:p>
          <a:p>
            <a:pPr lvl="1"/>
            <a:r>
              <a:rPr lang="en-US" sz="2400" dirty="0" smtClean="0"/>
              <a:t>Reviewers do not approve the value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2D050"/>
                </a:solidFill>
              </a:rPr>
              <a:t>Release of Appraisals</a:t>
            </a:r>
            <a:r>
              <a:rPr lang="en-US" dirty="0"/>
              <a:t>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43853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</a:rPr>
              <a:t>DOI – OVS Policy: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OVS—Agency decides, FOIA from OVS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BLM Land Exchange Handbook—Available at Record of Decision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BLM—in practice often available when reviewed and approved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Eminent </a:t>
            </a:r>
            <a:r>
              <a:rPr lang="en-US" dirty="0"/>
              <a:t>Domain—up </a:t>
            </a:r>
            <a:r>
              <a:rPr lang="en-US" dirty="0" smtClean="0"/>
              <a:t>to DOJ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2D050"/>
                </a:solidFill>
              </a:rPr>
              <a:t>Release of Appraisals</a:t>
            </a:r>
            <a:r>
              <a:rPr lang="en-US" dirty="0"/>
              <a:t>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72988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</a:rPr>
              <a:t>U.S. Forest Service Policy: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Review Appraiser has official appraisal case file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transaction is closed, review report is the only report in the permanent docket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Regional Director of Lands approves release of appraisal documents based on recommendation from Regional Appraiser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Regional, forest and district lands staff are not authorized to keep and release appraisal records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Validity Period</a:t>
            </a:r>
            <a:r>
              <a:rPr lang="en-US" dirty="0"/>
              <a:t>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Appraisals are a “snapshot” of the market on a specific date, making them a perishable commodity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Forest Service Review Appraiser determines the validity period based upon knowledge of the market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OVS Policy Does </a:t>
            </a:r>
            <a:r>
              <a:rPr lang="en-US" sz="2800" dirty="0"/>
              <a:t>N</a:t>
            </a:r>
            <a:r>
              <a:rPr lang="en-US" sz="2800" dirty="0" smtClean="0"/>
              <a:t>ot </a:t>
            </a:r>
            <a:r>
              <a:rPr lang="en-US" sz="2800" dirty="0"/>
              <a:t>E</a:t>
            </a:r>
            <a:r>
              <a:rPr lang="en-US" sz="2800" dirty="0" smtClean="0"/>
              <a:t>stablish Validity Periods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BLM should look to their own guidelines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BLM should consider risk of using an “old” appraisal versus cost of obtaining a “new”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OVS will consult, if requested, on general market movements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Exchange Handbook recommends 6-12 </a:t>
            </a:r>
            <a:r>
              <a:rPr lang="en-US" sz="2000" dirty="0" smtClean="0"/>
              <a:t>months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Recipe for </a:t>
            </a:r>
            <a:r>
              <a:rPr lang="en-US" i="1" dirty="0" smtClean="0">
                <a:solidFill>
                  <a:srgbClr val="92D050"/>
                </a:solidFill>
              </a:rPr>
              <a:t>Train Wreck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724400" cy="4424363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Bad Legal Description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Wrong Property Interest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Complex assignment</a:t>
            </a:r>
            <a:endParaRPr lang="en-US" sz="2200" b="1" dirty="0">
              <a:solidFill>
                <a:srgbClr val="FFFF00"/>
              </a:solidFill>
            </a:endParaRPr>
          </a:p>
          <a:p>
            <a:r>
              <a:rPr lang="en-US" sz="2200" b="1" dirty="0">
                <a:solidFill>
                  <a:srgbClr val="FFFF00"/>
                </a:solidFill>
              </a:rPr>
              <a:t>High </a:t>
            </a:r>
            <a:r>
              <a:rPr lang="en-US" sz="2200" b="1" dirty="0" smtClean="0">
                <a:solidFill>
                  <a:srgbClr val="FFFF00"/>
                </a:solidFill>
              </a:rPr>
              <a:t>value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Controversies</a:t>
            </a:r>
            <a:endParaRPr lang="en-US" sz="2200" b="1" dirty="0">
              <a:solidFill>
                <a:srgbClr val="FFFF00"/>
              </a:solidFill>
            </a:endParaRPr>
          </a:p>
          <a:p>
            <a:r>
              <a:rPr lang="en-US" sz="2200" b="1" dirty="0" smtClean="0">
                <a:solidFill>
                  <a:srgbClr val="FFFF00"/>
                </a:solidFill>
              </a:rPr>
              <a:t>More than one appraisal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More than one review</a:t>
            </a:r>
            <a:endParaRPr lang="en-US" sz="2200" b="1" dirty="0">
              <a:solidFill>
                <a:srgbClr val="FFFF00"/>
              </a:solidFill>
            </a:endParaRPr>
          </a:p>
          <a:p>
            <a:r>
              <a:rPr lang="en-US" sz="2200" b="1" dirty="0" smtClean="0">
                <a:solidFill>
                  <a:srgbClr val="FFFF00"/>
                </a:solidFill>
              </a:rPr>
              <a:t>Divergence from appraisal standards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Divergence from agency policy</a:t>
            </a:r>
          </a:p>
          <a:p>
            <a:pPr lvl="1"/>
            <a:endParaRPr lang="en-US" sz="2000" dirty="0"/>
          </a:p>
        </p:txBody>
      </p:sp>
      <p:pic>
        <p:nvPicPr>
          <p:cNvPr id="6" name="Content Placeholder 5" descr="423727983_dac49569c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1321"/>
          <a:stretch>
            <a:fillRect/>
          </a:stretch>
        </p:blipFill>
        <p:spPr>
          <a:xfrm>
            <a:off x="4576482" y="1636059"/>
            <a:ext cx="4224913" cy="35350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4356-E0F3-4CAF-AEBF-62E62BBEC08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The Wrap Up!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APPRAISAL SEGMENT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Know your review appraiser and when to talk to them</a:t>
            </a:r>
          </a:p>
          <a:p>
            <a:pPr marL="609600" indent="-609600">
              <a:lnSpc>
                <a:spcPct val="90000"/>
              </a:lnSpc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Complete an IVIS worksheet &amp; request for appraisal services from OVS (or FS) according to agency guidance, including all required elements</a:t>
            </a:r>
          </a:p>
          <a:p>
            <a:pPr marL="609600" indent="-609600">
              <a:lnSpc>
                <a:spcPct val="90000"/>
              </a:lnSpc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Understand the appraisal process sufficient to respond to general appraisal questions from management, landowners, and proponents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In summary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ym typeface="Wingdings 3" pitchFamily="18" charset="2"/>
              </a:rPr>
              <a:t>Recognize the need to involve appraisers EARLY</a:t>
            </a:r>
          </a:p>
          <a:p>
            <a:pPr eaLnBrk="1" hangingPunct="1"/>
            <a:endParaRPr lang="en-US" sz="2800" dirty="0" smtClean="0">
              <a:sym typeface="Wingdings 3" pitchFamily="18" charset="2"/>
            </a:endParaRPr>
          </a:p>
          <a:p>
            <a:pPr eaLnBrk="1" hangingPunct="1"/>
            <a:r>
              <a:rPr lang="en-US" sz="2800" dirty="0" smtClean="0">
                <a:sym typeface="Wingdings 3" pitchFamily="18" charset="2"/>
              </a:rPr>
              <a:t>Use appraisal services effectively; Appraisals are time consuming, expensive, and perishable.</a:t>
            </a:r>
          </a:p>
          <a:p>
            <a:pPr eaLnBrk="1" hangingPunct="1"/>
            <a:endParaRPr lang="en-US" sz="2800" dirty="0" smtClean="0">
              <a:sym typeface="Wingdings 3" pitchFamily="18" charset="2"/>
            </a:endParaRPr>
          </a:p>
          <a:p>
            <a:pPr eaLnBrk="1" hangingPunct="1"/>
            <a:r>
              <a:rPr lang="en-US" sz="2800" dirty="0" smtClean="0">
                <a:sym typeface="Wingdings 3" pitchFamily="18" charset="2"/>
              </a:rPr>
              <a:t>Frontload the process…submit a COMPLETE request</a:t>
            </a:r>
          </a:p>
          <a:p>
            <a:pPr eaLnBrk="1" hangingPunct="1"/>
            <a:endParaRPr lang="en-US" sz="2400" dirty="0" smtClean="0">
              <a:sym typeface="Wingdings 3" pitchFamily="18" charset="2"/>
            </a:endParaRPr>
          </a:p>
          <a:p>
            <a:pPr eaLnBrk="1" hangingPunct="1">
              <a:buNone/>
            </a:pPr>
            <a:endParaRPr lang="en-US" sz="2400" dirty="0" smtClean="0">
              <a:sym typeface="Wingdings 3" pitchFamily="18" charset="2"/>
            </a:endParaRPr>
          </a:p>
          <a:p>
            <a:pPr eaLnBrk="1" hangingPunct="1"/>
            <a:endParaRPr lang="en-US" sz="2400" dirty="0" smtClean="0">
              <a:sym typeface="Wingdings 3" pitchFamily="18" charset="2"/>
            </a:endParaRPr>
          </a:p>
          <a:p>
            <a:pPr eaLnBrk="1" hangingPunct="1"/>
            <a:endParaRPr lang="en-US" sz="2400" dirty="0" smtClean="0">
              <a:sym typeface="Wingdings 3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Thank you for your attention!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0"/>
            <a:ext cx="2971800" cy="16764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ym typeface="Wingdings 3" pitchFamily="18" charset="2"/>
              </a:rPr>
              <a:t>What did we miss?</a:t>
            </a:r>
          </a:p>
          <a:p>
            <a:pPr eaLnBrk="1" hangingPunct="1"/>
            <a:r>
              <a:rPr lang="en-US" sz="2400" dirty="0" smtClean="0">
                <a:sym typeface="Wingdings 3" pitchFamily="18" charset="2"/>
              </a:rPr>
              <a:t>Questions?</a:t>
            </a:r>
          </a:p>
          <a:p>
            <a:pPr eaLnBrk="1" hangingPunct="1"/>
            <a:r>
              <a:rPr lang="en-US" sz="2400" dirty="0" smtClean="0">
                <a:sym typeface="Wingdings 3" pitchFamily="18" charset="2"/>
              </a:rPr>
              <a:t>Comments?</a:t>
            </a:r>
          </a:p>
          <a:p>
            <a:pPr eaLnBrk="1" hangingPunct="1">
              <a:buNone/>
            </a:pPr>
            <a:endParaRPr lang="en-US" sz="2400" dirty="0" smtClean="0">
              <a:sym typeface="Wingdings 3" pitchFamily="18" charset="2"/>
            </a:endParaRPr>
          </a:p>
          <a:p>
            <a:pPr eaLnBrk="1" hangingPunct="1"/>
            <a:endParaRPr lang="en-US" sz="2400" dirty="0" smtClean="0">
              <a:sym typeface="Wingdings 3" pitchFamily="18" charset="2"/>
            </a:endParaRPr>
          </a:p>
          <a:p>
            <a:pPr eaLnBrk="1" hangingPunct="1"/>
            <a:endParaRPr lang="en-US" sz="2400" dirty="0" smtClean="0">
              <a:sym typeface="Wingdings 3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Appraisals are required for most agency land actions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Transactions are complicated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Allegations that Government gives away or overpays for land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And after all, you don’t want to end up in the paper or on the 10 o’clock news about how your land deal went bad…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09600" y="762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4400" dirty="0" smtClean="0">
                <a:solidFill>
                  <a:srgbClr val="00B050"/>
                </a:solidFill>
              </a:rPr>
              <a:t>          Why Appraisals</a:t>
            </a:r>
            <a:r>
              <a:rPr lang="en-US" sz="44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veaway 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802"/>
            <a:ext cx="5791200" cy="685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AUDIT COVERAGE HISTORY</a:t>
            </a:r>
            <a:r>
              <a:rPr lang="en-US" sz="2800" b="1" u="sng" dirty="0"/>
              <a:t/>
            </a:r>
            <a:br>
              <a:rPr lang="en-US" sz="2800" b="1" u="sng" dirty="0"/>
            </a:br>
            <a:endParaRPr lang="en-US" sz="2800" b="1" u="sng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DOI </a:t>
            </a:r>
            <a:r>
              <a:rPr lang="en-US" sz="2400" dirty="0"/>
              <a:t>- May 1956 – Report of the Committee on Land Appraisal Practices in the Department of the Interior</a:t>
            </a:r>
          </a:p>
          <a:p>
            <a:pPr marL="285750" indent="-285750"/>
            <a:r>
              <a:rPr lang="en-US" sz="2400" dirty="0"/>
              <a:t>GAO - June 2000 – BLM and the Forest Service:  Land Exchanges Need to Reflect Appropriate Value and Serve the Public </a:t>
            </a:r>
            <a:r>
              <a:rPr lang="en-US" sz="2400" dirty="0" smtClean="0"/>
              <a:t>Interest</a:t>
            </a:r>
          </a:p>
          <a:p>
            <a:pPr marL="285750" indent="-285750"/>
            <a:r>
              <a:rPr lang="en-US" sz="2400" dirty="0" smtClean="0"/>
              <a:t>The Appraisal Foundation – Oct. 2002 - Evaluation of the Appraisal Organization of the Department of the Interior Bureau of Land Management</a:t>
            </a:r>
          </a:p>
          <a:p>
            <a:pPr marL="285750" indent="-285750"/>
            <a:r>
              <a:rPr lang="en-US" sz="2400" dirty="0"/>
              <a:t>“… the DOI should create a centralized appraisal and appraisal review organization for the Department</a:t>
            </a:r>
            <a:r>
              <a:rPr lang="en-US" sz="2400" dirty="0" smtClean="0"/>
              <a:t>.”</a:t>
            </a:r>
          </a:p>
          <a:p>
            <a:pPr marL="285750" indent="-285750"/>
            <a:r>
              <a:rPr lang="en-US" sz="2400" dirty="0" smtClean="0"/>
              <a:t>Sec. Order 3251 Nov. 2003 Consolidated real estate appraisal function into one separate organization.</a:t>
            </a:r>
          </a:p>
          <a:p>
            <a:pPr marL="285750" indent="-285750"/>
            <a:r>
              <a:rPr lang="en-US" sz="2400" dirty="0"/>
              <a:t>Forest Service has its own appraisal </a:t>
            </a:r>
            <a:r>
              <a:rPr lang="en-US" sz="2400" dirty="0" smtClean="0"/>
              <a:t>function.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</a:pPr>
            <a:endParaRPr lang="en-US" sz="20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545B-4219-4580-9A02-8A56639AD2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Appraisal Standards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6685568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Uniform Standards of Professional Appraisal Practice </a:t>
            </a:r>
            <a:r>
              <a:rPr lang="en-US" sz="2400" dirty="0" smtClean="0">
                <a:solidFill>
                  <a:srgbClr val="FFFF00"/>
                </a:solidFill>
              </a:rPr>
              <a:t>(USPAP)</a:t>
            </a:r>
          </a:p>
          <a:p>
            <a:pPr eaLnBrk="1" hangingPunct="1"/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 smtClean="0"/>
              <a:t>Uniform Appraisal Standards for Federal Land Acquisition </a:t>
            </a:r>
            <a:r>
              <a:rPr lang="en-US" sz="2400" dirty="0" smtClean="0">
                <a:solidFill>
                  <a:srgbClr val="FFFF00"/>
                </a:solidFill>
              </a:rPr>
              <a:t>(UASFLA)</a:t>
            </a:r>
          </a:p>
          <a:p>
            <a:pPr eaLnBrk="1" hangingPunct="1"/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 smtClean="0"/>
              <a:t>Code of Federal Regulations </a:t>
            </a:r>
            <a:r>
              <a:rPr lang="en-US" sz="2400" dirty="0" smtClean="0">
                <a:solidFill>
                  <a:srgbClr val="FFFF00"/>
                </a:solidFill>
              </a:rPr>
              <a:t>(CFRs)</a:t>
            </a:r>
          </a:p>
          <a:p>
            <a:pPr eaLnBrk="1" hangingPunct="1"/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 smtClean="0"/>
              <a:t>Agency Policy and Directives</a:t>
            </a:r>
          </a:p>
          <a:p>
            <a:pPr lvl="1" eaLnBrk="1" hangingPunct="1"/>
            <a:r>
              <a:rPr lang="en-US" sz="2400" dirty="0" smtClean="0"/>
              <a:t>i.e. </a:t>
            </a:r>
            <a:r>
              <a:rPr lang="en-US" sz="2400" i="1" dirty="0" smtClean="0">
                <a:solidFill>
                  <a:srgbClr val="FFFF00"/>
                </a:solidFill>
              </a:rPr>
              <a:t>FSM 5400, Chapter 5410 and FSH 5409.12</a:t>
            </a:r>
          </a:p>
          <a:p>
            <a:pPr lvl="1" eaLnBrk="1" hangingPunct="1"/>
            <a:r>
              <a:rPr lang="en-US" sz="2400" i="1" dirty="0" smtClean="0">
                <a:solidFill>
                  <a:srgbClr val="FFFF00"/>
                </a:solidFill>
              </a:rPr>
              <a:t>USDOI – OVS Appraisal Policy Manual</a:t>
            </a:r>
          </a:p>
          <a:p>
            <a:pPr lvl="1" eaLnBrk="1" hangingPunct="1"/>
            <a:endParaRPr lang="en-US" sz="1800" i="1" dirty="0" smtClean="0">
              <a:solidFill>
                <a:srgbClr val="FFFF00"/>
              </a:solidFill>
            </a:endParaRPr>
          </a:p>
          <a:p>
            <a:pPr lvl="1" eaLnBrk="1" hangingPunct="1"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98" y="4698981"/>
            <a:ext cx="1647971" cy="2128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68" y="2519584"/>
            <a:ext cx="1620232" cy="2095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</a:rPr>
              <a:t>Valuation </a:t>
            </a:r>
            <a:r>
              <a:rPr lang="en-US" dirty="0" smtClean="0">
                <a:solidFill>
                  <a:srgbClr val="00B050"/>
                </a:solidFill>
              </a:rPr>
              <a:t>Products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Appraisal &amp; Review</a:t>
            </a:r>
          </a:p>
          <a:p>
            <a:pPr eaLnBrk="1" hangingPunct="1"/>
            <a:r>
              <a:rPr lang="en-US" sz="2400" dirty="0" smtClean="0"/>
              <a:t>Review Only – Inherently governmental (BLM/NFS)</a:t>
            </a:r>
          </a:p>
          <a:p>
            <a:pPr eaLnBrk="1" hangingPunct="1"/>
            <a:r>
              <a:rPr lang="en-US" sz="28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Exchange Appraisal </a:t>
            </a:r>
          </a:p>
          <a:p>
            <a:pPr lvl="1" eaLnBrk="1" hangingPunct="1"/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(2 requests in IVIS, 1 request for NFS)</a:t>
            </a:r>
          </a:p>
          <a:p>
            <a:pPr eaLnBrk="1" hangingPunct="1"/>
            <a:r>
              <a:rPr lang="en-US" sz="2400" dirty="0" smtClean="0"/>
              <a:t>Consultations – Market Conditions </a:t>
            </a:r>
          </a:p>
          <a:p>
            <a:pPr eaLnBrk="1" hangingPunct="1"/>
            <a:r>
              <a:rPr lang="en-US" sz="28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Land Exchange Feasibility Consultation specific to FLPMA/FLEFA</a:t>
            </a:r>
          </a:p>
          <a:p>
            <a:pPr eaLnBrk="1" hangingPunct="1"/>
            <a:r>
              <a:rPr lang="en-US" sz="2400" dirty="0" smtClean="0"/>
              <a:t>Waiver Valuations</a:t>
            </a:r>
          </a:p>
          <a:p>
            <a:pPr eaLnBrk="1" hangingPunct="1"/>
            <a:r>
              <a:rPr lang="en-US" sz="2400" dirty="0" smtClean="0"/>
              <a:t>Mineral Valuations (DME)</a:t>
            </a:r>
          </a:p>
          <a:p>
            <a:pPr eaLnBrk="1" hangingPunct="1"/>
            <a:r>
              <a:rPr lang="en-US" sz="2400" dirty="0" smtClean="0"/>
              <a:t>Recreation Residence Appraisal (FS)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6E296-86DE-46F5-9CB6-76BA32713A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17191</TotalTime>
  <Words>2844</Words>
  <Application>Microsoft Office PowerPoint</Application>
  <PresentationFormat>On-screen Show (4:3)</PresentationFormat>
  <Paragraphs>542</Paragraphs>
  <Slides>48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Constantia</vt:lpstr>
      <vt:lpstr>Times New Roman</vt:lpstr>
      <vt:lpstr>Wingdings</vt:lpstr>
      <vt:lpstr>Wingdings 3</vt:lpstr>
      <vt:lpstr>Mountain Top</vt:lpstr>
      <vt:lpstr>2_Mountain Top</vt:lpstr>
      <vt:lpstr>Appraisals</vt:lpstr>
      <vt:lpstr>What we will cover</vt:lpstr>
      <vt:lpstr>APPRAISAL SEGMENT OBJECTIVES</vt:lpstr>
      <vt:lpstr>The goal is not to teach you how to be an appraiser</vt:lpstr>
      <vt:lpstr>PowerPoint Presentation</vt:lpstr>
      <vt:lpstr>PowerPoint Presentation</vt:lpstr>
      <vt:lpstr>AUDIT COVERAGE HISTORY </vt:lpstr>
      <vt:lpstr>Appraisal Standards</vt:lpstr>
      <vt:lpstr>Valuation Products</vt:lpstr>
      <vt:lpstr>PowerPoint Presentation</vt:lpstr>
      <vt:lpstr>Elements that influence Market Value</vt:lpstr>
      <vt:lpstr>BUNDLE OF RIGHTS</vt:lpstr>
      <vt:lpstr>PowerPoint Presentation</vt:lpstr>
      <vt:lpstr>Ingredients for Success</vt:lpstr>
      <vt:lpstr>WHY EARLY AND CLOSE COORDINATION</vt:lpstr>
      <vt:lpstr>The Appraisal Request</vt:lpstr>
      <vt:lpstr>Request for Appraisal Services </vt:lpstr>
      <vt:lpstr>Request for Appraisal Services </vt:lpstr>
      <vt:lpstr>Request for Appraisal Services</vt:lpstr>
      <vt:lpstr>Request for Appraisal Services</vt:lpstr>
      <vt:lpstr>Request for Appraisal Services</vt:lpstr>
      <vt:lpstr>Frequent questions appraisers have before starting appraisal process</vt:lpstr>
      <vt:lpstr>Are the Requested  Special Instructions Reasonable?</vt:lpstr>
      <vt:lpstr>Appraisal Statement of Work </vt:lpstr>
      <vt:lpstr>Client for Appraisal Services</vt:lpstr>
      <vt:lpstr>Intended Users of Appraisal Products</vt:lpstr>
      <vt:lpstr>Pre-Appraisal Meeting and Site Visit</vt:lpstr>
      <vt:lpstr>Importance of Site Visit (The only reward appraisers can hope for?) </vt:lpstr>
      <vt:lpstr>The Appraisal</vt:lpstr>
      <vt:lpstr>The Appraisal</vt:lpstr>
      <vt:lpstr>MARKET Value</vt:lpstr>
      <vt:lpstr>Market Value - Key Points</vt:lpstr>
      <vt:lpstr>Highest and Best Use </vt:lpstr>
      <vt:lpstr>Highest and Best Use; Tests</vt:lpstr>
      <vt:lpstr>Larger Parcel</vt:lpstr>
      <vt:lpstr>Larger Parcel</vt:lpstr>
      <vt:lpstr>Three Approaches to Value</vt:lpstr>
      <vt:lpstr> Before and After Method  for Easement Acquisition </vt:lpstr>
      <vt:lpstr>The Appraisal Review</vt:lpstr>
      <vt:lpstr>The Appraisal Review</vt:lpstr>
      <vt:lpstr>Release of Appraisals </vt:lpstr>
      <vt:lpstr>Release of Appraisals </vt:lpstr>
      <vt:lpstr>Validity Period </vt:lpstr>
      <vt:lpstr>Recipe for Train Wreck</vt:lpstr>
      <vt:lpstr>The Wrap Up!</vt:lpstr>
      <vt:lpstr>APPRAISAL SEGMENT OBJECTIVES</vt:lpstr>
      <vt:lpstr>In summary</vt:lpstr>
      <vt:lpstr>Thank you for your attention!</vt:lpstr>
    </vt:vector>
  </TitlesOfParts>
  <Company>DOI BLM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Appraisals</dc:title>
  <dc:creator>sredfiel</dc:creator>
  <cp:lastModifiedBy>ilmntcctrn74</cp:lastModifiedBy>
  <cp:revision>375</cp:revision>
  <cp:lastPrinted>2017-06-09T15:28:18Z</cp:lastPrinted>
  <dcterms:created xsi:type="dcterms:W3CDTF">2003-08-30T21:26:38Z</dcterms:created>
  <dcterms:modified xsi:type="dcterms:W3CDTF">2017-06-16T22:03:56Z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1</vt:i4>
  </property>
  <property fmtid="{D5CDD505-2E9C-101B-9397-08002B2CF9AE}" pid="3" name="lqmsess">
    <vt:lpwstr>fcf8ccf9-84e9-4efc-865c-bb7e51a36b97</vt:lpwstr>
  </property>
</Properties>
</file>