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6" r:id="rId2"/>
    <p:sldId id="268" r:id="rId3"/>
    <p:sldId id="267" r:id="rId4"/>
    <p:sldId id="257" r:id="rId5"/>
    <p:sldId id="258" r:id="rId6"/>
    <p:sldId id="265" r:id="rId7"/>
    <p:sldId id="259" r:id="rId8"/>
    <p:sldId id="260" r:id="rId9"/>
    <p:sldId id="261" r:id="rId10"/>
    <p:sldId id="262" r:id="rId11"/>
    <p:sldId id="263" r:id="rId12"/>
    <p:sldId id="264" r:id="rId13"/>
    <p:sldId id="270" r:id="rId14"/>
    <p:sldId id="271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9" autoAdjust="0"/>
    <p:restoredTop sz="75728" autoAdjust="0"/>
  </p:normalViewPr>
  <p:slideViewPr>
    <p:cSldViewPr snapToGrid="0">
      <p:cViewPr varScale="1">
        <p:scale>
          <a:sx n="67" d="100"/>
          <a:sy n="67" d="100"/>
        </p:scale>
        <p:origin x="1061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7" d="100"/>
          <a:sy n="47" d="100"/>
        </p:scale>
        <p:origin x="1426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C029B2-81B5-4232-A3C7-1D98E6DEA5EE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1C6B22-236B-4A11-BEAA-F79593D3C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728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r>
              <a:rPr lang="en-US" baseline="0" dirty="0" smtClean="0"/>
              <a:t> of instructors</a:t>
            </a:r>
          </a:p>
          <a:p>
            <a:r>
              <a:rPr lang="en-US" baseline="0" dirty="0" smtClean="0"/>
              <a:t>Logistics</a:t>
            </a:r>
          </a:p>
          <a:p>
            <a:r>
              <a:rPr lang="en-US" baseline="0" dirty="0" smtClean="0"/>
              <a:t>Safety emergency exits bathrooms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C6B22-236B-4A11-BEAA-F79593D3C64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470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DABC1DA-07D4-4FE0-9F3A-6CB434A161A8}" type="datetime1">
              <a:rPr lang="en-US" smtClean="0"/>
              <a:t>6/20/2017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5C6432-A59C-4B86-AEDA-AE20608FA6F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173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Lori will discuss</a:t>
            </a:r>
            <a:r>
              <a:rPr lang="en-US" baseline="0" dirty="0" smtClean="0"/>
              <a:t> the land exchange process charts</a:t>
            </a:r>
          </a:p>
          <a:p>
            <a:r>
              <a:rPr lang="en-US" baseline="0" dirty="0" smtClean="0"/>
              <a:t>Large versions will be on the wall.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C6B22-236B-4A11-BEAA-F79593D3C64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113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Reference </a:t>
            </a:r>
            <a:r>
              <a:rPr lang="en-US" smtClean="0"/>
              <a:t>and example</a:t>
            </a:r>
            <a:r>
              <a:rPr lang="en-US" baseline="0" smtClean="0"/>
              <a:t> </a:t>
            </a:r>
            <a:r>
              <a:rPr lang="en-US" baseline="0" dirty="0" smtClean="0"/>
              <a:t>material for ATI can be found under the ATI section of </a:t>
            </a:r>
            <a:r>
              <a:rPr lang="en-US" baseline="0" smtClean="0"/>
              <a:t>this class.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C6B22-236B-4A11-BEAA-F79593D3C64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718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Expectations</a:t>
            </a:r>
            <a:r>
              <a:rPr lang="en-US" baseline="0" dirty="0" smtClean="0"/>
              <a:t> capture why the class is here</a:t>
            </a:r>
          </a:p>
          <a:p>
            <a:r>
              <a:rPr lang="en-US" baseline="0" dirty="0" smtClean="0"/>
              <a:t>Go through objectives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C6B22-236B-4A11-BEAA-F79593D3C64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490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400" dirty="0" smtClean="0">
                <a:solidFill>
                  <a:prstClr val="black"/>
                </a:solidFill>
              </a:rPr>
              <a:t>Ask the class what do we mean by land tenure adjustments, overall picture of adjustments we can make; purchases, donations, sales and exchanges.</a:t>
            </a:r>
          </a:p>
          <a:p>
            <a:pPr lvl="0"/>
            <a:endParaRPr lang="en-US" sz="1400" dirty="0">
              <a:solidFill>
                <a:prstClr val="black"/>
              </a:solidFill>
            </a:endParaRPr>
          </a:p>
          <a:p>
            <a:pPr lvl="0"/>
            <a:r>
              <a:rPr lang="en-US" sz="1400" dirty="0" smtClean="0">
                <a:solidFill>
                  <a:prstClr val="black"/>
                </a:solidFill>
              </a:rPr>
              <a:t>Then focus on why do we complete land exchanges ask them what are some reasons we do exchanges.  </a:t>
            </a:r>
            <a:endParaRPr lang="en-US" sz="1400" dirty="0">
              <a:solidFill>
                <a:prstClr val="black"/>
              </a:solidFill>
            </a:endParaRPr>
          </a:p>
          <a:p>
            <a:pPr lvl="0"/>
            <a:endParaRPr lang="en-US" sz="1400" dirty="0">
              <a:solidFill>
                <a:prstClr val="black"/>
              </a:solidFill>
            </a:endParaRPr>
          </a:p>
          <a:p>
            <a:pPr lvl="0"/>
            <a:r>
              <a:rPr lang="en-US" sz="1400" dirty="0" smtClean="0">
                <a:solidFill>
                  <a:prstClr val="black"/>
                </a:solidFill>
              </a:rPr>
              <a:t>implement </a:t>
            </a:r>
            <a:r>
              <a:rPr lang="en-US" sz="1400" dirty="0">
                <a:solidFill>
                  <a:prstClr val="black"/>
                </a:solidFill>
              </a:rPr>
              <a:t>land use </a:t>
            </a:r>
            <a:r>
              <a:rPr lang="en-US" sz="1400" dirty="0" smtClean="0">
                <a:solidFill>
                  <a:prstClr val="black"/>
                </a:solidFill>
              </a:rPr>
              <a:t>plans; landowner does not wish to sell or donate; convey out of parcels that the agency can’t manage.  Consolidate landownership.  </a:t>
            </a:r>
            <a:endParaRPr lang="en-US" sz="1400" dirty="0">
              <a:solidFill>
                <a:prstClr val="black"/>
              </a:solidFill>
            </a:endParaRPr>
          </a:p>
          <a:p>
            <a:pPr lvl="0"/>
            <a:endParaRPr lang="en-US" sz="1400" dirty="0">
              <a:solidFill>
                <a:prstClr val="black"/>
              </a:solidFill>
            </a:endParaRPr>
          </a:p>
          <a:p>
            <a:endParaRPr lang="en-US" sz="1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37964DF-A69A-4DAF-BF9A-84E2986CBA09}" type="datetime1">
              <a:rPr lang="en-US" smtClean="0"/>
              <a:t>6/20/2017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5C6432-A59C-4B86-AEDA-AE20608FA6F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929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sz="1400" dirty="0"/>
              <a:t>Overall goal of implementing Agency Land Use Plans</a:t>
            </a:r>
          </a:p>
          <a:p>
            <a:pPr marL="275398" indent="-275398">
              <a:buFont typeface="Arial" panose="020B0604020202020204" pitchFamily="34" charset="0"/>
              <a:buChar char="•"/>
            </a:pPr>
            <a:endParaRPr lang="en-US" sz="1400" dirty="0"/>
          </a:p>
          <a:p>
            <a:pPr eaLnBrk="1" hangingPunct="1"/>
            <a:r>
              <a:rPr lang="en-US" sz="1400" dirty="0"/>
              <a:t>Matt - Hermosa land exchange and acquisition of wilderness inholdings </a:t>
            </a:r>
          </a:p>
          <a:p>
            <a:pPr eaLnBrk="1" hangingPunct="1"/>
            <a:r>
              <a:rPr lang="en-US" sz="1400" dirty="0"/>
              <a:t>Watershed protection act</a:t>
            </a:r>
          </a:p>
          <a:p>
            <a:pPr eaLnBrk="1" hangingPunct="1"/>
            <a:endParaRPr lang="en-US" sz="1400" dirty="0"/>
          </a:p>
          <a:p>
            <a:pPr eaLnBrk="1" hangingPunct="1"/>
            <a:r>
              <a:rPr lang="en-US" sz="1400" dirty="0"/>
              <a:t>Long term gains with wilderness inholding acquisitions.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27BDEAA-0A8C-4725-A6A5-2DB6BDDE8700}" type="datetime1">
              <a:rPr lang="en-US" smtClean="0"/>
              <a:t>6/20/2017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5C6432-A59C-4B86-AEDA-AE20608FA6F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436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Two real examples of making a difference with adjustments – </a:t>
            </a:r>
          </a:p>
          <a:p>
            <a:endParaRPr lang="en-US" sz="1400" dirty="0"/>
          </a:p>
          <a:p>
            <a:r>
              <a:rPr lang="en-US" sz="1400" dirty="0" smtClean="0"/>
              <a:t>Hermosa Land Exchange the landowner was absolutely not willing to sell</a:t>
            </a:r>
          </a:p>
          <a:p>
            <a:r>
              <a:rPr lang="en-US" sz="1400" dirty="0" smtClean="0"/>
              <a:t>The last remaining inholding in an area where they were trying to restore </a:t>
            </a:r>
          </a:p>
          <a:p>
            <a:r>
              <a:rPr lang="en-US" sz="1400" dirty="0" smtClean="0"/>
              <a:t>Colorado greenback </a:t>
            </a:r>
            <a:r>
              <a:rPr lang="en-US" sz="1400" dirty="0" err="1" smtClean="0"/>
              <a:t>cuttthrouat</a:t>
            </a:r>
            <a:r>
              <a:rPr lang="en-US" sz="1400" dirty="0" smtClean="0"/>
              <a:t> </a:t>
            </a:r>
            <a:endParaRPr lang="en-US" sz="1400" dirty="0"/>
          </a:p>
          <a:p>
            <a:endParaRPr lang="en-US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7F2AB3C-D145-4C30-A389-9ECB78609381}" type="datetime1">
              <a:rPr lang="en-US" smtClean="0"/>
              <a:t>6/20/2017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5C6432-A59C-4B86-AEDA-AE20608FA6F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4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Too much non-federal land to be included in the exchange this parcel could not be included.</a:t>
            </a:r>
          </a:p>
          <a:p>
            <a:endParaRPr lang="en-US" sz="1400" dirty="0"/>
          </a:p>
          <a:p>
            <a:r>
              <a:rPr lang="en-US" sz="1400" dirty="0"/>
              <a:t>Trust for Public Land went ahead and purchased this parcel </a:t>
            </a:r>
          </a:p>
          <a:p>
            <a:endParaRPr lang="en-US" sz="1400" dirty="0"/>
          </a:p>
          <a:p>
            <a:r>
              <a:rPr lang="en-US" sz="1400" dirty="0"/>
              <a:t>White River National Forest included as part of their exchange.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237E093-10D3-4BB6-BDBC-107E040792F7}" type="datetime1">
              <a:rPr lang="en-US" smtClean="0"/>
              <a:t>6/20/2017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5C6432-A59C-4B86-AEDA-AE20608FA6F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926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9046" indent="-119046">
              <a:buFont typeface="Arial" panose="020B0604020202020204" pitchFamily="34" charset="0"/>
              <a:buChar char="•"/>
            </a:pPr>
            <a:r>
              <a:rPr lang="en-US" sz="1400" dirty="0"/>
              <a:t>Those are all really great answers.  This series of three slides is to me a dramatic illustration of how land adjustments can make a difference and help future managers. </a:t>
            </a:r>
          </a:p>
          <a:p>
            <a:pPr marL="119046" indent="-119046"/>
            <a:r>
              <a:rPr lang="en-US" sz="1400" dirty="0"/>
              <a:t> </a:t>
            </a:r>
          </a:p>
          <a:p>
            <a:pPr marL="119046" indent="-119046">
              <a:buFont typeface="Arial" panose="020B0604020202020204" pitchFamily="34" charset="0"/>
              <a:buChar char="•"/>
            </a:pPr>
            <a:r>
              <a:rPr lang="en-US" sz="1400" dirty="0"/>
              <a:t>These slides are on the Buffalo Gap National Grasslands, Nebraska N.F.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903E697-EBDF-4C7C-80DE-E9723FF04611}" type="datetime1">
              <a:rPr lang="en-US" smtClean="0"/>
              <a:t>6/20/2017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5C6432-A59C-4B86-AEDA-AE20608FA6F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5694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12DCC7F-69D9-428C-B8F6-EE8F9B31D6F6}" type="datetime1">
              <a:rPr lang="en-US" smtClean="0"/>
              <a:t>6/20/2017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5C6432-A59C-4B86-AEDA-AE20608FA6F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097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1A28ADC-97B3-478D-93DE-AD2EDF169F58}" type="datetime1">
              <a:rPr lang="en-US" smtClean="0"/>
              <a:t>6/20/2017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5C6432-A59C-4B86-AEDA-AE20608FA6F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64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71B30-CD45-408F-9F63-60536EEC18CB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5338-5A32-495B-B3EA-9B5526D02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040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71B30-CD45-408F-9F63-60536EEC18CB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5338-5A32-495B-B3EA-9B5526D02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486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71B30-CD45-408F-9F63-60536EEC18CB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5338-5A32-495B-B3EA-9B5526D02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035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71B30-CD45-408F-9F63-60536EEC18CB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5338-5A32-495B-B3EA-9B5526D023D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6968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71B30-CD45-408F-9F63-60536EEC18CB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5338-5A32-495B-B3EA-9B5526D02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598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71B30-CD45-408F-9F63-60536EEC18CB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5338-5A32-495B-B3EA-9B5526D02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7997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71B30-CD45-408F-9F63-60536EEC18CB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5338-5A32-495B-B3EA-9B5526D02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771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71B30-CD45-408F-9F63-60536EEC18CB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5338-5A32-495B-B3EA-9B5526D02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2733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71B30-CD45-408F-9F63-60536EEC18CB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5338-5A32-495B-B3EA-9B5526D02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302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71B30-CD45-408F-9F63-60536EEC18CB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5338-5A32-495B-B3EA-9B5526D02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767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71B30-CD45-408F-9F63-60536EEC18CB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5338-5A32-495B-B3EA-9B5526D02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689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71B30-CD45-408F-9F63-60536EEC18CB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5338-5A32-495B-B3EA-9B5526D02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430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71B30-CD45-408F-9F63-60536EEC18CB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5338-5A32-495B-B3EA-9B5526D02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25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71B30-CD45-408F-9F63-60536EEC18CB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5338-5A32-495B-B3EA-9B5526D02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548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71B30-CD45-408F-9F63-60536EEC18CB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5338-5A32-495B-B3EA-9B5526D02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817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71B30-CD45-408F-9F63-60536EEC18CB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5338-5A32-495B-B3EA-9B5526D02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763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71B30-CD45-408F-9F63-60536EEC18CB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5338-5A32-495B-B3EA-9B5526D02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150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71B30-CD45-408F-9F63-60536EEC18CB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95338-5A32-495B-B3EA-9B5526D02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1903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jpeg"/><Relationship Id="rId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jpeg"/><Relationship Id="rId5" Type="http://schemas.openxmlformats.org/officeDocument/2006/relationships/image" Target="../media/image21.emf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jpeg"/><Relationship Id="rId12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jpeg"/><Relationship Id="rId11" Type="http://schemas.openxmlformats.org/officeDocument/2006/relationships/image" Target="../media/image12.jpeg"/><Relationship Id="rId5" Type="http://schemas.openxmlformats.org/officeDocument/2006/relationships/image" Target="../media/image9.jpeg"/><Relationship Id="rId10" Type="http://schemas.openxmlformats.org/officeDocument/2006/relationships/image" Target="../media/image7.png"/><Relationship Id="rId4" Type="http://schemas.openxmlformats.org/officeDocument/2006/relationships/image" Target="../media/image8.jpeg"/><Relationship Id="rId9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0"/>
            <a:ext cx="100584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0"/>
            <a:ext cx="9001462" cy="1696929"/>
          </a:xfrm>
          <a:noFill/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Intermediate land exchange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595269" y="5326740"/>
            <a:ext cx="1462724" cy="1282321"/>
            <a:chOff x="1595269" y="5326740"/>
            <a:chExt cx="1462724" cy="1282321"/>
          </a:xfrm>
        </p:grpSpPr>
        <p:sp>
          <p:nvSpPr>
            <p:cNvPr id="6" name="Snip Diagonal Corner Rectangle 5"/>
            <p:cNvSpPr/>
            <p:nvPr/>
          </p:nvSpPr>
          <p:spPr>
            <a:xfrm>
              <a:off x="2036618" y="5536276"/>
              <a:ext cx="578265" cy="382386"/>
            </a:xfrm>
            <a:prstGeom prst="snip2Diag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5269" y="5326740"/>
              <a:ext cx="1462724" cy="1282321"/>
            </a:xfrm>
            <a:prstGeom prst="rect">
              <a:avLst/>
            </a:prstGeom>
            <a:noFill/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756" y="5326740"/>
            <a:ext cx="1229195" cy="13657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49824" y="5650992"/>
            <a:ext cx="4590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ILE - 2017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87144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exch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0" y="1"/>
            <a:ext cx="32766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Buffalo Gap National Grasslands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Nebraska National Forest</a:t>
            </a:r>
          </a:p>
        </p:txBody>
      </p:sp>
    </p:spTree>
    <p:extLst>
      <p:ext uri="{BB962C8B-B14F-4D97-AF65-F5344CB8AC3E}">
        <p14:creationId xmlns:p14="http://schemas.microsoft.com/office/powerpoint/2010/main" val="86589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exch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0" y="1"/>
            <a:ext cx="32766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Buffalo Gap National Grasslands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Nebraska National Forest</a:t>
            </a:r>
          </a:p>
        </p:txBody>
      </p:sp>
    </p:spTree>
    <p:extLst>
      <p:ext uri="{BB962C8B-B14F-4D97-AF65-F5344CB8AC3E}">
        <p14:creationId xmlns:p14="http://schemas.microsoft.com/office/powerpoint/2010/main" val="360143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8738134"/>
              </p:ext>
            </p:extLst>
          </p:nvPr>
        </p:nvGraphicFramePr>
        <p:xfrm>
          <a:off x="1452731" y="-31385"/>
          <a:ext cx="9144000" cy="6889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Acrobat Document" r:id="rId4" imgW="6034986" imgH="4663440" progId="AcroExch.Document.DC">
                  <p:embed/>
                </p:oleObj>
              </mc:Choice>
              <mc:Fallback>
                <p:oleObj name="Acrobat Document" r:id="rId4" imgW="6034986" imgH="466344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52731" y="-31385"/>
                        <a:ext cx="9144000" cy="68893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0" y="1"/>
            <a:ext cx="32766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Buffalo Gap National Grasslands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Nebraska National Forest</a:t>
            </a:r>
          </a:p>
        </p:txBody>
      </p:sp>
    </p:spTree>
    <p:extLst>
      <p:ext uri="{BB962C8B-B14F-4D97-AF65-F5344CB8AC3E}">
        <p14:creationId xmlns:p14="http://schemas.microsoft.com/office/powerpoint/2010/main" val="2919793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9095" y="1289154"/>
            <a:ext cx="1005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BLM AND FS LAND EXCHANGE PROCESS </a:t>
            </a:r>
          </a:p>
          <a:p>
            <a:endParaRPr lang="en-US" sz="3200" dirty="0"/>
          </a:p>
          <a:p>
            <a:r>
              <a:rPr lang="en-US" sz="3200" dirty="0" smtClean="0"/>
              <a:t>CHECKLISTS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95294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4223" y="6011056"/>
            <a:ext cx="3372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BLM PROCESSING CHECKLIST HANDOUT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5188749"/>
              </p:ext>
            </p:extLst>
          </p:nvPr>
        </p:nvGraphicFramePr>
        <p:xfrm>
          <a:off x="6632893" y="102893"/>
          <a:ext cx="5220017" cy="6755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Acrobat Document" r:id="rId3" imgW="4663359" imgH="6035040" progId="Acrobat.Document.DC">
                  <p:embed/>
                </p:oleObj>
              </mc:Choice>
              <mc:Fallback>
                <p:oleObj name="Acrobat Document" r:id="rId3" imgW="4663359" imgH="603504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32893" y="102893"/>
                        <a:ext cx="5220017" cy="67551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1755288" y="2286001"/>
            <a:ext cx="1959461" cy="1651646"/>
            <a:chOff x="1595269" y="5326740"/>
            <a:chExt cx="1462724" cy="1282321"/>
          </a:xfrm>
        </p:grpSpPr>
        <p:sp>
          <p:nvSpPr>
            <p:cNvPr id="8" name="Snip Diagonal Corner Rectangle 7"/>
            <p:cNvSpPr/>
            <p:nvPr/>
          </p:nvSpPr>
          <p:spPr>
            <a:xfrm>
              <a:off x="2036618" y="5536276"/>
              <a:ext cx="578265" cy="382386"/>
            </a:xfrm>
            <a:prstGeom prst="snip2Diag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5269" y="5326740"/>
              <a:ext cx="1462724" cy="1282321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476794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087032" y="279426"/>
            <a:ext cx="2463771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8138" algn="l"/>
              </a:tabLst>
            </a:pPr>
            <a:r>
              <a:rPr kumimoji="0" lang="en-US" altLang="en-US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IMPLEMENTATION SCHEDULE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8138" algn="l"/>
              </a:tabLst>
            </a:pPr>
            <a:r>
              <a:rPr kumimoji="0" lang="en-US" altLang="en-US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Land-for-Land Exchange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8138" algn="l"/>
              </a:tabLst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1651560"/>
              </p:ext>
            </p:extLst>
          </p:nvPr>
        </p:nvGraphicFramePr>
        <p:xfrm>
          <a:off x="6547449" y="138024"/>
          <a:ext cx="5050040" cy="6535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Acrobat Document" r:id="rId4" imgW="4663359" imgH="6035040" progId="Acrobat.Document.DC">
                  <p:embed/>
                </p:oleObj>
              </mc:Choice>
              <mc:Fallback>
                <p:oleObj name="Acrobat Document" r:id="rId4" imgW="4663359" imgH="603504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47449" y="138024"/>
                        <a:ext cx="5050040" cy="65351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27662" y="5854045"/>
            <a:ext cx="1960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ATI Handout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304" y="2841940"/>
            <a:ext cx="1620357" cy="180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801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9472"/>
            <a:ext cx="4478528" cy="44785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70764" y="258618"/>
            <a:ext cx="63226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-Who you are</a:t>
            </a:r>
          </a:p>
          <a:p>
            <a:endParaRPr lang="en-US" sz="2800" dirty="0"/>
          </a:p>
          <a:p>
            <a:r>
              <a:rPr lang="en-US" sz="2800" dirty="0" smtClean="0"/>
              <a:t>-Where do you work</a:t>
            </a:r>
          </a:p>
          <a:p>
            <a:endParaRPr lang="en-US" sz="2800" dirty="0"/>
          </a:p>
          <a:p>
            <a:r>
              <a:rPr lang="en-US" sz="2800" dirty="0" smtClean="0"/>
              <a:t>-What is your role and experience with exchanges</a:t>
            </a:r>
          </a:p>
          <a:p>
            <a:endParaRPr lang="en-US" sz="2800" dirty="0"/>
          </a:p>
          <a:p>
            <a:r>
              <a:rPr lang="en-US" sz="2800" dirty="0" smtClean="0"/>
              <a:t>The last book you read and would you recommend it.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92196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you here -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2103120"/>
            <a:ext cx="11393423" cy="3688080"/>
          </a:xfrm>
        </p:spPr>
        <p:txBody>
          <a:bodyPr/>
          <a:lstStyle/>
          <a:p>
            <a:r>
              <a:rPr lang="en-US" sz="3600" dirty="0" smtClean="0"/>
              <a:t>Understand when and why land exchanges are used to accomplish agency plans</a:t>
            </a:r>
          </a:p>
          <a:p>
            <a:r>
              <a:rPr lang="en-US" sz="3600" dirty="0" smtClean="0"/>
              <a:t>When to complete a land exchange – public interest </a:t>
            </a:r>
          </a:p>
          <a:p>
            <a:r>
              <a:rPr lang="en-US" sz="3600" dirty="0" smtClean="0"/>
              <a:t>Steps involved in a land exchange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410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0923" y="3310758"/>
            <a:ext cx="7598979" cy="304274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Why do we do land tenure adjustments and why are they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595269" y="2130426"/>
            <a:ext cx="8210883" cy="3127374"/>
          </a:xfrm>
        </p:spPr>
        <p:txBody>
          <a:bodyPr>
            <a:normAutofit/>
          </a:bodyPr>
          <a:lstStyle/>
          <a:p>
            <a:pPr>
              <a:buNone/>
            </a:pPr>
            <a:endParaRPr lang="en-US" i="1" dirty="0">
              <a:solidFill>
                <a:srgbClr val="FF0000"/>
              </a:solidFill>
              <a:latin typeface="Amienne" pitchFamily="82" charset="0"/>
            </a:endParaRPr>
          </a:p>
          <a:p>
            <a:endParaRPr lang="en-US" i="1" dirty="0" smtClean="0">
              <a:solidFill>
                <a:srgbClr val="FF0000"/>
              </a:solidFill>
              <a:latin typeface="Amienne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43" y="155576"/>
            <a:ext cx="3797300" cy="394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291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057400" y="152400"/>
            <a:ext cx="81534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Why!!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3" descr="aerial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2438401"/>
            <a:ext cx="2057400" cy="321557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706789" y="5791200"/>
            <a:ext cx="20923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Community expansion</a:t>
            </a:r>
          </a:p>
          <a:p>
            <a:pPr algn="ctr">
              <a:defRPr/>
            </a:pP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Las Vegas Valley</a:t>
            </a:r>
          </a:p>
        </p:txBody>
      </p:sp>
      <p:pic>
        <p:nvPicPr>
          <p:cNvPr id="9" name="Picture 2" descr="Small Sca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827730" y="2712648"/>
            <a:ext cx="2715986" cy="35535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3" descr="atv"/>
          <p:cNvPicPr>
            <a:picLocks noChangeAspect="1" noChangeArrowheads="1"/>
          </p:cNvPicPr>
          <p:nvPr/>
        </p:nvPicPr>
        <p:blipFill rotWithShape="1">
          <a:blip r:embed="rId6" cstate="print"/>
          <a:srcRect l="3846" b="3346"/>
          <a:stretch/>
        </p:blipFill>
        <p:spPr>
          <a:xfrm>
            <a:off x="6515100" y="2512269"/>
            <a:ext cx="1905000" cy="28666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4" descr="logtruc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7706710" y="4212994"/>
            <a:ext cx="3645196" cy="24356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8610600" y="2438400"/>
            <a:ext cx="1828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Access for Recreation or Commodity development</a:t>
            </a:r>
          </a:p>
        </p:txBody>
      </p:sp>
      <p:graphicFrame>
        <p:nvGraphicFramePr>
          <p:cNvPr id="2867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0161402"/>
              </p:ext>
            </p:extLst>
          </p:nvPr>
        </p:nvGraphicFramePr>
        <p:xfrm>
          <a:off x="3692355" y="1650669"/>
          <a:ext cx="2259491" cy="15063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Document" r:id="rId9" imgW="4114286" imgH="2743329" progId="">
                  <p:embed/>
                </p:oleObj>
              </mc:Choice>
              <mc:Fallback>
                <p:oleObj name="Document" r:id="rId9" imgW="4114286" imgH="274332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2355" y="1650669"/>
                        <a:ext cx="2259491" cy="15063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5" descr="Uteladiestresses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462262" y="186695"/>
            <a:ext cx="1580371" cy="2217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5881855" y="1428498"/>
            <a:ext cx="228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Acquire and protect important resource values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3799114" y="6324600"/>
            <a:ext cx="2819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Consolidate Ownership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599" y="141306"/>
            <a:ext cx="2224256" cy="166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886200" y="773037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Acquire inholdings within special areas</a:t>
            </a:r>
          </a:p>
        </p:txBody>
      </p:sp>
    </p:spTree>
    <p:extLst>
      <p:ext uri="{BB962C8B-B14F-4D97-AF65-F5344CB8AC3E}">
        <p14:creationId xmlns:p14="http://schemas.microsoft.com/office/powerpoint/2010/main" val="25710533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8" t="8398" r="10789" b="8477"/>
          <a:stretch/>
        </p:blipFill>
        <p:spPr>
          <a:xfrm>
            <a:off x="3755467" y="14939"/>
            <a:ext cx="4989522" cy="68430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356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100" y="228600"/>
            <a:ext cx="8305800" cy="12493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Hermosa Land Exchange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09157" y="1942175"/>
            <a:ext cx="5029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Short-term impacts </a:t>
            </a:r>
          </a:p>
          <a:p>
            <a:pPr marL="228600" lvl="1" indent="-228600">
              <a:buFont typeface="Arial" panose="020B0604020202020204" pitchFamily="34" charset="0"/>
              <a:buChar char="•"/>
            </a:pPr>
            <a:r>
              <a:rPr lang="en-US" sz="2400" dirty="0"/>
              <a:t>Congressional Designation of Special Management Area/Wilderness</a:t>
            </a:r>
          </a:p>
          <a:p>
            <a:pPr marL="228600" lvl="1" indent="-228600">
              <a:buFont typeface="Arial" panose="020B0604020202020204" pitchFamily="34" charset="0"/>
              <a:buChar char="•"/>
            </a:pPr>
            <a:r>
              <a:rPr lang="en-US" sz="2400" dirty="0"/>
              <a:t>Reintroduction of Colorado River cutthroat trout</a:t>
            </a:r>
          </a:p>
          <a:p>
            <a:pPr marL="228600" lvl="1" indent="-228600">
              <a:buFont typeface="Arial" panose="020B0604020202020204" pitchFamily="34" charset="0"/>
              <a:buChar char="•"/>
            </a:pPr>
            <a:r>
              <a:rPr lang="en-US" sz="2400" dirty="0"/>
              <a:t>Better overall management of key recreation area</a:t>
            </a:r>
          </a:p>
          <a:p>
            <a:pPr marL="228600" lvl="1" indent="-228600">
              <a:buFont typeface="Arial" panose="020B0604020202020204" pitchFamily="34" charset="0"/>
              <a:buChar char="•"/>
            </a:pPr>
            <a:r>
              <a:rPr lang="en-US" sz="2400" dirty="0"/>
              <a:t>Better range management in a key allotment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10079" y="2096064"/>
            <a:ext cx="5029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Long-term Impacts </a:t>
            </a:r>
          </a:p>
          <a:p>
            <a:pPr marL="228600" lvl="1" indent="-228600">
              <a:buFont typeface="Arial" panose="020B0604020202020204" pitchFamily="34" charset="0"/>
              <a:buChar char="•"/>
            </a:pPr>
            <a:r>
              <a:rPr lang="en-US" sz="2400" dirty="0"/>
              <a:t>Better management of recreation in intensely-used watershed</a:t>
            </a:r>
          </a:p>
          <a:p>
            <a:pPr marL="228600" lvl="1" indent="-228600">
              <a:buFont typeface="Arial" panose="020B0604020202020204" pitchFamily="34" charset="0"/>
              <a:buChar char="•"/>
            </a:pPr>
            <a:r>
              <a:rPr lang="en-US" sz="2400" dirty="0"/>
              <a:t>Golf course development of Federal lands exchanged</a:t>
            </a:r>
          </a:p>
          <a:p>
            <a:pPr marL="228600" lvl="1" indent="-228600">
              <a:buFont typeface="Arial" panose="020B0604020202020204" pitchFamily="34" charset="0"/>
              <a:buChar char="•"/>
            </a:pPr>
            <a:r>
              <a:rPr lang="en-US" sz="2400" dirty="0"/>
              <a:t>Acquisition of 10-acre inholding in </a:t>
            </a:r>
            <a:r>
              <a:rPr lang="en-US" sz="2400" dirty="0" err="1"/>
              <a:t>Weminuche</a:t>
            </a:r>
            <a:r>
              <a:rPr lang="en-US" sz="2400" dirty="0"/>
              <a:t> Wilderness (the cherry on top!)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621" y="1666547"/>
            <a:ext cx="10636936" cy="41246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378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100" y="274638"/>
            <a:ext cx="8305800" cy="12493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Hermosa Land Exchange</a:t>
            </a:r>
            <a:br>
              <a:rPr lang="en-US" dirty="0" smtClean="0"/>
            </a:br>
            <a:r>
              <a:rPr lang="en-US" dirty="0" smtClean="0"/>
              <a:t>“Second Phase”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847899"/>
            <a:ext cx="6225372" cy="46715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752601" y="4251869"/>
            <a:ext cx="5013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34400" y="2209800"/>
            <a:ext cx="1905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Through a second land exchange acquired parcel that fell out of Hermosa LEX</a:t>
            </a:r>
          </a:p>
        </p:txBody>
      </p:sp>
    </p:spTree>
    <p:extLst>
      <p:ext uri="{BB962C8B-B14F-4D97-AF65-F5344CB8AC3E}">
        <p14:creationId xmlns:p14="http://schemas.microsoft.com/office/powerpoint/2010/main" val="236353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exch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0" y="1"/>
            <a:ext cx="32766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Buffalo Gap National Grasslands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Nebraska National Forest</a:t>
            </a:r>
          </a:p>
        </p:txBody>
      </p:sp>
    </p:spTree>
    <p:extLst>
      <p:ext uri="{BB962C8B-B14F-4D97-AF65-F5344CB8AC3E}">
        <p14:creationId xmlns:p14="http://schemas.microsoft.com/office/powerpoint/2010/main" val="109612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E8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E8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117</TotalTime>
  <Words>525</Words>
  <Application>Microsoft Office PowerPoint</Application>
  <PresentationFormat>Widescreen</PresentationFormat>
  <Paragraphs>103</Paragraphs>
  <Slides>15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Amienne</vt:lpstr>
      <vt:lpstr>Arial</vt:lpstr>
      <vt:lpstr>Bookman Old Style</vt:lpstr>
      <vt:lpstr>Calibri</vt:lpstr>
      <vt:lpstr>Rockwell</vt:lpstr>
      <vt:lpstr>Times New Roman</vt:lpstr>
      <vt:lpstr>Damask</vt:lpstr>
      <vt:lpstr>Document</vt:lpstr>
      <vt:lpstr>Acrobat Document</vt:lpstr>
      <vt:lpstr>Adobe Acrobat Document</vt:lpstr>
      <vt:lpstr>Intermediate land exchange</vt:lpstr>
      <vt:lpstr>PowerPoint Presentation</vt:lpstr>
      <vt:lpstr>Why are you here - objectives</vt:lpstr>
      <vt:lpstr>Why do we do land tenure adjustments and why are they important?</vt:lpstr>
      <vt:lpstr>Why!!</vt:lpstr>
      <vt:lpstr>PowerPoint Presentation</vt:lpstr>
      <vt:lpstr>Hermosa Land Exchange</vt:lpstr>
      <vt:lpstr>Hermosa Land Exchange “Second Phase”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USDA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do we do land tenure adjustments and why are they important?</dc:title>
  <dc:creator>Hockelberg, Cindy -FS</dc:creator>
  <cp:lastModifiedBy>Hockelberg, Cindy -FS</cp:lastModifiedBy>
  <cp:revision>15</cp:revision>
  <dcterms:created xsi:type="dcterms:W3CDTF">2017-05-21T21:33:02Z</dcterms:created>
  <dcterms:modified xsi:type="dcterms:W3CDTF">2017-06-20T21:25:54Z</dcterms:modified>
</cp:coreProperties>
</file>