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2" r:id="rId1"/>
  </p:sldMasterIdLst>
  <p:notesMasterIdLst>
    <p:notesMasterId r:id="rId22"/>
  </p:notesMasterIdLst>
  <p:sldIdLst>
    <p:sldId id="256" r:id="rId2"/>
    <p:sldId id="257" r:id="rId3"/>
    <p:sldId id="274" r:id="rId4"/>
    <p:sldId id="276" r:id="rId5"/>
    <p:sldId id="277" r:id="rId6"/>
    <p:sldId id="278" r:id="rId7"/>
    <p:sldId id="279" r:id="rId8"/>
    <p:sldId id="270" r:id="rId9"/>
    <p:sldId id="280" r:id="rId10"/>
    <p:sldId id="281" r:id="rId11"/>
    <p:sldId id="272" r:id="rId12"/>
    <p:sldId id="282" r:id="rId13"/>
    <p:sldId id="283" r:id="rId14"/>
    <p:sldId id="284" r:id="rId15"/>
    <p:sldId id="285" r:id="rId16"/>
    <p:sldId id="271" r:id="rId17"/>
    <p:sldId id="286" r:id="rId18"/>
    <p:sldId id="261" r:id="rId19"/>
    <p:sldId id="287"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63232E"/>
    <a:srgbClr val="D28280"/>
    <a:srgbClr val="DA9896"/>
    <a:srgbClr val="85312F"/>
    <a:srgbClr val="632523"/>
    <a:srgbClr val="0033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0" autoAdjust="0"/>
    <p:restoredTop sz="67391" autoAdjust="0"/>
  </p:normalViewPr>
  <p:slideViewPr>
    <p:cSldViewPr>
      <p:cViewPr varScale="1">
        <p:scale>
          <a:sx n="68" d="100"/>
          <a:sy n="68" d="100"/>
        </p:scale>
        <p:origin x="2304" y="3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42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B4E0-0BC9-40FA-A1B8-2C64EDD849A8}" type="datetimeFigureOut">
              <a:rPr lang="en-US" smtClean="0"/>
              <a:t>6/15/2017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121B-4DA3-4325-8E56-0DC520511697}" type="slidenum">
              <a:rPr lang="en-US" smtClean="0"/>
              <a:t>‹#›</a:t>
            </a:fld>
            <a:endParaRPr lang="en-US"/>
          </a:p>
        </p:txBody>
      </p:sp>
    </p:spTree>
    <p:extLst>
      <p:ext uri="{BB962C8B-B14F-4D97-AF65-F5344CB8AC3E}">
        <p14:creationId xmlns:p14="http://schemas.microsoft.com/office/powerpoint/2010/main" val="305665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1</a:t>
            </a:fld>
            <a:endParaRPr lang="en-US"/>
          </a:p>
        </p:txBody>
      </p:sp>
    </p:spTree>
    <p:extLst>
      <p:ext uri="{BB962C8B-B14F-4D97-AF65-F5344CB8AC3E}">
        <p14:creationId xmlns:p14="http://schemas.microsoft.com/office/powerpoint/2010/main" val="404451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14800" cy="3086100"/>
          </a:xfrm>
        </p:spPr>
      </p:sp>
      <p:sp>
        <p:nvSpPr>
          <p:cNvPr id="3" name="Notes Placeholder 2"/>
          <p:cNvSpPr>
            <a:spLocks noGrp="1"/>
          </p:cNvSpPr>
          <p:nvPr>
            <p:ph type="body" idx="1"/>
          </p:nvPr>
        </p:nvSpPr>
        <p:spPr>
          <a:xfrm>
            <a:off x="685800" y="3657600"/>
            <a:ext cx="5486400" cy="5181600"/>
          </a:xfrm>
        </p:spPr>
        <p:txBody>
          <a:bodyPr/>
          <a:lstStyle/>
          <a:p>
            <a:r>
              <a:rPr lang="en-US" sz="1100" u="sng" dirty="0"/>
              <a:t>Other Special Authorities</a:t>
            </a:r>
            <a:r>
              <a:rPr lang="en-US" sz="1100" dirty="0"/>
              <a:t>. In addition to the above, special legislation is sometimes enacted </a:t>
            </a:r>
            <a:r>
              <a:rPr lang="en-US" sz="1100" dirty="0" smtClean="0"/>
              <a:t>to provide </a:t>
            </a:r>
            <a:r>
              <a:rPr lang="en-US" sz="1100" dirty="0"/>
              <a:t>supplemental exchange authority that may prescribe certain aspects of the </a:t>
            </a:r>
            <a:r>
              <a:rPr lang="en-US" sz="1100" dirty="0" smtClean="0"/>
              <a:t>exchange process</a:t>
            </a:r>
            <a:r>
              <a:rPr lang="en-US" sz="1100" dirty="0"/>
              <a:t>, allow for transactions not authorized under FLPMA (e.g., inter-state exchange), </a:t>
            </a:r>
            <a:r>
              <a:rPr lang="en-US" sz="1100" dirty="0" smtClean="0"/>
              <a:t>or simply </a:t>
            </a:r>
            <a:r>
              <a:rPr lang="en-US" sz="1100" dirty="0"/>
              <a:t>direct that an exchange transaction(s) be completed. </a:t>
            </a:r>
            <a:r>
              <a:rPr lang="en-US" sz="1100" dirty="0" smtClean="0"/>
              <a:t>Typically </a:t>
            </a:r>
            <a:r>
              <a:rPr lang="en-US" sz="1100" dirty="0"/>
              <a:t>there are no </a:t>
            </a:r>
            <a:r>
              <a:rPr lang="en-US" sz="1100" dirty="0" smtClean="0"/>
              <a:t>codified regulations </a:t>
            </a:r>
            <a:r>
              <a:rPr lang="en-US" sz="1100" dirty="0"/>
              <a:t>covering transactions that are legislated in this manner. An example of </a:t>
            </a:r>
            <a:r>
              <a:rPr lang="en-US" sz="1100" dirty="0" smtClean="0"/>
              <a:t>such legislation </a:t>
            </a:r>
            <a:r>
              <a:rPr lang="en-US" sz="1100" dirty="0"/>
              <a:t>is the Southern Nevada Public Land Management Act (PL 105-248). Any </a:t>
            </a:r>
            <a:r>
              <a:rPr lang="en-US" sz="1100" dirty="0" smtClean="0"/>
              <a:t>such transactions </a:t>
            </a:r>
            <a:r>
              <a:rPr lang="en-US" sz="1100" dirty="0"/>
              <a:t>should be handled in a manner consistent with the specific legislation and, </a:t>
            </a:r>
            <a:r>
              <a:rPr lang="en-US" sz="1100" dirty="0" smtClean="0"/>
              <a:t>where guidance </a:t>
            </a:r>
            <a:r>
              <a:rPr lang="en-US" sz="1100" dirty="0"/>
              <a:t>is not specified, in conformance with nationally recognized appraisal standards and </a:t>
            </a:r>
            <a:r>
              <a:rPr lang="en-US" sz="1100" dirty="0" smtClean="0"/>
              <a:t>the regulations </a:t>
            </a:r>
            <a:r>
              <a:rPr lang="en-US" sz="1100" dirty="0"/>
              <a:t>in 43 CFR 2200 and 2201 to the extent they apply. See Chapter 12 for </a:t>
            </a:r>
            <a:r>
              <a:rPr lang="en-US" sz="1100" dirty="0" smtClean="0"/>
              <a:t>further guidance </a:t>
            </a:r>
            <a:r>
              <a:rPr lang="en-US" sz="1100" dirty="0"/>
              <a:t>on legislative land exchanges</a:t>
            </a:r>
            <a:r>
              <a:rPr lang="en-US" sz="1100" dirty="0" smtClean="0"/>
              <a:t>.</a:t>
            </a:r>
          </a:p>
          <a:p>
            <a:endParaRPr lang="en-US" sz="1100" dirty="0" smtClean="0"/>
          </a:p>
          <a:p>
            <a:r>
              <a:rPr lang="en-US" sz="1100" dirty="0" smtClean="0"/>
              <a:t>Congress has enacted laws that extend the provisions of the basic land exchange authorities to lands outside of certain National Forests.</a:t>
            </a:r>
            <a:r>
              <a:rPr lang="en-US" sz="1100" baseline="0" dirty="0" smtClean="0"/>
              <a:t> An example is…</a:t>
            </a:r>
          </a:p>
          <a:p>
            <a:r>
              <a:rPr lang="en-US" sz="1100" dirty="0" smtClean="0"/>
              <a:t>Refer to FS</a:t>
            </a:r>
            <a:r>
              <a:rPr lang="en-US" sz="1100" baseline="0" dirty="0" smtClean="0"/>
              <a:t> publication 612, “Establishment and Modification of National Forest Boundaries and National Grasslands”</a:t>
            </a:r>
            <a:endParaRPr lang="en-US" sz="1100" dirty="0" smtClean="0"/>
          </a:p>
          <a:p>
            <a:r>
              <a:rPr lang="en-US" sz="1100" dirty="0" smtClean="0"/>
              <a:t>These</a:t>
            </a:r>
            <a:r>
              <a:rPr lang="en-US" sz="1100" baseline="0" dirty="0" smtClean="0"/>
              <a:t> authorities also provide for extension of the NF boundaries around the lands so acquired.</a:t>
            </a:r>
          </a:p>
          <a:p>
            <a:r>
              <a:rPr lang="en-US" sz="1100" b="1" baseline="0" dirty="0" smtClean="0"/>
              <a:t>Under tab “Policies/Authorities” you’ll find a table of laws addressing landownership adjustment…</a:t>
            </a:r>
          </a:p>
          <a:p>
            <a:r>
              <a:rPr lang="en-US" sz="1100" b="1" baseline="0" dirty="0" smtClean="0"/>
              <a:t>Use the most specific authority</a:t>
            </a:r>
            <a:endParaRPr lang="en-US" sz="1100" b="1" dirty="0" smtClean="0"/>
          </a:p>
          <a:p>
            <a:endParaRPr lang="en-US" sz="1100" dirty="0"/>
          </a:p>
          <a:p>
            <a:r>
              <a:rPr lang="en-US" sz="1100" dirty="0"/>
              <a:t>Section 3 of the Oregon Public Lands Transfer and Protection Act of 1998, Public Law 105-321</a:t>
            </a:r>
            <a:r>
              <a:rPr lang="en-US" sz="1100" dirty="0" smtClean="0"/>
              <a:t>, established </a:t>
            </a:r>
            <a:r>
              <a:rPr lang="en-US" sz="1100" dirty="0"/>
              <a:t>a “no net loss” policy for lands administered by BLM in western Oregon. The </a:t>
            </a:r>
            <a:r>
              <a:rPr lang="en-US" sz="1100" dirty="0" smtClean="0"/>
              <a:t>Act requires </a:t>
            </a:r>
            <a:r>
              <a:rPr lang="en-US" sz="1100" dirty="0"/>
              <a:t>that when selling, purchasing, and exchanging land, the BLM may neither: (1) reduce </a:t>
            </a:r>
            <a:r>
              <a:rPr lang="en-US" sz="1100" dirty="0" smtClean="0"/>
              <a:t>the total </a:t>
            </a:r>
            <a:r>
              <a:rPr lang="en-US" sz="1100" dirty="0"/>
              <a:t>acres of Oregon and California (O&amp;C) Railroad grant land and Coos Bay Wagon </a:t>
            </a:r>
            <a:r>
              <a:rPr lang="en-US" sz="1100" dirty="0" smtClean="0"/>
              <a:t>Road (</a:t>
            </a:r>
            <a:r>
              <a:rPr lang="en-US" sz="1100" dirty="0"/>
              <a:t>CBWR) lands nor (2) reduce the number of acres of O&amp;C, CBWR, and public domain lands </a:t>
            </a:r>
            <a:r>
              <a:rPr lang="en-US" sz="1100" dirty="0" smtClean="0"/>
              <a:t>that are </a:t>
            </a:r>
            <a:r>
              <a:rPr lang="en-US" sz="1100" dirty="0"/>
              <a:t>available for timber harvest below what existed on the date of enactment. The Act </a:t>
            </a:r>
            <a:r>
              <a:rPr lang="en-US" sz="1100" dirty="0" smtClean="0"/>
              <a:t>requires BLM </a:t>
            </a:r>
            <a:r>
              <a:rPr lang="en-US" sz="1100" dirty="0"/>
              <a:t>to ensure “no net loss” of acres on a ten year basis.</a:t>
            </a:r>
          </a:p>
        </p:txBody>
      </p:sp>
      <p:sp>
        <p:nvSpPr>
          <p:cNvPr id="4" name="Slide Number Placeholder 3"/>
          <p:cNvSpPr>
            <a:spLocks noGrp="1"/>
          </p:cNvSpPr>
          <p:nvPr>
            <p:ph type="sldNum" sz="quarter" idx="10"/>
          </p:nvPr>
        </p:nvSpPr>
        <p:spPr/>
        <p:txBody>
          <a:bodyPr/>
          <a:lstStyle/>
          <a:p>
            <a:fld id="{47BD121B-4DA3-4325-8E56-0DC520511697}" type="slidenum">
              <a:rPr lang="en-US" smtClean="0"/>
              <a:t>10</a:t>
            </a:fld>
            <a:endParaRPr lang="en-US"/>
          </a:p>
        </p:txBody>
      </p:sp>
    </p:spTree>
    <p:extLst>
      <p:ext uri="{BB962C8B-B14F-4D97-AF65-F5344CB8AC3E}">
        <p14:creationId xmlns:p14="http://schemas.microsoft.com/office/powerpoint/2010/main" val="272568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7BD121B-4DA3-4325-8E56-0DC520511697}" type="slidenum">
              <a:rPr lang="en-US" smtClean="0"/>
              <a:t>11</a:t>
            </a:fld>
            <a:endParaRPr lang="en-US"/>
          </a:p>
        </p:txBody>
      </p:sp>
    </p:spTree>
    <p:extLst>
      <p:ext uri="{BB962C8B-B14F-4D97-AF65-F5344CB8AC3E}">
        <p14:creationId xmlns:p14="http://schemas.microsoft.com/office/powerpoint/2010/main" val="3419948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Article 2, section 1 of the Constitution vests the power to execute the instructions of Congress in the Executive Branch of the Federal Government.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 the Administrative</a:t>
            </a:r>
            <a:r>
              <a:rPr lang="en-US" baseline="0" dirty="0" smtClean="0"/>
              <a:t> Procedure Act, Congress authorized the agencies to develop regulations explaining how the agency intends to carry out laws passed by Congress (detailed applications of statutes) through a public “rulemaking” process where the public is allowed to comment.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Regulations are rules having the</a:t>
            </a:r>
            <a:r>
              <a:rPr lang="en-US" baseline="0" dirty="0" smtClean="0"/>
              <a:t> force of law.</a:t>
            </a:r>
            <a:endParaRPr lang="en-US" dirty="0" smtClean="0"/>
          </a:p>
          <a:p>
            <a:r>
              <a:rPr lang="en-US" dirty="0" smtClean="0"/>
              <a:t>Sometimes</a:t>
            </a:r>
            <a:r>
              <a:rPr lang="en-US" baseline="0" dirty="0" smtClean="0"/>
              <a:t> referred to as administrative law</a:t>
            </a:r>
          </a:p>
          <a:p>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12</a:t>
            </a:fld>
            <a:endParaRPr lang="en-US"/>
          </a:p>
        </p:txBody>
      </p:sp>
    </p:spTree>
    <p:extLst>
      <p:ext uri="{BB962C8B-B14F-4D97-AF65-F5344CB8AC3E}">
        <p14:creationId xmlns:p14="http://schemas.microsoft.com/office/powerpoint/2010/main" val="319634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BLM Regulations – 43 CFR 2200</a:t>
            </a:r>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13</a:t>
            </a:fld>
            <a:endParaRPr lang="en-US"/>
          </a:p>
        </p:txBody>
      </p:sp>
    </p:spTree>
    <p:extLst>
      <p:ext uri="{BB962C8B-B14F-4D97-AF65-F5344CB8AC3E}">
        <p14:creationId xmlns:p14="http://schemas.microsoft.com/office/powerpoint/2010/main" val="193579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 Regulations – 36 CFR 254</a:t>
            </a:r>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14</a:t>
            </a:fld>
            <a:endParaRPr lang="en-US"/>
          </a:p>
        </p:txBody>
      </p:sp>
    </p:spTree>
    <p:extLst>
      <p:ext uri="{BB962C8B-B14F-4D97-AF65-F5344CB8AC3E}">
        <p14:creationId xmlns:p14="http://schemas.microsoft.com/office/powerpoint/2010/main" val="383292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a:t>
            </a:r>
            <a:r>
              <a:rPr lang="en-US" baseline="0" dirty="0" smtClean="0"/>
              <a:t> applicable to both BLM and FS.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40 CFR 312 – Innocent Landowners, Standards for Conducting All Appropriate Inquiries </a:t>
            </a:r>
            <a:r>
              <a:rPr lang="en-US" b="0" baseline="0" dirty="0" smtClean="0"/>
              <a:t>– All Federal land acquisitions completed following November 1, 2006 must comply with 40 CFR 312 that provides standards and practices for conducting an all appropriate inquiry, which </a:t>
            </a:r>
            <a:r>
              <a:rPr lang="en-US" sz="1200" kern="1200" dirty="0" smtClean="0">
                <a:solidFill>
                  <a:schemeClr val="tx1"/>
                </a:solidFill>
                <a:effectLst/>
                <a:latin typeface="+mn-lt"/>
                <a:ea typeface="+mn-ea"/>
                <a:cs typeface="+mn-cs"/>
              </a:rPr>
              <a:t>is a process of evaluating a property's environmental conditions and assessing the likelihood of any contamination.</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49 CFR Part 24 Uniform Relocation Assistance and Real Property Acquisition for Federal and Federally Assisted Programs – </a:t>
            </a:r>
            <a:r>
              <a:rPr lang="en-US" b="0" baseline="0" dirty="0" smtClean="0"/>
              <a:t>these are the regulations implementing the Uniform Relocation Assistance and Real Property Acquisition Policies Act of 1970 </a:t>
            </a:r>
            <a:r>
              <a:rPr lang="en-US" baseline="0" dirty="0" smtClean="0"/>
              <a:t>(generally referred to as P.L. 91-646) applies to all Federal and federally-funded projects. It covers appraisal, appraisal review, acquisition procedures, and relocation assistance.. </a:t>
            </a:r>
          </a:p>
        </p:txBody>
      </p:sp>
      <p:sp>
        <p:nvSpPr>
          <p:cNvPr id="4" name="Slide Number Placeholder 3"/>
          <p:cNvSpPr>
            <a:spLocks noGrp="1"/>
          </p:cNvSpPr>
          <p:nvPr>
            <p:ph type="sldNum" sz="quarter" idx="10"/>
          </p:nvPr>
        </p:nvSpPr>
        <p:spPr/>
        <p:txBody>
          <a:bodyPr/>
          <a:lstStyle/>
          <a:p>
            <a:fld id="{47BD121B-4DA3-4325-8E56-0DC520511697}" type="slidenum">
              <a:rPr lang="en-US" smtClean="0"/>
              <a:t>15</a:t>
            </a:fld>
            <a:endParaRPr lang="en-US"/>
          </a:p>
        </p:txBody>
      </p:sp>
    </p:spTree>
    <p:extLst>
      <p:ext uri="{BB962C8B-B14F-4D97-AF65-F5344CB8AC3E}">
        <p14:creationId xmlns:p14="http://schemas.microsoft.com/office/powerpoint/2010/main" val="308256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DOJ Title Regulations (formerly Standards)</a:t>
            </a:r>
            <a:r>
              <a:rPr lang="en-US" baseline="0" dirty="0" smtClean="0"/>
              <a:t>, 2016 – Serves as a guide for the preparation of evidence of tile for all acquisitions by the United States of land or interests in land, including acquisitions by direct purchase, exchange, donation, and condemnation. By statute, an agency’s authority to acquire land is conditioned on the prior approval of the sufficiency of the title by the Attorney General or her/his </a:t>
            </a:r>
            <a:r>
              <a:rPr lang="en-US" baseline="0" dirty="0" err="1" smtClean="0"/>
              <a:t>delegee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16</a:t>
            </a:fld>
            <a:endParaRPr lang="en-US"/>
          </a:p>
        </p:txBody>
      </p:sp>
    </p:spTree>
    <p:extLst>
      <p:ext uri="{BB962C8B-B14F-4D97-AF65-F5344CB8AC3E}">
        <p14:creationId xmlns:p14="http://schemas.microsoft.com/office/powerpoint/2010/main" val="328388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Policy has a lot</a:t>
            </a:r>
            <a:r>
              <a:rPr lang="en-US" baseline="0" dirty="0" smtClean="0"/>
              <a:t> of legal underpinnings, too. If deviate you’d better be able to artfully disclose the rationale for the deviation – not just because the Forest Supervisor wanted to.</a:t>
            </a:r>
            <a:endParaRPr lang="en-US" dirty="0" smtClean="0"/>
          </a:p>
        </p:txBody>
      </p:sp>
      <p:sp>
        <p:nvSpPr>
          <p:cNvPr id="4" name="Slide Number Placeholder 3"/>
          <p:cNvSpPr>
            <a:spLocks noGrp="1"/>
          </p:cNvSpPr>
          <p:nvPr>
            <p:ph type="sldNum" sz="quarter" idx="10"/>
          </p:nvPr>
        </p:nvSpPr>
        <p:spPr/>
        <p:txBody>
          <a:bodyPr/>
          <a:lstStyle/>
          <a:p>
            <a:fld id="{47BD121B-4DA3-4325-8E56-0DC520511697}" type="slidenum">
              <a:rPr lang="en-US" smtClean="0"/>
              <a:t>17</a:t>
            </a:fld>
            <a:endParaRPr lang="en-US"/>
          </a:p>
        </p:txBody>
      </p:sp>
    </p:spTree>
    <p:extLst>
      <p:ext uri="{BB962C8B-B14F-4D97-AF65-F5344CB8AC3E}">
        <p14:creationId xmlns:p14="http://schemas.microsoft.com/office/powerpoint/2010/main" val="351035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14800" cy="3086100"/>
          </a:xfrm>
        </p:spPr>
      </p:sp>
      <p:sp>
        <p:nvSpPr>
          <p:cNvPr id="3" name="Notes Placeholder 2"/>
          <p:cNvSpPr>
            <a:spLocks noGrp="1"/>
          </p:cNvSpPr>
          <p:nvPr>
            <p:ph type="body" idx="1"/>
          </p:nvPr>
        </p:nvSpPr>
        <p:spPr>
          <a:xfrm>
            <a:off x="685800" y="3657600"/>
            <a:ext cx="5791200" cy="5257800"/>
          </a:xfrm>
        </p:spPr>
        <p:txBody>
          <a:bodyPr/>
          <a:lstStyle/>
          <a:p>
            <a:pPr marL="257175" indent="-257175">
              <a:buFont typeface="Arial" panose="020B0604020202020204" pitchFamily="34" charset="0"/>
              <a:buChar char="•"/>
            </a:pPr>
            <a:r>
              <a:rPr lang="en-US" sz="1100" dirty="0" smtClean="0"/>
              <a:t>Both the acquisition and disposal must be in compliance with your land use plan</a:t>
            </a:r>
          </a:p>
          <a:p>
            <a:pPr marL="257175" indent="-257175">
              <a:buFont typeface="Arial" panose="020B0604020202020204" pitchFamily="34" charset="0"/>
              <a:buChar char="•"/>
            </a:pPr>
            <a:r>
              <a:rPr lang="en-US" sz="1100" dirty="0" smtClean="0"/>
              <a:t>Lands must be in the same state</a:t>
            </a:r>
          </a:p>
          <a:p>
            <a:pPr marL="257175" indent="-257175">
              <a:buFont typeface="Arial" panose="020B0604020202020204" pitchFamily="34" charset="0"/>
              <a:buChar char="•"/>
            </a:pPr>
            <a:r>
              <a:rPr lang="en-US" sz="1100" dirty="0" smtClean="0"/>
              <a:t>Lands must be equal in value or within 25% with cash equalization</a:t>
            </a:r>
          </a:p>
          <a:p>
            <a:pPr marL="257175" indent="-257175">
              <a:buFont typeface="Arial" panose="020B0604020202020204" pitchFamily="34" charset="0"/>
              <a:buChar char="•"/>
            </a:pPr>
            <a:r>
              <a:rPr lang="en-US" sz="1100" dirty="0" smtClean="0"/>
              <a:t>Specific Public Interest Determination</a:t>
            </a:r>
          </a:p>
          <a:p>
            <a:r>
              <a:rPr lang="en-US" sz="1100" dirty="0" smtClean="0"/>
              <a:t>	43 CFR 2200.0-6(b)(1-2)</a:t>
            </a:r>
          </a:p>
          <a:p>
            <a:r>
              <a:rPr lang="en-US" sz="1100" dirty="0" smtClean="0"/>
              <a:t>	36 CFR 254.3 (b)(1-3) </a:t>
            </a:r>
          </a:p>
          <a:p>
            <a:pPr marL="171450" indent="-171450">
              <a:buFont typeface="Arial" pitchFamily="34" charset="0"/>
              <a:buChar char="•"/>
            </a:pPr>
            <a:r>
              <a:rPr lang="en-US" sz="1100" b="0" dirty="0" smtClean="0"/>
              <a:t>Only exchange</a:t>
            </a:r>
            <a:r>
              <a:rPr lang="en-US" sz="1100" b="0" baseline="0" dirty="0" smtClean="0"/>
              <a:t> proposals that are </a:t>
            </a:r>
            <a:r>
              <a:rPr lang="en-US" sz="1100" b="1" baseline="0" dirty="0" smtClean="0"/>
              <a:t>c</a:t>
            </a:r>
            <a:r>
              <a:rPr lang="en-US" sz="1100" b="1" dirty="0" smtClean="0"/>
              <a:t>onsistent with land-use plans and agency</a:t>
            </a:r>
            <a:r>
              <a:rPr lang="en-US" sz="1100" b="1" baseline="0" dirty="0" smtClean="0"/>
              <a:t> mission</a:t>
            </a:r>
            <a:r>
              <a:rPr lang="en-US" sz="1100" b="0" baseline="0" dirty="0" smtClean="0"/>
              <a:t> are considered.</a:t>
            </a:r>
          </a:p>
          <a:p>
            <a:pPr marL="171450" indent="-171450">
              <a:buFont typeface="Arial" pitchFamily="34" charset="0"/>
              <a:buChar char="•"/>
            </a:pPr>
            <a:r>
              <a:rPr lang="en-US" sz="1100" b="0" dirty="0" smtClean="0"/>
              <a:t>The authorized officer may must </a:t>
            </a:r>
            <a:r>
              <a:rPr lang="en-US" sz="1100" b="1" dirty="0" smtClean="0"/>
              <a:t>determine that the public interest will be served</a:t>
            </a:r>
            <a:r>
              <a:rPr lang="en-US" sz="1100" b="0" dirty="0" smtClean="0"/>
              <a:t>. Must</a:t>
            </a:r>
            <a:r>
              <a:rPr lang="en-US" sz="1100" b="0" baseline="0" dirty="0" smtClean="0"/>
              <a:t> consider:</a:t>
            </a:r>
          </a:p>
          <a:p>
            <a:pPr marL="406400" lvl="1" indent="-174625">
              <a:buFont typeface="Arial" pitchFamily="34" charset="0"/>
              <a:buChar char="•"/>
            </a:pPr>
            <a:r>
              <a:rPr lang="en-US" sz="1100" b="0" baseline="0" dirty="0" smtClean="0"/>
              <a:t>Better management of Federal lands and resources</a:t>
            </a:r>
          </a:p>
          <a:p>
            <a:pPr marL="406400" lvl="1" indent="-174625">
              <a:buFont typeface="Arial" pitchFamily="34" charset="0"/>
              <a:buChar char="•"/>
            </a:pPr>
            <a:r>
              <a:rPr lang="en-US" sz="1100" b="0" baseline="0" dirty="0" smtClean="0"/>
              <a:t>Needs of state and local residents and their economies</a:t>
            </a:r>
          </a:p>
          <a:p>
            <a:pPr marL="406400" lvl="1" indent="-174625">
              <a:buFont typeface="Arial" pitchFamily="34" charset="0"/>
              <a:buChar char="•"/>
            </a:pPr>
            <a:r>
              <a:rPr lang="en-US" sz="1100" b="0" baseline="0" dirty="0" smtClean="0"/>
              <a:t>Securing important objectives such as:</a:t>
            </a:r>
          </a:p>
          <a:p>
            <a:pPr marL="1089106" lvl="2" indent="-174706">
              <a:buFont typeface="Arial" pitchFamily="34" charset="0"/>
              <a:buChar char="•"/>
            </a:pPr>
            <a:r>
              <a:rPr lang="en-US" sz="1100" b="0" baseline="0" dirty="0" smtClean="0"/>
              <a:t>protection of habitat, </a:t>
            </a:r>
          </a:p>
          <a:p>
            <a:pPr marL="1089106" lvl="2" indent="-174706">
              <a:buFont typeface="Arial" pitchFamily="34" charset="0"/>
              <a:buChar char="•"/>
            </a:pPr>
            <a:r>
              <a:rPr lang="en-US" sz="1100" b="0" baseline="0" dirty="0" smtClean="0"/>
              <a:t>cultural resources, </a:t>
            </a:r>
          </a:p>
          <a:p>
            <a:pPr marL="1089106" lvl="2" indent="-174706">
              <a:buFont typeface="Arial" pitchFamily="34" charset="0"/>
              <a:buChar char="•"/>
            </a:pPr>
            <a:r>
              <a:rPr lang="en-US" sz="1100" b="0" baseline="0" dirty="0" smtClean="0"/>
              <a:t>watershed, </a:t>
            </a:r>
          </a:p>
          <a:p>
            <a:pPr marL="1089106" lvl="2" indent="-174706">
              <a:buFont typeface="Arial" pitchFamily="34" charset="0"/>
              <a:buChar char="•"/>
            </a:pPr>
            <a:r>
              <a:rPr lang="en-US" sz="1100" b="0" baseline="0" dirty="0" smtClean="0"/>
              <a:t>wilderness and aesthetic values; </a:t>
            </a:r>
          </a:p>
          <a:p>
            <a:pPr marL="1089106" lvl="2" indent="-174706">
              <a:buFont typeface="Arial" pitchFamily="34" charset="0"/>
              <a:buChar char="•"/>
            </a:pPr>
            <a:r>
              <a:rPr lang="en-US" sz="1100" b="0" baseline="0" dirty="0" smtClean="0"/>
              <a:t>enhancement of recreation opportunities and public access; </a:t>
            </a:r>
          </a:p>
          <a:p>
            <a:pPr marL="1089106" lvl="2" indent="-174706">
              <a:buFont typeface="Arial" pitchFamily="34" charset="0"/>
              <a:buChar char="•"/>
            </a:pPr>
            <a:r>
              <a:rPr lang="en-US" sz="1100" b="0" baseline="0" dirty="0" smtClean="0"/>
              <a:t>consolidation of lands and/or interests in lands for more logical and efficient management and development; </a:t>
            </a:r>
          </a:p>
          <a:p>
            <a:pPr marL="1089106" lvl="2" indent="-174706">
              <a:buFont typeface="Arial" pitchFamily="34" charset="0"/>
              <a:buChar char="•"/>
            </a:pPr>
            <a:r>
              <a:rPr lang="en-US" sz="1100" b="0" baseline="0" dirty="0" smtClean="0"/>
              <a:t>promotion of multiple use values</a:t>
            </a:r>
          </a:p>
          <a:p>
            <a:pPr marL="406400" lvl="1" indent="-174625">
              <a:buFont typeface="Arial" pitchFamily="34" charset="0"/>
              <a:buChar char="•"/>
            </a:pPr>
            <a:r>
              <a:rPr lang="en-US" sz="1100" b="0" baseline="0" dirty="0" smtClean="0"/>
              <a:t>Resource values and public objectives of the non-Federal lands must be equal or exceed the resource values and public objectives served  by the Federal lands to be conveyed</a:t>
            </a:r>
          </a:p>
          <a:p>
            <a:pPr marL="406400" lvl="1" indent="-174625">
              <a:buFont typeface="Arial" pitchFamily="34" charset="0"/>
              <a:buChar char="•"/>
            </a:pPr>
            <a:r>
              <a:rPr lang="en-US" sz="1100" b="0" baseline="0" dirty="0" smtClean="0"/>
              <a:t>Intended use of the conveyed Federal land will not substantially conflict with established management objectives on adjacent Federal lands.</a:t>
            </a:r>
            <a:endParaRPr lang="en-US" sz="1100" b="0" dirty="0" smtClean="0"/>
          </a:p>
          <a:p>
            <a:pPr marL="171450" indent="-171450">
              <a:buFont typeface="Arial" pitchFamily="34" charset="0"/>
              <a:buChar char="•"/>
            </a:pPr>
            <a:r>
              <a:rPr lang="en-US" sz="1100" b="0" dirty="0" smtClean="0"/>
              <a:t>Federal and non-Federal lands </a:t>
            </a:r>
            <a:r>
              <a:rPr lang="en-US" sz="1100" b="0" baseline="0" dirty="0" smtClean="0"/>
              <a:t>must be located within the </a:t>
            </a:r>
            <a:r>
              <a:rPr lang="en-US" sz="1100" b="1" baseline="0" dirty="0" smtClean="0"/>
              <a:t>same state</a:t>
            </a:r>
            <a:r>
              <a:rPr lang="en-US" sz="1100" b="0" baseline="0" dirty="0" smtClean="0"/>
              <a:t>.</a:t>
            </a:r>
          </a:p>
          <a:p>
            <a:pPr marL="171450" indent="-171450">
              <a:buFont typeface="Arial" pitchFamily="34" charset="0"/>
              <a:buChar char="•"/>
            </a:pPr>
            <a:r>
              <a:rPr lang="en-US" sz="1100" b="0" dirty="0" smtClean="0"/>
              <a:t>Lands or interests to be exchanged must be of </a:t>
            </a:r>
            <a:r>
              <a:rPr lang="en-US" sz="1100" b="1" dirty="0" smtClean="0"/>
              <a:t>equal value or equalized</a:t>
            </a:r>
            <a:r>
              <a:rPr lang="en-US" sz="1100" b="0" baseline="0" dirty="0" smtClean="0"/>
              <a:t>. </a:t>
            </a:r>
          </a:p>
          <a:p>
            <a:pPr marL="171450" indent="-171450">
              <a:buFont typeface="Arial" pitchFamily="34" charset="0"/>
              <a:buChar char="•"/>
            </a:pPr>
            <a:r>
              <a:rPr lang="en-US" sz="1100" b="0" baseline="0" dirty="0" smtClean="0"/>
              <a:t>FLPMA states that “…no tract of land may be disposed or… to any person who is not a </a:t>
            </a:r>
            <a:r>
              <a:rPr lang="en-US" sz="1100" b="1" baseline="0" dirty="0" smtClean="0"/>
              <a:t>citizen of the U.S.</a:t>
            </a:r>
            <a:r>
              <a:rPr lang="en-US" sz="1100" b="0" baseline="0" dirty="0" smtClean="0"/>
              <a:t>, or in the case of  a </a:t>
            </a:r>
            <a:r>
              <a:rPr lang="en-US" sz="1100" b="1" baseline="0" dirty="0" smtClean="0"/>
              <a:t>corporation</a:t>
            </a:r>
            <a:r>
              <a:rPr lang="en-US" sz="1100" b="0" baseline="0" dirty="0" smtClean="0"/>
              <a:t>, is not </a:t>
            </a:r>
            <a:r>
              <a:rPr lang="en-US" sz="1100" b="1" baseline="0" dirty="0" smtClean="0"/>
              <a:t>subject to the laws of any state or of the U.S.</a:t>
            </a:r>
            <a:r>
              <a:rPr lang="en-US" sz="1100" b="0" baseline="0" dirty="0" smtClean="0"/>
              <a:t>”</a:t>
            </a:r>
            <a:endParaRPr lang="en-US" sz="1100" b="1" dirty="0" smtClean="0"/>
          </a:p>
          <a:p>
            <a:endParaRPr lang="en-US" sz="1100" dirty="0"/>
          </a:p>
        </p:txBody>
      </p:sp>
      <p:sp>
        <p:nvSpPr>
          <p:cNvPr id="4" name="Slide Number Placeholder 3"/>
          <p:cNvSpPr>
            <a:spLocks noGrp="1"/>
          </p:cNvSpPr>
          <p:nvPr>
            <p:ph type="sldNum" sz="quarter" idx="10"/>
          </p:nvPr>
        </p:nvSpPr>
        <p:spPr/>
        <p:txBody>
          <a:bodyPr/>
          <a:lstStyle/>
          <a:p>
            <a:fld id="{47BD121B-4DA3-4325-8E56-0DC520511697}" type="slidenum">
              <a:rPr lang="en-US" smtClean="0"/>
              <a:t>18</a:t>
            </a:fld>
            <a:endParaRPr lang="en-US"/>
          </a:p>
        </p:txBody>
      </p:sp>
    </p:spTree>
    <p:extLst>
      <p:ext uri="{BB962C8B-B14F-4D97-AF65-F5344CB8AC3E}">
        <p14:creationId xmlns:p14="http://schemas.microsoft.com/office/powerpoint/2010/main" val="776153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05594"/>
            <a:ext cx="4114800" cy="3086100"/>
          </a:xfrm>
        </p:spPr>
      </p:sp>
      <p:sp>
        <p:nvSpPr>
          <p:cNvPr id="3" name="Notes Placeholder 2"/>
          <p:cNvSpPr>
            <a:spLocks noGrp="1"/>
          </p:cNvSpPr>
          <p:nvPr>
            <p:ph type="body" idx="1"/>
          </p:nvPr>
        </p:nvSpPr>
        <p:spPr>
          <a:xfrm>
            <a:off x="685800" y="3581400"/>
            <a:ext cx="5791200" cy="5334000"/>
          </a:xfrm>
        </p:spPr>
        <p:txBody>
          <a:bodyPr/>
          <a:lstStyle/>
          <a:p>
            <a:r>
              <a:rPr lang="en-US" sz="1100" b="1" dirty="0" smtClean="0"/>
              <a:t>Question for you………..</a:t>
            </a:r>
          </a:p>
          <a:p>
            <a:r>
              <a:rPr lang="en-US" sz="1100" dirty="0" smtClean="0"/>
              <a:t>Are land exchanges discretionary or non-discretionary?</a:t>
            </a:r>
          </a:p>
          <a:p>
            <a:endParaRPr lang="en-US" sz="1100" dirty="0" smtClean="0"/>
          </a:p>
          <a:p>
            <a:r>
              <a:rPr lang="en-US" sz="1100" dirty="0" smtClean="0"/>
              <a:t>According to 36 CFR 254.3 They are discretionary………..but to not work on exchanges is short-sighted, it is a tool that will help in the long term for all the reasons we have discussed before.  </a:t>
            </a:r>
          </a:p>
          <a:p>
            <a:endParaRPr lang="en-US" sz="1100" dirty="0" smtClean="0"/>
          </a:p>
          <a:p>
            <a:r>
              <a:rPr lang="en-US" sz="1100" dirty="0" smtClean="0"/>
              <a:t>What does “discretionary” mean?</a:t>
            </a:r>
          </a:p>
          <a:p>
            <a:r>
              <a:rPr lang="en-US" sz="1100" dirty="0" smtClean="0"/>
              <a:t>NEPA depends on scoping feedback and decision of the line officer – can be Cat-Ex, EA or EIS</a:t>
            </a:r>
          </a:p>
          <a:p>
            <a:r>
              <a:rPr lang="en-US" sz="1100" dirty="0" smtClean="0"/>
              <a:t>Legislated LEX may be exempted from NEPA if the legislation leaves FS no discretion on whether to do LEX</a:t>
            </a:r>
          </a:p>
          <a:p>
            <a:endParaRPr lang="en-US" sz="1100" dirty="0" smtClean="0"/>
          </a:p>
          <a:p>
            <a:pPr marL="171450" indent="-171450">
              <a:buFont typeface="Arial" pitchFamily="34" charset="0"/>
              <a:buChar char="•"/>
            </a:pPr>
            <a:r>
              <a:rPr lang="en-US" sz="1100" dirty="0" smtClean="0"/>
              <a:t>The Secretary is not required to exchange any Federal lands. Land exchanges are </a:t>
            </a:r>
            <a:r>
              <a:rPr lang="en-US" sz="1100" b="1" dirty="0" smtClean="0"/>
              <a:t>discretionary, voluntary real estate transactions</a:t>
            </a:r>
            <a:r>
              <a:rPr lang="en-US" sz="1100" dirty="0" smtClean="0"/>
              <a:t>. Unless and until the parties enter into a binding exchange agreement, any party may withdraw from  and terminate an exchange proposal at any tie during the exchange process.</a:t>
            </a:r>
          </a:p>
          <a:p>
            <a:pPr marL="171450" indent="-171450">
              <a:buFont typeface="Arial" pitchFamily="34" charset="0"/>
              <a:buChar char="•"/>
            </a:pPr>
            <a:r>
              <a:rPr lang="en-US" sz="1100" dirty="0" smtClean="0"/>
              <a:t>After an ATI is signed, commence an </a:t>
            </a:r>
            <a:r>
              <a:rPr lang="en-US" sz="1100" b="1" dirty="0" smtClean="0"/>
              <a:t>environmental analysis in accordance with the NEPA</a:t>
            </a:r>
            <a:r>
              <a:rPr lang="en-US" sz="1100" dirty="0" smtClean="0"/>
              <a:t>, the Council on Environmental Quality regulations (40 CFR parts 1500-1508), and environmental policies and procedures (Manual and Handbook direction). Consider timely written comments received in response to the exchange notice published pursuant to regulations.</a:t>
            </a:r>
          </a:p>
          <a:p>
            <a:pPr marL="171450" indent="-171450">
              <a:buFont typeface="Arial" pitchFamily="34" charset="0"/>
              <a:buChar char="•"/>
            </a:pPr>
            <a:r>
              <a:rPr lang="en-US" sz="1100" dirty="0" smtClean="0"/>
              <a:t>Requirement</a:t>
            </a:r>
            <a:r>
              <a:rPr lang="en-US" sz="1100" baseline="0" dirty="0" smtClean="0"/>
              <a:t> to provide </a:t>
            </a:r>
            <a:r>
              <a:rPr lang="en-US" sz="1100" b="1" baseline="0" dirty="0" smtClean="0"/>
              <a:t>notice of any known </a:t>
            </a:r>
            <a:r>
              <a:rPr lang="en-US" sz="1100" b="1" dirty="0" smtClean="0"/>
              <a:t>hazardous substances </a:t>
            </a:r>
            <a:r>
              <a:rPr lang="en-US" sz="1100" dirty="0" smtClean="0"/>
              <a:t>present on the lands involved in the exchange. Notwithstanding</a:t>
            </a:r>
            <a:r>
              <a:rPr lang="en-US" sz="1100" baseline="0" dirty="0" smtClean="0"/>
              <a:t> the notice, </a:t>
            </a:r>
            <a:r>
              <a:rPr lang="en-US" sz="1100" b="1" baseline="0" dirty="0" smtClean="0"/>
              <a:t>assessments</a:t>
            </a:r>
            <a:r>
              <a:rPr lang="en-US" sz="1100" baseline="0" dirty="0" smtClean="0"/>
              <a:t> need to be conducted </a:t>
            </a:r>
            <a:r>
              <a:rPr lang="en-US" sz="1100" b="1" baseline="0" dirty="0" smtClean="0"/>
              <a:t>to determine </a:t>
            </a:r>
            <a:r>
              <a:rPr lang="en-US" sz="1100" baseline="0" dirty="0" smtClean="0"/>
              <a:t>if hazardous substances are present.</a:t>
            </a:r>
            <a:r>
              <a:rPr lang="en-US" sz="1100" dirty="0" smtClean="0"/>
              <a:t> </a:t>
            </a:r>
          </a:p>
          <a:p>
            <a:pPr marL="171450" indent="-171450">
              <a:buFont typeface="Arial" pitchFamily="34" charset="0"/>
              <a:buChar char="•"/>
            </a:pPr>
            <a:r>
              <a:rPr lang="en-US" sz="1100" dirty="0" smtClean="0"/>
              <a:t>All lands involved in an exchange must be </a:t>
            </a:r>
            <a:r>
              <a:rPr lang="en-US" sz="1100" b="1" dirty="0" smtClean="0"/>
              <a:t>properly described</a:t>
            </a:r>
            <a:r>
              <a:rPr lang="en-US" sz="1100" dirty="0" smtClean="0"/>
              <a:t>.</a:t>
            </a:r>
          </a:p>
          <a:p>
            <a:pPr marL="171450" indent="-171450">
              <a:buFont typeface="Arial" pitchFamily="34" charset="0"/>
              <a:buChar char="•"/>
            </a:pPr>
            <a:r>
              <a:rPr lang="en-US" sz="1100" dirty="0" smtClean="0"/>
              <a:t>Federal land or interest in land should be conveyed with  a minimum of encumbrances. </a:t>
            </a:r>
            <a:r>
              <a:rPr lang="en-US" sz="1100" b="1" dirty="0" smtClean="0"/>
              <a:t>Patent and deed use restrictions should be kept to the absolute minimum</a:t>
            </a:r>
            <a:r>
              <a:rPr lang="en-US" sz="1100" dirty="0" smtClean="0"/>
              <a:t> and used only where needed to protect the public interest. Where needed, the effect of such encumbrances on </a:t>
            </a:r>
            <a:r>
              <a:rPr lang="en-US" sz="1100" b="1" dirty="0" smtClean="0"/>
              <a:t>market va</a:t>
            </a:r>
            <a:r>
              <a:rPr lang="en-US" sz="1100" dirty="0" smtClean="0"/>
              <a:t>lue and their </a:t>
            </a:r>
            <a:r>
              <a:rPr lang="en-US" sz="1100" b="1" dirty="0" smtClean="0"/>
              <a:t>future administrative costs </a:t>
            </a:r>
            <a:r>
              <a:rPr lang="en-US" sz="1100" dirty="0" smtClean="0"/>
              <a:t>are to be considered as a part of evaluating the exchange proposal. Where there is a need to reserve such ownership as a Federal interest in land, the reservation should be for as short a time period as reasonable.</a:t>
            </a:r>
            <a:endParaRPr lang="en-US" sz="1100" b="1" dirty="0" smtClean="0"/>
          </a:p>
          <a:p>
            <a:endParaRPr lang="en-US" sz="1100" dirty="0"/>
          </a:p>
        </p:txBody>
      </p:sp>
      <p:sp>
        <p:nvSpPr>
          <p:cNvPr id="4" name="Slide Number Placeholder 3"/>
          <p:cNvSpPr>
            <a:spLocks noGrp="1"/>
          </p:cNvSpPr>
          <p:nvPr>
            <p:ph type="sldNum" sz="quarter" idx="10"/>
          </p:nvPr>
        </p:nvSpPr>
        <p:spPr/>
        <p:txBody>
          <a:bodyPr/>
          <a:lstStyle/>
          <a:p>
            <a:fld id="{47BD121B-4DA3-4325-8E56-0DC520511697}" type="slidenum">
              <a:rPr lang="en-US" smtClean="0"/>
              <a:t>19</a:t>
            </a:fld>
            <a:endParaRPr lang="en-US"/>
          </a:p>
        </p:txBody>
      </p:sp>
    </p:spTree>
    <p:extLst>
      <p:ext uri="{BB962C8B-B14F-4D97-AF65-F5344CB8AC3E}">
        <p14:creationId xmlns:p14="http://schemas.microsoft.com/office/powerpoint/2010/main" val="161591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course, the supreme law of the Untied States is the Constitution.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The Constitution provides the fundamental basis for the control, acquisition, disposition, use and management of all federally owned lands.</a:t>
            </a:r>
            <a:r>
              <a:rPr lang="en-US" sz="1200" baseline="0" dirty="0" smtClean="0"/>
              <a:t> </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The Constitution gives power to legislate, or to enact laws, to Congress.</a:t>
            </a:r>
            <a:endParaRPr lang="en-US" dirty="0" smtClean="0">
              <a:solidFill>
                <a:srgbClr val="FF0000"/>
              </a:solidFill>
            </a:endParaRPr>
          </a:p>
          <a:p>
            <a:endParaRPr lang="en-US" dirty="0" smtClean="0">
              <a:solidFill>
                <a:srgbClr val="FF0000"/>
              </a:solidFill>
            </a:endParaRPr>
          </a:p>
          <a:p>
            <a:r>
              <a:rPr lang="en-US" sz="1200" dirty="0" smtClean="0">
                <a:solidFill>
                  <a:srgbClr val="FF0000"/>
                </a:solidFill>
              </a:rPr>
              <a:t>The </a:t>
            </a:r>
            <a:r>
              <a:rPr lang="en-US" sz="1200" baseline="0" dirty="0" smtClean="0">
                <a:solidFill>
                  <a:srgbClr val="FF0000"/>
                </a:solidFill>
              </a:rPr>
              <a:t>power to </a:t>
            </a:r>
            <a:r>
              <a:rPr lang="en-US" sz="1200" dirty="0" smtClean="0">
                <a:solidFill>
                  <a:srgbClr val="FF0000"/>
                </a:solidFill>
              </a:rPr>
              <a:t>dispose of federal property was given to Congress in the Property Clause of the Constitution.  </a:t>
            </a:r>
          </a:p>
          <a:p>
            <a:endParaRPr lang="en-US" sz="1200" baseline="0" dirty="0" smtClean="0"/>
          </a:p>
          <a:p>
            <a:r>
              <a:rPr lang="en-US" sz="1200" baseline="0" dirty="0" smtClean="0"/>
              <a:t>The Supreme Court has repeatedly affirmed these powers of Congress. </a:t>
            </a:r>
          </a:p>
          <a:p>
            <a:endParaRPr lang="en-US" dirty="0" smtClean="0"/>
          </a:p>
          <a:p>
            <a:r>
              <a:rPr lang="en-US" dirty="0" smtClean="0"/>
              <a:t>So, what laws have</a:t>
            </a:r>
            <a:r>
              <a:rPr lang="en-US" baseline="0" dirty="0" smtClean="0"/>
              <a:t> been enacted by Congress authorizing the exchange of Federal lands?</a:t>
            </a:r>
            <a:endParaRPr lang="en-US" dirty="0" smtClean="0"/>
          </a:p>
        </p:txBody>
      </p:sp>
      <p:sp>
        <p:nvSpPr>
          <p:cNvPr id="4" name="Slide Number Placeholder 3"/>
          <p:cNvSpPr>
            <a:spLocks noGrp="1"/>
          </p:cNvSpPr>
          <p:nvPr>
            <p:ph type="sldNum" sz="quarter" idx="10"/>
          </p:nvPr>
        </p:nvSpPr>
        <p:spPr/>
        <p:txBody>
          <a:bodyPr/>
          <a:lstStyle/>
          <a:p>
            <a:fld id="{47BD121B-4DA3-4325-8E56-0DC520511697}" type="slidenum">
              <a:rPr lang="en-US" smtClean="0"/>
              <a:t>2</a:t>
            </a:fld>
            <a:endParaRPr lang="en-US"/>
          </a:p>
        </p:txBody>
      </p:sp>
    </p:spTree>
    <p:extLst>
      <p:ext uri="{BB962C8B-B14F-4D97-AF65-F5344CB8AC3E}">
        <p14:creationId xmlns:p14="http://schemas.microsoft.com/office/powerpoint/2010/main" val="312814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20</a:t>
            </a:fld>
            <a:endParaRPr lang="en-US"/>
          </a:p>
        </p:txBody>
      </p:sp>
    </p:spTree>
    <p:extLst>
      <p:ext uri="{BB962C8B-B14F-4D97-AF65-F5344CB8AC3E}">
        <p14:creationId xmlns:p14="http://schemas.microsoft.com/office/powerpoint/2010/main" val="329153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4114800" cy="3086100"/>
          </a:xfrm>
        </p:spPr>
      </p:sp>
      <p:sp>
        <p:nvSpPr>
          <p:cNvPr id="3" name="Notes Placeholder 2"/>
          <p:cNvSpPr>
            <a:spLocks noGrp="1"/>
          </p:cNvSpPr>
          <p:nvPr>
            <p:ph type="body" idx="1"/>
          </p:nvPr>
        </p:nvSpPr>
        <p:spPr>
          <a:xfrm>
            <a:off x="685800" y="3810001"/>
            <a:ext cx="5486400" cy="4875212"/>
          </a:xfrm>
        </p:spPr>
        <p:txBody>
          <a:bodyPr/>
          <a:lstStyle/>
          <a:p>
            <a:r>
              <a:rPr lang="en-US" sz="1100" dirty="0" smtClean="0"/>
              <a:t>Authorizes</a:t>
            </a:r>
            <a:r>
              <a:rPr lang="en-US" sz="1100" baseline="0" dirty="0" smtClean="0"/>
              <a:t> the Secretary of Interior to exchange a tract of public land or interests. </a:t>
            </a:r>
          </a:p>
          <a:p>
            <a:endParaRPr lang="en-US" sz="1100" dirty="0" smtClean="0"/>
          </a:p>
          <a:p>
            <a:r>
              <a:rPr lang="en-US" sz="1100" b="0" i="0" u="none" strike="noStrike" kern="1200" baseline="0" dirty="0" smtClean="0">
                <a:solidFill>
                  <a:schemeClr val="tx1"/>
                </a:solidFill>
              </a:rPr>
              <a:t>Land exchanges are generally conducted under the authority contained in Sections 102, 205, 206 and 207 of the Federal Land Policy and Management Act (FLPMA, 90 Stat. 2743; 43 U.S.C. 1715, 1716 and 1717).</a:t>
            </a:r>
          </a:p>
          <a:p>
            <a:endParaRPr lang="en-US" sz="1100" b="0" i="0" u="none" strike="noStrike" kern="1200" baseline="0" dirty="0" smtClean="0">
              <a:solidFill>
                <a:schemeClr val="tx1"/>
              </a:solidFill>
            </a:endParaRPr>
          </a:p>
          <a:p>
            <a:r>
              <a:rPr lang="en-US" sz="1100" b="0" i="0" u="none" strike="noStrike" kern="1200" baseline="0" dirty="0" smtClean="0">
                <a:solidFill>
                  <a:schemeClr val="tx1"/>
                </a:solidFill>
              </a:rPr>
              <a:t>FLPMA Sections 205, 206 and 207, as amended, establish five requirements for land exchanges.</a:t>
            </a:r>
          </a:p>
          <a:p>
            <a:r>
              <a:rPr lang="en-US" sz="1100" b="0" i="0" u="none" strike="noStrike" kern="1200" baseline="0" dirty="0" smtClean="0">
                <a:solidFill>
                  <a:schemeClr val="tx1"/>
                </a:solidFill>
              </a:rPr>
              <a:t>The requirements are:</a:t>
            </a:r>
          </a:p>
          <a:p>
            <a:r>
              <a:rPr lang="en-US" sz="1100" b="0" i="0" u="none" strike="noStrike" kern="1200" baseline="0" dirty="0" smtClean="0">
                <a:solidFill>
                  <a:schemeClr val="tx1"/>
                </a:solidFill>
              </a:rPr>
              <a:t>• </a:t>
            </a:r>
            <a:r>
              <a:rPr lang="en-US" sz="1100" b="0" i="1" u="none" strike="noStrike" kern="1200" baseline="0" dirty="0" smtClean="0">
                <a:solidFill>
                  <a:schemeClr val="tx1"/>
                </a:solidFill>
              </a:rPr>
              <a:t>“Acquisitions pursuant to this section shall be </a:t>
            </a:r>
            <a:r>
              <a:rPr lang="en-US" sz="1100" b="1" i="1" u="none" strike="noStrike" kern="1200" baseline="0" dirty="0" smtClean="0">
                <a:solidFill>
                  <a:schemeClr val="tx1"/>
                </a:solidFill>
              </a:rPr>
              <a:t>consistent with the mission of the department </a:t>
            </a:r>
            <a:r>
              <a:rPr lang="en-US" sz="1100" b="0" i="1" u="none" strike="noStrike" kern="1200" baseline="0" dirty="0" smtClean="0">
                <a:solidFill>
                  <a:schemeClr val="tx1"/>
                </a:solidFill>
              </a:rPr>
              <a:t>involved and with </a:t>
            </a:r>
            <a:r>
              <a:rPr lang="en-US" sz="1100" b="1" i="1" u="none" strike="noStrike" kern="1200" baseline="0" dirty="0" smtClean="0">
                <a:solidFill>
                  <a:schemeClr val="tx1"/>
                </a:solidFill>
              </a:rPr>
              <a:t>applicable departmental land-use plans</a:t>
            </a:r>
            <a:r>
              <a:rPr lang="en-US" sz="1100" b="0" i="1" u="none" strike="noStrike" kern="1200" baseline="0" dirty="0" smtClean="0">
                <a:solidFill>
                  <a:schemeClr val="tx1"/>
                </a:solidFill>
              </a:rPr>
              <a:t>.</a:t>
            </a:r>
            <a:r>
              <a:rPr lang="en-US" sz="1100" b="0" i="0" u="none" strike="noStrike" kern="1200" baseline="0" dirty="0" smtClean="0">
                <a:solidFill>
                  <a:schemeClr val="tx1"/>
                </a:solidFill>
              </a:rPr>
              <a:t>” (Sec. 205 (b)).</a:t>
            </a:r>
          </a:p>
          <a:p>
            <a:r>
              <a:rPr lang="en-US" sz="1100" b="0" i="0" u="none" strike="noStrike" kern="1200" baseline="0" dirty="0" smtClean="0">
                <a:solidFill>
                  <a:schemeClr val="tx1"/>
                </a:solidFill>
              </a:rPr>
              <a:t>• </a:t>
            </a:r>
            <a:r>
              <a:rPr lang="en-US" sz="1100" b="0" i="1" u="none" strike="noStrike" kern="1200" baseline="0" dirty="0" smtClean="0">
                <a:solidFill>
                  <a:schemeClr val="tx1"/>
                </a:solidFill>
              </a:rPr>
              <a:t>“...the </a:t>
            </a:r>
            <a:r>
              <a:rPr lang="en-US" sz="1100" b="1" i="1" u="none" strike="noStrike" kern="1200" baseline="0" dirty="0" smtClean="0">
                <a:solidFill>
                  <a:schemeClr val="tx1"/>
                </a:solidFill>
              </a:rPr>
              <a:t>public interest will be well served by making that exchange</a:t>
            </a:r>
            <a:r>
              <a:rPr lang="en-US" sz="1100" b="0" i="1" u="none" strike="noStrike" kern="1200" baseline="0" dirty="0" smtClean="0">
                <a:solidFill>
                  <a:schemeClr val="tx1"/>
                </a:solidFill>
              </a:rPr>
              <a:t>...” </a:t>
            </a:r>
            <a:r>
              <a:rPr lang="en-US" sz="1100" b="0" i="0" u="none" strike="noStrike" kern="1200" baseline="0" dirty="0" smtClean="0">
                <a:solidFill>
                  <a:schemeClr val="tx1"/>
                </a:solidFill>
              </a:rPr>
              <a:t>(Sec. 206 (a)). [See detailed explanation of public interest documentation requirements in Chapter 9, B.1.]</a:t>
            </a:r>
          </a:p>
          <a:p>
            <a:r>
              <a:rPr lang="en-US" sz="1100" b="0" i="0" u="none" strike="noStrike" kern="1200" baseline="0" dirty="0" smtClean="0">
                <a:solidFill>
                  <a:schemeClr val="tx1"/>
                </a:solidFill>
              </a:rPr>
              <a:t>• </a:t>
            </a:r>
            <a:r>
              <a:rPr lang="en-US" sz="1100" b="0" i="1" u="none" strike="noStrike" kern="1200" baseline="0" dirty="0" smtClean="0">
                <a:solidFill>
                  <a:schemeClr val="tx1"/>
                </a:solidFill>
              </a:rPr>
              <a:t>“...the Secretary may accept title to any non-Federal land or interests therein in exchange for such land, or interests therein which he finds proper for transfer out of Federal ownership and which are </a:t>
            </a:r>
            <a:r>
              <a:rPr lang="en-US" sz="1100" b="1" i="1" u="none" strike="noStrike" kern="1200" baseline="0" dirty="0" smtClean="0">
                <a:solidFill>
                  <a:schemeClr val="tx1"/>
                </a:solidFill>
              </a:rPr>
              <a:t>located in the same State </a:t>
            </a:r>
            <a:r>
              <a:rPr lang="en-US" sz="1100" b="0" i="1" u="none" strike="noStrike" kern="1200" baseline="0" dirty="0" smtClean="0">
                <a:solidFill>
                  <a:schemeClr val="tx1"/>
                </a:solidFill>
              </a:rPr>
              <a:t>as the non-Federal land or interest to be acquired.” </a:t>
            </a:r>
            <a:r>
              <a:rPr lang="en-US" sz="1100" b="0" i="0" u="none" strike="noStrike" kern="1200" baseline="0" dirty="0" smtClean="0">
                <a:solidFill>
                  <a:schemeClr val="tx1"/>
                </a:solidFill>
              </a:rPr>
              <a:t>(Sec. 206 (b)).</a:t>
            </a:r>
          </a:p>
          <a:p>
            <a:r>
              <a:rPr lang="en-US" sz="1100" b="0" i="0" u="none" strike="noStrike" kern="1200" baseline="0" dirty="0" smtClean="0">
                <a:solidFill>
                  <a:schemeClr val="tx1"/>
                </a:solidFill>
              </a:rPr>
              <a:t>• </a:t>
            </a:r>
            <a:r>
              <a:rPr lang="en-US" sz="1100" b="0" i="1" u="none" strike="noStrike" kern="1200" baseline="0" dirty="0" smtClean="0">
                <a:solidFill>
                  <a:schemeClr val="tx1"/>
                </a:solidFill>
              </a:rPr>
              <a:t>“The </a:t>
            </a:r>
            <a:r>
              <a:rPr lang="en-US" sz="1100" b="1" i="1" u="none" strike="noStrike" kern="1200" baseline="0" dirty="0" smtClean="0">
                <a:solidFill>
                  <a:schemeClr val="tx1"/>
                </a:solidFill>
              </a:rPr>
              <a:t>values</a:t>
            </a:r>
            <a:r>
              <a:rPr lang="en-US" sz="1100" b="0" i="1" u="none" strike="noStrike" kern="1200" baseline="0" dirty="0" smtClean="0">
                <a:solidFill>
                  <a:schemeClr val="tx1"/>
                </a:solidFill>
              </a:rPr>
              <a:t> of the lands exchanged...either </a:t>
            </a:r>
            <a:r>
              <a:rPr lang="en-US" sz="1100" b="1" i="1" u="none" strike="noStrike" kern="1200" baseline="0" dirty="0" smtClean="0">
                <a:solidFill>
                  <a:schemeClr val="tx1"/>
                </a:solidFill>
              </a:rPr>
              <a:t>shall be equal</a:t>
            </a:r>
            <a:r>
              <a:rPr lang="en-US" sz="1100" b="0" i="1" u="none" strike="noStrike" kern="1200" baseline="0" dirty="0" smtClean="0">
                <a:solidFill>
                  <a:schemeClr val="tx1"/>
                </a:solidFill>
              </a:rPr>
              <a:t>, or if they are not equal, the values shall be equalized by the payment of money to the grantor or to the Secretary concerned as the circumstances require so long as payment </a:t>
            </a:r>
            <a:r>
              <a:rPr lang="en-US" sz="1100" b="1" i="1" u="none" strike="noStrike" kern="1200" baseline="0" dirty="0" smtClean="0">
                <a:solidFill>
                  <a:schemeClr val="tx1"/>
                </a:solidFill>
              </a:rPr>
              <a:t>does not exceed 25 per centum </a:t>
            </a:r>
            <a:r>
              <a:rPr lang="en-US" sz="1100" b="0" i="1" u="none" strike="noStrike" kern="1200" baseline="0" dirty="0" smtClean="0">
                <a:solidFill>
                  <a:schemeClr val="tx1"/>
                </a:solidFill>
              </a:rPr>
              <a:t>of the total value of the lands or interests transferred out of Federal ownership. The Secretary concerned shall try to reduce the amount of payment of money to as small an amount as possible.” </a:t>
            </a:r>
            <a:r>
              <a:rPr lang="en-US" sz="1100" b="0" i="0" u="none" strike="noStrike" kern="1200" baseline="0" dirty="0" smtClean="0">
                <a:solidFill>
                  <a:schemeClr val="tx1"/>
                </a:solidFill>
              </a:rPr>
              <a:t>(Sec. 206 (b)).</a:t>
            </a:r>
          </a:p>
          <a:p>
            <a:r>
              <a:rPr lang="en-US" sz="1100" b="0" i="0" u="none" strike="noStrike" kern="1200" baseline="0" dirty="0" smtClean="0">
                <a:solidFill>
                  <a:schemeClr val="tx1"/>
                </a:solidFill>
              </a:rPr>
              <a:t>• </a:t>
            </a:r>
            <a:r>
              <a:rPr lang="en-US" sz="1100" b="0" i="1" u="none" strike="noStrike" kern="1200" baseline="0" dirty="0" smtClean="0">
                <a:solidFill>
                  <a:schemeClr val="tx1"/>
                </a:solidFill>
              </a:rPr>
              <a:t>“No tract of land may be disposed of under this Act, whether by sale, exchange, or donation, to any person who is not a </a:t>
            </a:r>
            <a:r>
              <a:rPr lang="en-US" sz="1100" b="1" i="1" u="none" strike="noStrike" kern="1200" baseline="0" dirty="0" smtClean="0">
                <a:solidFill>
                  <a:schemeClr val="tx1"/>
                </a:solidFill>
              </a:rPr>
              <a:t>citizen</a:t>
            </a:r>
            <a:r>
              <a:rPr lang="en-US" sz="1100" b="0" i="1" u="none" strike="noStrike" kern="1200" baseline="0" dirty="0" smtClean="0">
                <a:solidFill>
                  <a:schemeClr val="tx1"/>
                </a:solidFill>
              </a:rPr>
              <a:t> of the United States, or in the case of a corporation, is not subject to the laws of any State or of the United States.” </a:t>
            </a:r>
            <a:r>
              <a:rPr lang="en-US" sz="1100" b="0" i="0" u="none" strike="noStrike" kern="1200" baseline="0" dirty="0" smtClean="0">
                <a:solidFill>
                  <a:schemeClr val="tx1"/>
                </a:solidFill>
              </a:rPr>
              <a:t>(Sec. 207).</a:t>
            </a:r>
            <a:endParaRPr lang="en-US" sz="1100" dirty="0"/>
          </a:p>
        </p:txBody>
      </p:sp>
      <p:sp>
        <p:nvSpPr>
          <p:cNvPr id="4" name="Slide Number Placeholder 3"/>
          <p:cNvSpPr>
            <a:spLocks noGrp="1"/>
          </p:cNvSpPr>
          <p:nvPr>
            <p:ph type="sldNum" sz="quarter" idx="10"/>
          </p:nvPr>
        </p:nvSpPr>
        <p:spPr/>
        <p:txBody>
          <a:bodyPr/>
          <a:lstStyle/>
          <a:p>
            <a:fld id="{47BD121B-4DA3-4325-8E56-0DC520511697}" type="slidenum">
              <a:rPr lang="en-US" smtClean="0"/>
              <a:t>3</a:t>
            </a:fld>
            <a:endParaRPr lang="en-US"/>
          </a:p>
        </p:txBody>
      </p:sp>
    </p:spTree>
    <p:extLst>
      <p:ext uri="{BB962C8B-B14F-4D97-AF65-F5344CB8AC3E}">
        <p14:creationId xmlns:p14="http://schemas.microsoft.com/office/powerpoint/2010/main" val="154459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The General Exchange Act applies to reserved public domain lands or to lands acquired pursuant to laws authorizing</a:t>
            </a:r>
            <a:r>
              <a:rPr lang="en-US" baseline="0" dirty="0" smtClean="0"/>
              <a:t> the exchange of reserved public domain. [Unless otherwise provided by law, lands acquired by the U.S. in exchanges assume the same status as the Federal lands conveyed. 36 CFR 254.1(g)]</a:t>
            </a:r>
          </a:p>
          <a:p>
            <a:endParaRPr lang="en-US" baseline="0" dirty="0" smtClean="0"/>
          </a:p>
          <a:p>
            <a:r>
              <a:rPr lang="en-US" sz="1200" b="1" dirty="0" smtClean="0"/>
              <a:t>General Exchange Act</a:t>
            </a:r>
            <a:r>
              <a:rPr lang="en-US" sz="1200" dirty="0" smtClean="0"/>
              <a:t> of March 20, 1922 (P.L. 67-173; 16 U.S.C. 485, 486) </a:t>
            </a:r>
          </a:p>
          <a:p>
            <a:r>
              <a:rPr lang="en-US" sz="1050" dirty="0" smtClean="0"/>
              <a:t>P</a:t>
            </a:r>
            <a:r>
              <a:rPr lang="en-US" sz="1200" dirty="0" smtClean="0"/>
              <a:t>rovides for the Secretary of Agriculture to accept on behalf of the USA title to any lands within the exterior boundaries of the National Forests, which in the opinion of the Secretary are valuable for NFS purposes, and in exchange for equal value lands within the same state, subject to acceptable title.</a:t>
            </a:r>
          </a:p>
          <a:p>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4</a:t>
            </a:fld>
            <a:endParaRPr lang="en-US"/>
          </a:p>
        </p:txBody>
      </p:sp>
    </p:spTree>
    <p:extLst>
      <p:ext uri="{BB962C8B-B14F-4D97-AF65-F5344CB8AC3E}">
        <p14:creationId xmlns:p14="http://schemas.microsoft.com/office/powerpoint/2010/main" val="302078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Weeks Law applies to acquired lands (lands with Weeks Law status)</a:t>
            </a:r>
          </a:p>
          <a:p>
            <a:endParaRPr lang="en-US" dirty="0" smtClean="0"/>
          </a:p>
          <a:p>
            <a:r>
              <a:rPr lang="en-US" dirty="0" smtClean="0"/>
              <a:t>[Weeks</a:t>
            </a:r>
            <a:r>
              <a:rPr lang="en-US" baseline="0" dirty="0" smtClean="0"/>
              <a:t> Act Status for Certain Lands, 1958 (P.L. 85-862, 72 Stat. 1571) – “…all ands of the U.S. within the exterior boundaries of National Forests which were or hereafter are acquired for or in connection with the National Forests or transferred to the FS… are hereby made subject to the Weeks Act of March 1, 1911… and to all laws, rules, and regulations applicable to NF lands acquired thereunder…” “…excepting (a) lands reserved from the public domain or acquired pursuant to laws authorizing the exchange of land or timber reserved from or part of the public domain…”]</a:t>
            </a:r>
          </a:p>
          <a:p>
            <a:endParaRPr lang="en-US" dirty="0" smtClean="0"/>
          </a:p>
          <a:p>
            <a:pPr marL="0" marR="0" lvl="1" indent="0" algn="l" defTabSz="914400" rtl="0" eaLnBrk="1" fontAlgn="auto" latinLnBrk="0" hangingPunct="1">
              <a:lnSpc>
                <a:spcPct val="100000"/>
              </a:lnSpc>
              <a:spcBef>
                <a:spcPts val="0"/>
              </a:spcBef>
              <a:spcAft>
                <a:spcPct val="0"/>
              </a:spcAft>
              <a:buClrTx/>
              <a:buSzTx/>
              <a:buFontTx/>
              <a:buNone/>
              <a:tabLst/>
              <a:defRPr/>
            </a:pPr>
            <a:r>
              <a:rPr kumimoji="0" lang="en-US" altLang="en-US" b="1" i="0" strike="noStrike" cap="none" normalizeH="0" baseline="0" dirty="0" smtClean="0">
                <a:ln>
                  <a:noFill/>
                </a:ln>
                <a:solidFill>
                  <a:schemeClr val="tx1"/>
                </a:solidFill>
                <a:effectLst/>
                <a:ea typeface="Times New Roman" panose="02020603050405020304" pitchFamily="18" charset="0"/>
              </a:rPr>
              <a:t>Weeks Act of March 1, 1911</a:t>
            </a:r>
          </a:p>
          <a:p>
            <a:pPr marL="0" marR="0" lvl="1" indent="0" algn="l" defTabSz="914400" rtl="0" eaLnBrk="1" fontAlgn="auto" latinLnBrk="0" hangingPunct="1">
              <a:lnSpc>
                <a:spcPct val="100000"/>
              </a:lnSpc>
              <a:spcBef>
                <a:spcPts val="0"/>
              </a:spcBef>
              <a:spcAft>
                <a:spcPct val="0"/>
              </a:spcAft>
              <a:buClrTx/>
              <a:buSzTx/>
              <a:buFontTx/>
              <a:buNone/>
              <a:tabLst/>
              <a:defRPr/>
            </a:pPr>
            <a:r>
              <a:rPr kumimoji="0" lang="en-US" altLang="en-US" b="1" i="0" strike="noStrike" cap="none" normalizeH="0" baseline="0" dirty="0" smtClean="0">
                <a:ln>
                  <a:noFill/>
                </a:ln>
                <a:solidFill>
                  <a:schemeClr val="tx1"/>
                </a:solidFill>
                <a:effectLst/>
                <a:ea typeface="Times New Roman" panose="02020603050405020304" pitchFamily="18" charset="0"/>
              </a:rPr>
              <a:t>(16 U.S.C. 516) </a:t>
            </a:r>
            <a:r>
              <a:rPr kumimoji="0" lang="en-US" altLang="en-US" b="0" i="0" u="none" strike="noStrike" cap="none" normalizeH="0" baseline="0" dirty="0" smtClean="0">
                <a:ln>
                  <a:noFill/>
                </a:ln>
                <a:solidFill>
                  <a:schemeClr val="tx1"/>
                </a:solidFill>
                <a:effectLst/>
                <a:ea typeface="Times New Roman" panose="02020603050405020304" pitchFamily="18" charset="0"/>
              </a:rPr>
              <a:t>This act authorizes the exchange of </a:t>
            </a:r>
            <a:r>
              <a:rPr kumimoji="0" lang="en-US" altLang="en-US" b="1" i="0" u="none" strike="noStrike" cap="none" normalizeH="0" baseline="0" dirty="0" smtClean="0">
                <a:ln>
                  <a:noFill/>
                </a:ln>
                <a:solidFill>
                  <a:schemeClr val="tx1"/>
                </a:solidFill>
                <a:effectLst/>
                <a:ea typeface="Times New Roman" panose="02020603050405020304" pitchFamily="18" charset="0"/>
              </a:rPr>
              <a:t>NFS land or timber </a:t>
            </a:r>
            <a:r>
              <a:rPr kumimoji="0" lang="en-US" altLang="en-US" b="0" i="0" u="none" strike="noStrike" cap="none" normalizeH="0" baseline="0" dirty="0" smtClean="0">
                <a:ln>
                  <a:noFill/>
                </a:ln>
                <a:solidFill>
                  <a:schemeClr val="tx1"/>
                </a:solidFill>
                <a:effectLst/>
                <a:ea typeface="Times New Roman" panose="02020603050405020304" pitchFamily="18" charset="0"/>
              </a:rPr>
              <a:t>that has Weeks Law (acquired land) status.</a:t>
            </a:r>
          </a:p>
          <a:p>
            <a:pPr marL="0" lvl="1" indent="0">
              <a:lnSpc>
                <a:spcPct val="100000"/>
              </a:lnSpc>
              <a:spcAft>
                <a:spcPct val="0"/>
              </a:spcAft>
              <a:buNone/>
            </a:pPr>
            <a:r>
              <a:rPr lang="en-US" altLang="en-US" dirty="0" smtClean="0">
                <a:ea typeface="Times New Roman" panose="02020603050405020304" pitchFamily="18" charset="0"/>
              </a:rPr>
              <a:t>a. </a:t>
            </a:r>
            <a:r>
              <a:rPr kumimoji="0" lang="en-US" altLang="en-US" b="0" i="0" u="none" strike="noStrike" cap="none" normalizeH="0" baseline="0" dirty="0" smtClean="0">
                <a:ln>
                  <a:noFill/>
                </a:ln>
                <a:solidFill>
                  <a:schemeClr val="tx1"/>
                </a:solidFill>
                <a:effectLst/>
                <a:ea typeface="Times New Roman" panose="02020603050405020304" pitchFamily="18" charset="0"/>
              </a:rPr>
              <a:t>The non-Federal land or timber must be within the </a:t>
            </a:r>
            <a:r>
              <a:rPr kumimoji="0" lang="en-US" altLang="en-US" b="1" i="0" u="none" strike="noStrike" cap="none" normalizeH="0" baseline="0" dirty="0" smtClean="0">
                <a:ln>
                  <a:noFill/>
                </a:ln>
                <a:solidFill>
                  <a:schemeClr val="tx1"/>
                </a:solidFill>
                <a:effectLst/>
                <a:ea typeface="Times New Roman" panose="02020603050405020304" pitchFamily="18" charset="0"/>
              </a:rPr>
              <a:t>same State </a:t>
            </a:r>
            <a:r>
              <a:rPr kumimoji="0" lang="en-US" altLang="en-US" b="0" i="0" u="none" strike="noStrike" cap="none" normalizeH="0" baseline="0" dirty="0" smtClean="0">
                <a:ln>
                  <a:noFill/>
                </a:ln>
                <a:solidFill>
                  <a:schemeClr val="tx1"/>
                </a:solidFill>
                <a:effectLst/>
                <a:ea typeface="Times New Roman" panose="02020603050405020304" pitchFamily="18" charset="0"/>
              </a:rPr>
              <a:t>and </a:t>
            </a:r>
          </a:p>
          <a:p>
            <a:pPr marL="0" marR="0" lvl="0" indent="0" algn="l" defTabSz="914400" rtl="0" eaLnBrk="0" fontAlgn="base" latinLnBrk="0" hangingPunct="0">
              <a:lnSpc>
                <a:spcPct val="100000"/>
              </a:lnSpc>
              <a:spcBef>
                <a:spcPct val="0"/>
              </a:spcBef>
              <a:spcAft>
                <a:spcPct val="0"/>
              </a:spcAft>
              <a:buClrTx/>
              <a:buSzTx/>
              <a:tabLst/>
            </a:pPr>
            <a:r>
              <a:rPr lang="en-US" altLang="en-US" dirty="0" smtClean="0">
                <a:ea typeface="Times New Roman" panose="02020603050405020304" pitchFamily="18" charset="0"/>
              </a:rPr>
              <a:t>b. </a:t>
            </a:r>
            <a:r>
              <a:rPr kumimoji="0" lang="en-US" altLang="en-US" b="1" i="0" u="none" strike="noStrike" cap="none" normalizeH="0" baseline="0" dirty="0" smtClean="0">
                <a:ln>
                  <a:noFill/>
                </a:ln>
                <a:solidFill>
                  <a:schemeClr val="tx1"/>
                </a:solidFill>
                <a:effectLst/>
                <a:ea typeface="Times New Roman" panose="02020603050405020304" pitchFamily="18" charset="0"/>
              </a:rPr>
              <a:t>within the exterior boundary </a:t>
            </a:r>
            <a:r>
              <a:rPr kumimoji="0" lang="en-US" altLang="en-US" b="0" i="0" u="none" strike="noStrike" cap="none" normalizeH="0" baseline="0" dirty="0" smtClean="0">
                <a:ln>
                  <a:noFill/>
                </a:ln>
                <a:solidFill>
                  <a:schemeClr val="tx1"/>
                </a:solidFill>
                <a:effectLst/>
                <a:ea typeface="Times New Roman" panose="02020603050405020304" pitchFamily="18" charset="0"/>
              </a:rPr>
              <a:t>of a National Forest, </a:t>
            </a:r>
          </a:p>
          <a:p>
            <a:pPr marL="0" marR="0" lvl="0" indent="0" algn="l" defTabSz="914400" rtl="0" eaLnBrk="0" fontAlgn="base" latinLnBrk="0" hangingPunct="0">
              <a:lnSpc>
                <a:spcPct val="100000"/>
              </a:lnSpc>
              <a:spcBef>
                <a:spcPct val="0"/>
              </a:spcBef>
              <a:spcAft>
                <a:spcPct val="0"/>
              </a:spcAft>
              <a:buClrTx/>
              <a:buSzTx/>
              <a:tabLst/>
            </a:pPr>
            <a:r>
              <a:rPr lang="en-US" altLang="en-US" dirty="0" smtClean="0">
                <a:ea typeface="Times New Roman" panose="02020603050405020304" pitchFamily="18" charset="0"/>
              </a:rPr>
              <a:t>c. </a:t>
            </a:r>
            <a:r>
              <a:rPr kumimoji="0" lang="en-US" altLang="en-US" b="0" i="0" u="none" strike="noStrike" cap="none" normalizeH="0" baseline="0" dirty="0" smtClean="0">
                <a:ln>
                  <a:noFill/>
                </a:ln>
                <a:solidFill>
                  <a:schemeClr val="tx1"/>
                </a:solidFill>
                <a:effectLst/>
                <a:ea typeface="Times New Roman" panose="02020603050405020304" pitchFamily="18" charset="0"/>
              </a:rPr>
              <a:t>or it must be within </a:t>
            </a:r>
            <a:r>
              <a:rPr kumimoji="0" lang="en-US" altLang="en-US" b="1" i="0" u="none" strike="noStrike" cap="none" normalizeH="0" baseline="0" dirty="0" smtClean="0">
                <a:ln>
                  <a:noFill/>
                </a:ln>
                <a:solidFill>
                  <a:schemeClr val="tx1"/>
                </a:solidFill>
                <a:effectLst/>
                <a:ea typeface="Times New Roman" panose="02020603050405020304" pitchFamily="18" charset="0"/>
              </a:rPr>
              <a:t>an area approved </a:t>
            </a:r>
            <a:r>
              <a:rPr kumimoji="0" lang="en-US" altLang="en-US" b="0" i="0" u="none" strike="noStrike" cap="none" normalizeH="0" baseline="0" dirty="0" smtClean="0">
                <a:ln>
                  <a:noFill/>
                </a:ln>
                <a:solidFill>
                  <a:schemeClr val="tx1"/>
                </a:solidFill>
                <a:effectLst/>
                <a:ea typeface="Times New Roman" panose="02020603050405020304" pitchFamily="18" charset="0"/>
              </a:rPr>
              <a:t>for acquisition by the Secretary of Agriculture (purchase unit).</a:t>
            </a:r>
            <a:endParaRPr kumimoji="0" lang="en-US" altLang="en-US" b="0" i="0" u="none" strike="noStrike" cap="none" normalizeH="0" baseline="0" dirty="0" smtClean="0">
              <a:ln>
                <a:noFill/>
              </a:ln>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5</a:t>
            </a:fld>
            <a:endParaRPr lang="en-US"/>
          </a:p>
        </p:txBody>
      </p:sp>
    </p:spTree>
    <p:extLst>
      <p:ext uri="{BB962C8B-B14F-4D97-AF65-F5344CB8AC3E}">
        <p14:creationId xmlns:p14="http://schemas.microsoft.com/office/powerpoint/2010/main" val="205653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6" indent="-174706">
              <a:buFont typeface="Arial" pitchFamily="34" charset="0"/>
              <a:buChar char="•"/>
            </a:pPr>
            <a:r>
              <a:rPr lang="en-US" baseline="0" dirty="0" smtClean="0"/>
              <a:t>Primary authority for all BLM land exchanges.</a:t>
            </a:r>
          </a:p>
          <a:p>
            <a:endParaRPr lang="en-US" baseline="0" dirty="0" smtClean="0"/>
          </a:p>
          <a:p>
            <a:pPr marL="174706" indent="-174706" defTabSz="931763">
              <a:buFont typeface="Arial" pitchFamily="34" charset="0"/>
              <a:buChar char="•"/>
              <a:defRPr/>
            </a:pPr>
            <a:r>
              <a:rPr lang="en-US" baseline="0" dirty="0" smtClean="0"/>
              <a:t>Not a complete exchange authority for the FS, but is used in conjunction with and is supplemental to all applicable FS exchange laws.</a:t>
            </a:r>
          </a:p>
          <a:p>
            <a:pPr defTabSz="931763">
              <a:defRPr/>
            </a:pPr>
            <a:endParaRPr lang="en-US" baseline="0" dirty="0" smtClean="0"/>
          </a:p>
          <a:p>
            <a:pPr marL="174706" indent="-174706" defTabSz="931763">
              <a:buFont typeface="Arial" pitchFamily="34" charset="0"/>
              <a:buChar char="•"/>
              <a:defRPr/>
            </a:pPr>
            <a:r>
              <a:rPr lang="en-US" baseline="0" dirty="0" smtClean="0"/>
              <a:t>Established uniform procedures for any disposal of public land, acquisition of non-Federal land for public purposes, and the exchange of such lands and required that each disposal, acquisition, and exchange be consistent with the prescribed mission of the department or agency involved. </a:t>
            </a:r>
          </a:p>
          <a:p>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6</a:t>
            </a:fld>
            <a:endParaRPr lang="en-US"/>
          </a:p>
        </p:txBody>
      </p:sp>
    </p:spTree>
    <p:extLst>
      <p:ext uri="{BB962C8B-B14F-4D97-AF65-F5344CB8AC3E}">
        <p14:creationId xmlns:p14="http://schemas.microsoft.com/office/powerpoint/2010/main" val="90524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FLPMA was amended in 1988 by the Federal Land Exchange Facilitation Act (FLEFA, 102 Stat. 1087).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FLEFA contains provisions to facilitate and expedite land exchanges by establishing uniform rules and regulations for appraisals, and procedures and guidelines for resolution of appraisal disputes.</a:t>
            </a:r>
            <a:endParaRPr lang="en-US" dirty="0"/>
          </a:p>
        </p:txBody>
      </p:sp>
      <p:sp>
        <p:nvSpPr>
          <p:cNvPr id="4" name="Slide Number Placeholder 3"/>
          <p:cNvSpPr>
            <a:spLocks noGrp="1"/>
          </p:cNvSpPr>
          <p:nvPr>
            <p:ph type="sldNum" sz="quarter" idx="10"/>
          </p:nvPr>
        </p:nvSpPr>
        <p:spPr/>
        <p:txBody>
          <a:bodyPr/>
          <a:lstStyle/>
          <a:p>
            <a:fld id="{47BD121B-4DA3-4325-8E56-0DC520511697}" type="slidenum">
              <a:rPr lang="en-US" smtClean="0"/>
              <a:t>7</a:t>
            </a:fld>
            <a:endParaRPr lang="en-US"/>
          </a:p>
        </p:txBody>
      </p:sp>
    </p:spTree>
    <p:extLst>
      <p:ext uri="{BB962C8B-B14F-4D97-AF65-F5344CB8AC3E}">
        <p14:creationId xmlns:p14="http://schemas.microsoft.com/office/powerpoint/2010/main" val="281779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28600"/>
            <a:ext cx="4114800" cy="3086100"/>
          </a:xfrm>
        </p:spPr>
      </p:sp>
      <p:sp>
        <p:nvSpPr>
          <p:cNvPr id="3" name="Notes Placeholder 2"/>
          <p:cNvSpPr>
            <a:spLocks noGrp="1"/>
          </p:cNvSpPr>
          <p:nvPr>
            <p:ph type="body" idx="1"/>
          </p:nvPr>
        </p:nvSpPr>
        <p:spPr>
          <a:xfrm>
            <a:off x="304800" y="3352800"/>
            <a:ext cx="6324600" cy="5562600"/>
          </a:xfrm>
        </p:spPr>
        <p:txBody>
          <a:bodyPr/>
          <a:lstStyle/>
          <a:p>
            <a:pPr>
              <a:lnSpc>
                <a:spcPts val="1200"/>
              </a:lnSpc>
            </a:pPr>
            <a:r>
              <a:rPr lang="en-US" sz="1100" u="sng" dirty="0" smtClean="0"/>
              <a:t>In addition</a:t>
            </a:r>
            <a:r>
              <a:rPr lang="en-US" sz="1100" u="sng" baseline="0" dirty="0" smtClean="0"/>
              <a:t> to the general land exchange authorities, exchanges are also authorized under statutes such as...</a:t>
            </a:r>
          </a:p>
          <a:p>
            <a:pPr marL="0" marR="0" lvl="0" indent="0" algn="l" defTabSz="914400" rtl="0" eaLnBrk="1" fontAlgn="auto" latinLnBrk="0" hangingPunct="1">
              <a:lnSpc>
                <a:spcPts val="1200"/>
              </a:lnSpc>
              <a:buClrTx/>
              <a:buSzTx/>
              <a:buFontTx/>
              <a:buNone/>
              <a:tabLst/>
              <a:defRPr/>
            </a:pPr>
            <a:r>
              <a:rPr lang="en-US" sz="1100" b="1" dirty="0" smtClean="0"/>
              <a:t>Bankhead-Jones </a:t>
            </a:r>
            <a:r>
              <a:rPr lang="en-US" sz="1100" b="1" dirty="0" smtClean="0"/>
              <a:t>Farm Tenant Act </a:t>
            </a:r>
            <a:r>
              <a:rPr lang="en-US" sz="1100" dirty="0" smtClean="0"/>
              <a:t>of July 22, </a:t>
            </a:r>
            <a:r>
              <a:rPr lang="en-US" sz="1100" dirty="0" smtClean="0"/>
              <a:t>1937 as amended  </a:t>
            </a:r>
            <a:r>
              <a:rPr lang="en-US" sz="1100" dirty="0" smtClean="0"/>
              <a:t>(P.L. 75-210; 7 U.S.C. 1010) - May exchange with private owners and with subdivision or agencies of State governments in any case where the Secretary finds that such exchange would not conflict with the purposes of this Act, and that the value of the property received in exchange is substantially equal to that conveyed</a:t>
            </a:r>
            <a:r>
              <a:rPr lang="en-US" sz="1100" dirty="0" smtClean="0"/>
              <a:t>. </a:t>
            </a:r>
            <a:r>
              <a:rPr lang="en-US" sz="1100" baseline="0" dirty="0" smtClean="0"/>
              <a:t>Authorized the Secretary of Agriculture to exchange National Grasslands.</a:t>
            </a:r>
          </a:p>
          <a:p>
            <a:pPr>
              <a:lnSpc>
                <a:spcPts val="1200"/>
              </a:lnSpc>
            </a:pPr>
            <a:r>
              <a:rPr lang="en-US" sz="1100" b="1" baseline="0" dirty="0" smtClean="0"/>
              <a:t>National </a:t>
            </a:r>
            <a:r>
              <a:rPr lang="en-US" sz="1100" b="1" baseline="0" dirty="0" smtClean="0"/>
              <a:t>Trails System Act </a:t>
            </a:r>
            <a:r>
              <a:rPr lang="en-US" sz="1100" baseline="0" dirty="0" smtClean="0"/>
              <a:t>of 1968 authorized the heads of federal agencies to acquire by exchange lands or interests in lands within the exterior boundaries of areas under their administration that are included in a national recreation, scenic, or historic trail right-of-way (</a:t>
            </a:r>
            <a:r>
              <a:rPr lang="en-US" sz="1100" dirty="0" smtClean="0"/>
              <a:t>acquire whole tracts notwithstanding that parts of such tracts may lie outside the area of trail acquisition)</a:t>
            </a:r>
            <a:r>
              <a:rPr lang="en-US" sz="1100" baseline="0" dirty="0" smtClean="0"/>
              <a:t>.</a:t>
            </a:r>
          </a:p>
          <a:p>
            <a:pPr>
              <a:lnSpc>
                <a:spcPts val="1200"/>
              </a:lnSpc>
            </a:pPr>
            <a:r>
              <a:rPr lang="en-US" sz="1100" b="1" baseline="0" dirty="0" smtClean="0"/>
              <a:t>Wild &amp; Scenic Rivers Act </a:t>
            </a:r>
            <a:r>
              <a:rPr lang="en-US" sz="1100" baseline="0" dirty="0" smtClean="0"/>
              <a:t>of 1968 authorized the Secretaries of Interior and Agriculture to acquire by exchange lands and interests in lands within the boundaries of any federally administered component of the national wild and scenic rivers system by exchange.</a:t>
            </a:r>
          </a:p>
          <a:p>
            <a:pPr>
              <a:lnSpc>
                <a:spcPts val="1200"/>
              </a:lnSpc>
            </a:pPr>
            <a:r>
              <a:rPr lang="en-US" sz="1100" b="1" baseline="0" dirty="0" smtClean="0"/>
              <a:t>Small Tract Act </a:t>
            </a:r>
            <a:r>
              <a:rPr lang="en-US" sz="1100" baseline="0" dirty="0" smtClean="0"/>
              <a:t>of 1983 authorized the Secretary of Agriculture to resolve land disputes and management problems by conveying through exchange three categories of land:</a:t>
            </a:r>
          </a:p>
          <a:p>
            <a:pPr marL="174706" indent="-174706">
              <a:lnSpc>
                <a:spcPts val="1200"/>
              </a:lnSpc>
              <a:buFont typeface="Arial" pitchFamily="34" charset="0"/>
              <a:buChar char="•"/>
            </a:pPr>
            <a:r>
              <a:rPr lang="en-US" sz="1100" baseline="0" dirty="0" smtClean="0"/>
              <a:t>Mineral survey fractions of 40-acres or less</a:t>
            </a:r>
          </a:p>
          <a:p>
            <a:pPr marL="174706" indent="-174706">
              <a:lnSpc>
                <a:spcPts val="1200"/>
              </a:lnSpc>
              <a:buFont typeface="Arial" pitchFamily="34" charset="0"/>
              <a:buChar char="•"/>
            </a:pPr>
            <a:r>
              <a:rPr lang="en-US" sz="1100" baseline="0" dirty="0" smtClean="0"/>
              <a:t>Parcels of 10 acres or less that are innocently encroached on</a:t>
            </a:r>
          </a:p>
          <a:p>
            <a:pPr marL="174706" indent="-174706">
              <a:lnSpc>
                <a:spcPts val="1200"/>
              </a:lnSpc>
              <a:buFont typeface="Arial" pitchFamily="34" charset="0"/>
              <a:buChar char="•"/>
            </a:pPr>
            <a:r>
              <a:rPr lang="en-US" sz="1100" baseline="0" dirty="0" smtClean="0"/>
              <a:t>Road rights-of-way substantially surrounded by lands not owned by the U.S.</a:t>
            </a:r>
          </a:p>
          <a:p>
            <a:pPr marL="0" marR="0" lvl="0" indent="0" algn="l" defTabSz="914400" rtl="0" eaLnBrk="1" fontAlgn="auto" latinLnBrk="0" hangingPunct="1">
              <a:lnSpc>
                <a:spcPts val="1200"/>
              </a:lnSpc>
              <a:buClrTx/>
              <a:buSzTx/>
              <a:buFontTx/>
              <a:buNone/>
              <a:tabLst/>
              <a:defRPr/>
            </a:pPr>
            <a:r>
              <a:rPr lang="en-US" sz="1100" b="1" dirty="0" smtClean="0"/>
              <a:t>Forest Service Realignment &amp; Enhancement Act of 2005 (P.L. 109-54, Title V) “FSFREA”</a:t>
            </a:r>
          </a:p>
          <a:p>
            <a:pPr marL="0" marR="0" lvl="0" indent="0" algn="l" defTabSz="914400" rtl="0" eaLnBrk="1" fontAlgn="auto" latinLnBrk="0" hangingPunct="1">
              <a:lnSpc>
                <a:spcPts val="1200"/>
              </a:lnSpc>
              <a:buClrTx/>
              <a:buSzTx/>
              <a:buFontTx/>
              <a:buNone/>
              <a:tabLst/>
              <a:defRPr/>
            </a:pPr>
            <a:r>
              <a:rPr lang="en-US" sz="1100" dirty="0" smtClean="0"/>
              <a:t>Allows the Secretary of Agriculture to sell, lease, and/or </a:t>
            </a:r>
            <a:r>
              <a:rPr lang="en-US" sz="1100" b="1" dirty="0" smtClean="0"/>
              <a:t>exchange </a:t>
            </a:r>
            <a:r>
              <a:rPr lang="en-US" sz="1100" dirty="0" smtClean="0"/>
              <a:t>administrative sites or an interest in an administrative site, no longer needed for administrative purposes, up to forty acres.</a:t>
            </a:r>
          </a:p>
          <a:p>
            <a:pPr>
              <a:lnSpc>
                <a:spcPts val="1200"/>
              </a:lnSpc>
            </a:pPr>
            <a:r>
              <a:rPr lang="en-US" sz="1100" b="1" i="0" u="none" strike="noStrike" kern="1200" baseline="0" dirty="0" smtClean="0">
                <a:solidFill>
                  <a:schemeClr val="tx1"/>
                </a:solidFill>
              </a:rPr>
              <a:t>State Exchanges</a:t>
            </a:r>
            <a:r>
              <a:rPr lang="en-US" sz="1100" b="0" i="0" u="none" strike="noStrike" kern="1200" baseline="0" dirty="0" smtClean="0">
                <a:solidFill>
                  <a:schemeClr val="tx1"/>
                </a:solidFill>
              </a:rPr>
              <a:t>. Section 8(c) and (d) of the Taylor Grazing Act (43 U.S.C. 315g, 315g-1, and 315p) as to applications made prior to October 21, 1976, and which meet the criteria set forth in Dale E. Armstrong, 53 IBLA 153 (1981). (Not codified after 1980.)</a:t>
            </a:r>
          </a:p>
          <a:p>
            <a:pPr>
              <a:lnSpc>
                <a:spcPts val="1200"/>
              </a:lnSpc>
            </a:pPr>
            <a:r>
              <a:rPr lang="en-US" sz="1100" b="1" i="0" u="none" strike="noStrike" kern="1200" baseline="0" dirty="0" smtClean="0">
                <a:solidFill>
                  <a:schemeClr val="tx1"/>
                </a:solidFill>
              </a:rPr>
              <a:t>Miscellaneous Exchanges</a:t>
            </a:r>
            <a:r>
              <a:rPr lang="en-US" sz="1100" b="0" i="0" u="none" strike="noStrike" kern="1200" baseline="0" dirty="0" smtClean="0">
                <a:solidFill>
                  <a:schemeClr val="tx1"/>
                </a:solidFill>
              </a:rPr>
              <a:t>. Exchanges are also authorized under the following statutes and regulations:</a:t>
            </a: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National Wilderness Preservation System </a:t>
            </a: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National Wildlife Refuge System</a:t>
            </a:r>
            <a:endParaRPr lang="en-US" sz="1100" b="0" i="0" u="none" strike="noStrike" kern="1200" baseline="0" dirty="0" smtClean="0">
              <a:solidFill>
                <a:schemeClr val="tx1"/>
              </a:solidFill>
            </a:endParaRP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National Wild and Scenic Rivers System</a:t>
            </a: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Indian Reservation</a:t>
            </a:r>
            <a:r>
              <a:rPr lang="en-US" sz="1100" b="0" i="0" strike="noStrike" kern="1200" baseline="0" dirty="0" smtClean="0">
                <a:solidFill>
                  <a:schemeClr val="tx1"/>
                </a:solidFill>
              </a:rPr>
              <a:t> </a:t>
            </a: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Reclamation</a:t>
            </a:r>
            <a:r>
              <a:rPr lang="en-US" sz="1100" b="0" i="0" u="none" strike="noStrike" kern="1200" baseline="0" dirty="0" smtClean="0">
                <a:solidFill>
                  <a:schemeClr val="tx1"/>
                </a:solidFill>
              </a:rPr>
              <a:t> </a:t>
            </a: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National Park System</a:t>
            </a:r>
            <a:endParaRPr lang="en-US" sz="1100" b="0" i="0" u="none" strike="noStrike" kern="1200" baseline="0" dirty="0" smtClean="0">
              <a:solidFill>
                <a:schemeClr val="tx1"/>
              </a:solidFill>
            </a:endParaRP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Alaska Native Claims Settlement Act  &amp; Alaska National Interest Lands Conservation Act </a:t>
            </a:r>
          </a:p>
          <a:p>
            <a:pPr>
              <a:lnSpc>
                <a:spcPts val="1200"/>
              </a:lnSpc>
            </a:pPr>
            <a:r>
              <a:rPr lang="en-US" sz="1100" b="0" i="0" u="none" strike="noStrike" kern="1200" baseline="0" dirty="0" smtClean="0">
                <a:solidFill>
                  <a:schemeClr val="tx1"/>
                </a:solidFill>
              </a:rPr>
              <a:t>• </a:t>
            </a:r>
            <a:r>
              <a:rPr lang="en-US" sz="1100" b="0" i="0" u="sng" strike="noStrike" kern="1200" baseline="0" dirty="0" smtClean="0">
                <a:solidFill>
                  <a:schemeClr val="tx1"/>
                </a:solidFill>
              </a:rPr>
              <a:t>Alluvial Valley floor fee coal exchanges</a:t>
            </a:r>
            <a:endParaRPr lang="en-US" sz="1100" dirty="0" smtClean="0"/>
          </a:p>
        </p:txBody>
      </p:sp>
      <p:sp>
        <p:nvSpPr>
          <p:cNvPr id="4" name="Slide Number Placeholder 3"/>
          <p:cNvSpPr>
            <a:spLocks noGrp="1"/>
          </p:cNvSpPr>
          <p:nvPr>
            <p:ph type="sldNum" sz="quarter" idx="10"/>
          </p:nvPr>
        </p:nvSpPr>
        <p:spPr/>
        <p:txBody>
          <a:bodyPr/>
          <a:lstStyle/>
          <a:p>
            <a:fld id="{47BD121B-4DA3-4325-8E56-0DC520511697}" type="slidenum">
              <a:rPr lang="en-US" smtClean="0"/>
              <a:t>8</a:t>
            </a:fld>
            <a:endParaRPr lang="en-US" dirty="0"/>
          </a:p>
        </p:txBody>
      </p:sp>
    </p:spTree>
    <p:extLst>
      <p:ext uri="{BB962C8B-B14F-4D97-AF65-F5344CB8AC3E}">
        <p14:creationId xmlns:p14="http://schemas.microsoft.com/office/powerpoint/2010/main" val="12824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BD121B-4DA3-4325-8E56-0DC520511697}" type="slidenum">
              <a:rPr lang="en-US" smtClean="0"/>
              <a:t>9</a:t>
            </a:fld>
            <a:endParaRPr lang="en-US"/>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Numerous laws authorize or direct land exchanges in specific areas.</a:t>
            </a:r>
            <a:r>
              <a:rPr lang="en-US" baseline="0" dirty="0" smtClean="0"/>
              <a:t> Examples include…</a:t>
            </a:r>
            <a:endParaRPr lang="en-US" dirty="0" smtClean="0"/>
          </a:p>
          <a:p>
            <a:endParaRPr lang="en-US" b="1" dirty="0" smtClean="0"/>
          </a:p>
          <a:p>
            <a:r>
              <a:rPr lang="en-US" b="1" dirty="0" smtClean="0"/>
              <a:t>Specific </a:t>
            </a:r>
            <a:r>
              <a:rPr lang="en-US" b="1" dirty="0"/>
              <a:t>Area Exchanges</a:t>
            </a:r>
            <a:r>
              <a:rPr lang="en-US" dirty="0"/>
              <a:t>. Exchanges are also authorized under the following statutes </a:t>
            </a:r>
            <a:r>
              <a:rPr lang="en-US" dirty="0" smtClean="0"/>
              <a:t>and regulations</a:t>
            </a:r>
            <a:r>
              <a:rPr lang="en-US" dirty="0"/>
              <a:t>:</a:t>
            </a:r>
          </a:p>
          <a:p>
            <a:r>
              <a:rPr lang="en-US" dirty="0"/>
              <a:t>• </a:t>
            </a:r>
            <a:r>
              <a:rPr lang="en-US" u="sng" dirty="0"/>
              <a:t>King Range National Conservation Area </a:t>
            </a:r>
            <a:r>
              <a:rPr lang="en-US" dirty="0"/>
              <a:t>exchanges - Section 5 of the Act of October 21</a:t>
            </a:r>
            <a:r>
              <a:rPr lang="en-US" dirty="0" smtClean="0"/>
              <a:t>, 1970 </a:t>
            </a:r>
            <a:r>
              <a:rPr lang="en-US" dirty="0"/>
              <a:t>(84 Stat. 1067; 16 U.S.C. 460y and 43 CFR 2274).</a:t>
            </a:r>
          </a:p>
          <a:p>
            <a:r>
              <a:rPr lang="en-US" dirty="0"/>
              <a:t>• </a:t>
            </a:r>
            <a:r>
              <a:rPr lang="en-US" u="sng" dirty="0"/>
              <a:t>Anza Borrego Desert State Park </a:t>
            </a:r>
            <a:r>
              <a:rPr lang="en-US" dirty="0"/>
              <a:t>exchanges, Section 1 of the Act of June 29, 1936 (49 Stat</a:t>
            </a:r>
            <a:r>
              <a:rPr lang="en-US" dirty="0" smtClean="0"/>
              <a:t>. 2026</a:t>
            </a:r>
            <a:r>
              <a:rPr lang="en-US" dirty="0"/>
              <a:t>). (Not codified.)</a:t>
            </a:r>
          </a:p>
          <a:p>
            <a:r>
              <a:rPr lang="en-US" dirty="0"/>
              <a:t>• </a:t>
            </a:r>
            <a:r>
              <a:rPr lang="en-US" u="sng" dirty="0"/>
              <a:t>California Desert Protection Act</a:t>
            </a:r>
            <a:r>
              <a:rPr lang="en-US" dirty="0"/>
              <a:t>, (Sections 702, 707 of Public Law 103-433, 16 U.S.C. </a:t>
            </a:r>
            <a:r>
              <a:rPr lang="en-US" dirty="0" smtClean="0"/>
              <a:t>410aaa-72</a:t>
            </a:r>
            <a:r>
              <a:rPr lang="en-US" dirty="0"/>
              <a:t>, 16 U.S.C. 410aaa-77).</a:t>
            </a:r>
          </a:p>
          <a:p>
            <a:r>
              <a:rPr lang="en-US" dirty="0"/>
              <a:t>• </a:t>
            </a:r>
            <a:r>
              <a:rPr lang="en-US" u="sng" dirty="0" err="1"/>
              <a:t>Steens</a:t>
            </a:r>
            <a:r>
              <a:rPr lang="en-US" u="sng" dirty="0"/>
              <a:t> Mountain Cooperative Management and Protection Act of 2000</a:t>
            </a:r>
            <a:r>
              <a:rPr lang="en-US" dirty="0"/>
              <a:t>, (Sec. 114., and </a:t>
            </a:r>
            <a:r>
              <a:rPr lang="en-US" dirty="0" smtClean="0"/>
              <a:t>Title VI </a:t>
            </a:r>
            <a:r>
              <a:rPr lang="en-US" dirty="0"/>
              <a:t>of Public Law 106-399, 43 USC 460nnn-24, 460nnn-101)</a:t>
            </a:r>
          </a:p>
        </p:txBody>
      </p:sp>
    </p:spTree>
    <p:extLst>
      <p:ext uri="{BB962C8B-B14F-4D97-AF65-F5344CB8AC3E}">
        <p14:creationId xmlns:p14="http://schemas.microsoft.com/office/powerpoint/2010/main" val="95946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159293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380154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441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34040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401332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171849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35176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125497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12886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120725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4E555-0FA8-45E4-BFB0-A7004C6D82DB}" type="datetimeFigureOut">
              <a:rPr lang="en-US" smtClean="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93C64-CE83-45F1-8AF6-1CCFD54827B6}" type="slidenum">
              <a:rPr lang="en-US" smtClean="0"/>
              <a:t>‹#›</a:t>
            </a:fld>
            <a:endParaRPr lang="en-US" dirty="0"/>
          </a:p>
        </p:txBody>
      </p:sp>
    </p:spTree>
    <p:extLst>
      <p:ext uri="{BB962C8B-B14F-4D97-AF65-F5344CB8AC3E}">
        <p14:creationId xmlns:p14="http://schemas.microsoft.com/office/powerpoint/2010/main" val="140777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4E555-0FA8-45E4-BFB0-A7004C6D82DB}" type="datetimeFigureOut">
              <a:rPr lang="en-US" smtClean="0"/>
              <a:t>6/15/2017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93C64-CE83-45F1-8AF6-1CCFD54827B6}" type="slidenum">
              <a:rPr lang="en-US" smtClean="0"/>
              <a:t>‹#›</a:t>
            </a:fld>
            <a:endParaRPr lang="en-US" dirty="0"/>
          </a:p>
        </p:txBody>
      </p:sp>
    </p:spTree>
    <p:extLst>
      <p:ext uri="{BB962C8B-B14F-4D97-AF65-F5344CB8AC3E}">
        <p14:creationId xmlns:p14="http://schemas.microsoft.com/office/powerpoint/2010/main" val="3891516306"/>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105000"/>
                    </a14:imgEffect>
                    <a14:imgEffect>
                      <a14:brightnessContrast bright="15000"/>
                    </a14:imgEffect>
                  </a14:imgLayer>
                </a14:imgProps>
              </a:ext>
              <a:ext uri="{28A0092B-C50C-407E-A947-70E740481C1C}">
                <a14:useLocalDpi xmlns:a14="http://schemas.microsoft.com/office/drawing/2010/main" val="0"/>
              </a:ext>
            </a:extLst>
          </a:blip>
          <a:srcRect r="19766" b="19766"/>
          <a:stretch/>
        </p:blipFill>
        <p:spPr>
          <a:xfrm>
            <a:off x="0" y="0"/>
            <a:ext cx="9144000" cy="6858000"/>
          </a:xfrm>
          <a:prstGeom prst="rect">
            <a:avLst/>
          </a:prstGeom>
        </p:spPr>
      </p:pic>
      <p:sp>
        <p:nvSpPr>
          <p:cNvPr id="2" name="Title 1"/>
          <p:cNvSpPr>
            <a:spLocks noGrp="1"/>
          </p:cNvSpPr>
          <p:nvPr>
            <p:ph type="ctrTitle"/>
          </p:nvPr>
        </p:nvSpPr>
        <p:spPr>
          <a:xfrm>
            <a:off x="524457" y="463093"/>
            <a:ext cx="7543800" cy="2209800"/>
          </a:xfrm>
        </p:spPr>
        <p:txBody>
          <a:bodyPr>
            <a:normAutofit/>
          </a:bodyPr>
          <a:lstStyle/>
          <a:p>
            <a:r>
              <a:rPr lang="en-US" b="1" dirty="0" smtClean="0">
                <a:effectLst>
                  <a:outerShdw blurRad="38100" dist="38100" dir="2700000" algn="tl">
                    <a:srgbClr val="000000">
                      <a:alpha val="43137"/>
                    </a:srgbClr>
                  </a:outerShdw>
                </a:effectLst>
              </a:rPr>
              <a:t>Intermediate Land Exchange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Authority – Regulation - Policy</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24457" y="2672893"/>
            <a:ext cx="7543800" cy="1441032"/>
          </a:xfrm>
        </p:spPr>
        <p:txBody>
          <a:bodyPr>
            <a:noAutofit/>
          </a:bodyPr>
          <a:lstStyle/>
          <a:p>
            <a:pPr>
              <a:spcBef>
                <a:spcPts val="0"/>
              </a:spcBef>
            </a:pPr>
            <a:r>
              <a:rPr lang="en-US" sz="2400" b="1" dirty="0" smtClean="0">
                <a:solidFill>
                  <a:schemeClr val="tx1"/>
                </a:solidFill>
              </a:rPr>
              <a:t>Intermediate Land Exchange</a:t>
            </a:r>
          </a:p>
          <a:p>
            <a:pPr>
              <a:spcBef>
                <a:spcPts val="0"/>
              </a:spcBef>
            </a:pPr>
            <a:r>
              <a:rPr lang="en-US" sz="2400" b="1" dirty="0" smtClean="0">
                <a:solidFill>
                  <a:schemeClr val="tx1"/>
                </a:solidFill>
              </a:rPr>
              <a:t>Course No. 2000-17</a:t>
            </a:r>
            <a:endParaRPr lang="en-US" sz="2400" b="1" dirty="0">
              <a:solidFill>
                <a:schemeClr val="tx1"/>
              </a:solidFill>
            </a:endParaRPr>
          </a:p>
        </p:txBody>
      </p:sp>
      <p:sp>
        <p:nvSpPr>
          <p:cNvPr id="4" name="Rectangle 3"/>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5" name="Rectangle 4"/>
          <p:cNvSpPr/>
          <p:nvPr/>
        </p:nvSpPr>
        <p:spPr>
          <a:xfrm>
            <a:off x="8458200" y="0"/>
            <a:ext cx="228600" cy="6858000"/>
          </a:xfrm>
          <a:prstGeom prst="rect">
            <a:avLst/>
          </a:prstGeom>
          <a:solidFill>
            <a:srgbClr val="632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10" name="Group 9"/>
          <p:cNvGrpSpPr/>
          <p:nvPr/>
        </p:nvGrpSpPr>
        <p:grpSpPr>
          <a:xfrm>
            <a:off x="8001000" y="5029200"/>
            <a:ext cx="822158" cy="1583656"/>
            <a:chOff x="7924800" y="5029200"/>
            <a:chExt cx="822158" cy="1583656"/>
          </a:xfrm>
        </p:grpSpPr>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6" name="Picture 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3043680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457200" y="0"/>
            <a:ext cx="7543800" cy="1050256"/>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7864642" cy="5562600"/>
          </a:xfrm>
        </p:spPr>
        <p:txBody>
          <a:bodyPr vert="horz" lIns="91440" tIns="45720" rIns="91440" bIns="45720" rtlCol="0">
            <a:normAutofit/>
          </a:bodyPr>
          <a:lstStyle/>
          <a:p>
            <a:pPr marL="0" indent="0">
              <a:lnSpc>
                <a:spcPts val="3100"/>
              </a:lnSpc>
              <a:spcBef>
                <a:spcPts val="0"/>
              </a:spcBef>
              <a:spcAft>
                <a:spcPts val="1200"/>
              </a:spcAft>
              <a:buNone/>
            </a:pPr>
            <a:r>
              <a:rPr lang="en-US" b="1" dirty="0" smtClean="0"/>
              <a:t>Boundary extension authorities, such as:</a:t>
            </a:r>
          </a:p>
          <a:p>
            <a:pPr marL="285750" lvl="1">
              <a:lnSpc>
                <a:spcPts val="3100"/>
              </a:lnSpc>
              <a:spcBef>
                <a:spcPts val="0"/>
              </a:spcBef>
              <a:spcAft>
                <a:spcPts val="1200"/>
              </a:spcAft>
              <a:buFont typeface="Wingdings" panose="05000000000000000000" pitchFamily="2" charset="2"/>
              <a:buChar char="v"/>
            </a:pPr>
            <a:r>
              <a:rPr lang="en-US" sz="3200" dirty="0" smtClean="0"/>
              <a:t>The Act of February 15, 1927 (44 Stat. 1099) extends the provisions of the General Exchange Act of 1922 to lands within a five-mile radius of the Black Hills National Forest</a:t>
            </a:r>
          </a:p>
          <a:p>
            <a:pPr marL="0" lvl="1" indent="0">
              <a:lnSpc>
                <a:spcPts val="3100"/>
              </a:lnSpc>
              <a:spcBef>
                <a:spcPts val="0"/>
              </a:spcBef>
              <a:spcAft>
                <a:spcPts val="1200"/>
              </a:spcAft>
              <a:buNone/>
            </a:pPr>
            <a:r>
              <a:rPr lang="en-US" sz="3200" b="1" dirty="0" smtClean="0"/>
              <a:t>Other special authorities, such as:</a:t>
            </a:r>
            <a:endParaRPr lang="en-US" sz="3200" b="1" dirty="0"/>
          </a:p>
          <a:p>
            <a:pPr marL="290513" lvl="1">
              <a:lnSpc>
                <a:spcPts val="3100"/>
              </a:lnSpc>
              <a:spcBef>
                <a:spcPts val="0"/>
              </a:spcBef>
              <a:spcAft>
                <a:spcPts val="1200"/>
              </a:spcAft>
              <a:buFont typeface="Wingdings" panose="05000000000000000000" pitchFamily="2" charset="2"/>
              <a:buChar char="v"/>
            </a:pPr>
            <a:r>
              <a:rPr lang="en-US" sz="3200" dirty="0" smtClean="0"/>
              <a:t>Southern </a:t>
            </a:r>
            <a:r>
              <a:rPr lang="en-US" sz="3200" dirty="0"/>
              <a:t>Nevada Public Land Management Act of 1998</a:t>
            </a:r>
          </a:p>
          <a:p>
            <a:pPr marL="223838" lvl="1" indent="0" algn="ctr">
              <a:lnSpc>
                <a:spcPts val="3100"/>
              </a:lnSpc>
              <a:spcBef>
                <a:spcPts val="0"/>
              </a:spcBef>
              <a:buNone/>
            </a:pPr>
            <a:endParaRPr lang="en-US" b="1" dirty="0" smtClean="0"/>
          </a:p>
          <a:p>
            <a:pPr marL="223838" lvl="1" indent="0" algn="ctr">
              <a:lnSpc>
                <a:spcPts val="3100"/>
              </a:lnSpc>
              <a:spcBef>
                <a:spcPts val="0"/>
              </a:spcBef>
              <a:buNone/>
            </a:pPr>
            <a:endParaRPr lang="en-US" sz="2600" b="1" dirty="0" smtClean="0">
              <a:solidFill>
                <a:schemeClr val="bg1"/>
              </a:solidFill>
            </a:endParaRPr>
          </a:p>
          <a:p>
            <a:pPr marL="223838" lvl="1" indent="0" algn="ctr">
              <a:lnSpc>
                <a:spcPts val="3100"/>
              </a:lnSpc>
              <a:spcBef>
                <a:spcPts val="0"/>
              </a:spcBef>
              <a:buNone/>
            </a:pPr>
            <a:r>
              <a:rPr lang="en-US" sz="2600" b="1" dirty="0" smtClean="0">
                <a:solidFill>
                  <a:schemeClr val="bg1"/>
                </a:solidFill>
                <a:effectLst>
                  <a:outerShdw blurRad="38100" dist="38100" dir="2700000" algn="tl">
                    <a:srgbClr val="000000">
                      <a:alpha val="43137"/>
                    </a:srgbClr>
                  </a:outerShdw>
                </a:effectLst>
              </a:rPr>
              <a:t>See HO – Acts of Congress </a:t>
            </a:r>
          </a:p>
          <a:p>
            <a:pPr marL="223838" lvl="1" indent="0" algn="ctr">
              <a:lnSpc>
                <a:spcPts val="3100"/>
              </a:lnSpc>
              <a:spcBef>
                <a:spcPts val="0"/>
              </a:spcBef>
              <a:buNone/>
            </a:pPr>
            <a:r>
              <a:rPr lang="en-US" sz="2600" b="1" dirty="0" smtClean="0">
                <a:solidFill>
                  <a:schemeClr val="bg1"/>
                </a:solidFill>
                <a:effectLst>
                  <a:outerShdw blurRad="38100" dist="38100" dir="2700000" algn="tl">
                    <a:srgbClr val="000000">
                      <a:alpha val="43137"/>
                    </a:srgbClr>
                  </a:outerShdw>
                </a:effectLst>
              </a:rPr>
              <a:t>Addressing Landownership Adjustment</a:t>
            </a:r>
            <a:endParaRPr lang="en-US" sz="26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3775488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362200"/>
            <a:ext cx="9144000" cy="4495800"/>
          </a:xfrm>
          <a:prstGeom prst="rect">
            <a:avLst/>
          </a:prstGeom>
        </p:spPr>
      </p:pic>
      <p:sp>
        <p:nvSpPr>
          <p:cNvPr id="2" name="Title 1"/>
          <p:cNvSpPr>
            <a:spLocks noGrp="1"/>
          </p:cNvSpPr>
          <p:nvPr>
            <p:ph type="title"/>
          </p:nvPr>
        </p:nvSpPr>
        <p:spPr>
          <a:xfrm>
            <a:off x="457200" y="228600"/>
            <a:ext cx="7543800" cy="8382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REGULATIONS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67782"/>
            <a:ext cx="7772400" cy="4471017"/>
          </a:xfrm>
        </p:spPr>
        <p:txBody>
          <a:bodyPr vert="horz" lIns="91440" tIns="45720" rIns="91440" bIns="45720" rtlCol="0">
            <a:normAutofit/>
          </a:bodyPr>
          <a:lstStyle/>
          <a:p>
            <a:pPr marL="0" indent="0" algn="ctr">
              <a:spcBef>
                <a:spcPts val="0"/>
              </a:spcBef>
              <a:spcAft>
                <a:spcPts val="1200"/>
              </a:spcAft>
              <a:buNone/>
            </a:pPr>
            <a:endParaRPr lang="en-US" sz="3600" dirty="0" smtClean="0"/>
          </a:p>
          <a:p>
            <a:pPr marL="0" indent="0" algn="ctr">
              <a:spcBef>
                <a:spcPts val="0"/>
              </a:spcBef>
              <a:spcAft>
                <a:spcPts val="1200"/>
              </a:spcAft>
              <a:buNone/>
            </a:pPr>
            <a:r>
              <a:rPr lang="en-US" sz="3600" dirty="0" smtClean="0"/>
              <a:t>If Federal laws are a body of rules</a:t>
            </a:r>
          </a:p>
          <a:p>
            <a:pPr marL="0" indent="0" algn="ctr">
              <a:spcBef>
                <a:spcPts val="0"/>
              </a:spcBef>
              <a:spcAft>
                <a:spcPts val="1200"/>
              </a:spcAft>
              <a:buNone/>
            </a:pPr>
            <a:r>
              <a:rPr lang="en-US" sz="3600" dirty="0" smtClean="0"/>
              <a:t>enacted by Congress, then</a:t>
            </a:r>
          </a:p>
          <a:p>
            <a:pPr marL="0" indent="0" algn="ctr">
              <a:spcBef>
                <a:spcPts val="0"/>
              </a:spcBef>
              <a:spcAft>
                <a:spcPts val="1200"/>
              </a:spcAft>
              <a:buNone/>
            </a:pPr>
            <a:r>
              <a:rPr lang="en-US" sz="3600" b="1" dirty="0" smtClean="0"/>
              <a:t>what are regulations?</a:t>
            </a:r>
            <a:endParaRPr lang="en-US" sz="3600" b="1" dirty="0"/>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255185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457200" y="228600"/>
            <a:ext cx="7543800" cy="10668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REGULATIONS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9200" y="1295400"/>
            <a:ext cx="6781800" cy="4830764"/>
          </a:xfrm>
        </p:spPr>
        <p:txBody>
          <a:bodyPr vert="horz" lIns="91440" tIns="45720" rIns="91440" bIns="45720" rtlCol="0">
            <a:normAutofit/>
          </a:bodyPr>
          <a:lstStyle/>
          <a:p>
            <a:pPr marL="0" indent="0">
              <a:spcBef>
                <a:spcPts val="0"/>
              </a:spcBef>
              <a:spcAft>
                <a:spcPts val="1800"/>
              </a:spcAft>
              <a:buNone/>
            </a:pPr>
            <a:r>
              <a:rPr lang="en-US" b="1" dirty="0" smtClean="0"/>
              <a:t>Regulations are rules:</a:t>
            </a:r>
          </a:p>
          <a:p>
            <a:pPr marL="509588" lvl="1">
              <a:spcBef>
                <a:spcPts val="0"/>
              </a:spcBef>
              <a:spcAft>
                <a:spcPts val="1200"/>
              </a:spcAft>
              <a:buFont typeface="Wingdings" panose="05000000000000000000" pitchFamily="2" charset="2"/>
              <a:buChar char="v"/>
            </a:pPr>
            <a:r>
              <a:rPr lang="en-US" sz="3000" dirty="0" smtClean="0"/>
              <a:t>Issued by executive branch agencies</a:t>
            </a:r>
          </a:p>
          <a:p>
            <a:pPr marL="509588" lvl="1">
              <a:spcBef>
                <a:spcPts val="0"/>
              </a:spcBef>
              <a:spcAft>
                <a:spcPts val="1200"/>
              </a:spcAft>
              <a:buFont typeface="Wingdings" panose="05000000000000000000" pitchFamily="2" charset="2"/>
              <a:buChar char="v"/>
            </a:pPr>
            <a:r>
              <a:rPr lang="en-US" sz="3000" dirty="0" smtClean="0"/>
              <a:t>Developed through a public process</a:t>
            </a:r>
          </a:p>
          <a:p>
            <a:pPr marL="509588" lvl="1">
              <a:spcBef>
                <a:spcPts val="0"/>
              </a:spcBef>
              <a:spcAft>
                <a:spcPts val="1200"/>
              </a:spcAft>
              <a:buFont typeface="Wingdings" panose="05000000000000000000" pitchFamily="2" charset="2"/>
              <a:buChar char="v"/>
            </a:pPr>
            <a:r>
              <a:rPr lang="en-US" sz="3000" dirty="0" smtClean="0"/>
              <a:t>Having the force of law</a:t>
            </a:r>
          </a:p>
          <a:p>
            <a:pPr marL="509588" lvl="1">
              <a:spcBef>
                <a:spcPts val="0"/>
              </a:spcBef>
              <a:spcAft>
                <a:spcPts val="1200"/>
              </a:spcAft>
              <a:buFont typeface="Wingdings" panose="05000000000000000000" pitchFamily="2" charset="2"/>
              <a:buChar char="v"/>
            </a:pPr>
            <a:r>
              <a:rPr lang="en-US" sz="3000" dirty="0" smtClean="0"/>
              <a:t>Referred to as administrative law</a:t>
            </a:r>
            <a:endParaRPr lang="en-US" sz="3000" dirty="0"/>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pic>
        <p:nvPicPr>
          <p:cNvPr id="7" name="Picture 6" descr="&lt;strong&gt;Rules&lt;/strong&gt; | Borderlands Fandom Wiki | Fandom powered by Wikia"/>
          <p:cNvPicPr>
            <a:picLocks noChangeAspect="1"/>
          </p:cNvPicPr>
          <p:nvPr/>
        </p:nvPicPr>
        <p:blipFill>
          <a:blip r:embed="rId8" cstate="print">
            <a:duotone>
              <a:prstClr val="black"/>
              <a:srgbClr val="00CCFF">
                <a:tint val="45000"/>
                <a:satMod val="400000"/>
              </a:srgbClr>
            </a:duotone>
            <a:extLst>
              <a:ext uri="{28A0092B-C50C-407E-A947-70E740481C1C}">
                <a14:useLocalDpi xmlns:a14="http://schemas.microsoft.com/office/drawing/2010/main" val="0"/>
              </a:ext>
            </a:extLst>
          </a:blip>
          <a:stretch>
            <a:fillRect/>
          </a:stretch>
        </p:blipFill>
        <p:spPr>
          <a:xfrm>
            <a:off x="3375143" y="4648200"/>
            <a:ext cx="2191208" cy="2019563"/>
          </a:xfrm>
          <a:prstGeom prst="rect">
            <a:avLst/>
          </a:prstGeom>
        </p:spPr>
      </p:pic>
    </p:spTree>
    <p:extLst>
      <p:ext uri="{BB962C8B-B14F-4D97-AF65-F5344CB8AC3E}">
        <p14:creationId xmlns:p14="http://schemas.microsoft.com/office/powerpoint/2010/main" val="26295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079059"/>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BLM REGULATIONS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842477"/>
            <a:ext cx="8458199" cy="2667000"/>
          </a:xfrm>
        </p:spPr>
        <p:txBody>
          <a:bodyPr vert="horz" lIns="91440" tIns="45720" rIns="91440" bIns="45720" rtlCol="0">
            <a:prstTxWarp prst="textFadeUp">
              <a:avLst/>
            </a:prstTxWarp>
            <a:normAutofit/>
          </a:bodyPr>
          <a:lstStyle/>
          <a:p>
            <a:pPr marL="0" indent="0">
              <a:spcBef>
                <a:spcPts val="0"/>
              </a:spcBef>
              <a:spcAft>
                <a:spcPts val="1200"/>
              </a:spcAft>
              <a:buNone/>
            </a:pPr>
            <a:r>
              <a:rPr lang="en-US" sz="2800" b="1" spc="-150" dirty="0" smtClean="0">
                <a:effectLst>
                  <a:outerShdw blurRad="63500" sx="102000" sy="102000" algn="ctr" rotWithShape="0">
                    <a:prstClr val="black">
                      <a:alpha val="40000"/>
                    </a:prstClr>
                  </a:outerShdw>
                  <a:reflection blurRad="6350" stA="60000" endA="900" endPos="58000" dir="5400000" sy="-100000" algn="bl" rotWithShape="0"/>
                </a:effectLst>
                <a:latin typeface="+mj-lt"/>
                <a:cs typeface="Arial" panose="020B0604020202020204" pitchFamily="34" charset="0"/>
              </a:rPr>
              <a:t>43 CFR 2200</a:t>
            </a:r>
            <a:endParaRPr lang="en-US" sz="2800" b="1" spc="-150" dirty="0">
              <a:effectLst>
                <a:outerShdw blurRad="63500" sx="102000" sy="102000" algn="ctr" rotWithShape="0">
                  <a:prstClr val="black">
                    <a:alpha val="40000"/>
                  </a:prstClr>
                </a:outerShdw>
                <a:reflection blurRad="6350" stA="60000" endA="900" endPos="58000" dir="5400000" sy="-100000" algn="bl" rotWithShape="0"/>
              </a:effectLst>
              <a:latin typeface="+mj-lt"/>
              <a:cs typeface="Arial" panose="020B0604020202020204" pitchFamily="34" charset="0"/>
            </a:endParaRPr>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13809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079059"/>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FS REGULATIONS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842477"/>
            <a:ext cx="8305799" cy="2667000"/>
          </a:xfrm>
        </p:spPr>
        <p:txBody>
          <a:bodyPr vert="horz" lIns="91440" tIns="45720" rIns="91440" bIns="45720" rtlCol="0">
            <a:prstTxWarp prst="textFadeUp">
              <a:avLst/>
            </a:prstTxWarp>
            <a:normAutofit/>
          </a:bodyPr>
          <a:lstStyle/>
          <a:p>
            <a:pPr marL="0" indent="0">
              <a:spcBef>
                <a:spcPts val="0"/>
              </a:spcBef>
              <a:spcAft>
                <a:spcPts val="1200"/>
              </a:spcAft>
              <a:buNone/>
            </a:pPr>
            <a:r>
              <a:rPr lang="en-US" sz="2800" b="1" spc="-150" dirty="0" smtClean="0">
                <a:effectLst>
                  <a:outerShdw blurRad="63500" sx="102000" sy="102000" algn="ctr" rotWithShape="0">
                    <a:prstClr val="black">
                      <a:alpha val="40000"/>
                    </a:prstClr>
                  </a:outerShdw>
                  <a:reflection blurRad="6350" stA="60000" endA="900" endPos="58000" dir="5400000" sy="-100000" algn="bl" rotWithShape="0"/>
                </a:effectLst>
                <a:latin typeface="+mj-lt"/>
                <a:cs typeface="Arial" panose="020B0604020202020204" pitchFamily="34" charset="0"/>
              </a:rPr>
              <a:t>36 CFR 254</a:t>
            </a:r>
            <a:endParaRPr lang="en-US" sz="2800" b="1" spc="-150" dirty="0">
              <a:effectLst>
                <a:outerShdw blurRad="63500" sx="102000" sy="102000" algn="ctr" rotWithShape="0">
                  <a:prstClr val="black">
                    <a:alpha val="40000"/>
                  </a:prstClr>
                </a:outerShdw>
                <a:reflection blurRad="6350" stA="60000" endA="900" endPos="58000" dir="5400000" sy="-100000" algn="bl" rotWithShape="0"/>
              </a:effectLst>
              <a:latin typeface="+mj-lt"/>
              <a:cs typeface="Arial" panose="020B0604020202020204" pitchFamily="34" charset="0"/>
            </a:endParaRPr>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14058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457200" y="228600"/>
            <a:ext cx="7543800" cy="10668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REGULATIONS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6724" y="1600200"/>
            <a:ext cx="7534275" cy="4525964"/>
          </a:xfrm>
        </p:spPr>
        <p:txBody>
          <a:bodyPr vert="horz" lIns="91440" tIns="45720" rIns="91440" bIns="45720" rtlCol="0">
            <a:normAutofit/>
          </a:bodyPr>
          <a:lstStyle/>
          <a:p>
            <a:pPr marL="0" indent="0">
              <a:spcBef>
                <a:spcPts val="0"/>
              </a:spcBef>
              <a:spcAft>
                <a:spcPts val="2400"/>
              </a:spcAft>
              <a:buNone/>
            </a:pPr>
            <a:r>
              <a:rPr lang="en-US" b="1" dirty="0" smtClean="0"/>
              <a:t>All Federal Agencies:</a:t>
            </a:r>
          </a:p>
          <a:p>
            <a:pPr marL="509588" lvl="1">
              <a:spcBef>
                <a:spcPts val="0"/>
              </a:spcBef>
              <a:spcAft>
                <a:spcPts val="1200"/>
              </a:spcAft>
              <a:buFont typeface="Wingdings" panose="05000000000000000000" pitchFamily="2" charset="2"/>
              <a:buChar char="v"/>
            </a:pPr>
            <a:r>
              <a:rPr lang="en-US" sz="3000" b="1" u="sng" dirty="0" smtClean="0"/>
              <a:t>40 CFR 312 </a:t>
            </a:r>
            <a:r>
              <a:rPr lang="en-US" sz="3000" dirty="0" smtClean="0"/>
              <a:t>– Standards for Conducting All Appropriate Inquiries</a:t>
            </a:r>
          </a:p>
          <a:p>
            <a:pPr marL="509588" lvl="1">
              <a:spcBef>
                <a:spcPts val="0"/>
              </a:spcBef>
              <a:spcAft>
                <a:spcPts val="1200"/>
              </a:spcAft>
              <a:buFont typeface="Wingdings" panose="05000000000000000000" pitchFamily="2" charset="2"/>
              <a:buChar char="v"/>
            </a:pPr>
            <a:r>
              <a:rPr lang="en-US" sz="3000" b="1" u="sng" dirty="0" smtClean="0"/>
              <a:t>49 CFR 24 </a:t>
            </a:r>
            <a:r>
              <a:rPr lang="en-US" sz="3000" dirty="0" smtClean="0"/>
              <a:t>– Uniform Relocation Assistance and Real Property Acquisition for Federal and Federally Assisted Programs</a:t>
            </a:r>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black"/>
              </a:solidFill>
              <a:effectLst/>
              <a:uLnTx/>
              <a:uFillTx/>
              <a:latin typeface="Calibri"/>
              <a:ea typeface="+mn-ea"/>
              <a:cs typeface="+mn-cs"/>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CCFF"/>
              </a:solidFill>
              <a:effectLst/>
              <a:uLnTx/>
              <a:uFillTx/>
              <a:latin typeface="Calibri"/>
              <a:ea typeface="+mn-ea"/>
              <a:cs typeface="+mn-cs"/>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4202593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743200"/>
            <a:ext cx="9144000" cy="4114800"/>
          </a:xfrm>
          <a:prstGeom prst="rect">
            <a:avLst/>
          </a:prstGeom>
        </p:spPr>
      </p:pic>
      <p:sp>
        <p:nvSpPr>
          <p:cNvPr id="2" name="Title 1"/>
          <p:cNvSpPr>
            <a:spLocks noGrp="1"/>
          </p:cNvSpPr>
          <p:nvPr>
            <p:ph type="title"/>
          </p:nvPr>
        </p:nvSpPr>
        <p:spPr>
          <a:xfrm>
            <a:off x="457200" y="228600"/>
            <a:ext cx="7543800" cy="11430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GUIDELINES AND STANDARDS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7680158" cy="5105400"/>
          </a:xfrm>
        </p:spPr>
        <p:txBody>
          <a:bodyPr vert="horz" lIns="91440" tIns="45720" rIns="91440" bIns="45720" rtlCol="0">
            <a:normAutofit/>
          </a:bodyPr>
          <a:lstStyle/>
          <a:p>
            <a:pPr>
              <a:spcBef>
                <a:spcPts val="0"/>
              </a:spcBef>
              <a:spcAft>
                <a:spcPts val="1200"/>
              </a:spcAft>
              <a:buFont typeface="Wingdings" panose="05000000000000000000" pitchFamily="2" charset="2"/>
              <a:buChar char="v"/>
            </a:pPr>
            <a:r>
              <a:rPr lang="en-US" sz="2800" dirty="0"/>
              <a:t>Regulations of the Attorney </a:t>
            </a:r>
            <a:r>
              <a:rPr lang="en-US" sz="2800" dirty="0" smtClean="0"/>
              <a:t>General Governing </a:t>
            </a:r>
            <a:r>
              <a:rPr lang="en-US" sz="2800" dirty="0"/>
              <a:t>the Review and Approval of Title </a:t>
            </a:r>
            <a:r>
              <a:rPr lang="en-US" sz="2800" dirty="0" smtClean="0"/>
              <a:t>for Federal </a:t>
            </a:r>
            <a:r>
              <a:rPr lang="en-US" sz="2800" dirty="0"/>
              <a:t>Land </a:t>
            </a:r>
            <a:r>
              <a:rPr lang="en-US" sz="2800" dirty="0" smtClean="0"/>
              <a:t>Acquisitions (2016) – DOJ Title Regulations 2016</a:t>
            </a:r>
          </a:p>
          <a:p>
            <a:pPr>
              <a:spcBef>
                <a:spcPts val="0"/>
              </a:spcBef>
              <a:spcAft>
                <a:spcPts val="1200"/>
              </a:spcAft>
              <a:buFont typeface="Wingdings" panose="05000000000000000000" pitchFamily="2" charset="2"/>
              <a:buChar char="v"/>
            </a:pPr>
            <a:r>
              <a:rPr lang="en-US" sz="2800" dirty="0" smtClean="0"/>
              <a:t>Uniform Appraisal Standards for Federal Land Acquisitions 2016 – Yellow Book</a:t>
            </a:r>
          </a:p>
          <a:p>
            <a:pPr>
              <a:spcBef>
                <a:spcPts val="0"/>
              </a:spcBef>
              <a:spcAft>
                <a:spcPts val="1200"/>
              </a:spcAft>
              <a:buFont typeface="Wingdings" panose="05000000000000000000" pitchFamily="2" charset="2"/>
              <a:buChar char="v"/>
            </a:pPr>
            <a:r>
              <a:rPr lang="en-US" sz="2800" dirty="0" smtClean="0"/>
              <a:t>Uniform Standards of Professional Appraisal Practice (USPAP) </a:t>
            </a:r>
            <a:r>
              <a:rPr lang="en-US" sz="2800" dirty="0" smtClean="0"/>
              <a:t>2010-2011</a:t>
            </a:r>
          </a:p>
          <a:p>
            <a:pPr>
              <a:spcBef>
                <a:spcPts val="0"/>
              </a:spcBef>
              <a:spcAft>
                <a:spcPts val="1200"/>
              </a:spcAft>
              <a:buFont typeface="Wingdings" panose="05000000000000000000" pitchFamily="2" charset="2"/>
              <a:buChar char="v"/>
            </a:pPr>
            <a:r>
              <a:rPr lang="en-US" sz="2800" dirty="0" smtClean="0"/>
              <a:t>Uniform Relocation Act P.L. 91-646</a:t>
            </a:r>
            <a:endParaRPr lang="en-US" sz="2800" dirty="0" smtClean="0"/>
          </a:p>
          <a:p>
            <a:pPr>
              <a:spcBef>
                <a:spcPts val="0"/>
              </a:spcBef>
              <a:spcAft>
                <a:spcPts val="1200"/>
              </a:spcAft>
              <a:buFont typeface="Wingdings" panose="05000000000000000000" pitchFamily="2" charset="2"/>
              <a:buChar char="v"/>
            </a:pPr>
            <a:endParaRPr lang="en-US" sz="2400" b="1" dirty="0"/>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333682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457200" y="228600"/>
            <a:ext cx="7543800" cy="10668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POLICY</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2999" y="1143000"/>
            <a:ext cx="7286625" cy="4901230"/>
          </a:xfrm>
        </p:spPr>
        <p:txBody>
          <a:bodyPr vert="horz" lIns="91440" tIns="45720" rIns="91440" bIns="45720" rtlCol="0">
            <a:normAutofit/>
          </a:bodyPr>
          <a:lstStyle/>
          <a:p>
            <a:pPr marL="0" indent="0">
              <a:spcBef>
                <a:spcPts val="0"/>
              </a:spcBef>
              <a:spcAft>
                <a:spcPts val="500"/>
              </a:spcAft>
              <a:buNone/>
            </a:pPr>
            <a:r>
              <a:rPr lang="en-US" b="1" dirty="0" smtClean="0">
                <a:effectLst>
                  <a:outerShdw blurRad="38100" dist="38100" dir="2700000" algn="tl">
                    <a:srgbClr val="000000">
                      <a:alpha val="43137"/>
                    </a:srgbClr>
                  </a:outerShdw>
                </a:effectLst>
              </a:rPr>
              <a:t>BLM</a:t>
            </a:r>
          </a:p>
          <a:p>
            <a:pPr marL="577850" lvl="1" indent="-354013">
              <a:spcBef>
                <a:spcPts val="0"/>
              </a:spcBef>
              <a:spcAft>
                <a:spcPts val="500"/>
              </a:spcAft>
              <a:buFont typeface="Wingdings" panose="05000000000000000000" pitchFamily="2" charset="2"/>
              <a:buChar char="v"/>
            </a:pPr>
            <a:r>
              <a:rPr lang="en-US" sz="3000" dirty="0" smtClean="0"/>
              <a:t>H-2200-1 Land Exchange Handbook</a:t>
            </a:r>
          </a:p>
          <a:p>
            <a:pPr marL="577850" lvl="1" indent="-354013">
              <a:spcBef>
                <a:spcPts val="0"/>
              </a:spcBef>
              <a:spcAft>
                <a:spcPts val="500"/>
              </a:spcAft>
              <a:buFont typeface="Wingdings" panose="05000000000000000000" pitchFamily="2" charset="2"/>
              <a:buChar char="v"/>
            </a:pPr>
            <a:r>
              <a:rPr lang="en-US" sz="3000" dirty="0" smtClean="0"/>
              <a:t>H-2100-1 Acquisition Handbook</a:t>
            </a:r>
          </a:p>
          <a:p>
            <a:pPr marL="577850" lvl="0" indent="-577850">
              <a:spcBef>
                <a:spcPts val="1800"/>
              </a:spcBef>
              <a:spcAft>
                <a:spcPts val="500"/>
              </a:spcAft>
              <a:buNone/>
            </a:pPr>
            <a:r>
              <a:rPr lang="en-US" b="1" dirty="0" smtClean="0">
                <a:solidFill>
                  <a:prstClr val="black"/>
                </a:solidFill>
                <a:effectLst>
                  <a:outerShdw blurRad="38100" dist="38100" dir="2700000" algn="tl">
                    <a:srgbClr val="000000">
                      <a:alpha val="43137"/>
                    </a:srgbClr>
                  </a:outerShdw>
                </a:effectLst>
              </a:rPr>
              <a:t>FS</a:t>
            </a:r>
            <a:endParaRPr lang="en-US" sz="3000" b="1" dirty="0" smtClean="0">
              <a:effectLst>
                <a:outerShdw blurRad="38100" dist="38100" dir="2700000" algn="tl">
                  <a:srgbClr val="000000">
                    <a:alpha val="43137"/>
                  </a:srgbClr>
                </a:outerShdw>
              </a:effectLst>
            </a:endParaRPr>
          </a:p>
          <a:p>
            <a:pPr marL="577850" lvl="1" indent="-354013">
              <a:spcBef>
                <a:spcPts val="0"/>
              </a:spcBef>
              <a:spcAft>
                <a:spcPts val="500"/>
              </a:spcAft>
              <a:buFont typeface="Wingdings" panose="05000000000000000000" pitchFamily="2" charset="2"/>
              <a:buChar char="v"/>
            </a:pPr>
            <a:r>
              <a:rPr lang="en-US" sz="3000" dirty="0" smtClean="0"/>
              <a:t>Manual (FSM) 5430 – Exchanges</a:t>
            </a:r>
          </a:p>
          <a:p>
            <a:pPr marL="577850" lvl="1" indent="-354013">
              <a:spcBef>
                <a:spcPts val="0"/>
              </a:spcBef>
              <a:spcAft>
                <a:spcPts val="500"/>
              </a:spcAft>
              <a:buFont typeface="Wingdings" panose="05000000000000000000" pitchFamily="2" charset="2"/>
              <a:buChar char="v"/>
            </a:pPr>
            <a:r>
              <a:rPr lang="en-US" sz="3000" dirty="0" smtClean="0"/>
              <a:t>Handbook (FSH) 5409.13, Ch. 30 – Land Exchange</a:t>
            </a:r>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black"/>
                </a:solidFill>
              </a:ln>
              <a:solidFill>
                <a:prstClr val="black"/>
              </a:solidFill>
              <a:effectLst/>
              <a:uLnTx/>
              <a:uFillTx/>
              <a:latin typeface="Calibri"/>
              <a:ea typeface="+mn-ea"/>
              <a:cs typeface="+mn-cs"/>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CCFF"/>
              </a:solidFill>
              <a:effectLst/>
              <a:uLnTx/>
              <a:uFillTx/>
              <a:latin typeface="Calibri"/>
              <a:ea typeface="+mn-ea"/>
              <a:cs typeface="+mn-cs"/>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26166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par>
                          <p:cTn id="18" fill="hold">
                            <p:stCondLst>
                              <p:cond delay="1000"/>
                            </p:stCondLst>
                            <p:childTnLst>
                              <p:par>
                                <p:cTn id="19" presetID="26" presetClass="emph" presetSubtype="0" fill="hold" nodeType="afterEffect">
                                  <p:stCondLst>
                                    <p:cond delay="0"/>
                                  </p:stCondLst>
                                  <p:childTnLst>
                                    <p:animEffect transition="out" filter="fade">
                                      <p:cBhvr>
                                        <p:cTn id="20" dur="500" tmFilter="0, 0; .2, .5; .8, .5; 1, 0"/>
                                        <p:tgtEl>
                                          <p:spTgt spid="3">
                                            <p:txEl>
                                              <p:pRg st="4" end="4"/>
                                            </p:txEl>
                                          </p:spTgt>
                                        </p:tgtEl>
                                      </p:cBhvr>
                                    </p:animEffect>
                                    <p:animScale>
                                      <p:cBhvr>
                                        <p:cTn id="21" dur="250" autoRev="1" fill="hold"/>
                                        <p:tgtEl>
                                          <p:spTgt spid="3">
                                            <p:txEl>
                                              <p:pRg st="4" end="4"/>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3">
                                            <p:txEl>
                                              <p:pRg st="5" end="5"/>
                                            </p:txEl>
                                          </p:spTgt>
                                        </p:tgtEl>
                                      </p:cBhvr>
                                    </p:animEffect>
                                    <p:animScale>
                                      <p:cBhvr>
                                        <p:cTn id="24"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228600" y="274638"/>
            <a:ext cx="8001000" cy="1203325"/>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Requirements for All Exchanges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1578946"/>
            <a:ext cx="6096000" cy="4547217"/>
          </a:xfrm>
        </p:spPr>
        <p:txBody>
          <a:bodyPr vert="horz" lIns="91440" tIns="45720" rIns="91440" bIns="45720" rtlCol="0">
            <a:normAutofit/>
          </a:bodyPr>
          <a:lstStyle/>
          <a:p>
            <a:pPr>
              <a:spcBef>
                <a:spcPts val="0"/>
              </a:spcBef>
              <a:spcAft>
                <a:spcPts val="1200"/>
              </a:spcAft>
              <a:buFont typeface="Wingdings" panose="05000000000000000000" pitchFamily="2" charset="2"/>
              <a:buChar char="ü"/>
            </a:pPr>
            <a:r>
              <a:rPr lang="en-US" sz="3000" b="1" dirty="0" smtClean="0"/>
              <a:t>Consistency with mission</a:t>
            </a:r>
          </a:p>
          <a:p>
            <a:pPr>
              <a:spcBef>
                <a:spcPts val="0"/>
              </a:spcBef>
              <a:spcAft>
                <a:spcPts val="1200"/>
              </a:spcAft>
              <a:buFont typeface="Wingdings" panose="05000000000000000000" pitchFamily="2" charset="2"/>
              <a:buChar char="ü"/>
            </a:pPr>
            <a:r>
              <a:rPr lang="en-US" sz="3000" b="1" dirty="0" smtClean="0"/>
              <a:t>Consistency with land use plan</a:t>
            </a:r>
          </a:p>
          <a:p>
            <a:pPr>
              <a:spcBef>
                <a:spcPts val="0"/>
              </a:spcBef>
              <a:spcAft>
                <a:spcPts val="1200"/>
              </a:spcAft>
              <a:buFont typeface="Wingdings" panose="05000000000000000000" pitchFamily="2" charset="2"/>
              <a:buChar char="ü"/>
            </a:pPr>
            <a:r>
              <a:rPr lang="en-US" sz="3000" b="1" dirty="0" smtClean="0"/>
              <a:t>Public interest</a:t>
            </a:r>
          </a:p>
          <a:p>
            <a:pPr>
              <a:spcBef>
                <a:spcPts val="0"/>
              </a:spcBef>
              <a:spcAft>
                <a:spcPts val="1200"/>
              </a:spcAft>
              <a:buFont typeface="Wingdings" panose="05000000000000000000" pitchFamily="2" charset="2"/>
              <a:buChar char="ü"/>
            </a:pPr>
            <a:r>
              <a:rPr lang="en-US" sz="3000" b="1" dirty="0" smtClean="0"/>
              <a:t>Same state</a:t>
            </a:r>
          </a:p>
          <a:p>
            <a:pPr>
              <a:spcBef>
                <a:spcPts val="0"/>
              </a:spcBef>
              <a:spcAft>
                <a:spcPts val="1200"/>
              </a:spcAft>
              <a:buFont typeface="Wingdings" panose="05000000000000000000" pitchFamily="2" charset="2"/>
              <a:buChar char="ü"/>
            </a:pPr>
            <a:r>
              <a:rPr lang="en-US" sz="3000" b="1" dirty="0" smtClean="0"/>
              <a:t>Equal value</a:t>
            </a:r>
          </a:p>
          <a:p>
            <a:pPr>
              <a:spcBef>
                <a:spcPts val="0"/>
              </a:spcBef>
              <a:spcAft>
                <a:spcPts val="1200"/>
              </a:spcAft>
              <a:buFont typeface="Wingdings" panose="05000000000000000000" pitchFamily="2" charset="2"/>
              <a:buChar char="ü"/>
            </a:pPr>
            <a:r>
              <a:rPr lang="en-US" sz="3000" b="1" dirty="0" smtClean="0"/>
              <a:t>Citizen of the United States</a:t>
            </a:r>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3546655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228600" y="274638"/>
            <a:ext cx="8001000" cy="1203325"/>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Requirements for All Exchanges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1578946"/>
            <a:ext cx="6096000" cy="4547217"/>
          </a:xfrm>
        </p:spPr>
        <p:txBody>
          <a:bodyPr vert="horz" lIns="91440" tIns="45720" rIns="91440" bIns="45720" rtlCol="0">
            <a:normAutofit/>
          </a:bodyPr>
          <a:lstStyle/>
          <a:p>
            <a:pPr>
              <a:spcBef>
                <a:spcPts val="0"/>
              </a:spcBef>
              <a:spcAft>
                <a:spcPts val="1200"/>
              </a:spcAft>
              <a:buFont typeface="Wingdings" panose="05000000000000000000" pitchFamily="2" charset="2"/>
              <a:buChar char="ü"/>
            </a:pPr>
            <a:r>
              <a:rPr lang="en-US" sz="3000" b="1" dirty="0" smtClean="0"/>
              <a:t>Discretionary</a:t>
            </a:r>
          </a:p>
          <a:p>
            <a:pPr>
              <a:spcBef>
                <a:spcPts val="0"/>
              </a:spcBef>
              <a:spcAft>
                <a:spcPts val="1200"/>
              </a:spcAft>
              <a:buFont typeface="Wingdings" panose="05000000000000000000" pitchFamily="2" charset="2"/>
              <a:buChar char="ü"/>
            </a:pPr>
            <a:r>
              <a:rPr lang="en-US" sz="3000" b="1" dirty="0" smtClean="0"/>
              <a:t>Environmental analysis</a:t>
            </a:r>
          </a:p>
          <a:p>
            <a:pPr>
              <a:spcBef>
                <a:spcPts val="0"/>
              </a:spcBef>
              <a:spcAft>
                <a:spcPts val="1200"/>
              </a:spcAft>
              <a:buFont typeface="Wingdings" panose="05000000000000000000" pitchFamily="2" charset="2"/>
              <a:buChar char="ü"/>
            </a:pPr>
            <a:r>
              <a:rPr lang="en-US" sz="3000" b="1" dirty="0" smtClean="0"/>
              <a:t>Notice of hazardous substances</a:t>
            </a:r>
          </a:p>
          <a:p>
            <a:pPr>
              <a:spcBef>
                <a:spcPts val="0"/>
              </a:spcBef>
              <a:spcAft>
                <a:spcPts val="1200"/>
              </a:spcAft>
              <a:buFont typeface="Wingdings" panose="05000000000000000000" pitchFamily="2" charset="2"/>
              <a:buChar char="ü"/>
            </a:pPr>
            <a:r>
              <a:rPr lang="en-US" sz="3000" b="1" dirty="0" smtClean="0"/>
              <a:t>Legal descriptions</a:t>
            </a:r>
          </a:p>
          <a:p>
            <a:pPr>
              <a:spcBef>
                <a:spcPts val="0"/>
              </a:spcBef>
              <a:spcAft>
                <a:spcPts val="1200"/>
              </a:spcAft>
              <a:buFont typeface="Wingdings" panose="05000000000000000000" pitchFamily="2" charset="2"/>
              <a:buChar char="ü"/>
            </a:pPr>
            <a:r>
              <a:rPr lang="en-US" sz="3000" b="1" dirty="0" smtClean="0"/>
              <a:t>Reservations or restrictions in the public interest</a:t>
            </a:r>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2372707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362200"/>
            <a:ext cx="9144000" cy="4495800"/>
          </a:xfrm>
          <a:prstGeom prst="rect">
            <a:avLst/>
          </a:prstGeom>
        </p:spPr>
      </p:pic>
      <p:sp>
        <p:nvSpPr>
          <p:cNvPr id="2" name="Title 1"/>
          <p:cNvSpPr>
            <a:spLocks noGrp="1"/>
          </p:cNvSpPr>
          <p:nvPr>
            <p:ph type="title"/>
          </p:nvPr>
        </p:nvSpPr>
        <p:spPr>
          <a:xfrm>
            <a:off x="457200" y="274638"/>
            <a:ext cx="7543800" cy="944562"/>
          </a:xfrm>
        </p:spPr>
        <p:txBody>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295400"/>
            <a:ext cx="7732208" cy="4830763"/>
          </a:xfrm>
        </p:spPr>
        <p:txBody>
          <a:bodyPr>
            <a:noAutofit/>
          </a:bodyPr>
          <a:lstStyle/>
          <a:p>
            <a:pPr marL="0" indent="0">
              <a:spcBef>
                <a:spcPts val="0"/>
              </a:spcBef>
              <a:spcAft>
                <a:spcPts val="1200"/>
              </a:spcAft>
              <a:buNone/>
            </a:pPr>
            <a:r>
              <a:rPr lang="en-US" sz="3600" b="1" dirty="0" smtClean="0">
                <a:cs typeface="Times New Roman" panose="02020603050405020304" pitchFamily="18" charset="0"/>
              </a:rPr>
              <a:t>The Property Clause . . . </a:t>
            </a:r>
          </a:p>
          <a:p>
            <a:pPr marL="400050" lvl="1" indent="0">
              <a:spcBef>
                <a:spcPts val="800"/>
              </a:spcBef>
              <a:spcAft>
                <a:spcPts val="1200"/>
              </a:spcAft>
              <a:buNone/>
            </a:pPr>
            <a:r>
              <a:rPr lang="en-US" sz="3300" dirty="0" smtClean="0">
                <a:latin typeface="Calisto MT" panose="02040603050505030304" pitchFamily="18" charset="0"/>
                <a:cs typeface="Adobe Devanagari" panose="02040503050201020203" pitchFamily="18" charset="0"/>
              </a:rPr>
              <a:t>The Congress shall have the Power to dispose of and make all needful Rules and Regulations respecting the Territory or other Property belonging to the United States; . . .</a:t>
            </a:r>
          </a:p>
          <a:p>
            <a:pPr marL="0" indent="0" algn="ctr">
              <a:spcBef>
                <a:spcPts val="600"/>
              </a:spcBef>
              <a:spcAft>
                <a:spcPts val="1200"/>
              </a:spcAft>
              <a:buNone/>
            </a:pPr>
            <a:r>
              <a:rPr lang="en-US" sz="2400" cap="small" dirty="0" smtClean="0">
                <a:cs typeface="Times New Roman" panose="02020603050405020304" pitchFamily="18" charset="0"/>
              </a:rPr>
              <a:t>Article IV, Section 3, paragraph 2</a:t>
            </a:r>
            <a:endParaRPr lang="en-US" sz="2400" cap="small" dirty="0">
              <a:cs typeface="Times New Roman" panose="02020603050405020304" pitchFamily="18" charset="0"/>
            </a:endParaRPr>
          </a:p>
        </p:txBody>
      </p:sp>
      <p:sp>
        <p:nvSpPr>
          <p:cNvPr id="6" name="Rectangle 5"/>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7" name="Rectangle 6"/>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9" name="Group 8"/>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4112800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pic>
        <p:nvPicPr>
          <p:cNvPr id="4" name="Picture 3"/>
          <p:cNvPicPr>
            <a:picLocks noChangeAspect="1"/>
          </p:cNvPicPr>
          <p:nvPr/>
        </p:nvPicPr>
        <p:blipFill>
          <a:blip r:embed="rId6"/>
          <a:stretch>
            <a:fillRect/>
          </a:stretch>
        </p:blipFill>
        <p:spPr>
          <a:xfrm>
            <a:off x="0" y="-9805"/>
            <a:ext cx="7239000" cy="6858594"/>
          </a:xfrm>
          <a:prstGeom prst="rect">
            <a:avLst/>
          </a:prstGeom>
          <a:noFill/>
          <a:effectLst>
            <a:softEdge rad="317500"/>
          </a:effectLst>
        </p:spPr>
      </p:pic>
      <p:sp>
        <p:nvSpPr>
          <p:cNvPr id="2" name="Title 1"/>
          <p:cNvSpPr>
            <a:spLocks noGrp="1"/>
          </p:cNvSpPr>
          <p:nvPr>
            <p:ph type="title"/>
          </p:nvPr>
        </p:nvSpPr>
        <p:spPr>
          <a:xfrm>
            <a:off x="990599" y="1143000"/>
            <a:ext cx="7308101" cy="4267200"/>
          </a:xfrm>
          <a:prstGeom prst="roundRect">
            <a:avLst/>
          </a:prstGeom>
          <a:solidFill>
            <a:schemeClr val="bg1">
              <a:alpha val="90000"/>
            </a:schemeClr>
          </a:solidFill>
          <a:effectLst>
            <a:softEdge rad="317500"/>
          </a:effectLst>
        </p:spPr>
        <p:txBody>
          <a:bodyPr vert="horz" lIns="91440" tIns="45720" rIns="91440" bIns="45720" rtlCol="0" anchor="ctr">
            <a:normAutofit/>
          </a:bodyPr>
          <a:lstStyle/>
          <a:p>
            <a:r>
              <a:rPr lang="en-US" b="1" dirty="0" smtClean="0">
                <a:solidFill>
                  <a:srgbClr val="D28280"/>
                </a:solidFill>
                <a:effectLst>
                  <a:glow rad="241300">
                    <a:schemeClr val="bg1">
                      <a:alpha val="75000"/>
                    </a:schemeClr>
                  </a:glow>
                  <a:innerShdw blurRad="114300" dist="50800">
                    <a:prstClr val="black"/>
                  </a:innerShdw>
                </a:effectLst>
              </a:rPr>
              <a:t>Know Your Agency’s Land Exchange Authorities,</a:t>
            </a:r>
            <a:br>
              <a:rPr lang="en-US" b="1" dirty="0" smtClean="0">
                <a:solidFill>
                  <a:srgbClr val="D28280"/>
                </a:solidFill>
                <a:effectLst>
                  <a:glow rad="241300">
                    <a:schemeClr val="bg1">
                      <a:alpha val="75000"/>
                    </a:schemeClr>
                  </a:glow>
                  <a:innerShdw blurRad="114300" dist="50800">
                    <a:prstClr val="black"/>
                  </a:innerShdw>
                </a:effectLst>
              </a:rPr>
            </a:br>
            <a:r>
              <a:rPr lang="en-US" b="1" dirty="0" smtClean="0">
                <a:solidFill>
                  <a:srgbClr val="D28280"/>
                </a:solidFill>
                <a:effectLst>
                  <a:glow rad="241300">
                    <a:schemeClr val="bg1">
                      <a:alpha val="75000"/>
                    </a:schemeClr>
                  </a:glow>
                  <a:innerShdw blurRad="114300" dist="50800">
                    <a:prstClr val="black"/>
                  </a:innerShdw>
                </a:effectLst>
              </a:rPr>
              <a:t>Regulations, Policies, and Requirements</a:t>
            </a:r>
            <a:endParaRPr lang="en-US" b="1" dirty="0">
              <a:solidFill>
                <a:srgbClr val="D28280"/>
              </a:solidFill>
              <a:effectLst>
                <a:glow rad="241300">
                  <a:schemeClr val="bg1">
                    <a:alpha val="75000"/>
                  </a:schemeClr>
                </a:glow>
                <a:innerShdw blurRad="114300" dist="50800">
                  <a:prstClr val="black"/>
                </a:innerShdw>
              </a:effectLst>
            </a:endParaRPr>
          </a:p>
        </p:txBody>
      </p:sp>
      <p:pic>
        <p:nvPicPr>
          <p:cNvPr id="9" name="Picture 8" descr="keep-calm-and-follow-the-&lt;strong&gt;rules&lt;/strong&gt;-14"/>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860048" y="4857262"/>
            <a:ext cx="1569201" cy="1830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60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3352800"/>
            <a:ext cx="9144000" cy="3505200"/>
          </a:xfrm>
          <a:prstGeom prst="rect">
            <a:avLst/>
          </a:prstGeom>
        </p:spPr>
      </p:pic>
      <p:sp>
        <p:nvSpPr>
          <p:cNvPr id="2" name="Title 1"/>
          <p:cNvSpPr>
            <a:spLocks noGrp="1"/>
          </p:cNvSpPr>
          <p:nvPr>
            <p:ph type="title"/>
          </p:nvPr>
        </p:nvSpPr>
        <p:spPr>
          <a:xfrm>
            <a:off x="457200" y="152400"/>
            <a:ext cx="7543800" cy="8382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219200"/>
            <a:ext cx="7708231" cy="4800600"/>
          </a:xfrm>
        </p:spPr>
        <p:txBody>
          <a:bodyPr>
            <a:normAutofit/>
          </a:bodyPr>
          <a:lstStyle/>
          <a:p>
            <a:pPr marL="0" indent="0">
              <a:spcBef>
                <a:spcPts val="0"/>
              </a:spcBef>
              <a:buNone/>
            </a:pPr>
            <a:r>
              <a:rPr lang="en-US" sz="5400" dirty="0" smtClean="0">
                <a:cs typeface="Times New Roman" panose="02020603050405020304" pitchFamily="18" charset="0"/>
              </a:rPr>
              <a:t>Jeopardy!</a:t>
            </a:r>
          </a:p>
          <a:p>
            <a:pPr marL="400050" lvl="1" indent="0">
              <a:spcBef>
                <a:spcPts val="1800"/>
              </a:spcBef>
              <a:spcAft>
                <a:spcPts val="1800"/>
              </a:spcAft>
              <a:buNone/>
            </a:pPr>
            <a:r>
              <a:rPr lang="en-US" sz="3600" dirty="0" smtClean="0">
                <a:latin typeface="Calisto MT" panose="02040603050505030304" pitchFamily="18" charset="0"/>
                <a:cs typeface="Adobe Devanagari" panose="02040503050201020203" pitchFamily="18" charset="0"/>
              </a:rPr>
              <a:t>This law, passed in 1976, is the primary authority of all BLM land exchanges.</a:t>
            </a:r>
          </a:p>
          <a:p>
            <a:pPr marL="400050" lvl="1" indent="0" algn="ctr">
              <a:spcBef>
                <a:spcPts val="0"/>
              </a:spcBef>
              <a:buNone/>
            </a:pPr>
            <a:r>
              <a:rPr lang="en-US" sz="3600" b="1" dirty="0" smtClean="0">
                <a:latin typeface="Calisto MT" panose="02040603050505030304" pitchFamily="18" charset="0"/>
                <a:cs typeface="Adobe Devanagari" panose="02040503050201020203" pitchFamily="18" charset="0"/>
              </a:rPr>
              <a:t>What is FLPMA?</a:t>
            </a:r>
          </a:p>
          <a:p>
            <a:pPr marL="400050" lvl="1" indent="0" algn="ctr">
              <a:spcBef>
                <a:spcPts val="0"/>
              </a:spcBef>
              <a:buNone/>
            </a:pPr>
            <a:r>
              <a:rPr lang="en-US" b="1" dirty="0" smtClean="0">
                <a:latin typeface="Calisto MT" panose="02040603050505030304" pitchFamily="18" charset="0"/>
                <a:cs typeface="Adobe Devanagari" panose="02040503050201020203" pitchFamily="18" charset="0"/>
              </a:rPr>
              <a:t>(Federal Land Policy and Management Act)</a:t>
            </a:r>
          </a:p>
        </p:txBody>
      </p:sp>
      <p:sp>
        <p:nvSpPr>
          <p:cNvPr id="6" name="Rectangle 5"/>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7" name="Rectangle 6"/>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9" name="Group 8"/>
          <p:cNvGrpSpPr/>
          <p:nvPr/>
        </p:nvGrpSpPr>
        <p:grpSpPr>
          <a:xfrm>
            <a:off x="8001000" y="5029200"/>
            <a:ext cx="822158" cy="1583656"/>
            <a:chOff x="7924800" y="5029200"/>
            <a:chExt cx="822158" cy="1583656"/>
          </a:xfrm>
        </p:grpSpPr>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14054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3352800"/>
            <a:ext cx="9144000" cy="3505200"/>
          </a:xfrm>
          <a:prstGeom prst="rect">
            <a:avLst/>
          </a:prstGeom>
        </p:spPr>
      </p:pic>
      <p:sp>
        <p:nvSpPr>
          <p:cNvPr id="2" name="Title 1"/>
          <p:cNvSpPr>
            <a:spLocks noGrp="1"/>
          </p:cNvSpPr>
          <p:nvPr>
            <p:ph type="title"/>
          </p:nvPr>
        </p:nvSpPr>
        <p:spPr>
          <a:xfrm>
            <a:off x="457200" y="152400"/>
            <a:ext cx="7543800" cy="8382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447800"/>
            <a:ext cx="7708231" cy="4572000"/>
          </a:xfrm>
        </p:spPr>
        <p:txBody>
          <a:bodyPr>
            <a:normAutofit/>
          </a:bodyPr>
          <a:lstStyle/>
          <a:p>
            <a:pPr marL="0" indent="0">
              <a:spcBef>
                <a:spcPts val="0"/>
              </a:spcBef>
              <a:buNone/>
            </a:pPr>
            <a:r>
              <a:rPr lang="en-US" sz="5400" dirty="0" smtClean="0">
                <a:cs typeface="Times New Roman" panose="02020603050405020304" pitchFamily="18" charset="0"/>
              </a:rPr>
              <a:t>Jeopardy!</a:t>
            </a:r>
          </a:p>
          <a:p>
            <a:pPr marL="400050" lvl="1" indent="0">
              <a:spcBef>
                <a:spcPts val="1800"/>
              </a:spcBef>
              <a:spcAft>
                <a:spcPts val="1800"/>
              </a:spcAft>
              <a:buNone/>
            </a:pPr>
            <a:r>
              <a:rPr lang="en-US" sz="3600" dirty="0" smtClean="0">
                <a:latin typeface="Calisto MT" panose="02040603050505030304" pitchFamily="18" charset="0"/>
                <a:cs typeface="Adobe Devanagari" panose="02040503050201020203" pitchFamily="18" charset="0"/>
              </a:rPr>
              <a:t>This law, passed in 1922, authorizes the exchange of FS lands reserved from the public domain.</a:t>
            </a:r>
          </a:p>
          <a:p>
            <a:pPr marL="400050" lvl="1" indent="0" algn="ctr">
              <a:spcBef>
                <a:spcPts val="0"/>
              </a:spcBef>
              <a:buNone/>
            </a:pPr>
            <a:r>
              <a:rPr lang="en-US" sz="3600" b="1" dirty="0" smtClean="0">
                <a:solidFill>
                  <a:prstClr val="black"/>
                </a:solidFill>
                <a:latin typeface="Calisto MT" panose="02040603050505030304" pitchFamily="18" charset="0"/>
                <a:cs typeface="Adobe Devanagari" panose="02040503050201020203" pitchFamily="18" charset="0"/>
              </a:rPr>
              <a:t>What </a:t>
            </a:r>
            <a:r>
              <a:rPr lang="en-US" sz="3600" b="1" dirty="0">
                <a:solidFill>
                  <a:prstClr val="black"/>
                </a:solidFill>
                <a:latin typeface="Calisto MT" panose="02040603050505030304" pitchFamily="18" charset="0"/>
                <a:cs typeface="Adobe Devanagari" panose="02040503050201020203" pitchFamily="18" charset="0"/>
              </a:rPr>
              <a:t>is </a:t>
            </a:r>
            <a:r>
              <a:rPr lang="en-US" sz="3600" b="1" dirty="0" smtClean="0">
                <a:solidFill>
                  <a:prstClr val="black"/>
                </a:solidFill>
                <a:latin typeface="Calisto MT" panose="02040603050505030304" pitchFamily="18" charset="0"/>
                <a:cs typeface="Adobe Devanagari" panose="02040503050201020203" pitchFamily="18" charset="0"/>
              </a:rPr>
              <a:t>the General Exchange Act?</a:t>
            </a:r>
            <a:endParaRPr lang="en-US" sz="3600" b="1" dirty="0" smtClean="0">
              <a:latin typeface="Calisto MT" panose="02040603050505030304" pitchFamily="18" charset="0"/>
              <a:cs typeface="Adobe Devanagari" panose="02040503050201020203" pitchFamily="18" charset="0"/>
            </a:endParaRPr>
          </a:p>
        </p:txBody>
      </p:sp>
      <p:sp>
        <p:nvSpPr>
          <p:cNvPr id="6" name="Rectangle 5"/>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7" name="Rectangle 6"/>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9" name="Group 8"/>
          <p:cNvGrpSpPr/>
          <p:nvPr/>
        </p:nvGrpSpPr>
        <p:grpSpPr>
          <a:xfrm>
            <a:off x="8001000" y="5029200"/>
            <a:ext cx="822158" cy="1583656"/>
            <a:chOff x="7924800" y="5029200"/>
            <a:chExt cx="822158" cy="1583656"/>
          </a:xfrm>
        </p:grpSpPr>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23194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3352800"/>
            <a:ext cx="9144000" cy="3505200"/>
          </a:xfrm>
          <a:prstGeom prst="rect">
            <a:avLst/>
          </a:prstGeom>
        </p:spPr>
      </p:pic>
      <p:sp>
        <p:nvSpPr>
          <p:cNvPr id="2" name="Title 1"/>
          <p:cNvSpPr>
            <a:spLocks noGrp="1"/>
          </p:cNvSpPr>
          <p:nvPr>
            <p:ph type="title"/>
          </p:nvPr>
        </p:nvSpPr>
        <p:spPr>
          <a:xfrm>
            <a:off x="457200" y="152400"/>
            <a:ext cx="7543800" cy="8382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7708231" cy="4419600"/>
          </a:xfrm>
        </p:spPr>
        <p:txBody>
          <a:bodyPr>
            <a:normAutofit/>
          </a:bodyPr>
          <a:lstStyle/>
          <a:p>
            <a:pPr marL="0" indent="0">
              <a:spcBef>
                <a:spcPts val="0"/>
              </a:spcBef>
              <a:buNone/>
            </a:pPr>
            <a:r>
              <a:rPr lang="en-US" sz="5400" dirty="0" smtClean="0">
                <a:cs typeface="Times New Roman" panose="02020603050405020304" pitchFamily="18" charset="0"/>
              </a:rPr>
              <a:t>Jeopardy!</a:t>
            </a:r>
          </a:p>
          <a:p>
            <a:pPr marL="400050" lvl="1" indent="0">
              <a:spcBef>
                <a:spcPts val="1800"/>
              </a:spcBef>
              <a:spcAft>
                <a:spcPts val="1800"/>
              </a:spcAft>
              <a:buNone/>
            </a:pPr>
            <a:r>
              <a:rPr lang="en-US" sz="3600" dirty="0" smtClean="0">
                <a:latin typeface="Calisto MT" panose="02040603050505030304" pitchFamily="18" charset="0"/>
                <a:cs typeface="Adobe Devanagari" panose="02040503050201020203" pitchFamily="18" charset="0"/>
              </a:rPr>
              <a:t>This law, passed in 1911, authorizes the exchange of acquired FS lands.</a:t>
            </a:r>
          </a:p>
          <a:p>
            <a:pPr marL="400050" lvl="1" indent="0" algn="ctr">
              <a:spcBef>
                <a:spcPts val="0"/>
              </a:spcBef>
              <a:buNone/>
            </a:pPr>
            <a:r>
              <a:rPr lang="en-US" sz="3600" b="1" dirty="0" smtClean="0">
                <a:solidFill>
                  <a:prstClr val="black"/>
                </a:solidFill>
                <a:latin typeface="Calisto MT" panose="02040603050505030304" pitchFamily="18" charset="0"/>
                <a:cs typeface="Adobe Devanagari" panose="02040503050201020203" pitchFamily="18" charset="0"/>
              </a:rPr>
              <a:t>What </a:t>
            </a:r>
            <a:r>
              <a:rPr lang="en-US" sz="3600" b="1" dirty="0">
                <a:solidFill>
                  <a:prstClr val="black"/>
                </a:solidFill>
                <a:latin typeface="Calisto MT" panose="02040603050505030304" pitchFamily="18" charset="0"/>
                <a:cs typeface="Adobe Devanagari" panose="02040503050201020203" pitchFamily="18" charset="0"/>
              </a:rPr>
              <a:t>is </a:t>
            </a:r>
            <a:r>
              <a:rPr lang="en-US" sz="3600" b="1" dirty="0" smtClean="0">
                <a:solidFill>
                  <a:prstClr val="black"/>
                </a:solidFill>
                <a:latin typeface="Calisto MT" panose="02040603050505030304" pitchFamily="18" charset="0"/>
                <a:cs typeface="Adobe Devanagari" panose="02040503050201020203" pitchFamily="18" charset="0"/>
              </a:rPr>
              <a:t>the Weeks Act?</a:t>
            </a:r>
            <a:endParaRPr lang="en-US" sz="3600" b="1" dirty="0" smtClean="0">
              <a:latin typeface="Calisto MT" panose="02040603050505030304" pitchFamily="18" charset="0"/>
              <a:cs typeface="Adobe Devanagari" panose="02040503050201020203" pitchFamily="18" charset="0"/>
            </a:endParaRPr>
          </a:p>
        </p:txBody>
      </p:sp>
      <p:sp>
        <p:nvSpPr>
          <p:cNvPr id="6" name="Rectangle 5"/>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7" name="Rectangle 6"/>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9" name="Group 8"/>
          <p:cNvGrpSpPr/>
          <p:nvPr/>
        </p:nvGrpSpPr>
        <p:grpSpPr>
          <a:xfrm>
            <a:off x="8001000" y="5029200"/>
            <a:ext cx="822158" cy="1583656"/>
            <a:chOff x="7924800" y="5029200"/>
            <a:chExt cx="822158" cy="1583656"/>
          </a:xfrm>
        </p:grpSpPr>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28666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3352800"/>
            <a:ext cx="9144000" cy="3505200"/>
          </a:xfrm>
          <a:prstGeom prst="rect">
            <a:avLst/>
          </a:prstGeom>
        </p:spPr>
      </p:pic>
      <p:sp>
        <p:nvSpPr>
          <p:cNvPr id="2" name="Title 1"/>
          <p:cNvSpPr>
            <a:spLocks noGrp="1"/>
          </p:cNvSpPr>
          <p:nvPr>
            <p:ph type="title"/>
          </p:nvPr>
        </p:nvSpPr>
        <p:spPr>
          <a:xfrm>
            <a:off x="457200" y="152400"/>
            <a:ext cx="7543800" cy="8382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600200"/>
            <a:ext cx="7708231" cy="4419600"/>
          </a:xfrm>
        </p:spPr>
        <p:txBody>
          <a:bodyPr>
            <a:normAutofit/>
          </a:bodyPr>
          <a:lstStyle/>
          <a:p>
            <a:pPr marL="0" indent="0">
              <a:spcBef>
                <a:spcPts val="0"/>
              </a:spcBef>
              <a:buNone/>
            </a:pPr>
            <a:r>
              <a:rPr lang="en-US" sz="5400" dirty="0" smtClean="0">
                <a:cs typeface="Times New Roman" panose="02020603050405020304" pitchFamily="18" charset="0"/>
              </a:rPr>
              <a:t>Jeopardy!</a:t>
            </a:r>
          </a:p>
          <a:p>
            <a:pPr marL="400050" lvl="1" indent="0">
              <a:spcBef>
                <a:spcPts val="1800"/>
              </a:spcBef>
              <a:spcAft>
                <a:spcPts val="1800"/>
              </a:spcAft>
              <a:buNone/>
            </a:pPr>
            <a:r>
              <a:rPr lang="en-US" sz="3600" dirty="0" smtClean="0">
                <a:latin typeface="Calisto MT" panose="02040603050505030304" pitchFamily="18" charset="0"/>
                <a:cs typeface="Adobe Devanagari" panose="02040503050201020203" pitchFamily="18" charset="0"/>
              </a:rPr>
              <a:t>This law, passed in 1976, supplements all other exchange laws.</a:t>
            </a:r>
          </a:p>
          <a:p>
            <a:pPr marL="400050" lvl="1" indent="0" algn="ctr">
              <a:spcBef>
                <a:spcPts val="0"/>
              </a:spcBef>
              <a:buNone/>
            </a:pPr>
            <a:r>
              <a:rPr lang="en-US" sz="3600" b="1" dirty="0">
                <a:solidFill>
                  <a:prstClr val="black"/>
                </a:solidFill>
                <a:latin typeface="Calisto MT" panose="02040603050505030304" pitchFamily="18" charset="0"/>
                <a:cs typeface="Adobe Devanagari" panose="02040503050201020203" pitchFamily="18" charset="0"/>
              </a:rPr>
              <a:t>What is FLPMA?</a:t>
            </a:r>
          </a:p>
          <a:p>
            <a:pPr marL="400050" lvl="1" indent="0" algn="ctr">
              <a:spcBef>
                <a:spcPts val="0"/>
              </a:spcBef>
              <a:buNone/>
            </a:pPr>
            <a:r>
              <a:rPr lang="en-US" b="1" dirty="0">
                <a:solidFill>
                  <a:prstClr val="black"/>
                </a:solidFill>
                <a:latin typeface="Calisto MT" panose="02040603050505030304" pitchFamily="18" charset="0"/>
                <a:cs typeface="Adobe Devanagari" panose="02040503050201020203" pitchFamily="18" charset="0"/>
              </a:rPr>
              <a:t>(Federal Land Policy and Management Act)</a:t>
            </a:r>
          </a:p>
        </p:txBody>
      </p:sp>
      <p:sp>
        <p:nvSpPr>
          <p:cNvPr id="6" name="Rectangle 5"/>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7" name="Rectangle 6"/>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9" name="Group 8"/>
          <p:cNvGrpSpPr/>
          <p:nvPr/>
        </p:nvGrpSpPr>
        <p:grpSpPr>
          <a:xfrm>
            <a:off x="8001000" y="5029200"/>
            <a:ext cx="822158" cy="1583656"/>
            <a:chOff x="7924800" y="5029200"/>
            <a:chExt cx="822158" cy="1583656"/>
          </a:xfrm>
        </p:grpSpPr>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210234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3352800"/>
            <a:ext cx="9144000" cy="3505200"/>
          </a:xfrm>
          <a:prstGeom prst="rect">
            <a:avLst/>
          </a:prstGeom>
        </p:spPr>
      </p:pic>
      <p:sp>
        <p:nvSpPr>
          <p:cNvPr id="2" name="Title 1"/>
          <p:cNvSpPr>
            <a:spLocks noGrp="1"/>
          </p:cNvSpPr>
          <p:nvPr>
            <p:ph type="title"/>
          </p:nvPr>
        </p:nvSpPr>
        <p:spPr>
          <a:xfrm>
            <a:off x="457200" y="152400"/>
            <a:ext cx="7543800" cy="8382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371600"/>
            <a:ext cx="7708231" cy="4648200"/>
          </a:xfrm>
        </p:spPr>
        <p:txBody>
          <a:bodyPr>
            <a:normAutofit/>
          </a:bodyPr>
          <a:lstStyle/>
          <a:p>
            <a:pPr marL="0" indent="0">
              <a:spcBef>
                <a:spcPts val="0"/>
              </a:spcBef>
              <a:buNone/>
            </a:pPr>
            <a:r>
              <a:rPr lang="en-US" sz="5400" dirty="0" smtClean="0">
                <a:cs typeface="Times New Roman" panose="02020603050405020304" pitchFamily="18" charset="0"/>
              </a:rPr>
              <a:t>Jeopardy!</a:t>
            </a:r>
          </a:p>
          <a:p>
            <a:pPr marL="400050" lvl="1" indent="0">
              <a:spcBef>
                <a:spcPts val="1800"/>
              </a:spcBef>
              <a:spcAft>
                <a:spcPts val="1800"/>
              </a:spcAft>
              <a:buNone/>
            </a:pPr>
            <a:r>
              <a:rPr lang="en-US" sz="3600" dirty="0" smtClean="0">
                <a:latin typeface="Calisto MT" panose="02040603050505030304" pitchFamily="18" charset="0"/>
                <a:cs typeface="Adobe Devanagari" panose="02040503050201020203" pitchFamily="18" charset="0"/>
              </a:rPr>
              <a:t>This law, passed in 1988, amended FLPMA.</a:t>
            </a:r>
          </a:p>
          <a:p>
            <a:pPr marL="400050" lvl="1" indent="0" algn="ctr">
              <a:spcBef>
                <a:spcPts val="0"/>
              </a:spcBef>
              <a:buNone/>
            </a:pPr>
            <a:r>
              <a:rPr lang="en-US" sz="3600" b="1" dirty="0">
                <a:solidFill>
                  <a:prstClr val="black"/>
                </a:solidFill>
                <a:latin typeface="Calisto MT" panose="02040603050505030304" pitchFamily="18" charset="0"/>
                <a:cs typeface="Adobe Devanagari" panose="02040503050201020203" pitchFamily="18" charset="0"/>
              </a:rPr>
              <a:t>What is </a:t>
            </a:r>
            <a:r>
              <a:rPr lang="en-US" sz="3600" b="1" dirty="0" smtClean="0">
                <a:solidFill>
                  <a:prstClr val="black"/>
                </a:solidFill>
                <a:latin typeface="Calisto MT" panose="02040603050505030304" pitchFamily="18" charset="0"/>
                <a:cs typeface="Adobe Devanagari" panose="02040503050201020203" pitchFamily="18" charset="0"/>
              </a:rPr>
              <a:t>FLEFA?</a:t>
            </a:r>
            <a:endParaRPr lang="en-US" sz="3600" b="1" dirty="0">
              <a:solidFill>
                <a:prstClr val="black"/>
              </a:solidFill>
              <a:latin typeface="Calisto MT" panose="02040603050505030304" pitchFamily="18" charset="0"/>
              <a:cs typeface="Adobe Devanagari" panose="02040503050201020203" pitchFamily="18" charset="0"/>
            </a:endParaRPr>
          </a:p>
          <a:p>
            <a:pPr marL="400050" lvl="1" indent="0" algn="ctr">
              <a:spcBef>
                <a:spcPts val="0"/>
              </a:spcBef>
              <a:buNone/>
            </a:pPr>
            <a:r>
              <a:rPr lang="en-US" b="1" dirty="0">
                <a:solidFill>
                  <a:prstClr val="black"/>
                </a:solidFill>
                <a:latin typeface="Calisto MT" panose="02040603050505030304" pitchFamily="18" charset="0"/>
                <a:cs typeface="Adobe Devanagari" panose="02040503050201020203" pitchFamily="18" charset="0"/>
              </a:rPr>
              <a:t>(Federal Land </a:t>
            </a:r>
            <a:r>
              <a:rPr lang="en-US" b="1" dirty="0" smtClean="0">
                <a:solidFill>
                  <a:prstClr val="black"/>
                </a:solidFill>
                <a:latin typeface="Calisto MT" panose="02040603050505030304" pitchFamily="18" charset="0"/>
                <a:cs typeface="Adobe Devanagari" panose="02040503050201020203" pitchFamily="18" charset="0"/>
              </a:rPr>
              <a:t>Exchange Facilitation Act)</a:t>
            </a:r>
            <a:endParaRPr lang="en-US" b="1" dirty="0">
              <a:solidFill>
                <a:prstClr val="black"/>
              </a:solidFill>
              <a:latin typeface="Calisto MT" panose="02040603050505030304" pitchFamily="18" charset="0"/>
              <a:cs typeface="Adobe Devanagari" panose="02040503050201020203" pitchFamily="18" charset="0"/>
            </a:endParaRPr>
          </a:p>
        </p:txBody>
      </p:sp>
      <p:sp>
        <p:nvSpPr>
          <p:cNvPr id="6" name="Rectangle 5"/>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7" name="Rectangle 6"/>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9" name="Group 8"/>
          <p:cNvGrpSpPr/>
          <p:nvPr/>
        </p:nvGrpSpPr>
        <p:grpSpPr>
          <a:xfrm>
            <a:off x="8001000" y="5029200"/>
            <a:ext cx="822158" cy="1583656"/>
            <a:chOff x="7924800" y="5029200"/>
            <a:chExt cx="822158" cy="1583656"/>
          </a:xfrm>
        </p:grpSpPr>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41352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457200" y="228600"/>
            <a:ext cx="7543800" cy="10668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19200"/>
            <a:ext cx="7620000" cy="4906964"/>
          </a:xfrm>
        </p:spPr>
        <p:txBody>
          <a:bodyPr vert="horz" lIns="91440" tIns="45720" rIns="91440" bIns="45720" rtlCol="0">
            <a:normAutofit/>
          </a:bodyPr>
          <a:lstStyle/>
          <a:p>
            <a:pPr marL="0" indent="0">
              <a:spcBef>
                <a:spcPts val="0"/>
              </a:spcBef>
              <a:spcAft>
                <a:spcPts val="1200"/>
              </a:spcAft>
              <a:buNone/>
            </a:pPr>
            <a:r>
              <a:rPr lang="en-US" b="1" dirty="0" smtClean="0"/>
              <a:t>Land Exchanges are also authorized under:</a:t>
            </a:r>
          </a:p>
          <a:p>
            <a:pPr marL="509588" lvl="1">
              <a:spcBef>
                <a:spcPts val="0"/>
              </a:spcBef>
              <a:spcAft>
                <a:spcPts val="1200"/>
              </a:spcAft>
              <a:buFont typeface="Wingdings" panose="05000000000000000000" pitchFamily="2" charset="2"/>
              <a:buChar char="v"/>
            </a:pPr>
            <a:r>
              <a:rPr lang="en-US" sz="3000" dirty="0" smtClean="0"/>
              <a:t>Bankhead-Jones Farm Tenant Act of 1937</a:t>
            </a:r>
          </a:p>
          <a:p>
            <a:pPr marL="509588" lvl="1">
              <a:spcBef>
                <a:spcPts val="0"/>
              </a:spcBef>
              <a:spcAft>
                <a:spcPts val="1200"/>
              </a:spcAft>
              <a:buFont typeface="Wingdings" panose="05000000000000000000" pitchFamily="2" charset="2"/>
              <a:buChar char="v"/>
            </a:pPr>
            <a:r>
              <a:rPr lang="en-US" sz="3000" dirty="0" smtClean="0"/>
              <a:t>National Trails System Act of 1968</a:t>
            </a:r>
          </a:p>
          <a:p>
            <a:pPr marL="509588" lvl="1">
              <a:spcBef>
                <a:spcPts val="0"/>
              </a:spcBef>
              <a:spcAft>
                <a:spcPts val="1200"/>
              </a:spcAft>
              <a:buFont typeface="Wingdings" panose="05000000000000000000" pitchFamily="2" charset="2"/>
              <a:buChar char="v"/>
            </a:pPr>
            <a:r>
              <a:rPr lang="en-US" sz="3000" dirty="0" smtClean="0"/>
              <a:t>Wild and Scenic River Act of 1968</a:t>
            </a:r>
          </a:p>
          <a:p>
            <a:pPr marL="509588" lvl="1">
              <a:spcBef>
                <a:spcPts val="0"/>
              </a:spcBef>
              <a:spcAft>
                <a:spcPts val="1200"/>
              </a:spcAft>
              <a:buFont typeface="Wingdings" panose="05000000000000000000" pitchFamily="2" charset="2"/>
              <a:buChar char="v"/>
            </a:pPr>
            <a:r>
              <a:rPr lang="en-US" sz="3000" dirty="0" smtClean="0"/>
              <a:t>Small Tracts Act of 1983</a:t>
            </a:r>
          </a:p>
          <a:p>
            <a:pPr marL="577850" lvl="1" indent="-354013">
              <a:spcBef>
                <a:spcPts val="0"/>
              </a:spcBef>
              <a:spcAft>
                <a:spcPts val="1200"/>
              </a:spcAft>
              <a:buFont typeface="Wingdings" panose="05000000000000000000" pitchFamily="2" charset="2"/>
              <a:buChar char="v"/>
            </a:pPr>
            <a:r>
              <a:rPr lang="en-US" sz="3000" dirty="0"/>
              <a:t>Forest Service Realignment </a:t>
            </a:r>
            <a:r>
              <a:rPr lang="en-US" sz="3000" dirty="0" smtClean="0"/>
              <a:t>&amp; </a:t>
            </a:r>
            <a:r>
              <a:rPr lang="en-US" sz="3000" dirty="0"/>
              <a:t>Enhancement Act of 2005 </a:t>
            </a:r>
            <a:r>
              <a:rPr lang="en-US" sz="3000" dirty="0" smtClean="0"/>
              <a:t>“</a:t>
            </a:r>
            <a:r>
              <a:rPr lang="en-US" sz="3000" dirty="0"/>
              <a:t>FSFREA”</a:t>
            </a:r>
          </a:p>
          <a:p>
            <a:pPr marL="509588" lvl="1">
              <a:spcBef>
                <a:spcPts val="0"/>
              </a:spcBef>
              <a:spcAft>
                <a:spcPts val="1200"/>
              </a:spcAft>
              <a:buFont typeface="Wingdings" panose="05000000000000000000" pitchFamily="2" charset="2"/>
              <a:buChar char="v"/>
            </a:pPr>
            <a:endParaRPr lang="en-US" sz="3000" dirty="0" smtClean="0"/>
          </a:p>
          <a:p>
            <a:pPr marL="509588" lvl="1">
              <a:spcBef>
                <a:spcPts val="0"/>
              </a:spcBef>
              <a:spcAft>
                <a:spcPts val="1200"/>
              </a:spcAft>
              <a:buFont typeface="Wingdings" panose="05000000000000000000" pitchFamily="2" charset="2"/>
              <a:buChar char="v"/>
            </a:pPr>
            <a:endParaRPr lang="en-US" sz="3000" dirty="0"/>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1990393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0000" contrast="-10000"/>
                    </a14:imgEffect>
                  </a14:imgLayer>
                </a14:imgProps>
              </a:ext>
              <a:ext uri="{28A0092B-C50C-407E-A947-70E740481C1C}">
                <a14:useLocalDpi xmlns:a14="http://schemas.microsoft.com/office/drawing/2010/main" val="0"/>
              </a:ext>
            </a:extLst>
          </a:blip>
          <a:srcRect t="2457" b="27485"/>
          <a:stretch/>
        </p:blipFill>
        <p:spPr>
          <a:xfrm>
            <a:off x="0" y="2053389"/>
            <a:ext cx="9144000" cy="4804611"/>
          </a:xfrm>
          <a:prstGeom prst="rect">
            <a:avLst/>
          </a:prstGeom>
        </p:spPr>
      </p:pic>
      <p:sp>
        <p:nvSpPr>
          <p:cNvPr id="2" name="Title 1"/>
          <p:cNvSpPr>
            <a:spLocks noGrp="1"/>
          </p:cNvSpPr>
          <p:nvPr>
            <p:ph type="title"/>
          </p:nvPr>
        </p:nvSpPr>
        <p:spPr>
          <a:xfrm>
            <a:off x="457200" y="228600"/>
            <a:ext cx="7543800" cy="1066800"/>
          </a:xfrm>
        </p:spPr>
        <p:txBody>
          <a:bodyPr vert="horz" lIns="91440" tIns="45720" rIns="91440" bIns="45720" rtlCol="0" anchor="ctr">
            <a:normAutofit/>
          </a:bodyPr>
          <a:lstStyle/>
          <a:p>
            <a:r>
              <a:rPr lang="en-US" b="1" dirty="0" smtClean="0">
                <a:solidFill>
                  <a:srgbClr val="D28280"/>
                </a:solidFill>
                <a:effectLst>
                  <a:outerShdw blurRad="38100" dist="38100" dir="2700000" algn="tl">
                    <a:srgbClr val="000000">
                      <a:alpha val="43137"/>
                    </a:srgbClr>
                  </a:outerShdw>
                </a:effectLst>
              </a:rPr>
              <a:t>LAND EXCHANGE AUTHORITIES</a:t>
            </a:r>
            <a:endParaRPr lang="en-US" b="1" dirty="0">
              <a:solidFill>
                <a:srgbClr val="D2828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7543800" cy="4830764"/>
          </a:xfrm>
        </p:spPr>
        <p:txBody>
          <a:bodyPr vert="horz" lIns="91440" tIns="45720" rIns="91440" bIns="45720" rtlCol="0">
            <a:normAutofit/>
          </a:bodyPr>
          <a:lstStyle/>
          <a:p>
            <a:pPr marL="0" indent="0">
              <a:spcBef>
                <a:spcPts val="0"/>
              </a:spcBef>
              <a:spcAft>
                <a:spcPts val="1800"/>
              </a:spcAft>
              <a:buNone/>
            </a:pPr>
            <a:r>
              <a:rPr lang="en-US" b="1" dirty="0" smtClean="0"/>
              <a:t>Some authorities pertain to specific areas:</a:t>
            </a:r>
          </a:p>
          <a:p>
            <a:pPr marL="509588" lvl="1">
              <a:spcBef>
                <a:spcPts val="0"/>
              </a:spcBef>
              <a:spcAft>
                <a:spcPts val="1200"/>
              </a:spcAft>
              <a:buFont typeface="Wingdings" panose="05000000000000000000" pitchFamily="2" charset="2"/>
              <a:buChar char="v"/>
            </a:pPr>
            <a:r>
              <a:rPr lang="en-US" sz="3000" dirty="0" smtClean="0"/>
              <a:t>Columbia River Gorge National Scenic Area Act of 1986</a:t>
            </a:r>
          </a:p>
          <a:p>
            <a:pPr marL="509588" lvl="1">
              <a:spcBef>
                <a:spcPts val="0"/>
              </a:spcBef>
              <a:spcAft>
                <a:spcPts val="1200"/>
              </a:spcAft>
              <a:buFont typeface="Wingdings" panose="05000000000000000000" pitchFamily="2" charset="2"/>
              <a:buChar char="v"/>
            </a:pPr>
            <a:r>
              <a:rPr lang="en-US" sz="3000" dirty="0" smtClean="0"/>
              <a:t>Southern Nevada Public Land Management Act of 1998</a:t>
            </a:r>
          </a:p>
          <a:p>
            <a:pPr marL="509588" lvl="1">
              <a:spcBef>
                <a:spcPts val="0"/>
              </a:spcBef>
              <a:spcAft>
                <a:spcPts val="1200"/>
              </a:spcAft>
              <a:buFont typeface="Wingdings" panose="05000000000000000000" pitchFamily="2" charset="2"/>
              <a:buChar char="v"/>
            </a:pPr>
            <a:r>
              <a:rPr lang="en-US" sz="3000" dirty="0" err="1" smtClean="0"/>
              <a:t>Steens</a:t>
            </a:r>
            <a:r>
              <a:rPr lang="en-US" sz="3000" dirty="0" smtClean="0"/>
              <a:t> Mountain Cooperative Management and Protection Act of 2000</a:t>
            </a:r>
            <a:endParaRPr lang="en-US" sz="3000" dirty="0"/>
          </a:p>
        </p:txBody>
      </p:sp>
      <p:sp>
        <p:nvSpPr>
          <p:cNvPr id="5" name="Rectangle 4"/>
          <p:cNvSpPr/>
          <p:nvPr/>
        </p:nvSpPr>
        <p:spPr>
          <a:xfrm>
            <a:off x="8686800" y="0"/>
            <a:ext cx="4572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Rectangle 5"/>
          <p:cNvSpPr/>
          <p:nvPr/>
        </p:nvSpPr>
        <p:spPr>
          <a:xfrm>
            <a:off x="8458200" y="0"/>
            <a:ext cx="2286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FF"/>
              </a:solidFill>
            </a:endParaRPr>
          </a:p>
        </p:txBody>
      </p:sp>
      <p:grpSp>
        <p:nvGrpSpPr>
          <p:cNvPr id="8" name="Group 7"/>
          <p:cNvGrpSpPr/>
          <p:nvPr/>
        </p:nvGrpSpPr>
        <p:grpSpPr>
          <a:xfrm>
            <a:off x="8001000" y="5029200"/>
            <a:ext cx="822158" cy="1583656"/>
            <a:chOff x="7924800" y="5029200"/>
            <a:chExt cx="822158" cy="1583656"/>
          </a:xfrm>
        </p:grpSpPr>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924800" y="5893468"/>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057" y="5029200"/>
              <a:ext cx="687644" cy="763285"/>
            </a:xfrm>
            <a:prstGeom prst="rect">
              <a:avLst/>
            </a:prstGeom>
            <a:effectLst>
              <a:glow rad="12700">
                <a:schemeClr val="bg1">
                  <a:alpha val="37000"/>
                </a:schemeClr>
              </a:glow>
              <a:outerShdw blurRad="190500" algn="ctr" rotWithShape="0">
                <a:schemeClr val="bg1">
                  <a:alpha val="70000"/>
                </a:schemeClr>
              </a:outerShdw>
            </a:effectLst>
          </p:spPr>
        </p:pic>
      </p:grpSp>
    </p:spTree>
    <p:extLst>
      <p:ext uri="{BB962C8B-B14F-4D97-AF65-F5344CB8AC3E}">
        <p14:creationId xmlns:p14="http://schemas.microsoft.com/office/powerpoint/2010/main" val="1684594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TotalTime>
  <Words>3180</Words>
  <Application>Microsoft Office PowerPoint</Application>
  <PresentationFormat>On-screen Show (4:3)</PresentationFormat>
  <Paragraphs>247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Adobe Devanagari</vt:lpstr>
      <vt:lpstr>Arial</vt:lpstr>
      <vt:lpstr>Calibri</vt:lpstr>
      <vt:lpstr>Calisto MT</vt:lpstr>
      <vt:lpstr>Times New Roman</vt:lpstr>
      <vt:lpstr>Wingdings</vt:lpstr>
      <vt:lpstr>Office Theme</vt:lpstr>
      <vt:lpstr>Intermediate Land Exchange Authority – Regulation - Policy</vt:lpstr>
      <vt:lpstr>LAND EXCHANGE AUTHORITIES</vt:lpstr>
      <vt:lpstr>LAND EXCHANGE AUTHORITIES</vt:lpstr>
      <vt:lpstr>LAND EXCHANGE AUTHORITIES</vt:lpstr>
      <vt:lpstr>LAND EXCHANGE AUTHORITIES</vt:lpstr>
      <vt:lpstr>LAND EXCHANGE AUTHORITIES</vt:lpstr>
      <vt:lpstr>LAND EXCHANGE AUTHORITIES</vt:lpstr>
      <vt:lpstr>LAND EXCHANGE AUTHORITIES</vt:lpstr>
      <vt:lpstr>LAND EXCHANGE AUTHORITIES</vt:lpstr>
      <vt:lpstr>LAND EXCHANGE AUTHORITIES</vt:lpstr>
      <vt:lpstr>REGULATIONS</vt:lpstr>
      <vt:lpstr>REGULATIONS</vt:lpstr>
      <vt:lpstr>BLM REGULATIONS</vt:lpstr>
      <vt:lpstr>FS REGULATIONS</vt:lpstr>
      <vt:lpstr>REGULATIONS</vt:lpstr>
      <vt:lpstr>GUIDELINES AND STANDARDS</vt:lpstr>
      <vt:lpstr>POLICY</vt:lpstr>
      <vt:lpstr>Requirements for All Exchanges</vt:lpstr>
      <vt:lpstr>Requirements for All Exchanges</vt:lpstr>
      <vt:lpstr>Know Your Agency’s Land Exchange Authorities, Regulations, Policies, and Requirements</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Exchange Delegation of Authority</dc:title>
  <dc:creator>Ford, Laurie A</dc:creator>
  <cp:lastModifiedBy>ilmntcctrn74</cp:lastModifiedBy>
  <cp:revision>113</cp:revision>
  <dcterms:created xsi:type="dcterms:W3CDTF">2015-11-03T12:09:06Z</dcterms:created>
  <dcterms:modified xsi:type="dcterms:W3CDTF">2017-06-15T23:33:59Z</dcterms:modified>
</cp:coreProperties>
</file>