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79" r:id="rId4"/>
    <p:sldId id="260" r:id="rId5"/>
    <p:sldId id="275" r:id="rId6"/>
    <p:sldId id="276" r:id="rId7"/>
    <p:sldId id="267" r:id="rId8"/>
    <p:sldId id="268" r:id="rId9"/>
    <p:sldId id="283" r:id="rId10"/>
    <p:sldId id="269" r:id="rId11"/>
    <p:sldId id="270" r:id="rId12"/>
    <p:sldId id="271" r:id="rId13"/>
    <p:sldId id="272" r:id="rId14"/>
    <p:sldId id="284" r:id="rId15"/>
    <p:sldId id="286" r:id="rId16"/>
    <p:sldId id="285" r:id="rId17"/>
    <p:sldId id="273" r:id="rId18"/>
    <p:sldId id="287" r:id="rId19"/>
    <p:sldId id="274" r:id="rId20"/>
    <p:sldId id="277" r:id="rId21"/>
    <p:sldId id="280" r:id="rId22"/>
    <p:sldId id="278"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E968"/>
    <a:srgbClr val="FFED67"/>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71483" autoAdjust="0"/>
  </p:normalViewPr>
  <p:slideViewPr>
    <p:cSldViewPr snapToGrid="0">
      <p:cViewPr varScale="1">
        <p:scale>
          <a:sx n="72" d="100"/>
          <a:sy n="72" d="100"/>
        </p:scale>
        <p:origin x="1492" y="36"/>
      </p:cViewPr>
      <p:guideLst/>
    </p:cSldViewPr>
  </p:slideViewPr>
  <p:notesTextViewPr>
    <p:cViewPr>
      <p:scale>
        <a:sx n="3" d="2"/>
        <a:sy n="3" d="2"/>
      </p:scale>
      <p:origin x="0" y="0"/>
    </p:cViewPr>
  </p:notesTextViewPr>
  <p:notesViewPr>
    <p:cSldViewPr snapToGrid="0">
      <p:cViewPr varScale="1">
        <p:scale>
          <a:sx n="77" d="100"/>
          <a:sy n="77" d="100"/>
        </p:scale>
        <p:origin x="342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4BDB62-931E-47BE-BE46-04D01646ED6D}"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E08AA-F230-48E2-803D-DB4D804A2464}" type="slidenum">
              <a:rPr lang="en-US" smtClean="0"/>
              <a:t>‹#›</a:t>
            </a:fld>
            <a:endParaRPr lang="en-US"/>
          </a:p>
        </p:txBody>
      </p:sp>
    </p:spTree>
    <p:extLst>
      <p:ext uri="{BB962C8B-B14F-4D97-AF65-F5344CB8AC3E}">
        <p14:creationId xmlns:p14="http://schemas.microsoft.com/office/powerpoint/2010/main" val="306550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wide variety of land exchange scenarios are possible, making it difficult to characterize every possible type of land exchange. </a:t>
            </a:r>
          </a:p>
          <a:p>
            <a:endParaRPr lang="en-US" dirty="0" smtClean="0"/>
          </a:p>
          <a:p>
            <a:r>
              <a:rPr lang="en-US" dirty="0" smtClean="0"/>
              <a:t>There are basic distinctions such as the type of interest being conveyed, the method of transacting the exchange, and the types of entities involved.</a:t>
            </a:r>
          </a:p>
          <a:p>
            <a:r>
              <a:rPr lang="en-US" dirty="0" smtClean="0"/>
              <a:t> </a:t>
            </a:r>
          </a:p>
          <a:p>
            <a:r>
              <a:rPr lang="en-US" dirty="0" smtClean="0"/>
              <a:t>Regardless of the type of land exchange, the legal and regulatory requirements apply.</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1</a:t>
            </a:fld>
            <a:endParaRPr lang="en-US"/>
          </a:p>
        </p:txBody>
      </p:sp>
    </p:spTree>
    <p:extLst>
      <p:ext uri="{BB962C8B-B14F-4D97-AF65-F5344CB8AC3E}">
        <p14:creationId xmlns:p14="http://schemas.microsoft.com/office/powerpoint/2010/main" val="76696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08AA-F230-48E2-803D-DB4D804A2464}" type="slidenum">
              <a:rPr lang="en-US" smtClean="0"/>
              <a:t>10</a:t>
            </a:fld>
            <a:endParaRPr lang="en-US"/>
          </a:p>
        </p:txBody>
      </p:sp>
    </p:spTree>
    <p:extLst>
      <p:ext uri="{BB962C8B-B14F-4D97-AF65-F5344CB8AC3E}">
        <p14:creationId xmlns:p14="http://schemas.microsoft.com/office/powerpoint/2010/main" val="213436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Involves a single landowner, where U.S.</a:t>
            </a:r>
            <a:r>
              <a:rPr lang="en-US" baseline="0" dirty="0" smtClean="0"/>
              <a:t> conveys a parcel of Federal land (or interest) and acquires a parcel of non-Federal land (or interest) in a single transaction at equal value or with an equalization payment.</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11</a:t>
            </a:fld>
            <a:endParaRPr lang="en-US"/>
          </a:p>
        </p:txBody>
      </p:sp>
    </p:spTree>
    <p:extLst>
      <p:ext uri="{BB962C8B-B14F-4D97-AF65-F5344CB8AC3E}">
        <p14:creationId xmlns:p14="http://schemas.microsoft.com/office/powerpoint/2010/main" val="425885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 Phase Assembled Transaction? Assembled exchange completed as a </a:t>
            </a:r>
            <a:r>
              <a:rPr lang="en-US" dirty="0" smtClean="0"/>
              <a:t>single phase</a:t>
            </a:r>
            <a:r>
              <a:rPr lang="en-US" dirty="0" smtClean="0"/>
              <a:t>, with one closing and values equalized under the provisions of 43 CFR </a:t>
            </a:r>
            <a:r>
              <a:rPr lang="en-US" dirty="0" smtClean="0"/>
              <a:t>2201.6 or 36 CFR 254.5(d).</a:t>
            </a:r>
            <a:endParaRPr lang="en-US" dirty="0" smtClean="0"/>
          </a:p>
          <a:p>
            <a:endParaRPr lang="en-US" dirty="0" smtClean="0"/>
          </a:p>
          <a:p>
            <a:r>
              <a:rPr lang="en-US" dirty="0" smtClean="0"/>
              <a:t>OR</a:t>
            </a:r>
          </a:p>
          <a:p>
            <a:endParaRPr lang="en-US" dirty="0" smtClean="0"/>
          </a:p>
          <a:p>
            <a:r>
              <a:rPr lang="en-US" dirty="0" smtClean="0"/>
              <a:t>Two Party (Traditional) Land Exchange? Single landowner, where the agency exchanges a parcel(s) of federal land (or interest in land) and acquires a parcel(s) of non-federal land (or interest in land) in a single exchange transaction, at either equal value or with an equalization payment.</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12</a:t>
            </a:fld>
            <a:endParaRPr lang="en-US"/>
          </a:p>
        </p:txBody>
      </p:sp>
    </p:spTree>
    <p:extLst>
      <p:ext uri="{BB962C8B-B14F-4D97-AF65-F5344CB8AC3E}">
        <p14:creationId xmlns:p14="http://schemas.microsoft.com/office/powerpoint/2010/main" val="87437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7"/>
            <a:ext cx="5486400" cy="3086100"/>
          </a:xfrm>
        </p:spPr>
      </p:sp>
      <p:sp>
        <p:nvSpPr>
          <p:cNvPr id="4" name="Slide Number Placeholder 3"/>
          <p:cNvSpPr>
            <a:spLocks noGrp="1"/>
          </p:cNvSpPr>
          <p:nvPr>
            <p:ph type="sldNum" sz="quarter" idx="10"/>
          </p:nvPr>
        </p:nvSpPr>
        <p:spPr/>
        <p:txBody>
          <a:bodyPr/>
          <a:lstStyle/>
          <a:p>
            <a:fld id="{10AE08AA-F230-48E2-803D-DB4D804A2464}" type="slidenum">
              <a:rPr lang="en-US" smtClean="0"/>
              <a:t>13</a:t>
            </a:fld>
            <a:endParaRPr lang="en-US"/>
          </a:p>
        </p:txBody>
      </p:sp>
      <p:sp>
        <p:nvSpPr>
          <p:cNvPr id="6" name="Notes Placeholder 5"/>
          <p:cNvSpPr>
            <a:spLocks noGrp="1"/>
          </p:cNvSpPr>
          <p:nvPr>
            <p:ph type="body" idx="1"/>
          </p:nvPr>
        </p:nvSpPr>
        <p:spPr>
          <a:xfrm>
            <a:off x="685799" y="3809999"/>
            <a:ext cx="5900057" cy="5118101"/>
          </a:xfrm>
        </p:spPr>
        <p:txBody>
          <a:bodyPr/>
          <a:lstStyle/>
          <a:p>
            <a:pPr lvl="0">
              <a:lnSpc>
                <a:spcPts val="1200"/>
              </a:lnSpc>
              <a:spcAft>
                <a:spcPts val="600"/>
              </a:spcAft>
            </a:pPr>
            <a:r>
              <a:rPr lang="en-US" sz="1100" b="1" dirty="0">
                <a:solidFill>
                  <a:srgbClr val="000000"/>
                </a:solidFill>
                <a:latin typeface="Calibri" panose="020F0502020204030204" pitchFamily="34" charset="0"/>
              </a:rPr>
              <a:t>Involves the consolidation of multiple parcels of Federal and/or non-Federal land (or interests in land) for purposes of one or more exchange transactions over time.  </a:t>
            </a:r>
            <a:endParaRPr lang="en-US" sz="1100" b="1" dirty="0">
              <a:solidFill>
                <a:prstClr val="black"/>
              </a:solidFill>
              <a:latin typeface="Times New Roman" panose="02020603050405020304" pitchFamily="18" charset="0"/>
              <a:ea typeface="Times New Roman" panose="02020603050405020304" pitchFamily="18" charset="0"/>
            </a:endParaRPr>
          </a:p>
          <a:p>
            <a:pPr lvl="0">
              <a:lnSpc>
                <a:spcPts val="1200"/>
              </a:lnSpc>
              <a:spcAft>
                <a:spcPts val="600"/>
              </a:spcAft>
            </a:pPr>
            <a:r>
              <a:rPr lang="en-US" sz="1100" dirty="0" smtClean="0">
                <a:solidFill>
                  <a:srgbClr val="000000"/>
                </a:solidFill>
                <a:latin typeface="Calibri" panose="020F0502020204030204" pitchFamily="34" charset="0"/>
              </a:rPr>
              <a:t>Assembled </a:t>
            </a:r>
            <a:r>
              <a:rPr lang="en-US" sz="1100" dirty="0">
                <a:solidFill>
                  <a:srgbClr val="000000"/>
                </a:solidFill>
                <a:latin typeface="Calibri" panose="020F0502020204030204" pitchFamily="34" charset="0"/>
              </a:rPr>
              <a:t>Land Exchange - Defined in 43 CFR Part 2201.1-1 as “...the consolidation of multiple parcels of Federal and/or non-Federal land for purposes of one or more exchange transactions over a period of time.” Can range from those that involve multiple parcels under the same ownership to complex multi-ownership, multi-transaction exchanges with facilitators (H-2200-1 Ch. 11).</a:t>
            </a:r>
            <a:endParaRPr lang="en-US" sz="1100" dirty="0">
              <a:solidFill>
                <a:prstClr val="black"/>
              </a:solidFill>
              <a:latin typeface="Times New Roman" panose="02020603050405020304" pitchFamily="18" charset="0"/>
              <a:ea typeface="Times New Roman" panose="02020603050405020304" pitchFamily="18" charset="0"/>
            </a:endParaRPr>
          </a:p>
          <a:p>
            <a:pPr lvl="0">
              <a:lnSpc>
                <a:spcPts val="1200"/>
              </a:lnSpc>
              <a:spcAft>
                <a:spcPts val="600"/>
              </a:spcAft>
            </a:pPr>
            <a:r>
              <a:rPr lang="en-US" sz="1100" dirty="0">
                <a:solidFill>
                  <a:srgbClr val="000000"/>
                </a:solidFill>
                <a:latin typeface="Calibri" panose="020F0502020204030204" pitchFamily="34" charset="0"/>
              </a:rPr>
              <a:t> (1) Single Phase Assembled Transactions. Assembled exchanges completed as a single phase, with one closing and values equalized under the provisions of 43 CFR 2201.6.</a:t>
            </a:r>
            <a:endParaRPr lang="en-US" sz="1100" dirty="0">
              <a:solidFill>
                <a:prstClr val="black"/>
              </a:solidFill>
              <a:latin typeface="Times New Roman" panose="02020603050405020304" pitchFamily="18" charset="0"/>
              <a:ea typeface="Times New Roman" panose="02020603050405020304" pitchFamily="18" charset="0"/>
            </a:endParaRPr>
          </a:p>
          <a:p>
            <a:pPr lvl="0">
              <a:lnSpc>
                <a:spcPts val="1200"/>
              </a:lnSpc>
              <a:spcAft>
                <a:spcPts val="600"/>
              </a:spcAft>
            </a:pPr>
            <a:r>
              <a:rPr lang="en-US" sz="1100" dirty="0">
                <a:solidFill>
                  <a:srgbClr val="000000"/>
                </a:solidFill>
                <a:latin typeface="Calibri" panose="020F0502020204030204" pitchFamily="34" charset="0"/>
              </a:rPr>
              <a:t>(2) Multi Phase Assembled Transactions. Assembled land exchanges conducted over a period of time in a series of phased closings, each phase not necessarily of equal value but adding up to an equal value exchange in the final closing. In phased assembled land exchanges, a ledger is established to serve as the accounting mechanism that tracks the imbalance of land value conveyed in each phase.</a:t>
            </a:r>
            <a:endParaRPr lang="en-US" sz="1100" dirty="0">
              <a:solidFill>
                <a:prstClr val="black"/>
              </a:solidFill>
              <a:latin typeface="Times New Roman" panose="02020603050405020304" pitchFamily="18" charset="0"/>
              <a:ea typeface="Times New Roman" panose="02020603050405020304" pitchFamily="18" charset="0"/>
            </a:endParaRPr>
          </a:p>
          <a:p>
            <a:pPr lvl="0">
              <a:lnSpc>
                <a:spcPts val="1200"/>
              </a:lnSpc>
              <a:spcAft>
                <a:spcPts val="600"/>
              </a:spcAft>
            </a:pPr>
            <a:r>
              <a:rPr lang="en-US" sz="1100" dirty="0">
                <a:solidFill>
                  <a:srgbClr val="000000"/>
                </a:solidFill>
                <a:latin typeface="Calibri" panose="020F0502020204030204" pitchFamily="34" charset="0"/>
              </a:rPr>
              <a:t> The first element in defining assembled land exchange proposals relates to multiple parcels. An assembled exchange proposal may include multiple parcels under common ownership or multiple parcels under different ownerships. By this definition, </a:t>
            </a:r>
            <a:r>
              <a:rPr lang="en-US" sz="1100" u="sng" dirty="0">
                <a:solidFill>
                  <a:srgbClr val="000000"/>
                </a:solidFill>
                <a:latin typeface="Calibri" panose="020F0502020204030204" pitchFamily="34" charset="0"/>
              </a:rPr>
              <a:t>any exchange beyond a traditional two-party exchange as defined in Chapter 1.C.1 is an assembled exchange. Most land exchange proposals involve multiple parcels and are therefore assembled exchanges. </a:t>
            </a:r>
            <a:endParaRPr lang="en-US" sz="1100" u="sng" dirty="0">
              <a:solidFill>
                <a:prstClr val="black"/>
              </a:solidFill>
              <a:latin typeface="Times New Roman" panose="02020603050405020304" pitchFamily="18" charset="0"/>
              <a:ea typeface="Times New Roman" panose="02020603050405020304" pitchFamily="18" charset="0"/>
            </a:endParaRPr>
          </a:p>
          <a:p>
            <a:pPr lvl="0">
              <a:lnSpc>
                <a:spcPts val="1200"/>
              </a:lnSpc>
              <a:spcAft>
                <a:spcPts val="600"/>
              </a:spcAft>
            </a:pPr>
            <a:r>
              <a:rPr lang="en-US" sz="1100" dirty="0">
                <a:solidFill>
                  <a:srgbClr val="000000"/>
                </a:solidFill>
                <a:latin typeface="Calibri" panose="020F0502020204030204" pitchFamily="34" charset="0"/>
              </a:rPr>
              <a:t>Identification of assembled parcels or interests in land may occur either on the non-Federal or Federal side of the exchange proposal or may occur on both sides of the assembled land exchange proposal. </a:t>
            </a:r>
            <a:endParaRPr lang="en-US" sz="1100" dirty="0">
              <a:solidFill>
                <a:prstClr val="black"/>
              </a:solidFill>
              <a:latin typeface="Times New Roman" panose="02020603050405020304" pitchFamily="18" charset="0"/>
              <a:ea typeface="Times New Roman" panose="02020603050405020304" pitchFamily="18" charset="0"/>
            </a:endParaRPr>
          </a:p>
          <a:p>
            <a:pPr lvl="0">
              <a:lnSpc>
                <a:spcPts val="1200"/>
              </a:lnSpc>
              <a:spcAft>
                <a:spcPts val="600"/>
              </a:spcAft>
            </a:pPr>
            <a:r>
              <a:rPr lang="en-US" sz="1100" dirty="0">
                <a:solidFill>
                  <a:srgbClr val="000000"/>
                </a:solidFill>
                <a:latin typeface="Calibri" panose="020F0502020204030204" pitchFamily="34" charset="0"/>
              </a:rPr>
              <a:t> </a:t>
            </a:r>
            <a:r>
              <a:rPr lang="en-US" sz="1100" dirty="0">
                <a:solidFill>
                  <a:prstClr val="black"/>
                </a:solidFill>
                <a:latin typeface="Calibri" panose="020F0502020204030204" pitchFamily="34" charset="0"/>
                <a:ea typeface="Calibri" panose="020F0502020204030204" pitchFamily="34" charset="0"/>
              </a:rPr>
              <a:t>An exchange proposal including several sections of State land is an example of an assembled exchange proposal involving multiple parcels of non-Federal land with title held under a single ownership.</a:t>
            </a:r>
            <a:endParaRPr lang="en-US" sz="1100" dirty="0">
              <a:solidFill>
                <a:prstClr val="black"/>
              </a:solidFill>
              <a:latin typeface="Times New Roman" panose="02020603050405020304" pitchFamily="18" charset="0"/>
              <a:ea typeface="Calibri" panose="020F0502020204030204" pitchFamily="34" charset="0"/>
            </a:endParaRPr>
          </a:p>
          <a:p>
            <a:pPr lvl="0">
              <a:lnSpc>
                <a:spcPts val="1200"/>
              </a:lnSpc>
              <a:spcAft>
                <a:spcPts val="600"/>
              </a:spcAft>
            </a:pPr>
            <a:r>
              <a:rPr lang="en-US" sz="1100" dirty="0">
                <a:solidFill>
                  <a:prstClr val="black"/>
                </a:solidFill>
                <a:latin typeface="Calibri" panose="020F0502020204030204" pitchFamily="34" charset="0"/>
                <a:ea typeface="Calibri" panose="020F0502020204030204" pitchFamily="34" charset="0"/>
              </a:rPr>
              <a:t> An assembled exchange proposal may also involve the conveyance of multiple parcels of land under multiple ownerships. An example is an exchange proposal where two or more non-contiguous parcels, with title held by differing owners, are consolidated into one exchange to reduce processing costs.</a:t>
            </a:r>
            <a:endParaRPr lang="en-US" sz="1100" dirty="0">
              <a:solidFill>
                <a:prstClr val="black"/>
              </a:solidFill>
              <a:latin typeface="Times New Roman" panose="02020603050405020304" pitchFamily="18" charset="0"/>
              <a:ea typeface="Calibri" panose="020F0502020204030204" pitchFamily="34" charset="0"/>
            </a:endParaRPr>
          </a:p>
          <a:p>
            <a:pPr>
              <a:lnSpc>
                <a:spcPts val="1200"/>
              </a:lnSpc>
            </a:pPr>
            <a:endParaRPr lang="en-US" dirty="0"/>
          </a:p>
        </p:txBody>
      </p:sp>
    </p:spTree>
    <p:extLst>
      <p:ext uri="{BB962C8B-B14F-4D97-AF65-F5344CB8AC3E}">
        <p14:creationId xmlns:p14="http://schemas.microsoft.com/office/powerpoint/2010/main" val="154977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4" name="Slide Number Placeholder 3"/>
          <p:cNvSpPr>
            <a:spLocks noGrp="1"/>
          </p:cNvSpPr>
          <p:nvPr>
            <p:ph type="sldNum" sz="quarter" idx="10"/>
          </p:nvPr>
        </p:nvSpPr>
        <p:spPr/>
        <p:txBody>
          <a:bodyPr/>
          <a:lstStyle/>
          <a:p>
            <a:fld id="{10AE08AA-F230-48E2-803D-DB4D804A2464}" type="slidenum">
              <a:rPr lang="en-US" smtClean="0"/>
              <a:t>14</a:t>
            </a:fld>
            <a:endParaRPr lang="en-US"/>
          </a:p>
        </p:txBody>
      </p:sp>
      <p:sp>
        <p:nvSpPr>
          <p:cNvPr id="3" name="Notes Placeholder 2"/>
          <p:cNvSpPr>
            <a:spLocks noGrp="1"/>
          </p:cNvSpPr>
          <p:nvPr>
            <p:ph type="body" idx="1"/>
          </p:nvPr>
        </p:nvSpPr>
        <p:spPr>
          <a:xfrm>
            <a:off x="685800" y="3949700"/>
            <a:ext cx="5486400" cy="4051300"/>
          </a:xfrm>
        </p:spPr>
        <p:txBody>
          <a:bodyPr/>
          <a:lstStyle/>
          <a:p>
            <a:r>
              <a:rPr lang="en-US" sz="1200" u="sng" dirty="0" smtClean="0">
                <a:solidFill>
                  <a:srgbClr val="000000"/>
                </a:solidFill>
                <a:latin typeface="Calibri" panose="020F0502020204030204" pitchFamily="34" charset="0"/>
              </a:rPr>
              <a:t>Multiple non-Federal landowners</a:t>
            </a:r>
            <a:r>
              <a:rPr lang="en-US" sz="1200" dirty="0" smtClean="0">
                <a:solidFill>
                  <a:srgbClr val="000000"/>
                </a:solidFill>
                <a:latin typeface="Calibri" panose="020F0502020204030204" pitchFamily="34" charset="0"/>
              </a:rPr>
              <a:t> - Assembled exchange completed as a single phase, with one closing, and equal values or values equalized.</a:t>
            </a:r>
            <a:endParaRPr lang="en-US" dirty="0"/>
          </a:p>
        </p:txBody>
      </p:sp>
    </p:spTree>
    <p:extLst>
      <p:ext uri="{BB962C8B-B14F-4D97-AF65-F5344CB8AC3E}">
        <p14:creationId xmlns:p14="http://schemas.microsoft.com/office/powerpoint/2010/main" val="24490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4" name="Slide Number Placeholder 3"/>
          <p:cNvSpPr>
            <a:spLocks noGrp="1"/>
          </p:cNvSpPr>
          <p:nvPr>
            <p:ph type="sldNum" sz="quarter" idx="10"/>
          </p:nvPr>
        </p:nvSpPr>
        <p:spPr/>
        <p:txBody>
          <a:bodyPr/>
          <a:lstStyle/>
          <a:p>
            <a:fld id="{10AE08AA-F230-48E2-803D-DB4D804A2464}" type="slidenum">
              <a:rPr lang="en-US" smtClean="0"/>
              <a:t>15</a:t>
            </a:fld>
            <a:endParaRPr lang="en-US"/>
          </a:p>
        </p:txBody>
      </p:sp>
      <p:sp>
        <p:nvSpPr>
          <p:cNvPr id="3" name="Notes Placeholder 2"/>
          <p:cNvSpPr>
            <a:spLocks noGrp="1"/>
          </p:cNvSpPr>
          <p:nvPr>
            <p:ph type="body" idx="1"/>
          </p:nvPr>
        </p:nvSpPr>
        <p:spPr>
          <a:xfrm>
            <a:off x="685800" y="3911600"/>
            <a:ext cx="5486400" cy="40894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smtClean="0">
                <a:solidFill>
                  <a:srgbClr val="000000"/>
                </a:solidFill>
                <a:latin typeface="Calibri" panose="020F0502020204030204" pitchFamily="34" charset="0"/>
              </a:rPr>
              <a:t>One non-Federal </a:t>
            </a:r>
            <a:r>
              <a:rPr lang="en-US" u="sng" dirty="0" smtClean="0">
                <a:solidFill>
                  <a:srgbClr val="000000"/>
                </a:solidFill>
                <a:latin typeface="Calibri" panose="020F0502020204030204" pitchFamily="34" charset="0"/>
              </a:rPr>
              <a:t>landowner </a:t>
            </a:r>
            <a:r>
              <a:rPr lang="en-US" dirty="0" smtClean="0">
                <a:solidFill>
                  <a:srgbClr val="000000"/>
                </a:solidFill>
                <a:latin typeface="Calibri" panose="020F0502020204030204" pitchFamily="34" charset="0"/>
              </a:rPr>
              <a:t>- </a:t>
            </a:r>
            <a:r>
              <a:rPr lang="en-US" sz="1200" dirty="0" smtClean="0">
                <a:solidFill>
                  <a:srgbClr val="000000"/>
                </a:solidFill>
                <a:latin typeface="Calibri" panose="020F0502020204030204" pitchFamily="34" charset="0"/>
              </a:rPr>
              <a:t>Assembled exchange completed as a single phase, with one closing, and equal values or values equalized.</a:t>
            </a:r>
            <a:endParaRPr lang="en-US" dirty="0" smtClean="0"/>
          </a:p>
          <a:p>
            <a:endParaRPr lang="en-US" dirty="0"/>
          </a:p>
        </p:txBody>
      </p:sp>
    </p:spTree>
    <p:extLst>
      <p:ext uri="{BB962C8B-B14F-4D97-AF65-F5344CB8AC3E}">
        <p14:creationId xmlns:p14="http://schemas.microsoft.com/office/powerpoint/2010/main" val="198311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4" name="Slide Number Placeholder 3"/>
          <p:cNvSpPr>
            <a:spLocks noGrp="1"/>
          </p:cNvSpPr>
          <p:nvPr>
            <p:ph type="sldNum" sz="quarter" idx="10"/>
          </p:nvPr>
        </p:nvSpPr>
        <p:spPr/>
        <p:txBody>
          <a:bodyPr/>
          <a:lstStyle/>
          <a:p>
            <a:fld id="{10AE08AA-F230-48E2-803D-DB4D804A2464}" type="slidenum">
              <a:rPr lang="en-US" smtClean="0"/>
              <a:t>16</a:t>
            </a:fld>
            <a:endParaRPr lang="en-US"/>
          </a:p>
        </p:txBody>
      </p:sp>
      <p:sp>
        <p:nvSpPr>
          <p:cNvPr id="3" name="Notes Placeholder 2"/>
          <p:cNvSpPr>
            <a:spLocks noGrp="1"/>
          </p:cNvSpPr>
          <p:nvPr>
            <p:ph type="body" idx="1"/>
          </p:nvPr>
        </p:nvSpPr>
        <p:spPr>
          <a:xfrm>
            <a:off x="685800" y="3968750"/>
            <a:ext cx="5486400" cy="3600450"/>
          </a:xfrm>
        </p:spPr>
        <p:txBody>
          <a:bodyPr/>
          <a:lstStyle/>
          <a:p>
            <a:r>
              <a:rPr lang="en-US" u="sng" dirty="0" smtClean="0">
                <a:solidFill>
                  <a:srgbClr val="000000"/>
                </a:solidFill>
                <a:latin typeface="Calibri" panose="020F0502020204030204" pitchFamily="34" charset="0"/>
              </a:rPr>
              <a:t>Multiple Federal parcels and one non-Federal parcel </a:t>
            </a:r>
            <a:r>
              <a:rPr lang="en-US" dirty="0" smtClean="0">
                <a:solidFill>
                  <a:srgbClr val="000000"/>
                </a:solidFill>
                <a:latin typeface="Calibri" panose="020F0502020204030204" pitchFamily="34" charset="0"/>
              </a:rPr>
              <a:t>- </a:t>
            </a:r>
            <a:r>
              <a:rPr lang="en-US" sz="1200" dirty="0" smtClean="0">
                <a:solidFill>
                  <a:srgbClr val="000000"/>
                </a:solidFill>
                <a:latin typeface="Calibri" panose="020F0502020204030204" pitchFamily="34" charset="0"/>
              </a:rPr>
              <a:t>Assembled exchange completed as a single phase, with one closing, and equal values or values equalized.</a:t>
            </a:r>
            <a:endParaRPr lang="en-US" dirty="0"/>
          </a:p>
        </p:txBody>
      </p:sp>
    </p:spTree>
    <p:extLst>
      <p:ext uri="{BB962C8B-B14F-4D97-AF65-F5344CB8AC3E}">
        <p14:creationId xmlns:p14="http://schemas.microsoft.com/office/powerpoint/2010/main" val="1400057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Only - Multi Phase Assembled Transactions. Assembled land exchanges conducted over a period of time in a series of phased closings, each phase not necessarily of equal value but adding up to an equal value exchange in the final closing. In phased assembled land exchanges a ledger is established to serve as the accounting mechanism that tracks the imbalance of land value conveyed in each </a:t>
            </a:r>
            <a:r>
              <a:rPr lang="en-US" dirty="0" smtClean="0"/>
              <a:t>phase. Legered land exchange.</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17</a:t>
            </a:fld>
            <a:endParaRPr lang="en-US"/>
          </a:p>
        </p:txBody>
      </p:sp>
    </p:spTree>
    <p:extLst>
      <p:ext uri="{BB962C8B-B14F-4D97-AF65-F5344CB8AC3E}">
        <p14:creationId xmlns:p14="http://schemas.microsoft.com/office/powerpoint/2010/main" val="321686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 Only – Occurs when the entire transaction cannot be closed in a single action, e.g., a portion of the lands may be conveyed with clean title now, but the remaining portion requires title curative measures and will be</a:t>
            </a:r>
            <a:r>
              <a:rPr lang="en-US" baseline="0" dirty="0" smtClean="0"/>
              <a:t> conveyed at a later date. </a:t>
            </a:r>
          </a:p>
          <a:p>
            <a:endParaRPr lang="en-US" baseline="0" dirty="0" smtClean="0"/>
          </a:p>
          <a:p>
            <a:r>
              <a:rPr lang="en-US" baseline="0" dirty="0" smtClean="0"/>
              <a:t>Each phase must meet equal value requirements and the total cash equalization for all phases cannot exceed 25 percent of the total transaction.</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18</a:t>
            </a:fld>
            <a:endParaRPr lang="en-US"/>
          </a:p>
        </p:txBody>
      </p:sp>
    </p:spTree>
    <p:extLst>
      <p:ext uri="{BB962C8B-B14F-4D97-AF65-F5344CB8AC3E}">
        <p14:creationId xmlns:p14="http://schemas.microsoft.com/office/powerpoint/2010/main" val="3771790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would</a:t>
            </a:r>
            <a:r>
              <a:rPr lang="en-US" baseline="0" dirty="0" smtClean="0"/>
              <a:t> use land sale authority.</a:t>
            </a:r>
          </a:p>
          <a:p>
            <a:endParaRPr lang="en-US" baseline="0" dirty="0" smtClean="0"/>
          </a:p>
          <a:p>
            <a:r>
              <a:rPr lang="en-US" baseline="0" dirty="0" smtClean="0"/>
              <a:t>FS Only – These exchanges are developed by advertising and soliciting proposals through issuance of a notice of competitive exchange proposal.  The competitive process is used to determine market value of the Federal and non-Federal lands.</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19</a:t>
            </a:fld>
            <a:endParaRPr lang="en-US"/>
          </a:p>
        </p:txBody>
      </p:sp>
    </p:spTree>
    <p:extLst>
      <p:ext uri="{BB962C8B-B14F-4D97-AF65-F5344CB8AC3E}">
        <p14:creationId xmlns:p14="http://schemas.microsoft.com/office/powerpoint/2010/main" val="331233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08AA-F230-48E2-803D-DB4D804A2464}" type="slidenum">
              <a:rPr lang="en-US" smtClean="0"/>
              <a:t>2</a:t>
            </a:fld>
            <a:endParaRPr lang="en-US"/>
          </a:p>
        </p:txBody>
      </p:sp>
    </p:spTree>
    <p:extLst>
      <p:ext uri="{BB962C8B-B14F-4D97-AF65-F5344CB8AC3E}">
        <p14:creationId xmlns:p14="http://schemas.microsoft.com/office/powerpoint/2010/main" val="262225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291" y="376237"/>
            <a:ext cx="5486400" cy="3086100"/>
          </a:xfrm>
        </p:spPr>
      </p:sp>
      <p:sp>
        <p:nvSpPr>
          <p:cNvPr id="3" name="Notes Placeholder 2"/>
          <p:cNvSpPr>
            <a:spLocks noGrp="1"/>
          </p:cNvSpPr>
          <p:nvPr>
            <p:ph type="body" idx="1"/>
          </p:nvPr>
        </p:nvSpPr>
        <p:spPr>
          <a:xfrm>
            <a:off x="617221" y="3568700"/>
            <a:ext cx="5844540" cy="5346700"/>
          </a:xfrm>
        </p:spPr>
        <p:txBody>
          <a:bodyPr/>
          <a:lstStyle/>
          <a:p>
            <a:pPr>
              <a:lnSpc>
                <a:spcPts val="1200"/>
              </a:lnSpc>
            </a:pPr>
            <a:r>
              <a:rPr lang="en-US" sz="1100" dirty="0" smtClean="0"/>
              <a:t>Authorized or directed by specific legislation, these</a:t>
            </a:r>
            <a:r>
              <a:rPr lang="en-US" sz="1100" baseline="0" dirty="0" smtClean="0"/>
              <a:t> vary widely depending on what Congress has directed (e.g., what property will be exchanged, whether NEPA analysis will be conducted, whether appraisals will be under taken, etc.), but generally include one or more features that are not in compliance with standard exchange authorities or regulations.</a:t>
            </a:r>
          </a:p>
          <a:p>
            <a:pPr>
              <a:lnSpc>
                <a:spcPts val="800"/>
              </a:lnSpc>
            </a:pPr>
            <a:endParaRPr lang="en-US" sz="800" baseline="0" dirty="0" smtClean="0"/>
          </a:p>
          <a:p>
            <a:pPr marL="171450" indent="-171450">
              <a:lnSpc>
                <a:spcPts val="1200"/>
              </a:lnSpc>
              <a:buFont typeface="Wingdings" panose="05000000000000000000" pitchFamily="2" charset="2"/>
              <a:buChar char="§"/>
            </a:pPr>
            <a:r>
              <a:rPr lang="en-US" sz="1100" baseline="0" dirty="0" smtClean="0"/>
              <a:t>BLM – Review by WO-350 and approval by Director required; FS – Coordinated</a:t>
            </a:r>
            <a:r>
              <a:rPr lang="en-US" sz="1100" dirty="0" smtClean="0"/>
              <a:t> with Regional Legislated Coordinators, RO Land Staff, WO Land Staff, and WO Legislated Affairs.</a:t>
            </a:r>
            <a:endParaRPr lang="en-US" sz="1100" baseline="0" dirty="0" smtClean="0"/>
          </a:p>
          <a:p>
            <a:pPr marL="171450" indent="-171450">
              <a:lnSpc>
                <a:spcPts val="1200"/>
              </a:lnSpc>
              <a:buFont typeface="Wingdings" panose="05000000000000000000" pitchFamily="2" charset="2"/>
              <a:buChar char="§"/>
            </a:pPr>
            <a:r>
              <a:rPr lang="en-US" sz="1100" baseline="0" dirty="0" smtClean="0"/>
              <a:t>When legislation does not provide specific guidance, the general policy is that standard administrative policies and practices apply.</a:t>
            </a:r>
          </a:p>
          <a:p>
            <a:pPr marL="171450" indent="-171450">
              <a:lnSpc>
                <a:spcPts val="1200"/>
              </a:lnSpc>
              <a:buFont typeface="Wingdings" panose="05000000000000000000" pitchFamily="2" charset="2"/>
              <a:buChar char="§"/>
            </a:pPr>
            <a:r>
              <a:rPr lang="en-US" sz="1100" dirty="0" smtClean="0"/>
              <a:t>When there is a conflict with the Land Exchange Regulations, the Act overrides.</a:t>
            </a:r>
            <a:endParaRPr lang="en-US" sz="1100" baseline="0" dirty="0" smtClean="0"/>
          </a:p>
          <a:p>
            <a:pPr marL="171450" indent="-171450">
              <a:lnSpc>
                <a:spcPts val="1200"/>
              </a:lnSpc>
              <a:buFont typeface="Wingdings" panose="05000000000000000000" pitchFamily="2" charset="2"/>
              <a:buChar char="§"/>
            </a:pPr>
            <a:r>
              <a:rPr lang="en-US" sz="1100" baseline="0" dirty="0" smtClean="0"/>
              <a:t>Consultation (written opinion recommended and may be required) with Solicitor/OGC to determine how legislation affects administrative process – compliance with or exemptions from:</a:t>
            </a:r>
          </a:p>
          <a:p>
            <a:pPr marL="628650" lvl="1" indent="-171450">
              <a:lnSpc>
                <a:spcPts val="1200"/>
              </a:lnSpc>
              <a:buFont typeface="Wingdings" panose="05000000000000000000" pitchFamily="2" charset="2"/>
              <a:buChar char="§"/>
            </a:pPr>
            <a:r>
              <a:rPr lang="en-US" sz="1100" baseline="0" dirty="0" smtClean="0"/>
              <a:t>NEPA</a:t>
            </a:r>
          </a:p>
          <a:p>
            <a:pPr marL="628650" lvl="1" indent="-171450">
              <a:lnSpc>
                <a:spcPts val="1200"/>
              </a:lnSpc>
              <a:buFont typeface="Wingdings" panose="05000000000000000000" pitchFamily="2" charset="2"/>
              <a:buChar char="§"/>
            </a:pPr>
            <a:r>
              <a:rPr lang="en-US" sz="1100" baseline="0" dirty="0" smtClean="0"/>
              <a:t>National Historic Preservation Act </a:t>
            </a:r>
          </a:p>
          <a:p>
            <a:pPr marL="628650" lvl="1" indent="-171450">
              <a:lnSpc>
                <a:spcPts val="1200"/>
              </a:lnSpc>
              <a:buFont typeface="Wingdings" panose="05000000000000000000" pitchFamily="2" charset="2"/>
              <a:buChar char="§"/>
            </a:pPr>
            <a:r>
              <a:rPr lang="en-US" sz="1100" baseline="0" dirty="0" smtClean="0"/>
              <a:t>Native American consultation</a:t>
            </a:r>
          </a:p>
          <a:p>
            <a:pPr marL="628650" lvl="1" indent="-171450">
              <a:lnSpc>
                <a:spcPts val="1200"/>
              </a:lnSpc>
              <a:buFont typeface="Wingdings" panose="05000000000000000000" pitchFamily="2" charset="2"/>
              <a:buChar char="§"/>
            </a:pPr>
            <a:r>
              <a:rPr lang="en-US" sz="1100" baseline="0" dirty="0" smtClean="0"/>
              <a:t>Endangered Species Act</a:t>
            </a:r>
          </a:p>
          <a:p>
            <a:pPr marL="628650" lvl="1" indent="-171450">
              <a:lnSpc>
                <a:spcPts val="1200"/>
              </a:lnSpc>
              <a:buFont typeface="Wingdings" panose="05000000000000000000" pitchFamily="2" charset="2"/>
              <a:buChar char="§"/>
            </a:pPr>
            <a:r>
              <a:rPr lang="en-US" sz="1100" baseline="0" dirty="0" smtClean="0"/>
              <a:t>Public notice</a:t>
            </a:r>
          </a:p>
          <a:p>
            <a:pPr marL="628650" lvl="1" indent="-171450">
              <a:lnSpc>
                <a:spcPts val="1200"/>
              </a:lnSpc>
              <a:buFont typeface="Wingdings" panose="05000000000000000000" pitchFamily="2" charset="2"/>
              <a:buChar char="§"/>
            </a:pPr>
            <a:r>
              <a:rPr lang="en-US" sz="1100" baseline="0" dirty="0" smtClean="0"/>
              <a:t>Other administrative requirements</a:t>
            </a:r>
          </a:p>
          <a:p>
            <a:pPr marL="171450" lvl="0" indent="-171450">
              <a:lnSpc>
                <a:spcPts val="1200"/>
              </a:lnSpc>
              <a:buFont typeface="Wingdings" panose="05000000000000000000" pitchFamily="2" charset="2"/>
              <a:buChar char="§"/>
            </a:pPr>
            <a:r>
              <a:rPr lang="en-US" sz="1100" baseline="0" dirty="0" smtClean="0"/>
              <a:t>Closing Action Plan may be applicable in lieu of feasibility/decision package:</a:t>
            </a:r>
          </a:p>
          <a:p>
            <a:pPr marL="628650" lvl="1" indent="-171450">
              <a:lnSpc>
                <a:spcPts val="1200"/>
              </a:lnSpc>
              <a:buFont typeface="Wingdings" panose="05000000000000000000" pitchFamily="2" charset="2"/>
              <a:buChar char="§"/>
            </a:pPr>
            <a:r>
              <a:rPr lang="en-US" sz="1100" baseline="0" dirty="0" smtClean="0"/>
              <a:t>Describe effect of legislation (exemption from administrative requirements)</a:t>
            </a:r>
          </a:p>
          <a:p>
            <a:pPr marL="628650" lvl="1" indent="-171450">
              <a:lnSpc>
                <a:spcPts val="1200"/>
              </a:lnSpc>
              <a:buFont typeface="Wingdings" panose="05000000000000000000" pitchFamily="2" charset="2"/>
              <a:buChar char="§"/>
            </a:pPr>
            <a:r>
              <a:rPr lang="en-US" sz="1100" baseline="0" dirty="0" smtClean="0"/>
              <a:t>Describe past actions (environmental studies, etc.)</a:t>
            </a:r>
          </a:p>
          <a:p>
            <a:pPr marL="628650" lvl="1" indent="-171450">
              <a:lnSpc>
                <a:spcPts val="1200"/>
              </a:lnSpc>
              <a:buFont typeface="Wingdings" panose="05000000000000000000" pitchFamily="2" charset="2"/>
              <a:buChar char="§"/>
            </a:pPr>
            <a:r>
              <a:rPr lang="en-US" sz="1100" baseline="0" dirty="0" smtClean="0"/>
              <a:t>Describe actions/schedule to complete the transaction</a:t>
            </a:r>
          </a:p>
          <a:p>
            <a:pPr marL="171450" lvl="0" indent="-171450">
              <a:lnSpc>
                <a:spcPts val="1200"/>
              </a:lnSpc>
              <a:buFont typeface="Wingdings" panose="05000000000000000000" pitchFamily="2" charset="2"/>
              <a:buChar char="§"/>
            </a:pPr>
            <a:r>
              <a:rPr lang="en-US" sz="1100" baseline="0" dirty="0" smtClean="0"/>
              <a:t>Acceptability of title and hazmat compliance still required – never exempt from these</a:t>
            </a:r>
          </a:p>
          <a:p>
            <a:pPr lvl="0">
              <a:lnSpc>
                <a:spcPts val="800"/>
              </a:lnSpc>
            </a:pPr>
            <a:endParaRPr lang="en-US" sz="800" dirty="0"/>
          </a:p>
          <a:p>
            <a:pPr>
              <a:lnSpc>
                <a:spcPts val="1200"/>
              </a:lnSpc>
            </a:pPr>
            <a:r>
              <a:rPr lang="en-US" sz="1100" dirty="0"/>
              <a:t>Legislated exchanges are still an administrative action, they are still reviewable, and they still need a good administrative record</a:t>
            </a:r>
            <a:r>
              <a:rPr lang="en-US" sz="1100" dirty="0" smtClean="0"/>
              <a:t>.</a:t>
            </a:r>
          </a:p>
          <a:p>
            <a:pPr>
              <a:lnSpc>
                <a:spcPts val="800"/>
              </a:lnSpc>
            </a:pPr>
            <a:endParaRPr lang="en-US" sz="800" dirty="0"/>
          </a:p>
          <a:p>
            <a:pPr>
              <a:lnSpc>
                <a:spcPts val="1200"/>
              </a:lnSpc>
            </a:pPr>
            <a:r>
              <a:rPr lang="en-US" sz="1100" dirty="0" smtClean="0"/>
              <a:t>We are prohibited from supporting or opposing a legislative proposal until the Secretary determines the official position of the administration and even then we are still prohibited from attempting to influence any member of Congress to support or oppose the proposal.  There is a fine line between providing information and appearing to lobby for or against a proposal.</a:t>
            </a:r>
            <a:endParaRPr lang="en-US" sz="1100" dirty="0"/>
          </a:p>
          <a:p>
            <a:pPr>
              <a:lnSpc>
                <a:spcPts val="800"/>
              </a:lnSpc>
            </a:pPr>
            <a:endParaRPr lang="en-US" sz="800" dirty="0" smtClean="0"/>
          </a:p>
          <a:p>
            <a:pPr>
              <a:lnSpc>
                <a:spcPts val="1200"/>
              </a:lnSpc>
            </a:pPr>
            <a:r>
              <a:rPr lang="en-US" sz="1100" dirty="0" smtClean="0"/>
              <a:t>Our role is only to provide assistance with maps and information when requested.</a:t>
            </a:r>
            <a:endParaRPr lang="en-US" sz="1100" dirty="0"/>
          </a:p>
          <a:p>
            <a:pPr lvl="0">
              <a:lnSpc>
                <a:spcPts val="1200"/>
              </a:lnSpc>
            </a:pPr>
            <a:endParaRPr lang="en-US" sz="1100" baseline="0" dirty="0" smtClean="0"/>
          </a:p>
          <a:p>
            <a:pPr>
              <a:lnSpc>
                <a:spcPts val="1200"/>
              </a:lnSpc>
            </a:pPr>
            <a:endParaRPr lang="en-US" sz="1100" dirty="0"/>
          </a:p>
        </p:txBody>
      </p:sp>
      <p:sp>
        <p:nvSpPr>
          <p:cNvPr id="4" name="Slide Number Placeholder 3"/>
          <p:cNvSpPr>
            <a:spLocks noGrp="1"/>
          </p:cNvSpPr>
          <p:nvPr>
            <p:ph type="sldNum" sz="quarter" idx="10"/>
          </p:nvPr>
        </p:nvSpPr>
        <p:spPr/>
        <p:txBody>
          <a:bodyPr/>
          <a:lstStyle/>
          <a:p>
            <a:fld id="{10AE08AA-F230-48E2-803D-DB4D804A2464}" type="slidenum">
              <a:rPr lang="en-US" smtClean="0"/>
              <a:t>20</a:t>
            </a:fld>
            <a:endParaRPr lang="en-US"/>
          </a:p>
        </p:txBody>
      </p:sp>
    </p:spTree>
    <p:extLst>
      <p:ext uri="{BB962C8B-B14F-4D97-AF65-F5344CB8AC3E}">
        <p14:creationId xmlns:p14="http://schemas.microsoft.com/office/powerpoint/2010/main" val="3231884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Exchanges with States are authorized under the same authority</a:t>
            </a:r>
            <a:r>
              <a:rPr lang="en-US" baseline="0" dirty="0" smtClean="0"/>
              <a:t> as private exchanges and are generally handled in the same manner.  However, a number of States have Agreements or Memoranda of Understanding with BLM State Offices that establish goals, objectives, or procedures for exchanges which may vary somewhat from private exchanges.</a:t>
            </a:r>
          </a:p>
          <a:p>
            <a:endParaRPr lang="en-US" baseline="0" dirty="0" smtClean="0"/>
          </a:p>
          <a:p>
            <a:r>
              <a:rPr lang="en-US" baseline="0" dirty="0" smtClean="0"/>
              <a:t>Exchanges where the Federal land is under the jurisdiction of the BLM and the non-Federal land would be acquired to benefit another Federal agency such as the NPS, FS, or USFWS.  In some cases, these exchanges may also involve the acquisition of some land to be managed by BLM in addition to the lands being acquired to benefit the other agency.</a:t>
            </a:r>
          </a:p>
          <a:p>
            <a:endParaRPr lang="en-US" baseline="0" dirty="0" smtClean="0"/>
          </a:p>
          <a:p>
            <a:r>
              <a:rPr lang="en-US" baseline="0" dirty="0" smtClean="0"/>
              <a:t>The FS may acquire lands through land exchanges initiated by BLM.  These exchanges are processed under BLM’s authority and are subject to BLM’s approval.  Generally, the role of the FS is as a cooperating agency and signatory of the feasibility analysis and the ATI, and as a cooperating agency during NEPA analysis.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0AE08AA-F230-48E2-803D-DB4D804A2464}" type="slidenum">
              <a:rPr lang="en-US" smtClean="0"/>
              <a:t>21</a:t>
            </a:fld>
            <a:endParaRPr lang="en-US"/>
          </a:p>
        </p:txBody>
      </p:sp>
    </p:spTree>
    <p:extLst>
      <p:ext uri="{BB962C8B-B14F-4D97-AF65-F5344CB8AC3E}">
        <p14:creationId xmlns:p14="http://schemas.microsoft.com/office/powerpoint/2010/main" val="606930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7"/>
            <a:ext cx="5486400" cy="3086100"/>
          </a:xfrm>
        </p:spPr>
      </p:sp>
      <p:sp>
        <p:nvSpPr>
          <p:cNvPr id="3" name="Notes Placeholder 2"/>
          <p:cNvSpPr>
            <a:spLocks noGrp="1"/>
          </p:cNvSpPr>
          <p:nvPr>
            <p:ph type="body" idx="1"/>
          </p:nvPr>
        </p:nvSpPr>
        <p:spPr>
          <a:xfrm>
            <a:off x="685800" y="3873499"/>
            <a:ext cx="5486400" cy="4811713"/>
          </a:xfrm>
        </p:spPr>
        <p:txBody>
          <a:bodyPr/>
          <a:lstStyle/>
          <a:p>
            <a:pPr>
              <a:spcAft>
                <a:spcPts val="600"/>
              </a:spcAft>
            </a:pPr>
            <a:r>
              <a:rPr lang="en-US" dirty="0" smtClean="0"/>
              <a:t>One of the recommendations selected for improvement of the BLM’s Land Exchange Program from the 2003 Appraisal and Exchange Workgroup Report was to develop a matrix tool for managers, realty specialists, and other staff to assist in conducting feasibility analysis and assessing risks when considering potential land exchanges. The workgroup considered this as a tool for managers, but it may also be useful for realty specialists and other staff as a checklist to assist in conducting feasibility analyses.</a:t>
            </a:r>
          </a:p>
          <a:p>
            <a:pPr>
              <a:spcAft>
                <a:spcPts val="600"/>
              </a:spcAft>
            </a:pPr>
            <a:r>
              <a:rPr lang="en-US" dirty="0" smtClean="0"/>
              <a:t>The matrix tool in IM 2012-034 describes factors that have commonly contributed to the success or failure of land exchanges or have increased the time and cost of processing. </a:t>
            </a:r>
          </a:p>
          <a:p>
            <a:pPr>
              <a:spcAft>
                <a:spcPts val="600"/>
              </a:spcAft>
            </a:pPr>
            <a:r>
              <a:rPr lang="en-US" dirty="0"/>
              <a:t>Although use of the matrix tool is encouraged, state and field offices have the discretion to determine if its use will be mandatory for every land exchange</a:t>
            </a:r>
            <a:r>
              <a:rPr lang="en-US" dirty="0" smtClean="0"/>
              <a:t>.</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22</a:t>
            </a:fld>
            <a:endParaRPr lang="en-US"/>
          </a:p>
        </p:txBody>
      </p:sp>
    </p:spTree>
    <p:extLst>
      <p:ext uri="{BB962C8B-B14F-4D97-AF65-F5344CB8AC3E}">
        <p14:creationId xmlns:p14="http://schemas.microsoft.com/office/powerpoint/2010/main" val="3803586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84650"/>
          </a:xfrm>
        </p:spPr>
        <p:txBody>
          <a:bodyPr/>
          <a:lstStyle/>
          <a:p>
            <a:pPr>
              <a:spcAft>
                <a:spcPts val="600"/>
              </a:spcAft>
            </a:pPr>
            <a:r>
              <a:rPr lang="en-US" dirty="0"/>
              <a:t>Identified factors include property characteristics, valuation issues, processing issues, and governmental or public support or opposition. These factors should be considered during the feasibility stage of a land exchange proposal as part of a risk assessment to give the authorized officer an indication of “red flags” or “fatal flaws” that may affect the likelihood of success. </a:t>
            </a:r>
          </a:p>
          <a:p>
            <a:pPr>
              <a:spcAft>
                <a:spcPts val="600"/>
              </a:spcAft>
            </a:pPr>
            <a:r>
              <a:rPr lang="en-US" dirty="0"/>
              <a:t>The factors will be applicable in varying degrees, individually and collectively, to different land exchange proposals, and there is not a standard score that would indicate whether a land exchange proposal should or should not go forward. </a:t>
            </a:r>
          </a:p>
          <a:p>
            <a:pPr>
              <a:spcAft>
                <a:spcPts val="600"/>
              </a:spcAft>
            </a:pPr>
            <a:r>
              <a:rPr lang="en-US" dirty="0"/>
              <a:t>Depending on their severity, negative responses may not cause rejection of a land exchange proposal, but they may indicate the proposal has less probability of completion, that additional up-front work may be appropriate to fully evaluate the feasibility of the land exchange, or that resolution of the factors may extend processing timeframes or require additional processing actions. </a:t>
            </a:r>
          </a:p>
          <a:p>
            <a:pPr>
              <a:spcAft>
                <a:spcPts val="600"/>
              </a:spcAft>
            </a:pPr>
            <a:r>
              <a:rPr lang="en-US" dirty="0"/>
              <a:t>Many issues may be correctable, but the time, staffing, and funding to do so would have to be compared to the resource values and benefits of the proposed land exchange. </a:t>
            </a:r>
          </a:p>
        </p:txBody>
      </p:sp>
      <p:sp>
        <p:nvSpPr>
          <p:cNvPr id="4" name="Slide Number Placeholder 3"/>
          <p:cNvSpPr>
            <a:spLocks noGrp="1"/>
          </p:cNvSpPr>
          <p:nvPr>
            <p:ph type="sldNum" sz="quarter" idx="10"/>
          </p:nvPr>
        </p:nvSpPr>
        <p:spPr/>
        <p:txBody>
          <a:bodyPr/>
          <a:lstStyle/>
          <a:p>
            <a:fld id="{10AE08AA-F230-48E2-803D-DB4D804A2464}" type="slidenum">
              <a:rPr lang="en-US" smtClean="0"/>
              <a:t>23</a:t>
            </a:fld>
            <a:endParaRPr lang="en-US"/>
          </a:p>
        </p:txBody>
      </p:sp>
    </p:spTree>
    <p:extLst>
      <p:ext uri="{BB962C8B-B14F-4D97-AF65-F5344CB8AC3E}">
        <p14:creationId xmlns:p14="http://schemas.microsoft.com/office/powerpoint/2010/main" val="2230115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24</a:t>
            </a:fld>
            <a:endParaRPr lang="en-US"/>
          </a:p>
        </p:txBody>
      </p:sp>
    </p:spTree>
    <p:extLst>
      <p:ext uri="{BB962C8B-B14F-4D97-AF65-F5344CB8AC3E}">
        <p14:creationId xmlns:p14="http://schemas.microsoft.com/office/powerpoint/2010/main" val="230459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AE08AA-F230-48E2-803D-DB4D804A2464}" type="slidenum">
              <a:rPr lang="en-US" smtClean="0"/>
              <a:t>3</a:t>
            </a:fld>
            <a:endParaRPr lang="en-US"/>
          </a:p>
        </p:txBody>
      </p:sp>
    </p:spTree>
    <p:extLst>
      <p:ext uri="{BB962C8B-B14F-4D97-AF65-F5344CB8AC3E}">
        <p14:creationId xmlns:p14="http://schemas.microsoft.com/office/powerpoint/2010/main" val="397537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land for land exchange involves the U.S. acquiring non-Federal land in exchange for Federal land.  These are the most common land exchanges.  </a:t>
            </a:r>
          </a:p>
          <a:p>
            <a:endParaRPr lang="en-US" dirty="0" smtClean="0"/>
          </a:p>
          <a:p>
            <a:r>
              <a:rPr lang="en-US" dirty="0" smtClean="0"/>
              <a:t>Parcels</a:t>
            </a:r>
            <a:r>
              <a:rPr lang="en-US" baseline="0" dirty="0" smtClean="0"/>
              <a:t> are of equal value.</a:t>
            </a:r>
          </a:p>
          <a:p>
            <a:endParaRPr lang="en-US" baseline="0" dirty="0" smtClean="0"/>
          </a:p>
          <a:p>
            <a:r>
              <a:rPr lang="en-US" baseline="0" dirty="0" smtClean="0"/>
              <a:t>What if the parcels are not equal in value?</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4</a:t>
            </a:fld>
            <a:endParaRPr lang="en-US"/>
          </a:p>
        </p:txBody>
      </p:sp>
    </p:spTree>
    <p:extLst>
      <p:ext uri="{BB962C8B-B14F-4D97-AF65-F5344CB8AC3E}">
        <p14:creationId xmlns:p14="http://schemas.microsoft.com/office/powerpoint/2010/main" val="4056918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land for land exchange can take place when the parcel</a:t>
            </a:r>
            <a:r>
              <a:rPr lang="en-US" baseline="0" dirty="0" smtClean="0"/>
              <a:t> values are not equal.  A cash equalization payment can be made by either party in an amount not to exceed 25% of the Federal land value.</a:t>
            </a:r>
          </a:p>
          <a:p>
            <a:endParaRPr lang="en-US" baseline="0" dirty="0" smtClean="0"/>
          </a:p>
          <a:p>
            <a:r>
              <a:rPr lang="en-US" baseline="0" dirty="0" smtClean="0"/>
              <a:t>25% of $640,000 is $160,000.  BLM rarely makes and equalization payments.  Generally, land values are equalized by adjusting the acreage involved.</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5</a:t>
            </a:fld>
            <a:endParaRPr lang="en-US"/>
          </a:p>
        </p:txBody>
      </p:sp>
    </p:spTree>
    <p:extLst>
      <p:ext uri="{BB962C8B-B14F-4D97-AF65-F5344CB8AC3E}">
        <p14:creationId xmlns:p14="http://schemas.microsoft.com/office/powerpoint/2010/main" val="3038813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Partial interests in land may</a:t>
            </a:r>
            <a:r>
              <a:rPr lang="en-US" baseline="0" dirty="0" smtClean="0"/>
              <a:t> be acquired or conveyed through a land exchange.  </a:t>
            </a:r>
          </a:p>
          <a:p>
            <a:endParaRPr lang="en-US" baseline="0" dirty="0" smtClean="0"/>
          </a:p>
          <a:p>
            <a:r>
              <a:rPr lang="en-US" baseline="0" dirty="0" smtClean="0"/>
              <a:t>Examples of partial interests that might be exchanged include severed mineral estates, right-of-way easements, water rights, or conservation easements when it is in the public interest.</a:t>
            </a:r>
            <a:endParaRPr lang="en-US" dirty="0"/>
          </a:p>
        </p:txBody>
      </p:sp>
      <p:sp>
        <p:nvSpPr>
          <p:cNvPr id="4" name="Slide Number Placeholder 3"/>
          <p:cNvSpPr>
            <a:spLocks noGrp="1"/>
          </p:cNvSpPr>
          <p:nvPr>
            <p:ph type="sldNum" sz="quarter" idx="10"/>
          </p:nvPr>
        </p:nvSpPr>
        <p:spPr/>
        <p:txBody>
          <a:bodyPr/>
          <a:lstStyle/>
          <a:p>
            <a:fld id="{10AE08AA-F230-48E2-803D-DB4D804A2464}" type="slidenum">
              <a:rPr lang="en-US" smtClean="0"/>
              <a:t>6</a:t>
            </a:fld>
            <a:endParaRPr lang="en-US"/>
          </a:p>
        </p:txBody>
      </p:sp>
    </p:spTree>
    <p:extLst>
      <p:ext uri="{BB962C8B-B14F-4D97-AF65-F5344CB8AC3E}">
        <p14:creationId xmlns:p14="http://schemas.microsoft.com/office/powerpoint/2010/main" val="84400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FS may do a land for timber exchange involving the acquisition of non-Federal land, or interests in land, in exchange for National Forest timber.  </a:t>
            </a:r>
          </a:p>
          <a:p>
            <a:endParaRPr lang="en-US" baseline="0" dirty="0" smtClean="0"/>
          </a:p>
          <a:p>
            <a:r>
              <a:rPr lang="en-US" baseline="0" dirty="0" smtClean="0"/>
              <a:t>A bipartite exchange involves two parties.  The U.S. acquires non-Federal land in exchange for granting rights to cut National Forest timber.</a:t>
            </a:r>
          </a:p>
        </p:txBody>
      </p:sp>
      <p:sp>
        <p:nvSpPr>
          <p:cNvPr id="4" name="Slide Number Placeholder 3"/>
          <p:cNvSpPr>
            <a:spLocks noGrp="1"/>
          </p:cNvSpPr>
          <p:nvPr>
            <p:ph type="sldNum" sz="quarter" idx="10"/>
          </p:nvPr>
        </p:nvSpPr>
        <p:spPr/>
        <p:txBody>
          <a:bodyPr/>
          <a:lstStyle/>
          <a:p>
            <a:fld id="{10AE08AA-F230-48E2-803D-DB4D804A2464}" type="slidenum">
              <a:rPr lang="en-US" smtClean="0"/>
              <a:t>7</a:t>
            </a:fld>
            <a:endParaRPr lang="en-US"/>
          </a:p>
        </p:txBody>
      </p:sp>
    </p:spTree>
    <p:extLst>
      <p:ext uri="{BB962C8B-B14F-4D97-AF65-F5344CB8AC3E}">
        <p14:creationId xmlns:p14="http://schemas.microsoft.com/office/powerpoint/2010/main" val="269492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tripartite exchange involves three parties; the U.S., a non-Federal landowner,</a:t>
            </a:r>
            <a:r>
              <a:rPr lang="en-US" baseline="0" dirty="0" smtClean="0"/>
              <a:t> and a timber sale contractor.  The U.S. acts as a broker for contractor payments, which are turned over in exchange for land or interest in land owned by a non-Federal party.</a:t>
            </a:r>
          </a:p>
          <a:p>
            <a:endParaRPr lang="en-US" baseline="0" dirty="0" smtClean="0"/>
          </a:p>
          <a:p>
            <a:r>
              <a:rPr lang="en-US" baseline="0" dirty="0" smtClean="0"/>
              <a:t>Same State, not necessarily the same forest.</a:t>
            </a:r>
          </a:p>
          <a:p>
            <a:r>
              <a:rPr lang="en-US" baseline="0" dirty="0" smtClean="0"/>
              <a:t>Timber Sale receipts can come from any National Forest within the State.</a:t>
            </a:r>
          </a:p>
          <a:p>
            <a:endParaRPr lang="en-US" baseline="0" dirty="0" smtClean="0"/>
          </a:p>
          <a:p>
            <a:r>
              <a:rPr lang="en-US" sz="1200" dirty="0" smtClean="0"/>
              <a:t>To the landowner this will be more like a land purchase, however, it is considered an “exchange” because of the Authorities and need for a  Feasibility Analysis/ ATI/ Exchange Agreement….</a:t>
            </a:r>
          </a:p>
          <a:p>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0AE08AA-F230-48E2-803D-DB4D804A2464}" type="slidenum">
              <a:rPr lang="en-US" smtClean="0"/>
              <a:t>8</a:t>
            </a:fld>
            <a:endParaRPr lang="en-US"/>
          </a:p>
        </p:txBody>
      </p:sp>
    </p:spTree>
    <p:extLst>
      <p:ext uri="{BB962C8B-B14F-4D97-AF65-F5344CB8AC3E}">
        <p14:creationId xmlns:p14="http://schemas.microsoft.com/office/powerpoint/2010/main" val="61394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Administrative site land exchanges may facilitate acquisition of new administrative sites, conveyance of sites that are no longer needed, or both.  </a:t>
            </a:r>
            <a:r>
              <a:rPr lang="en-US" baseline="0" dirty="0" smtClean="0"/>
              <a:t>Under FSFREA.</a:t>
            </a:r>
            <a:endParaRPr lang="en-US" baseline="0" dirty="0" smtClean="0"/>
          </a:p>
          <a:p>
            <a:endParaRPr lang="en-US" baseline="0" dirty="0" smtClean="0"/>
          </a:p>
          <a:p>
            <a:r>
              <a:rPr lang="en-US" baseline="0" dirty="0" smtClean="0"/>
              <a:t>Administrative sites may be exchanged for resource </a:t>
            </a:r>
            <a:r>
              <a:rPr lang="en-US" baseline="0" dirty="0" smtClean="0"/>
              <a:t>lands, but not vice versa – cannot exchange resource lands for administrative site.</a:t>
            </a:r>
            <a:endParaRPr lang="en-US" baseline="0" dirty="0" smtClean="0"/>
          </a:p>
        </p:txBody>
      </p:sp>
      <p:sp>
        <p:nvSpPr>
          <p:cNvPr id="4" name="Slide Number Placeholder 3"/>
          <p:cNvSpPr>
            <a:spLocks noGrp="1"/>
          </p:cNvSpPr>
          <p:nvPr>
            <p:ph type="sldNum" sz="quarter" idx="10"/>
          </p:nvPr>
        </p:nvSpPr>
        <p:spPr/>
        <p:txBody>
          <a:bodyPr/>
          <a:lstStyle/>
          <a:p>
            <a:fld id="{10AE08AA-F230-48E2-803D-DB4D804A2464}" type="slidenum">
              <a:rPr lang="en-US" smtClean="0"/>
              <a:t>9</a:t>
            </a:fld>
            <a:endParaRPr lang="en-US"/>
          </a:p>
        </p:txBody>
      </p:sp>
    </p:spTree>
    <p:extLst>
      <p:ext uri="{BB962C8B-B14F-4D97-AF65-F5344CB8AC3E}">
        <p14:creationId xmlns:p14="http://schemas.microsoft.com/office/powerpoint/2010/main" val="2703690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6/15/2017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706252"/>
            <a:ext cx="6815669" cy="1781665"/>
          </a:xfrm>
        </p:spPr>
        <p:txBody>
          <a:bodyPr/>
          <a:lstStyle/>
          <a:p>
            <a:r>
              <a:rPr lang="en-US" b="1" dirty="0" smtClean="0"/>
              <a:t>Types of Land Exchanges</a:t>
            </a:r>
            <a:endParaRPr lang="en-US" b="1" dirty="0"/>
          </a:p>
        </p:txBody>
      </p:sp>
      <p:sp>
        <p:nvSpPr>
          <p:cNvPr id="3" name="Subtitle 2"/>
          <p:cNvSpPr>
            <a:spLocks noGrp="1"/>
          </p:cNvSpPr>
          <p:nvPr>
            <p:ph type="subTitle" idx="1"/>
          </p:nvPr>
        </p:nvSpPr>
        <p:spPr/>
        <p:txBody>
          <a:bodyPr>
            <a:normAutofit/>
          </a:bodyPr>
          <a:lstStyle/>
          <a:p>
            <a:r>
              <a:rPr lang="en-US" sz="2800" dirty="0" smtClean="0"/>
              <a:t>Intermediate Land Exchange</a:t>
            </a:r>
          </a:p>
          <a:p>
            <a:r>
              <a:rPr lang="en-US" sz="2800" dirty="0" smtClean="0"/>
              <a:t>Course No. 2000-17</a:t>
            </a:r>
            <a:endParaRPr lang="en-US" sz="2800"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881292" y="3297903"/>
            <a:ext cx="822158" cy="719388"/>
          </a:xfrm>
          <a:prstGeom prst="rect">
            <a:avLst/>
          </a:prstGeom>
          <a:ln>
            <a:noFill/>
          </a:ln>
          <a:effectLst>
            <a:glow>
              <a:schemeClr val="accent1">
                <a:alpha val="40000"/>
              </a:schemeClr>
            </a:glow>
            <a:outerShdw blurRad="190500" algn="tl" rotWithShape="0">
              <a:schemeClr val="bg1">
                <a:alpha val="70000"/>
              </a:schemeClr>
            </a:outerShdw>
          </a:effec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7015" y="3182166"/>
            <a:ext cx="687644" cy="763285"/>
          </a:xfrm>
          <a:prstGeom prst="rect">
            <a:avLst/>
          </a:prstGeom>
          <a:effectLst>
            <a:glow rad="12700">
              <a:schemeClr val="bg1">
                <a:alpha val="37000"/>
              </a:schemeClr>
            </a:glow>
            <a:outerShdw blurRad="190500" algn="ctr" rotWithShape="0">
              <a:schemeClr val="bg1">
                <a:alpha val="70000"/>
              </a:schemeClr>
            </a:outerShdw>
          </a:effectLst>
        </p:spPr>
      </p:pic>
    </p:spTree>
    <p:extLst>
      <p:ext uri="{BB962C8B-B14F-4D97-AF65-F5344CB8AC3E}">
        <p14:creationId xmlns:p14="http://schemas.microsoft.com/office/powerpoint/2010/main" val="1617246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Exchange Configurations</a:t>
            </a:r>
            <a:endParaRPr lang="en-US" b="1" dirty="0"/>
          </a:p>
        </p:txBody>
      </p:sp>
      <p:sp>
        <p:nvSpPr>
          <p:cNvPr id="3" name="Content Placeholder 2"/>
          <p:cNvSpPr>
            <a:spLocks noGrp="1"/>
          </p:cNvSpPr>
          <p:nvPr>
            <p:ph idx="1"/>
          </p:nvPr>
        </p:nvSpPr>
        <p:spPr>
          <a:xfrm>
            <a:off x="3855563" y="2556932"/>
            <a:ext cx="6249971" cy="3318936"/>
          </a:xfrm>
        </p:spPr>
        <p:txBody>
          <a:bodyPr>
            <a:normAutofit/>
          </a:bodyPr>
          <a:lstStyle/>
          <a:p>
            <a:pPr>
              <a:buFont typeface="Wingdings" panose="05000000000000000000" pitchFamily="2" charset="2"/>
              <a:buChar char="Ø"/>
            </a:pPr>
            <a:r>
              <a:rPr lang="en-US" sz="3600" dirty="0" smtClean="0"/>
              <a:t>Two Party (Traditional)</a:t>
            </a:r>
          </a:p>
          <a:p>
            <a:pPr>
              <a:buFont typeface="Wingdings" panose="05000000000000000000" pitchFamily="2" charset="2"/>
              <a:buChar char="Ø"/>
            </a:pPr>
            <a:r>
              <a:rPr lang="en-US" sz="3600" dirty="0" smtClean="0"/>
              <a:t>Assembled</a:t>
            </a:r>
          </a:p>
          <a:p>
            <a:pPr>
              <a:buFont typeface="Wingdings" panose="05000000000000000000" pitchFamily="2" charset="2"/>
              <a:buChar char="Ø"/>
            </a:pPr>
            <a:r>
              <a:rPr lang="en-US" sz="3600" dirty="0" smtClean="0"/>
              <a:t>Multi Phase</a:t>
            </a:r>
            <a:endParaRPr lang="en-US" sz="3600" dirty="0"/>
          </a:p>
        </p:txBody>
      </p:sp>
    </p:spTree>
    <p:extLst>
      <p:ext uri="{BB962C8B-B14F-4D97-AF65-F5344CB8AC3E}">
        <p14:creationId xmlns:p14="http://schemas.microsoft.com/office/powerpoint/2010/main" val="554101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Two Party (Traditional)</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7296345" y="4025246"/>
            <a:ext cx="3007151"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2187017" y="3459637"/>
            <a:ext cx="1809947" cy="1866507"/>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911993" y="2643989"/>
            <a:ext cx="3700436"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Landowner</a:t>
            </a:r>
            <a:endParaRPr lang="en-US" sz="2800" dirty="0">
              <a:latin typeface="Calibri" panose="020F0502020204030204" pitchFamily="34" charset="0"/>
              <a:cs typeface="Calibri" panose="020F0502020204030204" pitchFamily="34" charset="0"/>
            </a:endParaRPr>
          </a:p>
        </p:txBody>
      </p:sp>
      <p:cxnSp>
        <p:nvCxnSpPr>
          <p:cNvPr id="10" name="Straight Arrow Connector 9"/>
          <p:cNvCxnSpPr>
            <a:stCxn id="9" idx="2"/>
          </p:cNvCxnSpPr>
          <p:nvPr/>
        </p:nvCxnSpPr>
        <p:spPr>
          <a:xfrm>
            <a:off x="8762211" y="3167209"/>
            <a:ext cx="3" cy="110029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07516" y="2643989"/>
            <a:ext cx="204274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a:t>
            </a:r>
            <a:endParaRPr lang="en-US" sz="2800" dirty="0">
              <a:latin typeface="Calibri" panose="020F0502020204030204" pitchFamily="34" charset="0"/>
              <a:cs typeface="Calibri" panose="020F0502020204030204" pitchFamily="34" charset="0"/>
            </a:endParaRPr>
          </a:p>
        </p:txBody>
      </p:sp>
      <p:cxnSp>
        <p:nvCxnSpPr>
          <p:cNvPr id="12" name="Straight Arrow Connector 11"/>
          <p:cNvCxnSpPr/>
          <p:nvPr/>
        </p:nvCxnSpPr>
        <p:spPr>
          <a:xfrm flipH="1">
            <a:off x="2846895" y="3157782"/>
            <a:ext cx="744717" cy="102752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22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Traditional</a:t>
            </a:r>
            <a:r>
              <a:rPr lang="en-US" b="1" dirty="0">
                <a:latin typeface="Arial" panose="020B0604020202020204" pitchFamily="34" charset="0"/>
                <a:cs typeface="Arial" panose="020B0604020202020204" pitchFamily="34" charset="0"/>
              </a:rPr>
              <a:t>?</a:t>
            </a: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7484880" y="3808428"/>
            <a:ext cx="3007151"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2912882" y="3478491"/>
            <a:ext cx="1809947" cy="1866507"/>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405306" y="2563736"/>
            <a:ext cx="3700436"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Landowner</a:t>
            </a:r>
            <a:endParaRPr lang="en-US" sz="2800" dirty="0">
              <a:latin typeface="Calibri" panose="020F0502020204030204" pitchFamily="34" charset="0"/>
              <a:cs typeface="Calibri" panose="020F0502020204030204" pitchFamily="34" charset="0"/>
            </a:endParaRPr>
          </a:p>
        </p:txBody>
      </p:sp>
      <p:cxnSp>
        <p:nvCxnSpPr>
          <p:cNvPr id="10" name="Straight Arrow Connector 9"/>
          <p:cNvCxnSpPr/>
          <p:nvPr/>
        </p:nvCxnSpPr>
        <p:spPr>
          <a:xfrm>
            <a:off x="8048136" y="3096560"/>
            <a:ext cx="414777" cy="111001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54651" y="2573340"/>
            <a:ext cx="204274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a:t>
            </a:r>
            <a:endParaRPr lang="en-US" sz="2800" dirty="0">
              <a:latin typeface="Calibri" panose="020F0502020204030204" pitchFamily="34" charset="0"/>
              <a:cs typeface="Calibri" panose="020F0502020204030204" pitchFamily="34" charset="0"/>
            </a:endParaRPr>
          </a:p>
        </p:txBody>
      </p:sp>
      <p:cxnSp>
        <p:nvCxnSpPr>
          <p:cNvPr id="12" name="Straight Arrow Connector 11"/>
          <p:cNvCxnSpPr/>
          <p:nvPr/>
        </p:nvCxnSpPr>
        <p:spPr>
          <a:xfrm>
            <a:off x="2912882" y="3096560"/>
            <a:ext cx="440206" cy="85803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60103" y="3836707"/>
            <a:ext cx="743149"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5" name="Straight Arrow Connector 14"/>
          <p:cNvCxnSpPr/>
          <p:nvPr/>
        </p:nvCxnSpPr>
        <p:spPr>
          <a:xfrm flipH="1">
            <a:off x="6831677" y="3096560"/>
            <a:ext cx="912445" cy="1041807"/>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07937" y="4675695"/>
            <a:ext cx="743149" cy="669303"/>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20" name="Straight Arrow Connector 19"/>
          <p:cNvCxnSpPr/>
          <p:nvPr/>
        </p:nvCxnSpPr>
        <p:spPr>
          <a:xfrm flipH="1">
            <a:off x="2190307" y="3110647"/>
            <a:ext cx="460779" cy="178186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87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Assembled Exchange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8354195" y="2659634"/>
            <a:ext cx="2452359" cy="84268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1517092" y="3666423"/>
            <a:ext cx="1240482" cy="1065226"/>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096000" y="2547505"/>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cxnSp>
        <p:nvCxnSpPr>
          <p:cNvPr id="10" name="Straight Arrow Connector 9"/>
          <p:cNvCxnSpPr/>
          <p:nvPr/>
        </p:nvCxnSpPr>
        <p:spPr>
          <a:xfrm>
            <a:off x="8146806" y="2989326"/>
            <a:ext cx="582415" cy="352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9802" y="2546102"/>
            <a:ext cx="204274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a:t>
            </a: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9657209" y="4994803"/>
            <a:ext cx="743149" cy="802785"/>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3501157" y="3577191"/>
            <a:ext cx="743149" cy="669303"/>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 name="Straight Arrow Connector 15"/>
          <p:cNvCxnSpPr/>
          <p:nvPr/>
        </p:nvCxnSpPr>
        <p:spPr>
          <a:xfrm flipH="1">
            <a:off x="1691460" y="3069322"/>
            <a:ext cx="1056343" cy="93811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17091" y="4940935"/>
            <a:ext cx="2164804" cy="593499"/>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L-Shape 17"/>
          <p:cNvSpPr/>
          <p:nvPr/>
        </p:nvSpPr>
        <p:spPr>
          <a:xfrm rot="16200000">
            <a:off x="3606784" y="3666573"/>
            <a:ext cx="1941092" cy="1236182"/>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2" name="Straight Arrow Connector 11"/>
          <p:cNvCxnSpPr/>
          <p:nvPr/>
        </p:nvCxnSpPr>
        <p:spPr>
          <a:xfrm>
            <a:off x="3311059" y="3080743"/>
            <a:ext cx="397439" cy="72872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4119858" y="2885175"/>
            <a:ext cx="688432" cy="816615"/>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975345" y="3069373"/>
            <a:ext cx="192788" cy="216831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L-Shape 30"/>
          <p:cNvSpPr/>
          <p:nvPr/>
        </p:nvSpPr>
        <p:spPr>
          <a:xfrm>
            <a:off x="6317356" y="3764685"/>
            <a:ext cx="1337184" cy="1065226"/>
          </a:xfrm>
          <a:prstGeom prst="corner">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TextBox 36"/>
          <p:cNvSpPr txBox="1"/>
          <p:nvPr/>
        </p:nvSpPr>
        <p:spPr>
          <a:xfrm>
            <a:off x="7917116" y="3824949"/>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B</a:t>
            </a:r>
            <a:endParaRPr lang="en-US" sz="2800" dirty="0">
              <a:latin typeface="Calibri" panose="020F0502020204030204" pitchFamily="34" charset="0"/>
              <a:cs typeface="Calibri" panose="020F0502020204030204" pitchFamily="34" charset="0"/>
            </a:endParaRPr>
          </a:p>
        </p:txBody>
      </p:sp>
      <p:sp>
        <p:nvSpPr>
          <p:cNvPr id="38" name="TextBox 37"/>
          <p:cNvSpPr txBox="1"/>
          <p:nvPr/>
        </p:nvSpPr>
        <p:spPr>
          <a:xfrm>
            <a:off x="7151834" y="4948124"/>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C</a:t>
            </a:r>
            <a:endParaRPr lang="en-US" sz="2800" dirty="0">
              <a:latin typeface="Calibri" panose="020F0502020204030204" pitchFamily="34" charset="0"/>
              <a:cs typeface="Calibri" panose="020F0502020204030204" pitchFamily="34" charset="0"/>
            </a:endParaRPr>
          </a:p>
        </p:txBody>
      </p:sp>
      <p:cxnSp>
        <p:nvCxnSpPr>
          <p:cNvPr id="14" name="Straight Arrow Connector 13"/>
          <p:cNvCxnSpPr/>
          <p:nvPr/>
        </p:nvCxnSpPr>
        <p:spPr>
          <a:xfrm flipH="1">
            <a:off x="7272754" y="4309791"/>
            <a:ext cx="763571" cy="2633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169148" y="5360963"/>
            <a:ext cx="859635" cy="352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Assembled Exchange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8354195" y="2659634"/>
            <a:ext cx="2452359" cy="84268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1517092" y="3666423"/>
            <a:ext cx="1240482" cy="1065226"/>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096000" y="2547505"/>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cxnSp>
        <p:nvCxnSpPr>
          <p:cNvPr id="10" name="Straight Arrow Connector 9"/>
          <p:cNvCxnSpPr/>
          <p:nvPr/>
        </p:nvCxnSpPr>
        <p:spPr>
          <a:xfrm>
            <a:off x="8146806" y="2989326"/>
            <a:ext cx="582415" cy="352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9802" y="2546102"/>
            <a:ext cx="204274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a:t>
            </a: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9657209" y="4994803"/>
            <a:ext cx="743149" cy="802785"/>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3501157" y="3577191"/>
            <a:ext cx="743149" cy="669303"/>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 name="Straight Arrow Connector 15"/>
          <p:cNvCxnSpPr/>
          <p:nvPr/>
        </p:nvCxnSpPr>
        <p:spPr>
          <a:xfrm flipH="1">
            <a:off x="1691460" y="3069322"/>
            <a:ext cx="1056343" cy="93811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17091" y="4940935"/>
            <a:ext cx="2164804" cy="593499"/>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L-Shape 17"/>
          <p:cNvSpPr/>
          <p:nvPr/>
        </p:nvSpPr>
        <p:spPr>
          <a:xfrm rot="16200000">
            <a:off x="3606784" y="3666573"/>
            <a:ext cx="1941092" cy="1236182"/>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2" name="Straight Arrow Connector 11"/>
          <p:cNvCxnSpPr/>
          <p:nvPr/>
        </p:nvCxnSpPr>
        <p:spPr>
          <a:xfrm>
            <a:off x="3311059" y="3080743"/>
            <a:ext cx="397439" cy="72872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4119858" y="2885175"/>
            <a:ext cx="688432" cy="816615"/>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975345" y="3069373"/>
            <a:ext cx="192788" cy="216831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L-Shape 30"/>
          <p:cNvSpPr/>
          <p:nvPr/>
        </p:nvSpPr>
        <p:spPr>
          <a:xfrm>
            <a:off x="6317356" y="3764685"/>
            <a:ext cx="1337184" cy="1065226"/>
          </a:xfrm>
          <a:prstGeom prst="corner">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TextBox 36"/>
          <p:cNvSpPr txBox="1"/>
          <p:nvPr/>
        </p:nvSpPr>
        <p:spPr>
          <a:xfrm>
            <a:off x="7917116" y="3824949"/>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sp>
        <p:nvSpPr>
          <p:cNvPr id="38" name="TextBox 37"/>
          <p:cNvSpPr txBox="1"/>
          <p:nvPr/>
        </p:nvSpPr>
        <p:spPr>
          <a:xfrm>
            <a:off x="7151834" y="4948124"/>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cxnSp>
        <p:nvCxnSpPr>
          <p:cNvPr id="14" name="Straight Arrow Connector 13"/>
          <p:cNvCxnSpPr/>
          <p:nvPr/>
        </p:nvCxnSpPr>
        <p:spPr>
          <a:xfrm flipH="1">
            <a:off x="7272754" y="4309791"/>
            <a:ext cx="763571" cy="2633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169148" y="5360963"/>
            <a:ext cx="859635" cy="352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Assembled Exchange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8354195" y="2659634"/>
            <a:ext cx="2452359" cy="84268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096000" y="2547505"/>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cxnSp>
        <p:nvCxnSpPr>
          <p:cNvPr id="10" name="Straight Arrow Connector 9"/>
          <p:cNvCxnSpPr/>
          <p:nvPr/>
        </p:nvCxnSpPr>
        <p:spPr>
          <a:xfrm>
            <a:off x="8146806" y="2989326"/>
            <a:ext cx="582415" cy="352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9802" y="2546102"/>
            <a:ext cx="204274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a:t>
            </a: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9657209" y="4994803"/>
            <a:ext cx="743149" cy="802785"/>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2268134" y="3619825"/>
            <a:ext cx="1720436" cy="1328299"/>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2" name="Straight Arrow Connector 11"/>
          <p:cNvCxnSpPr/>
          <p:nvPr/>
        </p:nvCxnSpPr>
        <p:spPr>
          <a:xfrm>
            <a:off x="3128352" y="3057914"/>
            <a:ext cx="0" cy="92241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L-Shape 30"/>
          <p:cNvSpPr/>
          <p:nvPr/>
        </p:nvSpPr>
        <p:spPr>
          <a:xfrm>
            <a:off x="6317356" y="3764685"/>
            <a:ext cx="1337184" cy="1065226"/>
          </a:xfrm>
          <a:prstGeom prst="corner">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TextBox 36"/>
          <p:cNvSpPr txBox="1"/>
          <p:nvPr/>
        </p:nvSpPr>
        <p:spPr>
          <a:xfrm>
            <a:off x="7917116" y="3824949"/>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sp>
        <p:nvSpPr>
          <p:cNvPr id="38" name="TextBox 37"/>
          <p:cNvSpPr txBox="1"/>
          <p:nvPr/>
        </p:nvSpPr>
        <p:spPr>
          <a:xfrm>
            <a:off x="7151834" y="4948124"/>
            <a:ext cx="2111668"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a:p>
            <a:pPr algn="ctr"/>
            <a:r>
              <a:rPr lang="en-US" sz="2800" dirty="0" smtClean="0">
                <a:latin typeface="Calibri" panose="020F0502020204030204" pitchFamily="34" charset="0"/>
                <a:cs typeface="Calibri" panose="020F0502020204030204" pitchFamily="34" charset="0"/>
              </a:rPr>
              <a:t>Landowner A</a:t>
            </a:r>
            <a:endParaRPr lang="en-US" sz="2800" dirty="0">
              <a:latin typeface="Calibri" panose="020F0502020204030204" pitchFamily="34" charset="0"/>
              <a:cs typeface="Calibri" panose="020F0502020204030204" pitchFamily="34" charset="0"/>
            </a:endParaRPr>
          </a:p>
        </p:txBody>
      </p:sp>
      <p:cxnSp>
        <p:nvCxnSpPr>
          <p:cNvPr id="14" name="Straight Arrow Connector 13"/>
          <p:cNvCxnSpPr/>
          <p:nvPr/>
        </p:nvCxnSpPr>
        <p:spPr>
          <a:xfrm flipH="1">
            <a:off x="7272754" y="4309791"/>
            <a:ext cx="763571" cy="2633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169148" y="5360963"/>
            <a:ext cx="859635" cy="352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82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Assembled Exchange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7462700" y="3809469"/>
            <a:ext cx="2757065" cy="118577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1897739" y="3666423"/>
            <a:ext cx="1240482" cy="1065226"/>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7809443" y="2546102"/>
            <a:ext cx="2063577"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a:t>
            </a:r>
          </a:p>
        </p:txBody>
      </p:sp>
      <p:cxnSp>
        <p:nvCxnSpPr>
          <p:cNvPr id="10" name="Straight Arrow Connector 9"/>
          <p:cNvCxnSpPr/>
          <p:nvPr/>
        </p:nvCxnSpPr>
        <p:spPr>
          <a:xfrm>
            <a:off x="8841232" y="3080743"/>
            <a:ext cx="0" cy="107278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49608" y="2546102"/>
            <a:ext cx="204274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a:t>
            </a:r>
            <a:endParaRPr lang="en-US" sz="2800" dirty="0">
              <a:latin typeface="Calibri" panose="020F0502020204030204" pitchFamily="34" charset="0"/>
              <a:cs typeface="Calibri" panose="020F0502020204030204" pitchFamily="34" charset="0"/>
            </a:endParaRPr>
          </a:p>
        </p:txBody>
      </p:sp>
      <p:sp>
        <p:nvSpPr>
          <p:cNvPr id="15" name="Rectangle 14"/>
          <p:cNvSpPr/>
          <p:nvPr/>
        </p:nvSpPr>
        <p:spPr>
          <a:xfrm>
            <a:off x="3881804" y="3577191"/>
            <a:ext cx="743149" cy="669303"/>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6" name="Straight Arrow Connector 15"/>
          <p:cNvCxnSpPr/>
          <p:nvPr/>
        </p:nvCxnSpPr>
        <p:spPr>
          <a:xfrm flipH="1">
            <a:off x="2072107" y="3069322"/>
            <a:ext cx="1056343" cy="93811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897738" y="4940935"/>
            <a:ext cx="2164804" cy="593499"/>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2" name="Straight Arrow Connector 11"/>
          <p:cNvCxnSpPr/>
          <p:nvPr/>
        </p:nvCxnSpPr>
        <p:spPr>
          <a:xfrm>
            <a:off x="3691706" y="3080743"/>
            <a:ext cx="397439" cy="72872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355992" y="3069373"/>
            <a:ext cx="192788" cy="216831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2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BLM – Multi Phase Assembled</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8361575" y="2872354"/>
            <a:ext cx="2331857" cy="84268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1408528" y="3050951"/>
            <a:ext cx="1456783" cy="1065226"/>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2865311" y="2577388"/>
            <a:ext cx="1370889"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$40,000</a:t>
            </a: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3213273" y="3078934"/>
            <a:ext cx="743149" cy="669303"/>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1773852" y="4790602"/>
            <a:ext cx="1804745" cy="639006"/>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L-Shape 15"/>
          <p:cNvSpPr/>
          <p:nvPr/>
        </p:nvSpPr>
        <p:spPr>
          <a:xfrm rot="16200000">
            <a:off x="3790092" y="3224810"/>
            <a:ext cx="1941092" cy="1236182"/>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L-Shape 19"/>
          <p:cNvSpPr/>
          <p:nvPr/>
        </p:nvSpPr>
        <p:spPr>
          <a:xfrm>
            <a:off x="6994688" y="3715035"/>
            <a:ext cx="2196446" cy="1847292"/>
          </a:xfrm>
          <a:prstGeom prst="corner">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TextBox 20"/>
          <p:cNvSpPr txBox="1"/>
          <p:nvPr/>
        </p:nvSpPr>
        <p:spPr>
          <a:xfrm>
            <a:off x="8681010" y="3032085"/>
            <a:ext cx="1553631"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$160,000</a:t>
            </a:r>
            <a:endParaRPr lang="en-US" sz="2800" dirty="0">
              <a:latin typeface="Calibri" panose="020F0502020204030204" pitchFamily="34" charset="0"/>
              <a:cs typeface="Calibri" panose="020F0502020204030204" pitchFamily="34" charset="0"/>
            </a:endParaRPr>
          </a:p>
        </p:txBody>
      </p:sp>
      <p:sp>
        <p:nvSpPr>
          <p:cNvPr id="25" name="TextBox 24"/>
          <p:cNvSpPr txBox="1"/>
          <p:nvPr/>
        </p:nvSpPr>
        <p:spPr>
          <a:xfrm>
            <a:off x="4004748" y="4790090"/>
            <a:ext cx="155363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$200,000</a:t>
            </a:r>
            <a:endParaRPr lang="en-US" sz="2800" dirty="0">
              <a:latin typeface="Calibri" panose="020F0502020204030204" pitchFamily="34" charset="0"/>
              <a:cs typeface="Calibri" panose="020F0502020204030204" pitchFamily="34" charset="0"/>
            </a:endParaRPr>
          </a:p>
        </p:txBody>
      </p:sp>
      <p:sp>
        <p:nvSpPr>
          <p:cNvPr id="26" name="TextBox 25"/>
          <p:cNvSpPr txBox="1"/>
          <p:nvPr/>
        </p:nvSpPr>
        <p:spPr>
          <a:xfrm>
            <a:off x="1311681" y="4088370"/>
            <a:ext cx="155363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$160,000</a:t>
            </a:r>
            <a:endParaRPr lang="en-US" sz="2800" dirty="0">
              <a:latin typeface="Calibri" panose="020F0502020204030204" pitchFamily="34" charset="0"/>
              <a:cs typeface="Calibri" panose="020F0502020204030204" pitchFamily="34" charset="0"/>
            </a:endParaRPr>
          </a:p>
        </p:txBody>
      </p:sp>
      <p:sp>
        <p:nvSpPr>
          <p:cNvPr id="27" name="TextBox 26"/>
          <p:cNvSpPr txBox="1"/>
          <p:nvPr/>
        </p:nvSpPr>
        <p:spPr>
          <a:xfrm>
            <a:off x="1990779" y="5404874"/>
            <a:ext cx="1370889"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$80,000</a:t>
            </a:r>
            <a:endParaRPr lang="en-US" sz="2800" dirty="0">
              <a:latin typeface="Calibri" panose="020F0502020204030204" pitchFamily="34" charset="0"/>
              <a:cs typeface="Calibri" panose="020F0502020204030204" pitchFamily="34" charset="0"/>
            </a:endParaRPr>
          </a:p>
        </p:txBody>
      </p:sp>
      <p:sp>
        <p:nvSpPr>
          <p:cNvPr id="9" name="TextBox 8"/>
          <p:cNvSpPr txBox="1"/>
          <p:nvPr/>
        </p:nvSpPr>
        <p:spPr>
          <a:xfrm>
            <a:off x="7316095" y="4860721"/>
            <a:ext cx="1553631"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$320,000</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80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FS – Phased</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7" name="Rectangle 6"/>
          <p:cNvSpPr/>
          <p:nvPr/>
        </p:nvSpPr>
        <p:spPr>
          <a:xfrm>
            <a:off x="8361575" y="2872354"/>
            <a:ext cx="2331857" cy="84268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1408528" y="3050951"/>
            <a:ext cx="1456783" cy="1065226"/>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2865311" y="2577388"/>
            <a:ext cx="1370889"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$40,000</a:t>
            </a:r>
            <a:endParaRPr lang="en-US" sz="2800" dirty="0">
              <a:latin typeface="Calibri" panose="020F0502020204030204" pitchFamily="34" charset="0"/>
              <a:cs typeface="Calibri" panose="020F0502020204030204" pitchFamily="34" charset="0"/>
            </a:endParaRPr>
          </a:p>
        </p:txBody>
      </p:sp>
      <p:sp>
        <p:nvSpPr>
          <p:cNvPr id="13" name="Rectangle 12"/>
          <p:cNvSpPr/>
          <p:nvPr/>
        </p:nvSpPr>
        <p:spPr>
          <a:xfrm>
            <a:off x="3213273" y="3078934"/>
            <a:ext cx="743149" cy="669303"/>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Rectangle 14"/>
          <p:cNvSpPr/>
          <p:nvPr/>
        </p:nvSpPr>
        <p:spPr>
          <a:xfrm>
            <a:off x="1773852" y="4790602"/>
            <a:ext cx="1804745" cy="639006"/>
          </a:xfrm>
          <a:prstGeom prst="rect">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L-Shape 15"/>
          <p:cNvSpPr/>
          <p:nvPr/>
        </p:nvSpPr>
        <p:spPr>
          <a:xfrm rot="16200000">
            <a:off x="3790092" y="3224810"/>
            <a:ext cx="1941092" cy="1236182"/>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0" name="L-Shape 19"/>
          <p:cNvSpPr/>
          <p:nvPr/>
        </p:nvSpPr>
        <p:spPr>
          <a:xfrm>
            <a:off x="6994688" y="3715035"/>
            <a:ext cx="2196446" cy="1847292"/>
          </a:xfrm>
          <a:prstGeom prst="corner">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TextBox 20"/>
          <p:cNvSpPr txBox="1"/>
          <p:nvPr/>
        </p:nvSpPr>
        <p:spPr>
          <a:xfrm>
            <a:off x="8681010" y="3032085"/>
            <a:ext cx="1553631"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$160,000</a:t>
            </a:r>
            <a:endParaRPr lang="en-US" sz="2800" dirty="0">
              <a:latin typeface="Calibri" panose="020F0502020204030204" pitchFamily="34" charset="0"/>
              <a:cs typeface="Calibri" panose="020F0502020204030204" pitchFamily="34" charset="0"/>
            </a:endParaRPr>
          </a:p>
        </p:txBody>
      </p:sp>
      <p:sp>
        <p:nvSpPr>
          <p:cNvPr id="25" name="TextBox 24"/>
          <p:cNvSpPr txBox="1"/>
          <p:nvPr/>
        </p:nvSpPr>
        <p:spPr>
          <a:xfrm>
            <a:off x="4004748" y="4790090"/>
            <a:ext cx="155363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$200,000</a:t>
            </a:r>
            <a:endParaRPr lang="en-US" sz="2800" dirty="0">
              <a:latin typeface="Calibri" panose="020F0502020204030204" pitchFamily="34" charset="0"/>
              <a:cs typeface="Calibri" panose="020F0502020204030204" pitchFamily="34" charset="0"/>
            </a:endParaRPr>
          </a:p>
        </p:txBody>
      </p:sp>
      <p:sp>
        <p:nvSpPr>
          <p:cNvPr id="26" name="TextBox 25"/>
          <p:cNvSpPr txBox="1"/>
          <p:nvPr/>
        </p:nvSpPr>
        <p:spPr>
          <a:xfrm>
            <a:off x="1311681" y="4088370"/>
            <a:ext cx="1553630"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$160,000</a:t>
            </a:r>
            <a:endParaRPr lang="en-US" sz="2800" dirty="0">
              <a:latin typeface="Calibri" panose="020F0502020204030204" pitchFamily="34" charset="0"/>
              <a:cs typeface="Calibri" panose="020F0502020204030204" pitchFamily="34" charset="0"/>
            </a:endParaRPr>
          </a:p>
        </p:txBody>
      </p:sp>
      <p:sp>
        <p:nvSpPr>
          <p:cNvPr id="27" name="TextBox 26"/>
          <p:cNvSpPr txBox="1"/>
          <p:nvPr/>
        </p:nvSpPr>
        <p:spPr>
          <a:xfrm>
            <a:off x="1990779" y="5404874"/>
            <a:ext cx="1370889"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$80,000</a:t>
            </a:r>
            <a:endParaRPr lang="en-US" sz="2800" dirty="0">
              <a:latin typeface="Calibri" panose="020F0502020204030204" pitchFamily="34" charset="0"/>
              <a:cs typeface="Calibri" panose="020F0502020204030204" pitchFamily="34" charset="0"/>
            </a:endParaRPr>
          </a:p>
        </p:txBody>
      </p:sp>
      <p:sp>
        <p:nvSpPr>
          <p:cNvPr id="9" name="TextBox 8"/>
          <p:cNvSpPr txBox="1"/>
          <p:nvPr/>
        </p:nvSpPr>
        <p:spPr>
          <a:xfrm>
            <a:off x="7316095" y="4860721"/>
            <a:ext cx="1553631"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$320,000</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510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Competitive Land Exchange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206631" y="2648932"/>
            <a:ext cx="9794449" cy="3221516"/>
          </a:xfrm>
        </p:spPr>
        <p:txBody>
          <a:bodyPr>
            <a:normAutofit/>
          </a:bodyPr>
          <a:lstStyle/>
          <a:p>
            <a:pPr>
              <a:buFont typeface="Wingdings" panose="05000000000000000000" pitchFamily="2" charset="2"/>
              <a:buChar char="Ø"/>
            </a:pPr>
            <a:r>
              <a:rPr lang="en-US" sz="3100" dirty="0" smtClean="0"/>
              <a:t>Competitive process determines market value</a:t>
            </a:r>
          </a:p>
          <a:p>
            <a:pPr>
              <a:buFont typeface="Wingdings" panose="05000000000000000000" pitchFamily="2" charset="2"/>
              <a:buChar char="Ø"/>
            </a:pPr>
            <a:r>
              <a:rPr lang="en-US" sz="3100" dirty="0" smtClean="0"/>
              <a:t>Consider when:</a:t>
            </a:r>
          </a:p>
          <a:p>
            <a:pPr lvl="1">
              <a:buFont typeface="Wingdings" panose="05000000000000000000" pitchFamily="2" charset="2"/>
              <a:buChar char="Ø"/>
            </a:pPr>
            <a:r>
              <a:rPr lang="en-US" sz="3100" dirty="0" smtClean="0"/>
              <a:t>Similar private transactions are limited</a:t>
            </a:r>
          </a:p>
          <a:p>
            <a:pPr lvl="1">
              <a:buFont typeface="Wingdings" panose="05000000000000000000" pitchFamily="2" charset="2"/>
              <a:buChar char="Ø"/>
            </a:pPr>
            <a:r>
              <a:rPr lang="en-US" sz="3100" dirty="0" smtClean="0"/>
              <a:t>There is a known competitive interest</a:t>
            </a:r>
            <a:endParaRPr lang="en-US" sz="3100" dirty="0"/>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Exchange Configurations</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pic>
        <p:nvPicPr>
          <p:cNvPr id="7" name="Picture 6"/>
          <p:cNvPicPr/>
          <p:nvPr/>
        </p:nvPicPr>
        <p:blipFill rotWithShape="1">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5643" t="7265" r="7922" b="10329"/>
          <a:stretch/>
        </p:blipFill>
        <p:spPr bwMode="auto">
          <a:xfrm>
            <a:off x="8163612" y="3241947"/>
            <a:ext cx="3271101" cy="284444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1199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rPr>
              <a:t>Types of Land Exchanges</a:t>
            </a:r>
            <a:endParaRPr lang="en-US" dirty="0"/>
          </a:p>
        </p:txBody>
      </p:sp>
      <p:sp>
        <p:nvSpPr>
          <p:cNvPr id="3" name="Content Placeholder 2"/>
          <p:cNvSpPr>
            <a:spLocks noGrp="1"/>
          </p:cNvSpPr>
          <p:nvPr>
            <p:ph sz="half" idx="1"/>
          </p:nvPr>
        </p:nvSpPr>
        <p:spPr>
          <a:xfrm>
            <a:off x="1298448" y="2560320"/>
            <a:ext cx="4367061" cy="3310128"/>
          </a:xfrm>
        </p:spPr>
        <p:txBody>
          <a:bodyPr anchor="ctr">
            <a:normAutofit/>
          </a:bodyPr>
          <a:lstStyle/>
          <a:p>
            <a:pPr marL="0" lvl="0" indent="0" algn="ctr">
              <a:spcBef>
                <a:spcPts val="0"/>
              </a:spcBef>
              <a:spcAft>
                <a:spcPts val="0"/>
              </a:spcAft>
              <a:buClr>
                <a:srgbClr val="B15E28"/>
              </a:buClr>
              <a:buNone/>
            </a:pPr>
            <a:r>
              <a:rPr lang="en-US" sz="3600" dirty="0" smtClean="0">
                <a:solidFill>
                  <a:prstClr val="black">
                    <a:lumMod val="85000"/>
                    <a:lumOff val="15000"/>
                  </a:prstClr>
                </a:solidFill>
              </a:rPr>
              <a:t>Identify the different types of land exchange transactions</a:t>
            </a:r>
            <a:endParaRPr lang="en-US" sz="3600" dirty="0">
              <a:solidFill>
                <a:prstClr val="black">
                  <a:lumMod val="85000"/>
                  <a:lumOff val="15000"/>
                </a:prstClr>
              </a:solidFill>
            </a:endParaRPr>
          </a:p>
        </p:txBody>
      </p:sp>
      <p:sp>
        <p:nvSpPr>
          <p:cNvPr id="4" name="Content Placeholder 3"/>
          <p:cNvSpPr>
            <a:spLocks noGrp="1"/>
          </p:cNvSpPr>
          <p:nvPr>
            <p:ph sz="half" idx="2"/>
          </p:nvPr>
        </p:nvSpPr>
        <p:spPr>
          <a:xfrm>
            <a:off x="6513922" y="2560320"/>
            <a:ext cx="4385725" cy="3310128"/>
          </a:xfrm>
        </p:spPr>
        <p:txBody>
          <a:bodyPr anchor="ctr">
            <a:normAutofit/>
          </a:bodyPr>
          <a:lstStyle/>
          <a:p>
            <a:pPr marL="0" lvl="0" indent="0" algn="ctr">
              <a:spcBef>
                <a:spcPts val="0"/>
              </a:spcBef>
              <a:spcAft>
                <a:spcPts val="0"/>
              </a:spcAft>
              <a:buClr>
                <a:srgbClr val="B15E28"/>
              </a:buClr>
              <a:buNone/>
            </a:pPr>
            <a:r>
              <a:rPr lang="en-US" sz="3600" dirty="0" smtClean="0">
                <a:solidFill>
                  <a:prstClr val="black">
                    <a:lumMod val="85000"/>
                    <a:lumOff val="15000"/>
                  </a:prstClr>
                </a:solidFill>
              </a:rPr>
              <a:t>Evaluate a land exchange proposal to determine if it should be pursued</a:t>
            </a:r>
            <a:endParaRPr lang="en-US" sz="3600" dirty="0">
              <a:solidFill>
                <a:prstClr val="black">
                  <a:lumMod val="85000"/>
                  <a:lumOff val="15000"/>
                </a:prstClr>
              </a:solidFill>
            </a:endParaRPr>
          </a:p>
        </p:txBody>
      </p:sp>
    </p:spTree>
    <p:extLst>
      <p:ext uri="{BB962C8B-B14F-4D97-AF65-F5344CB8AC3E}">
        <p14:creationId xmlns:p14="http://schemas.microsoft.com/office/powerpoint/2010/main" val="4151163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Legislated Exchanges</a:t>
            </a:r>
            <a:endParaRPr lang="en-US" b="1" dirty="0"/>
          </a:p>
        </p:txBody>
      </p:sp>
      <p:sp>
        <p:nvSpPr>
          <p:cNvPr id="3" name="Content Placeholder 2"/>
          <p:cNvSpPr>
            <a:spLocks noGrp="1"/>
          </p:cNvSpPr>
          <p:nvPr>
            <p:ph idx="1"/>
          </p:nvPr>
        </p:nvSpPr>
        <p:spPr>
          <a:xfrm>
            <a:off x="1404595" y="2556931"/>
            <a:ext cx="9417376" cy="3498045"/>
          </a:xfrm>
        </p:spPr>
        <p:txBody>
          <a:bodyPr>
            <a:normAutofit fontScale="92500" lnSpcReduction="10000"/>
          </a:bodyPr>
          <a:lstStyle/>
          <a:p>
            <a:pPr marL="461963" indent="-461963">
              <a:buFont typeface="Wingdings" panose="05000000000000000000" pitchFamily="2" charset="2"/>
              <a:buChar char="Ø"/>
            </a:pPr>
            <a:r>
              <a:rPr lang="en-US" sz="3600" dirty="0" smtClean="0"/>
              <a:t>Specific legislation authorizes or directs accomplishment of specific land exchange</a:t>
            </a:r>
          </a:p>
          <a:p>
            <a:pPr marL="461963" indent="-461963">
              <a:buFont typeface="Wingdings" panose="05000000000000000000" pitchFamily="2" charset="2"/>
              <a:buChar char="Ø"/>
            </a:pPr>
            <a:r>
              <a:rPr lang="en-US" sz="3600" dirty="0" smtClean="0"/>
              <a:t>Usually have features that are not in conformance with standard land exchange authorities or regulations</a:t>
            </a:r>
          </a:p>
          <a:p>
            <a:pPr marL="461963" indent="-461963">
              <a:buFont typeface="Wingdings" panose="05000000000000000000" pitchFamily="2" charset="2"/>
              <a:buChar char="Ø"/>
            </a:pPr>
            <a:r>
              <a:rPr lang="en-US" sz="3600" dirty="0" smtClean="0"/>
              <a:t>Important to read the legislation carefully</a:t>
            </a:r>
          </a:p>
          <a:p>
            <a:pPr marL="461963" indent="-461963">
              <a:spcAft>
                <a:spcPts val="0"/>
              </a:spcAft>
              <a:buFont typeface="Wingdings" panose="05000000000000000000" pitchFamily="2" charset="2"/>
              <a:buChar char="Ø"/>
            </a:pPr>
            <a:r>
              <a:rPr lang="en-US" sz="3600" dirty="0" smtClean="0"/>
              <a:t>Consult Solicitor for clarification if necessary</a:t>
            </a:r>
            <a:endParaRPr lang="en-US" sz="3600" dirty="0"/>
          </a:p>
        </p:txBody>
      </p:sp>
      <p:pic>
        <p:nvPicPr>
          <p:cNvPr id="4" name="Picture 3" descr="&lt;strong&gt;Law&lt;/strong&gt; &lt;strong&gt;Clip Art&lt;/strong&gt; at Clker.com - vector &lt;strong&gt;clip art&lt;/strong&gt; online, royalty fre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4693" y="4770120"/>
            <a:ext cx="1263227" cy="1284857"/>
          </a:xfrm>
          <a:prstGeom prst="rect">
            <a:avLst/>
          </a:prstGeom>
        </p:spPr>
      </p:pic>
      <p:pic>
        <p:nvPicPr>
          <p:cNvPr id="6" name="Picture 5" descr="capitol-building-clipar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870" y="840730"/>
            <a:ext cx="2515000" cy="2309694"/>
          </a:xfrm>
          <a:prstGeom prst="rect">
            <a:avLst/>
          </a:prstGeom>
        </p:spPr>
      </p:pic>
    </p:spTree>
    <p:extLst>
      <p:ext uri="{BB962C8B-B14F-4D97-AF65-F5344CB8AC3E}">
        <p14:creationId xmlns:p14="http://schemas.microsoft.com/office/powerpoint/2010/main" val="18483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Parties Involved</a:t>
            </a:r>
            <a:endParaRPr lang="en-US" b="1" dirty="0"/>
          </a:p>
        </p:txBody>
      </p:sp>
      <p:sp>
        <p:nvSpPr>
          <p:cNvPr id="3" name="Content Placeholder 2"/>
          <p:cNvSpPr>
            <a:spLocks noGrp="1"/>
          </p:cNvSpPr>
          <p:nvPr>
            <p:ph idx="1"/>
          </p:nvPr>
        </p:nvSpPr>
        <p:spPr>
          <a:xfrm>
            <a:off x="1404595" y="2677212"/>
            <a:ext cx="9417376" cy="3198656"/>
          </a:xfrm>
        </p:spPr>
        <p:txBody>
          <a:bodyPr>
            <a:normAutofit/>
          </a:bodyPr>
          <a:lstStyle/>
          <a:p>
            <a:pPr marL="461963" indent="-461963">
              <a:spcBef>
                <a:spcPts val="0"/>
              </a:spcBef>
              <a:spcAft>
                <a:spcPts val="2400"/>
              </a:spcAft>
              <a:buFont typeface="Wingdings" panose="05000000000000000000" pitchFamily="2" charset="2"/>
              <a:buChar char="Ø"/>
            </a:pPr>
            <a:r>
              <a:rPr lang="en-US" sz="3600" dirty="0" smtClean="0"/>
              <a:t>Private Entity – individual, partnership, company</a:t>
            </a:r>
          </a:p>
          <a:p>
            <a:pPr marL="461963" indent="-461963">
              <a:spcBef>
                <a:spcPts val="0"/>
              </a:spcBef>
              <a:spcAft>
                <a:spcPts val="2400"/>
              </a:spcAft>
              <a:buFont typeface="Wingdings" panose="05000000000000000000" pitchFamily="2" charset="2"/>
              <a:buChar char="Ø"/>
            </a:pPr>
            <a:r>
              <a:rPr lang="en-US" sz="3600" dirty="0" smtClean="0"/>
              <a:t>State Land Department</a:t>
            </a:r>
          </a:p>
          <a:p>
            <a:pPr marL="461963" indent="-461963">
              <a:spcBef>
                <a:spcPts val="0"/>
              </a:spcBef>
              <a:spcAft>
                <a:spcPts val="2400"/>
              </a:spcAft>
              <a:buFont typeface="Wingdings" panose="05000000000000000000" pitchFamily="2" charset="2"/>
              <a:buChar char="Ø"/>
            </a:pPr>
            <a:r>
              <a:rPr lang="en-US" sz="3600" dirty="0" smtClean="0"/>
              <a:t>Other Federal Agency</a:t>
            </a:r>
            <a:endParaRPr lang="en-US" sz="3600" dirty="0"/>
          </a:p>
        </p:txBody>
      </p:sp>
      <p:graphicFrame>
        <p:nvGraphicFramePr>
          <p:cNvPr id="7" name="Object 6"/>
          <p:cNvGraphicFramePr>
            <a:graphicFrameLocks noChangeAspect="1"/>
          </p:cNvGraphicFramePr>
          <p:nvPr>
            <p:extLst>
              <p:ext uri="{D42A27DB-BD31-4B8C-83A1-F6EECF244321}">
                <p14:modId xmlns:p14="http://schemas.microsoft.com/office/powerpoint/2010/main" val="2087874642"/>
              </p:ext>
            </p:extLst>
          </p:nvPr>
        </p:nvGraphicFramePr>
        <p:xfrm>
          <a:off x="6565623" y="3398019"/>
          <a:ext cx="4048959" cy="2649755"/>
        </p:xfrm>
        <a:graphic>
          <a:graphicData uri="http://schemas.openxmlformats.org/presentationml/2006/ole">
            <mc:AlternateContent xmlns:mc="http://schemas.openxmlformats.org/markup-compatibility/2006">
              <mc:Choice xmlns:v="urn:schemas-microsoft-com:vml" Requires="v">
                <p:oleObj spid="_x0000_s1051" name="Acrobat Document" r:id="rId4" imgW="3459454" imgH="2262986" progId="AcroExch.Document.2015">
                  <p:embed/>
                </p:oleObj>
              </mc:Choice>
              <mc:Fallback>
                <p:oleObj name="Acrobat Document" r:id="rId4" imgW="3459454" imgH="2262986" progId="AcroExch.Document.2015">
                  <p:embed/>
                  <p:pic>
                    <p:nvPicPr>
                      <p:cNvPr id="0" name=""/>
                      <p:cNvPicPr/>
                      <p:nvPr/>
                    </p:nvPicPr>
                    <p:blipFill>
                      <a:blip r:embed="rId5"/>
                      <a:stretch>
                        <a:fillRect/>
                      </a:stretch>
                    </p:blipFill>
                    <p:spPr>
                      <a:xfrm>
                        <a:off x="6565623" y="3398019"/>
                        <a:ext cx="4048959" cy="264975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1967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 &lt;strong&gt;movie&lt;/strong&gt; sequels that never should have been made the original &lt;strong&gt;movie&lt;/strong&gt; was"/>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6632" y="707010"/>
            <a:ext cx="9766168" cy="5354425"/>
          </a:xfrm>
          <a:prstGeom prst="rect">
            <a:avLst/>
          </a:prstGeom>
          <a:ln>
            <a:noFill/>
          </a:ln>
          <a:effectLst>
            <a:softEdge rad="112500"/>
          </a:effectLst>
        </p:spPr>
      </p:pic>
      <p:sp>
        <p:nvSpPr>
          <p:cNvPr id="2" name="Title 1"/>
          <p:cNvSpPr>
            <a:spLocks noGrp="1"/>
          </p:cNvSpPr>
          <p:nvPr>
            <p:ph type="title"/>
          </p:nvPr>
        </p:nvSpPr>
        <p:spPr/>
        <p:txBody>
          <a:bodyPr/>
          <a:lstStyle/>
          <a:p>
            <a:r>
              <a:rPr lang="en-US" b="1" dirty="0" smtClean="0"/>
              <a:t>Land Exchange Proposal Evaluation</a:t>
            </a:r>
            <a:endParaRPr lang="en-US" b="1" dirty="0"/>
          </a:p>
        </p:txBody>
      </p:sp>
      <p:sp>
        <p:nvSpPr>
          <p:cNvPr id="3" name="Content Placeholder 2"/>
          <p:cNvSpPr>
            <a:spLocks noGrp="1"/>
          </p:cNvSpPr>
          <p:nvPr>
            <p:ph idx="1"/>
          </p:nvPr>
        </p:nvSpPr>
        <p:spPr>
          <a:xfrm>
            <a:off x="1206632" y="2818614"/>
            <a:ext cx="9766168" cy="3057253"/>
          </a:xfrm>
        </p:spPr>
        <p:txBody>
          <a:bodyPr>
            <a:normAutofit/>
          </a:bodyPr>
          <a:lstStyle/>
          <a:p>
            <a:pPr marL="461963" indent="-461963">
              <a:spcBef>
                <a:spcPts val="1200"/>
              </a:spcBef>
              <a:spcAft>
                <a:spcPts val="1200"/>
              </a:spcAft>
              <a:buFont typeface="Wingdings" panose="05000000000000000000" pitchFamily="2" charset="2"/>
              <a:buChar char="Ø"/>
            </a:pPr>
            <a:r>
              <a:rPr lang="en-US" sz="3600" dirty="0" smtClean="0"/>
              <a:t>Matrix Tool – BLM IM 2012-034 (see HO)</a:t>
            </a:r>
          </a:p>
          <a:p>
            <a:pPr marL="461963" indent="-461963">
              <a:buFont typeface="Wingdings" panose="05000000000000000000" pitchFamily="2" charset="2"/>
              <a:buChar char="Ø"/>
            </a:pPr>
            <a:r>
              <a:rPr lang="en-US" sz="3600" dirty="0" smtClean="0"/>
              <a:t>Describes factors that have commonly contributed to the success or failure of land exchanges or have increased the time and cost of processing.</a:t>
            </a:r>
            <a:endParaRPr lang="en-US" sz="3600" dirty="0"/>
          </a:p>
        </p:txBody>
      </p:sp>
    </p:spTree>
    <p:extLst>
      <p:ext uri="{BB962C8B-B14F-4D97-AF65-F5344CB8AC3E}">
        <p14:creationId xmlns:p14="http://schemas.microsoft.com/office/powerpoint/2010/main" val="388484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Land Exchange Proposal Evaluation</a:t>
            </a:r>
            <a:endParaRPr lang="en-US" b="1" dirty="0"/>
          </a:p>
        </p:txBody>
      </p:sp>
      <p:pic>
        <p:nvPicPr>
          <p:cNvPr id="6" name="Picture 5" descr="ERP Problems - the SAP UK Court Win Highlights ERP's &lt;strong&gt;Fatal Flaw&lt;/strong&gt;"/>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82118" y="2611407"/>
            <a:ext cx="5054802" cy="3471666"/>
          </a:xfrm>
          <a:prstGeom prst="rect">
            <a:avLst/>
          </a:prstGeom>
          <a:ln>
            <a:noFill/>
          </a:ln>
          <a:effectLst/>
        </p:spPr>
      </p:pic>
      <p:sp>
        <p:nvSpPr>
          <p:cNvPr id="3" name="Content Placeholder 2"/>
          <p:cNvSpPr>
            <a:spLocks noGrp="1"/>
          </p:cNvSpPr>
          <p:nvPr>
            <p:ph idx="1"/>
          </p:nvPr>
        </p:nvSpPr>
        <p:spPr>
          <a:xfrm>
            <a:off x="5646655" y="2611407"/>
            <a:ext cx="5750351" cy="3471666"/>
          </a:xfrm>
          <a:solidFill>
            <a:schemeClr val="bg1"/>
          </a:solidFill>
          <a:effectLst/>
        </p:spPr>
        <p:txBody>
          <a:bodyPr>
            <a:normAutofit/>
          </a:bodyPr>
          <a:lstStyle/>
          <a:p>
            <a:pPr marL="461963" indent="-461963">
              <a:spcBef>
                <a:spcPts val="0"/>
              </a:spcBef>
              <a:spcAft>
                <a:spcPts val="2400"/>
              </a:spcAft>
              <a:buFont typeface="Wingdings" panose="05000000000000000000" pitchFamily="2" charset="2"/>
              <a:buChar char="Ø"/>
            </a:pPr>
            <a:r>
              <a:rPr lang="en-US" sz="2800" dirty="0" smtClean="0"/>
              <a:t>Factors that should be considered during the feasibility stage</a:t>
            </a:r>
          </a:p>
          <a:p>
            <a:pPr marL="461963" lvl="1" indent="-461963">
              <a:spcBef>
                <a:spcPts val="0"/>
              </a:spcBef>
              <a:spcAft>
                <a:spcPts val="2400"/>
              </a:spcAft>
              <a:buFont typeface="Wingdings" panose="05000000000000000000" pitchFamily="2" charset="2"/>
              <a:buChar char="Ø"/>
            </a:pPr>
            <a:r>
              <a:rPr lang="en-US" sz="2800" dirty="0" smtClean="0"/>
              <a:t>Part of a risk assessment to identify “red flags” or “fatal flaws”</a:t>
            </a:r>
          </a:p>
          <a:p>
            <a:pPr marL="461963" indent="-461963">
              <a:spcBef>
                <a:spcPts val="0"/>
              </a:spcBef>
              <a:spcAft>
                <a:spcPts val="0"/>
              </a:spcAft>
              <a:buFont typeface="Wingdings" panose="05000000000000000000" pitchFamily="2" charset="2"/>
              <a:buChar char="Ø"/>
            </a:pPr>
            <a:r>
              <a:rPr lang="en-US" sz="2800" dirty="0" smtClean="0"/>
              <a:t>Time, staffing, &amp; funding compared to resource values/benefits</a:t>
            </a:r>
          </a:p>
          <a:p>
            <a:pPr marL="461963" indent="-461963">
              <a:spcBef>
                <a:spcPts val="1200"/>
              </a:spcBef>
              <a:spcAft>
                <a:spcPts val="1200"/>
              </a:spcAft>
              <a:buFont typeface="Wingdings" panose="05000000000000000000" pitchFamily="2" charset="2"/>
              <a:buChar char="Ø"/>
            </a:pPr>
            <a:endParaRPr lang="en-US" sz="2800" dirty="0"/>
          </a:p>
        </p:txBody>
      </p:sp>
      <p:sp>
        <p:nvSpPr>
          <p:cNvPr id="8" name="TextBox 7"/>
          <p:cNvSpPr txBox="1"/>
          <p:nvPr/>
        </p:nvSpPr>
        <p:spPr>
          <a:xfrm rot="20077074">
            <a:off x="1297485" y="3138755"/>
            <a:ext cx="4193632" cy="954107"/>
          </a:xfrm>
          <a:prstGeom prst="rect">
            <a:avLst/>
          </a:prstGeom>
          <a:noFill/>
        </p:spPr>
        <p:txBody>
          <a:bodyPr wrap="square" rtlCol="0">
            <a:spAutoFit/>
          </a:bodyPr>
          <a:lstStyle/>
          <a:p>
            <a:pPr algn="ctr"/>
            <a:r>
              <a:rPr lang="en-US" sz="2800" b="1" spc="300" dirty="0" smtClean="0">
                <a:solidFill>
                  <a:srgbClr val="FF0000"/>
                </a:solidFill>
                <a:effectLst>
                  <a:outerShdw blurRad="38100" dist="38100" dir="2700000" algn="tl">
                    <a:srgbClr val="000000">
                      <a:alpha val="43137"/>
                    </a:srgbClr>
                  </a:outerShdw>
                </a:effectLst>
                <a:latin typeface="Cooper Black" panose="0208090404030B020404" pitchFamily="18" charset="0"/>
              </a:rPr>
              <a:t>HELP!!</a:t>
            </a:r>
          </a:p>
          <a:p>
            <a:pPr algn="ctr"/>
            <a:r>
              <a:rPr lang="en-US" sz="2800" b="1" spc="300" dirty="0" smtClean="0">
                <a:solidFill>
                  <a:srgbClr val="FF0000"/>
                </a:solidFill>
                <a:effectLst>
                  <a:outerShdw blurRad="38100" dist="38100" dir="2700000" algn="tl">
                    <a:srgbClr val="000000">
                      <a:alpha val="43137"/>
                    </a:srgbClr>
                  </a:outerShdw>
                </a:effectLst>
                <a:latin typeface="Cooper Black" panose="0208090404030B020404" pitchFamily="18" charset="0"/>
              </a:rPr>
              <a:t>How do I get out?!</a:t>
            </a:r>
            <a:endParaRPr lang="en-US" sz="2800" b="1" spc="300" dirty="0">
              <a:solidFill>
                <a:srgbClr val="FF0000"/>
              </a:solidFill>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val="25436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Land Exchange Proposal Evaluation</a:t>
            </a:r>
            <a:endParaRPr lang="en-US" b="1" dirty="0"/>
          </a:p>
        </p:txBody>
      </p:sp>
      <p:sp>
        <p:nvSpPr>
          <p:cNvPr id="3" name="Content Placeholder 2"/>
          <p:cNvSpPr>
            <a:spLocks noGrp="1"/>
          </p:cNvSpPr>
          <p:nvPr>
            <p:ph idx="1"/>
          </p:nvPr>
        </p:nvSpPr>
        <p:spPr>
          <a:xfrm>
            <a:off x="867266" y="2507530"/>
            <a:ext cx="10397765" cy="3368337"/>
          </a:xfrm>
        </p:spPr>
        <p:txBody>
          <a:bodyPr>
            <a:normAutofit/>
          </a:bodyPr>
          <a:lstStyle/>
          <a:p>
            <a:pPr marL="0" indent="0" algn="ctr">
              <a:spcBef>
                <a:spcPts val="1200"/>
              </a:spcBef>
              <a:spcAft>
                <a:spcPts val="1200"/>
              </a:spcAft>
              <a:buNone/>
            </a:pPr>
            <a:r>
              <a:rPr lang="en-US" sz="4800" dirty="0" smtClean="0"/>
              <a:t>“Fatal Flaw” Exercise</a:t>
            </a:r>
            <a:endParaRPr lang="en-US" sz="4800" dirty="0"/>
          </a:p>
        </p:txBody>
      </p:sp>
      <p:pic>
        <p:nvPicPr>
          <p:cNvPr id="5" name="Picture 4" descr="Avoid &lt;strong&gt;Fatal&lt;/strong&gt; Product Design &lt;strong&gt;Flaws&lt;/strong&gt; with QA | SPK and Associa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7184" y="3318235"/>
            <a:ext cx="2557632" cy="25576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8361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prstClr val="black">
                    <a:lumMod val="85000"/>
                    <a:lumOff val="15000"/>
                  </a:prstClr>
                </a:solidFill>
              </a:rPr>
              <a:t>Types of Land Exchanges</a:t>
            </a:r>
            <a:endParaRPr lang="en-US" dirty="0"/>
          </a:p>
        </p:txBody>
      </p:sp>
      <p:sp>
        <p:nvSpPr>
          <p:cNvPr id="3" name="Content Placeholder 2"/>
          <p:cNvSpPr>
            <a:spLocks noGrp="1"/>
          </p:cNvSpPr>
          <p:nvPr>
            <p:ph sz="half" idx="1"/>
          </p:nvPr>
        </p:nvSpPr>
        <p:spPr>
          <a:xfrm>
            <a:off x="1298448" y="2560320"/>
            <a:ext cx="4367061" cy="3310128"/>
          </a:xfrm>
        </p:spPr>
        <p:txBody>
          <a:bodyPr>
            <a:normAutofit/>
          </a:bodyPr>
          <a:lstStyle/>
          <a:p>
            <a:pPr marL="0" lvl="0" indent="0" algn="ctr">
              <a:buClr>
                <a:srgbClr val="B15E28"/>
              </a:buClr>
              <a:buNone/>
            </a:pPr>
            <a:r>
              <a:rPr lang="en-US" sz="3600" dirty="0">
                <a:solidFill>
                  <a:prstClr val="black">
                    <a:lumMod val="85000"/>
                    <a:lumOff val="15000"/>
                  </a:prstClr>
                </a:solidFill>
              </a:rPr>
              <a:t>A </a:t>
            </a:r>
            <a:r>
              <a:rPr lang="en-US" sz="3600" kern="1600" spc="100" dirty="0">
                <a:solidFill>
                  <a:prstClr val="black">
                    <a:lumMod val="85000"/>
                    <a:lumOff val="15000"/>
                  </a:prstClr>
                </a:solidFill>
              </a:rPr>
              <a:t>wide</a:t>
            </a:r>
            <a:r>
              <a:rPr lang="en-US" sz="3600" dirty="0">
                <a:solidFill>
                  <a:prstClr val="black">
                    <a:lumMod val="85000"/>
                    <a:lumOff val="15000"/>
                  </a:prstClr>
                </a:solidFill>
              </a:rPr>
              <a:t> </a:t>
            </a:r>
            <a:endParaRPr lang="en-US" sz="3600" dirty="0" smtClean="0">
              <a:solidFill>
                <a:prstClr val="black">
                  <a:lumMod val="85000"/>
                  <a:lumOff val="15000"/>
                </a:prstClr>
              </a:solidFill>
            </a:endParaRPr>
          </a:p>
          <a:p>
            <a:pPr marL="0" lvl="0" indent="0" algn="ctr">
              <a:buClr>
                <a:srgbClr val="B15E28"/>
              </a:buClr>
              <a:buNone/>
            </a:pPr>
            <a:r>
              <a:rPr lang="en-US" sz="3600" b="1" spc="600" dirty="0" smtClean="0">
                <a:solidFill>
                  <a:prstClr val="black">
                    <a:lumMod val="85000"/>
                    <a:lumOff val="15000"/>
                  </a:prstClr>
                </a:solidFill>
                <a:latin typeface="Cooper Black" panose="0208090404030B020404" pitchFamily="18" charset="0"/>
              </a:rPr>
              <a:t>variety</a:t>
            </a:r>
            <a:r>
              <a:rPr lang="en-US" sz="3600" dirty="0" smtClean="0">
                <a:solidFill>
                  <a:prstClr val="black">
                    <a:lumMod val="85000"/>
                    <a:lumOff val="15000"/>
                  </a:prstClr>
                </a:solidFill>
              </a:rPr>
              <a:t> </a:t>
            </a:r>
          </a:p>
          <a:p>
            <a:pPr marL="0" lvl="0" indent="0" algn="ctr">
              <a:buClr>
                <a:srgbClr val="B15E28"/>
              </a:buClr>
              <a:buNone/>
            </a:pPr>
            <a:r>
              <a:rPr lang="en-US" sz="3600" dirty="0" smtClean="0">
                <a:solidFill>
                  <a:prstClr val="black">
                    <a:lumMod val="85000"/>
                    <a:lumOff val="15000"/>
                  </a:prstClr>
                </a:solidFill>
              </a:rPr>
              <a:t>of </a:t>
            </a:r>
            <a:r>
              <a:rPr lang="en-US" sz="3600" dirty="0">
                <a:solidFill>
                  <a:prstClr val="black">
                    <a:lumMod val="85000"/>
                    <a:lumOff val="15000"/>
                  </a:prstClr>
                </a:solidFill>
              </a:rPr>
              <a:t>scenarios </a:t>
            </a:r>
            <a:endParaRPr lang="en-US" sz="3600" dirty="0" smtClean="0">
              <a:solidFill>
                <a:prstClr val="black">
                  <a:lumMod val="85000"/>
                  <a:lumOff val="15000"/>
                </a:prstClr>
              </a:solidFill>
            </a:endParaRPr>
          </a:p>
          <a:p>
            <a:pPr marL="0" lvl="0" indent="0" algn="ctr">
              <a:buClr>
                <a:srgbClr val="B15E28"/>
              </a:buClr>
              <a:buNone/>
            </a:pPr>
            <a:r>
              <a:rPr lang="en-US" sz="3600" dirty="0" smtClean="0">
                <a:solidFill>
                  <a:prstClr val="black">
                    <a:lumMod val="85000"/>
                    <a:lumOff val="15000"/>
                  </a:prstClr>
                </a:solidFill>
              </a:rPr>
              <a:t>is </a:t>
            </a:r>
            <a:r>
              <a:rPr lang="en-US" sz="3600" dirty="0">
                <a:solidFill>
                  <a:prstClr val="black">
                    <a:lumMod val="85000"/>
                    <a:lumOff val="15000"/>
                  </a:prstClr>
                </a:solidFill>
              </a:rPr>
              <a:t>possible</a:t>
            </a:r>
            <a:r>
              <a:rPr lang="en-US" sz="3600" dirty="0" smtClean="0">
                <a:solidFill>
                  <a:prstClr val="black">
                    <a:lumMod val="85000"/>
                    <a:lumOff val="15000"/>
                  </a:prstClr>
                </a:solidFill>
              </a:rPr>
              <a:t>!</a:t>
            </a:r>
            <a:endParaRPr lang="en-US" sz="3600" dirty="0">
              <a:solidFill>
                <a:prstClr val="black">
                  <a:lumMod val="85000"/>
                  <a:lumOff val="15000"/>
                </a:prstClr>
              </a:solidFill>
            </a:endParaRPr>
          </a:p>
        </p:txBody>
      </p:sp>
      <p:sp>
        <p:nvSpPr>
          <p:cNvPr id="4" name="Content Placeholder 3"/>
          <p:cNvSpPr>
            <a:spLocks noGrp="1"/>
          </p:cNvSpPr>
          <p:nvPr>
            <p:ph sz="half" idx="2"/>
          </p:nvPr>
        </p:nvSpPr>
        <p:spPr>
          <a:xfrm>
            <a:off x="6513922" y="2560320"/>
            <a:ext cx="4385725" cy="3310128"/>
          </a:xfrm>
        </p:spPr>
        <p:txBody>
          <a:bodyPr>
            <a:normAutofit/>
          </a:bodyPr>
          <a:lstStyle/>
          <a:p>
            <a:pPr marL="0" lvl="0" indent="0">
              <a:buClr>
                <a:srgbClr val="B15E28"/>
              </a:buClr>
              <a:buNone/>
            </a:pPr>
            <a:r>
              <a:rPr lang="en-US" sz="3200" dirty="0">
                <a:solidFill>
                  <a:prstClr val="black">
                    <a:lumMod val="85000"/>
                    <a:lumOff val="15000"/>
                  </a:prstClr>
                </a:solidFill>
              </a:rPr>
              <a:t>Characterized by:</a:t>
            </a:r>
          </a:p>
          <a:p>
            <a:pPr lvl="1">
              <a:buClr>
                <a:srgbClr val="B15E28"/>
              </a:buClr>
              <a:buFont typeface="Wingdings" panose="05000000000000000000" pitchFamily="2" charset="2"/>
              <a:buChar char="Ø"/>
            </a:pPr>
            <a:r>
              <a:rPr lang="en-US" sz="3200" dirty="0">
                <a:solidFill>
                  <a:prstClr val="black">
                    <a:lumMod val="85000"/>
                    <a:lumOff val="15000"/>
                  </a:prstClr>
                </a:solidFill>
              </a:rPr>
              <a:t>Interest(s)</a:t>
            </a:r>
          </a:p>
          <a:p>
            <a:pPr lvl="1">
              <a:buClr>
                <a:srgbClr val="B15E28"/>
              </a:buClr>
              <a:buFont typeface="Wingdings" panose="05000000000000000000" pitchFamily="2" charset="2"/>
              <a:buChar char="Ø"/>
            </a:pPr>
            <a:r>
              <a:rPr lang="en-US" sz="3200" dirty="0">
                <a:solidFill>
                  <a:prstClr val="black">
                    <a:lumMod val="85000"/>
                    <a:lumOff val="15000"/>
                  </a:prstClr>
                </a:solidFill>
              </a:rPr>
              <a:t>Configuration</a:t>
            </a:r>
          </a:p>
          <a:p>
            <a:pPr lvl="1">
              <a:buClr>
                <a:srgbClr val="B15E28"/>
              </a:buClr>
              <a:buFont typeface="Wingdings" panose="05000000000000000000" pitchFamily="2" charset="2"/>
              <a:buChar char="Ø"/>
            </a:pPr>
            <a:r>
              <a:rPr lang="en-US" sz="3200" dirty="0" smtClean="0">
                <a:solidFill>
                  <a:prstClr val="black">
                    <a:lumMod val="85000"/>
                    <a:lumOff val="15000"/>
                  </a:prstClr>
                </a:solidFill>
              </a:rPr>
              <a:t>Legislation</a:t>
            </a:r>
            <a:endParaRPr lang="en-US" sz="3200" dirty="0">
              <a:solidFill>
                <a:prstClr val="black">
                  <a:lumMod val="85000"/>
                  <a:lumOff val="15000"/>
                </a:prstClr>
              </a:solidFill>
            </a:endParaRPr>
          </a:p>
          <a:p>
            <a:pPr lvl="1">
              <a:buClr>
                <a:srgbClr val="B15E28"/>
              </a:buClr>
              <a:buFont typeface="Wingdings" panose="05000000000000000000" pitchFamily="2" charset="2"/>
              <a:buChar char="Ø"/>
            </a:pPr>
            <a:r>
              <a:rPr lang="en-US" sz="3200" dirty="0">
                <a:solidFill>
                  <a:prstClr val="black">
                    <a:lumMod val="85000"/>
                    <a:lumOff val="15000"/>
                  </a:prstClr>
                </a:solidFill>
              </a:rPr>
              <a:t>Parties </a:t>
            </a:r>
            <a:r>
              <a:rPr lang="en-US" sz="3200" dirty="0" smtClean="0">
                <a:solidFill>
                  <a:prstClr val="black">
                    <a:lumMod val="85000"/>
                    <a:lumOff val="15000"/>
                  </a:prstClr>
                </a:solidFill>
              </a:rPr>
              <a:t>Involved</a:t>
            </a:r>
            <a:endParaRPr lang="en-US" sz="3200" dirty="0">
              <a:solidFill>
                <a:prstClr val="black">
                  <a:lumMod val="85000"/>
                  <a:lumOff val="15000"/>
                </a:prstClr>
              </a:solidFill>
            </a:endParaRPr>
          </a:p>
        </p:txBody>
      </p:sp>
    </p:spTree>
    <p:extLst>
      <p:ext uri="{BB962C8B-B14F-4D97-AF65-F5344CB8AC3E}">
        <p14:creationId xmlns:p14="http://schemas.microsoft.com/office/powerpoint/2010/main" val="328927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Land for Land</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Interests Exchanged</a:t>
            </a:r>
            <a:endParaRPr lang="en-US" b="1" dirty="0"/>
          </a:p>
        </p:txBody>
      </p:sp>
      <p:sp>
        <p:nvSpPr>
          <p:cNvPr id="7" name="Rectangle 6"/>
          <p:cNvSpPr/>
          <p:nvPr/>
        </p:nvSpPr>
        <p:spPr>
          <a:xfrm>
            <a:off x="7343480" y="4147794"/>
            <a:ext cx="3007151"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2234152" y="3582185"/>
            <a:ext cx="1809947" cy="1866507"/>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984457" y="2521543"/>
            <a:ext cx="3649782"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 Value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11" name="Straight Arrow Connector 10"/>
          <p:cNvCxnSpPr>
            <a:stCxn id="9" idx="2"/>
          </p:cNvCxnSpPr>
          <p:nvPr/>
        </p:nvCxnSpPr>
        <p:spPr>
          <a:xfrm>
            <a:off x="8809348" y="3475650"/>
            <a:ext cx="0" cy="914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4910" y="2521542"/>
            <a:ext cx="2928430"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 Value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13" name="Straight Arrow Connector 12"/>
          <p:cNvCxnSpPr/>
          <p:nvPr/>
        </p:nvCxnSpPr>
        <p:spPr>
          <a:xfrm flipH="1">
            <a:off x="2903456" y="3401807"/>
            <a:ext cx="581319" cy="83082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6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Land for Land</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Interests Exchanged</a:t>
            </a:r>
            <a:endParaRPr lang="en-US" b="1" dirty="0"/>
          </a:p>
        </p:txBody>
      </p:sp>
      <p:sp>
        <p:nvSpPr>
          <p:cNvPr id="7" name="Rectangle 6"/>
          <p:cNvSpPr/>
          <p:nvPr/>
        </p:nvSpPr>
        <p:spPr>
          <a:xfrm>
            <a:off x="7334052" y="4138368"/>
            <a:ext cx="3007151"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Shape 7"/>
          <p:cNvSpPr/>
          <p:nvPr/>
        </p:nvSpPr>
        <p:spPr>
          <a:xfrm>
            <a:off x="2038836" y="3519492"/>
            <a:ext cx="1809947" cy="1866507"/>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975029" y="2512117"/>
            <a:ext cx="3649782"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 Value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11" name="Straight Arrow Connector 10"/>
          <p:cNvCxnSpPr>
            <a:stCxn id="9" idx="2"/>
          </p:cNvCxnSpPr>
          <p:nvPr/>
        </p:nvCxnSpPr>
        <p:spPr>
          <a:xfrm>
            <a:off x="8799920" y="3466224"/>
            <a:ext cx="0" cy="914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89023" y="2512117"/>
            <a:ext cx="2928430"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Federal Land Value</a:t>
            </a:r>
          </a:p>
          <a:p>
            <a:pPr algn="ctr"/>
            <a:r>
              <a:rPr lang="en-US" sz="2800" dirty="0" smtClean="0">
                <a:latin typeface="Calibri" panose="020F0502020204030204" pitchFamily="34" charset="0"/>
                <a:cs typeface="Calibri" panose="020F0502020204030204" pitchFamily="34" charset="0"/>
              </a:rPr>
              <a:t>$560,000</a:t>
            </a:r>
            <a:endParaRPr lang="en-US" sz="2800" dirty="0">
              <a:latin typeface="Calibri" panose="020F0502020204030204" pitchFamily="34" charset="0"/>
              <a:cs typeface="Calibri" panose="020F0502020204030204" pitchFamily="34" charset="0"/>
            </a:endParaRPr>
          </a:p>
        </p:txBody>
      </p:sp>
      <p:cxnSp>
        <p:nvCxnSpPr>
          <p:cNvPr id="13" name="Straight Arrow Connector 12"/>
          <p:cNvCxnSpPr/>
          <p:nvPr/>
        </p:nvCxnSpPr>
        <p:spPr>
          <a:xfrm flipH="1">
            <a:off x="2717569" y="3392382"/>
            <a:ext cx="581319" cy="83082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70734" y="5439267"/>
            <a:ext cx="2365006" cy="523220"/>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 $80,000 cash</a:t>
            </a:r>
            <a:endParaRPr lang="en-US" sz="2800" dirty="0">
              <a:latin typeface="Calibri" panose="020F0502020204030204" pitchFamily="34" charset="0"/>
              <a:cs typeface="Calibri" panose="020F0502020204030204" pitchFamily="34" charset="0"/>
            </a:endParaRPr>
          </a:p>
        </p:txBody>
      </p:sp>
      <p:pic>
        <p:nvPicPr>
          <p:cNvPr id="5" name="Picture 4" descr="July 28, 2009 Catherine L. Tully 5 Comments"/>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6527" y="4371855"/>
            <a:ext cx="1719708" cy="1590632"/>
          </a:xfrm>
          <a:prstGeom prst="rect">
            <a:avLst/>
          </a:prstGeom>
        </p:spPr>
      </p:pic>
    </p:spTree>
    <p:extLst>
      <p:ext uri="{BB962C8B-B14F-4D97-AF65-F5344CB8AC3E}">
        <p14:creationId xmlns:p14="http://schemas.microsoft.com/office/powerpoint/2010/main" val="14890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Land for Interest in Land</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Interests Exchanged</a:t>
            </a:r>
            <a:endParaRPr kumimoji="0" lang="en-US" sz="4400" b="1"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
        <p:nvSpPr>
          <p:cNvPr id="8" name="L-Shape 7"/>
          <p:cNvSpPr/>
          <p:nvPr/>
        </p:nvSpPr>
        <p:spPr>
          <a:xfrm>
            <a:off x="2187017" y="3572758"/>
            <a:ext cx="1809947" cy="1866507"/>
          </a:xfrm>
          <a:prstGeom prst="corner">
            <a:avLst/>
          </a:prstGeom>
          <a:solidFill>
            <a:srgbClr val="FEE968"/>
          </a:solidFill>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TextBox 8"/>
          <p:cNvSpPr txBox="1"/>
          <p:nvPr/>
        </p:nvSpPr>
        <p:spPr>
          <a:xfrm>
            <a:off x="6164000" y="2512115"/>
            <a:ext cx="4572342"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Non-Federal Mineral Interest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$640,000</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p:cNvSpPr txBox="1"/>
          <p:nvPr/>
        </p:nvSpPr>
        <p:spPr>
          <a:xfrm>
            <a:off x="1627775" y="2512115"/>
            <a:ext cx="2928430"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Federal Land Value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$640,000</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3" name="Straight Arrow Connector 12"/>
          <p:cNvCxnSpPr/>
          <p:nvPr/>
        </p:nvCxnSpPr>
        <p:spPr>
          <a:xfrm flipH="1">
            <a:off x="2856321" y="3392380"/>
            <a:ext cx="581319" cy="83082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 name="Picture 3" descr="&lt;strong&gt;Mountain&lt;/strong&gt; By The Sea&quot; Based on the Joy of &lt;strong&gt;Painting&lt;/strong&gt; ® Season 9 PBS TV ..."/>
          <p:cNvPicPr>
            <a:picLocks noChangeAspect="1"/>
          </p:cNvPicPr>
          <p:nvPr/>
        </p:nvPicPr>
        <p:blipFill rotWithShape="1">
          <a:blip r:embed="rId3">
            <a:extLst>
              <a:ext uri="{28A0092B-C50C-407E-A947-70E740481C1C}">
                <a14:useLocalDpi xmlns:a14="http://schemas.microsoft.com/office/drawing/2010/main" val="0"/>
              </a:ext>
            </a:extLst>
          </a:blip>
          <a:srcRect t="10230" b="6077"/>
          <a:stretch/>
        </p:blipFill>
        <p:spPr>
          <a:xfrm>
            <a:off x="6623737" y="3466222"/>
            <a:ext cx="3803447" cy="2394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60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Land for Timber – Bipartite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Interests Exchanged</a:t>
            </a:r>
            <a:endParaRPr lang="en-US" b="1" dirty="0"/>
          </a:p>
        </p:txBody>
      </p:sp>
      <p:sp>
        <p:nvSpPr>
          <p:cNvPr id="7" name="Rectangle 6"/>
          <p:cNvSpPr/>
          <p:nvPr/>
        </p:nvSpPr>
        <p:spPr>
          <a:xfrm>
            <a:off x="7371760" y="4128941"/>
            <a:ext cx="3007151"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7012737" y="2502690"/>
            <a:ext cx="3649782"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 Value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9" name="Straight Arrow Connector 8"/>
          <p:cNvCxnSpPr>
            <a:stCxn id="8" idx="2"/>
          </p:cNvCxnSpPr>
          <p:nvPr/>
        </p:nvCxnSpPr>
        <p:spPr>
          <a:xfrm>
            <a:off x="8837628" y="3456797"/>
            <a:ext cx="0" cy="91440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5466" y="2502690"/>
            <a:ext cx="3522696"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National Forest Timber</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pic>
        <p:nvPicPr>
          <p:cNvPr id="13" name="Picture 12" descr="... reason to suspend &lt;strong&gt;logging&lt;/strong&gt; during the partial government shutdow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466" y="3456797"/>
            <a:ext cx="3668604" cy="24487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910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Land for Timber – Tripartite Exchange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Interests Exchanged</a:t>
            </a:r>
            <a:endParaRPr lang="en-US" b="1" dirty="0"/>
          </a:p>
        </p:txBody>
      </p:sp>
      <p:sp>
        <p:nvSpPr>
          <p:cNvPr id="7" name="Rectangle 6"/>
          <p:cNvSpPr/>
          <p:nvPr/>
        </p:nvSpPr>
        <p:spPr>
          <a:xfrm>
            <a:off x="7684324" y="3390809"/>
            <a:ext cx="3007151" cy="1206631"/>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7246816" y="2436702"/>
            <a:ext cx="3649782"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 Value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9" name="Straight Arrow Connector 8"/>
          <p:cNvCxnSpPr/>
          <p:nvPr/>
        </p:nvCxnSpPr>
        <p:spPr>
          <a:xfrm flipH="1">
            <a:off x="7112748" y="4722829"/>
            <a:ext cx="1061436" cy="63008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55444" y="2448302"/>
            <a:ext cx="3522696"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National Forest Timber</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12" name="Straight Arrow Connector 11"/>
          <p:cNvCxnSpPr/>
          <p:nvPr/>
        </p:nvCxnSpPr>
        <p:spPr>
          <a:xfrm flipH="1" flipV="1">
            <a:off x="4771383" y="2945475"/>
            <a:ext cx="2475433" cy="48"/>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Picture 13" descr="July 28, 2009 Catherine L. Tully 5 Comments"/>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073579">
            <a:off x="5571058" y="4028470"/>
            <a:ext cx="1222012" cy="1130292"/>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4780963" y="4945531"/>
            <a:ext cx="2911311"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Contractor</a:t>
            </a:r>
          </a:p>
          <a:p>
            <a:pPr algn="ctr"/>
            <a:r>
              <a:rPr lang="en-US" sz="2800" dirty="0" smtClean="0">
                <a:latin typeface="Calibri" panose="020F0502020204030204" pitchFamily="34" charset="0"/>
                <a:cs typeface="Calibri" panose="020F0502020204030204" pitchFamily="34" charset="0"/>
              </a:rPr>
              <a:t>$640,000 Payment</a:t>
            </a:r>
            <a:endParaRPr lang="en-US" sz="2800" dirty="0">
              <a:latin typeface="Calibri" panose="020F0502020204030204" pitchFamily="34" charset="0"/>
              <a:cs typeface="Calibri" panose="020F0502020204030204" pitchFamily="34" charset="0"/>
            </a:endParaRPr>
          </a:p>
        </p:txBody>
      </p:sp>
      <p:cxnSp>
        <p:nvCxnSpPr>
          <p:cNvPr id="17" name="Straight Arrow Connector 16"/>
          <p:cNvCxnSpPr/>
          <p:nvPr/>
        </p:nvCxnSpPr>
        <p:spPr>
          <a:xfrm>
            <a:off x="4388333" y="4520888"/>
            <a:ext cx="947238" cy="8146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3" name="Picture 12" descr="... reason to suspend &lt;strong&gt;logging&lt;/strong&gt; during the partial government shutdow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5427" y="3402409"/>
            <a:ext cx="2896123" cy="19331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383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38315"/>
            <a:ext cx="9601196" cy="686411"/>
          </a:xfrm>
        </p:spPr>
        <p:txBody>
          <a:bodyPr>
            <a:normAutofit fontScale="90000"/>
          </a:bodyPr>
          <a:lstStyle/>
          <a:p>
            <a:r>
              <a:rPr lang="en-US" b="1" dirty="0" smtClean="0">
                <a:latin typeface="Arial" panose="020B0604020202020204" pitchFamily="34" charset="0"/>
                <a:cs typeface="Arial" panose="020B0604020202020204" pitchFamily="34" charset="0"/>
              </a:rPr>
              <a:t>Administrative Site</a:t>
            </a:r>
            <a:endParaRPr lang="en-US" b="1" dirty="0">
              <a:latin typeface="Arial" panose="020B0604020202020204" pitchFamily="34" charset="0"/>
              <a:cs typeface="Arial" panose="020B0604020202020204" pitchFamily="34" charset="0"/>
            </a:endParaRPr>
          </a:p>
        </p:txBody>
      </p:sp>
      <p:sp>
        <p:nvSpPr>
          <p:cNvPr id="6" name="Title 1"/>
          <p:cNvSpPr txBox="1">
            <a:spLocks/>
          </p:cNvSpPr>
          <p:nvPr/>
        </p:nvSpPr>
        <p:spPr>
          <a:xfrm>
            <a:off x="1295402" y="690774"/>
            <a:ext cx="9601196" cy="771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smtClean="0"/>
              <a:t>Interests Exchanged</a:t>
            </a:r>
            <a:endParaRPr lang="en-US" b="1" dirty="0"/>
          </a:p>
        </p:txBody>
      </p:sp>
      <p:sp>
        <p:nvSpPr>
          <p:cNvPr id="7" name="Rectangle 6"/>
          <p:cNvSpPr/>
          <p:nvPr/>
        </p:nvSpPr>
        <p:spPr>
          <a:xfrm>
            <a:off x="7561780" y="3711670"/>
            <a:ext cx="2344119" cy="1983883"/>
          </a:xfrm>
          <a:prstGeom prst="rect">
            <a:avLst/>
          </a:prstGeom>
          <a:ln w="28575">
            <a:solidFill>
              <a:schemeClr val="tx1"/>
            </a:solidFill>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TextBox 7"/>
          <p:cNvSpPr txBox="1"/>
          <p:nvPr/>
        </p:nvSpPr>
        <p:spPr>
          <a:xfrm>
            <a:off x="6810374" y="2502690"/>
            <a:ext cx="3649782"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Non-Federal Land Value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sp>
        <p:nvSpPr>
          <p:cNvPr id="10" name="TextBox 9"/>
          <p:cNvSpPr txBox="1"/>
          <p:nvPr/>
        </p:nvSpPr>
        <p:spPr>
          <a:xfrm>
            <a:off x="1545418" y="2502690"/>
            <a:ext cx="3433889" cy="954107"/>
          </a:xfrm>
          <a:prstGeom prst="rect">
            <a:avLst/>
          </a:prstGeom>
          <a:noFill/>
        </p:spPr>
        <p:txBody>
          <a:bodyPr wrap="none" rtlCol="0">
            <a:spAutoFit/>
          </a:bodyPr>
          <a:lstStyle/>
          <a:p>
            <a:pPr algn="ctr"/>
            <a:r>
              <a:rPr lang="en-US" sz="2800" dirty="0" smtClean="0">
                <a:latin typeface="Calibri" panose="020F0502020204030204" pitchFamily="34" charset="0"/>
                <a:cs typeface="Calibri" panose="020F0502020204030204" pitchFamily="34" charset="0"/>
              </a:rPr>
              <a:t>Natl Forest Admin Site</a:t>
            </a:r>
          </a:p>
          <a:p>
            <a:pPr algn="ctr"/>
            <a:r>
              <a:rPr lang="en-US" sz="2800" dirty="0" smtClean="0">
                <a:latin typeface="Calibri" panose="020F0502020204030204" pitchFamily="34" charset="0"/>
                <a:cs typeface="Calibri" panose="020F0502020204030204" pitchFamily="34" charset="0"/>
              </a:rPr>
              <a:t>$640,000</a:t>
            </a:r>
            <a:endParaRPr lang="en-US" sz="2800" dirty="0">
              <a:latin typeface="Calibri" panose="020F0502020204030204" pitchFamily="34" charset="0"/>
              <a:cs typeface="Calibri" panose="020F0502020204030204" pitchFamily="34" charset="0"/>
            </a:endParaRPr>
          </a:p>
        </p:txBody>
      </p:sp>
      <p:cxnSp>
        <p:nvCxnSpPr>
          <p:cNvPr id="11" name="Straight Arrow Connector 10"/>
          <p:cNvCxnSpPr/>
          <p:nvPr/>
        </p:nvCxnSpPr>
        <p:spPr>
          <a:xfrm flipH="1">
            <a:off x="5009538" y="4525502"/>
            <a:ext cx="2011680" cy="0"/>
          </a:xfrm>
          <a:prstGeom prst="straightConnector1">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 name="Picture 14" descr="Pin Camp &lt;strong&gt;Cabin&lt;/strong&gt; Clip Art on Pintere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6667" y="3456797"/>
            <a:ext cx="2931389" cy="2493630"/>
          </a:xfrm>
          <a:prstGeom prst="rect">
            <a:avLst/>
          </a:prstGeom>
        </p:spPr>
      </p:pic>
    </p:spTree>
    <p:extLst>
      <p:ext uri="{BB962C8B-B14F-4D97-AF65-F5344CB8AC3E}">
        <p14:creationId xmlns:p14="http://schemas.microsoft.com/office/powerpoint/2010/main" val="20946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1007</TotalTime>
  <Words>2226</Words>
  <Application>Microsoft Office PowerPoint</Application>
  <PresentationFormat>Widescreen</PresentationFormat>
  <Paragraphs>252</Paragraphs>
  <Slides>24</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Cooper Black</vt:lpstr>
      <vt:lpstr>Garamond</vt:lpstr>
      <vt:lpstr>Times New Roman</vt:lpstr>
      <vt:lpstr>Wingdings</vt:lpstr>
      <vt:lpstr>Organic</vt:lpstr>
      <vt:lpstr>Acrobat Document</vt:lpstr>
      <vt:lpstr>Types of Land Exchanges</vt:lpstr>
      <vt:lpstr>Types of Land Exchanges</vt:lpstr>
      <vt:lpstr>Types of Land Exchanges</vt:lpstr>
      <vt:lpstr>Land for Land</vt:lpstr>
      <vt:lpstr>Land for Land</vt:lpstr>
      <vt:lpstr>Land for Interest in Land</vt:lpstr>
      <vt:lpstr>Land for Timber – Bipartite</vt:lpstr>
      <vt:lpstr>Land for Timber – Tripartite Exchange</vt:lpstr>
      <vt:lpstr>Administrative Site</vt:lpstr>
      <vt:lpstr>Exchange Configurations</vt:lpstr>
      <vt:lpstr>Two Party (Traditional)</vt:lpstr>
      <vt:lpstr>Traditional?</vt:lpstr>
      <vt:lpstr>Assembled Exchange</vt:lpstr>
      <vt:lpstr>Assembled Exchange</vt:lpstr>
      <vt:lpstr>Assembled Exchange</vt:lpstr>
      <vt:lpstr>Assembled Exchange</vt:lpstr>
      <vt:lpstr>BLM – Multi Phase Assembled</vt:lpstr>
      <vt:lpstr>FS – Phased</vt:lpstr>
      <vt:lpstr>Competitive Land Exchange</vt:lpstr>
      <vt:lpstr>Legislated Exchanges</vt:lpstr>
      <vt:lpstr>Parties Involved</vt:lpstr>
      <vt:lpstr>Land Exchange Proposal Evaluation</vt:lpstr>
      <vt:lpstr>Land Exchange Proposal Evaluation</vt:lpstr>
      <vt:lpstr>Land Exchange Proposal Evaluation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Land Exchanges</dc:title>
  <dc:creator>Ford, Laurie A</dc:creator>
  <cp:lastModifiedBy>ilmntcctrn74</cp:lastModifiedBy>
  <cp:revision>68</cp:revision>
  <dcterms:created xsi:type="dcterms:W3CDTF">2017-05-30T21:32:28Z</dcterms:created>
  <dcterms:modified xsi:type="dcterms:W3CDTF">2017-06-15T23:54:22Z</dcterms:modified>
</cp:coreProperties>
</file>