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8" r:id="rId4"/>
    <p:sldId id="259" r:id="rId5"/>
    <p:sldId id="260" r:id="rId6"/>
    <p:sldId id="261" r:id="rId7"/>
    <p:sldId id="274" r:id="rId8"/>
    <p:sldId id="277" r:id="rId9"/>
    <p:sldId id="283" r:id="rId10"/>
    <p:sldId id="276" r:id="rId11"/>
    <p:sldId id="262" r:id="rId12"/>
    <p:sldId id="279" r:id="rId13"/>
    <p:sldId id="284" r:id="rId14"/>
    <p:sldId id="263" r:id="rId15"/>
    <p:sldId id="264" r:id="rId16"/>
    <p:sldId id="265" r:id="rId17"/>
    <p:sldId id="266" r:id="rId18"/>
    <p:sldId id="267" r:id="rId19"/>
    <p:sldId id="268" r:id="rId20"/>
    <p:sldId id="280" r:id="rId21"/>
    <p:sldId id="281" r:id="rId22"/>
    <p:sldId id="269" r:id="rId23"/>
    <p:sldId id="270" r:id="rId24"/>
    <p:sldId id="278" r:id="rId25"/>
    <p:sldId id="282" r:id="rId26"/>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4C5B"/>
    <a:srgbClr val="224A58"/>
    <a:srgbClr val="6206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4" autoAdjust="0"/>
    <p:restoredTop sz="80961" autoAdjust="0"/>
  </p:normalViewPr>
  <p:slideViewPr>
    <p:cSldViewPr snapToGrid="0">
      <p:cViewPr varScale="1">
        <p:scale>
          <a:sx n="79" d="100"/>
          <a:sy n="79" d="100"/>
        </p:scale>
        <p:origin x="1156" y="56"/>
      </p:cViewPr>
      <p:guideLst>
        <p:guide orient="horz" pos="2160"/>
        <p:guide pos="3840"/>
      </p:guideLst>
    </p:cSldViewPr>
  </p:slideViewPr>
  <p:outlineViewPr>
    <p:cViewPr>
      <p:scale>
        <a:sx n="33" d="100"/>
        <a:sy n="33" d="100"/>
      </p:scale>
      <p:origin x="36" y="2880"/>
    </p:cViewPr>
  </p:outlineViewPr>
  <p:notesTextViewPr>
    <p:cViewPr>
      <p:scale>
        <a:sx n="1" d="1"/>
        <a:sy n="1" d="1"/>
      </p:scale>
      <p:origin x="0" y="0"/>
    </p:cViewPr>
  </p:notesTextViewPr>
  <p:notesViewPr>
    <p:cSldViewPr snapToGrid="0">
      <p:cViewPr>
        <p:scale>
          <a:sx n="60" d="100"/>
          <a:sy n="60" d="100"/>
        </p:scale>
        <p:origin x="2616" y="211"/>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ABB902FD-7B5D-44FF-8794-D094324B5FFF}" type="datetimeFigureOut">
              <a:rPr lang="en-US" smtClean="0"/>
              <a:t>6/15/2017</a:t>
            </a:fld>
            <a:endParaRPr lang="en-US"/>
          </a:p>
        </p:txBody>
      </p:sp>
      <p:sp>
        <p:nvSpPr>
          <p:cNvPr id="4" name="Slide Image Placeholder 3"/>
          <p:cNvSpPr>
            <a:spLocks noGrp="1" noRot="1" noChangeAspect="1"/>
          </p:cNvSpPr>
          <p:nvPr>
            <p:ph type="sldImg" idx="2"/>
          </p:nvPr>
        </p:nvSpPr>
        <p:spPr>
          <a:xfrm>
            <a:off x="395288" y="692150"/>
            <a:ext cx="6159500"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FF6C4E37-BCE3-4295-8862-F6626EA7EE05}" type="slidenum">
              <a:rPr lang="en-US" smtClean="0"/>
              <a:t>‹#›</a:t>
            </a:fld>
            <a:endParaRPr lang="en-US"/>
          </a:p>
        </p:txBody>
      </p:sp>
    </p:spTree>
    <p:extLst>
      <p:ext uri="{BB962C8B-B14F-4D97-AF65-F5344CB8AC3E}">
        <p14:creationId xmlns:p14="http://schemas.microsoft.com/office/powerpoint/2010/main" val="23192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blmspace.blm.doi.net/wo/BLMrec/default.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C4E37-BCE3-4295-8862-F6626EA7EE05}" type="slidenum">
              <a:rPr lang="en-US" smtClean="0"/>
              <a:t>1</a:t>
            </a:fld>
            <a:endParaRPr lang="en-US"/>
          </a:p>
        </p:txBody>
      </p:sp>
    </p:spTree>
    <p:extLst>
      <p:ext uri="{BB962C8B-B14F-4D97-AF65-F5344CB8AC3E}">
        <p14:creationId xmlns:p14="http://schemas.microsoft.com/office/powerpoint/2010/main" val="32411469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front and back of BLM Form 1273-2 which should be attached to the envelope or folder containing proprietary and confidential information for all Lands and Realty cases. </a:t>
            </a:r>
            <a:endParaRPr lang="en-US" dirty="0"/>
          </a:p>
        </p:txBody>
      </p:sp>
      <p:sp>
        <p:nvSpPr>
          <p:cNvPr id="4" name="Slide Number Placeholder 3"/>
          <p:cNvSpPr>
            <a:spLocks noGrp="1"/>
          </p:cNvSpPr>
          <p:nvPr>
            <p:ph type="sldNum" sz="quarter" idx="10"/>
          </p:nvPr>
        </p:nvSpPr>
        <p:spPr/>
        <p:txBody>
          <a:bodyPr/>
          <a:lstStyle/>
          <a:p>
            <a:fld id="{D11487F3-272F-48C4-8DE6-D408A5766077}" type="slidenum">
              <a:rPr lang="en-US" smtClean="0"/>
              <a:t>10</a:t>
            </a:fld>
            <a:endParaRPr lang="en-US"/>
          </a:p>
        </p:txBody>
      </p:sp>
      <p:sp>
        <p:nvSpPr>
          <p:cNvPr id="5" name="Rounded Rectangle 4"/>
          <p:cNvSpPr/>
          <p:nvPr/>
        </p:nvSpPr>
        <p:spPr>
          <a:xfrm>
            <a:off x="5019499" y="8158533"/>
            <a:ext cx="1698907" cy="92360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a:r>
              <a:rPr lang="en-US" sz="1200" dirty="0">
                <a:solidFill>
                  <a:srgbClr val="FF0000"/>
                </a:solidFill>
              </a:rPr>
              <a:t>PRESENTER: </a:t>
            </a:r>
          </a:p>
          <a:p>
            <a:pPr algn="r"/>
            <a:r>
              <a:rPr lang="en-US" sz="1200" dirty="0">
                <a:solidFill>
                  <a:srgbClr val="FF0000"/>
                </a:solidFill>
              </a:rPr>
              <a:t>Christina Price</a:t>
            </a:r>
          </a:p>
        </p:txBody>
      </p:sp>
    </p:spTree>
    <p:extLst>
      <p:ext uri="{BB962C8B-B14F-4D97-AF65-F5344CB8AC3E}">
        <p14:creationId xmlns:p14="http://schemas.microsoft.com/office/powerpoint/2010/main" val="816935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5288" y="439738"/>
            <a:ext cx="6159500" cy="3463925"/>
          </a:xfrm>
        </p:spPr>
      </p:sp>
      <p:sp>
        <p:nvSpPr>
          <p:cNvPr id="3" name="Notes Placeholder 2"/>
          <p:cNvSpPr>
            <a:spLocks noGrp="1"/>
          </p:cNvSpPr>
          <p:nvPr>
            <p:ph type="body" idx="1"/>
          </p:nvPr>
        </p:nvSpPr>
        <p:spPr>
          <a:xfrm>
            <a:off x="695008" y="4194717"/>
            <a:ext cx="5521448" cy="4577952"/>
          </a:xfrm>
        </p:spPr>
        <p:txBody>
          <a:bodyPr/>
          <a:lstStyle/>
          <a:p>
            <a:r>
              <a:rPr lang="en-US" dirty="0" smtClean="0"/>
              <a:t>May want to keep a working folder with Draft documents and work sheets.</a:t>
            </a:r>
          </a:p>
          <a:p>
            <a:endParaRPr lang="en-US" dirty="0" smtClean="0"/>
          </a:p>
          <a:p>
            <a:r>
              <a:rPr lang="en-US" dirty="0" smtClean="0"/>
              <a:t>FS</a:t>
            </a:r>
            <a:r>
              <a:rPr lang="en-US" baseline="0" dirty="0" smtClean="0"/>
              <a:t> has Title Docket Header sheets to assist with case file setup (2 Title Docket Header Sheets Handouts).</a:t>
            </a:r>
          </a:p>
          <a:p>
            <a:endParaRPr lang="en-US" baseline="0" dirty="0" smtClean="0"/>
          </a:p>
        </p:txBody>
      </p:sp>
      <p:sp>
        <p:nvSpPr>
          <p:cNvPr id="4" name="Slide Number Placeholder 3"/>
          <p:cNvSpPr>
            <a:spLocks noGrp="1"/>
          </p:cNvSpPr>
          <p:nvPr>
            <p:ph type="sldNum" sz="quarter" idx="10"/>
          </p:nvPr>
        </p:nvSpPr>
        <p:spPr/>
        <p:txBody>
          <a:bodyPr/>
          <a:lstStyle/>
          <a:p>
            <a:fld id="{FF6C4E37-BCE3-4295-8862-F6626EA7EE05}" type="slidenum">
              <a:rPr lang="en-US" smtClean="0"/>
              <a:t>11</a:t>
            </a:fld>
            <a:endParaRPr lang="en-US"/>
          </a:p>
        </p:txBody>
      </p:sp>
    </p:spTree>
    <p:extLst>
      <p:ext uri="{BB962C8B-B14F-4D97-AF65-F5344CB8AC3E}">
        <p14:creationId xmlns:p14="http://schemas.microsoft.com/office/powerpoint/2010/main" val="2686018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7723" y="4224649"/>
            <a:ext cx="6006237" cy="4686454"/>
          </a:xfrm>
        </p:spPr>
        <p:txBody>
          <a:bodyPr/>
          <a:lstStyle/>
          <a:p>
            <a:r>
              <a:rPr lang="en-US" sz="1100" dirty="0"/>
              <a:t>BLM Records Schedule Link:  </a:t>
            </a:r>
            <a:r>
              <a:rPr lang="en-US" sz="1100" dirty="0">
                <a:hlinkClick r:id="rId3"/>
              </a:rPr>
              <a:t>https://blmspace.blm.doi.net/wo/BLMrec/default.aspx</a:t>
            </a:r>
            <a:endParaRPr lang="en-US" sz="1100" dirty="0"/>
          </a:p>
          <a:p>
            <a:pPr marL="173422" indent="-173422">
              <a:buFont typeface="Wingdings" panose="05000000000000000000" pitchFamily="2" charset="2"/>
              <a:buChar char="Ø"/>
            </a:pPr>
            <a:r>
              <a:rPr lang="en-US" sz="1100" dirty="0"/>
              <a:t>Subject Index</a:t>
            </a:r>
          </a:p>
          <a:p>
            <a:pPr marL="173422" indent="-173422">
              <a:buFont typeface="Wingdings" panose="05000000000000000000" pitchFamily="2" charset="2"/>
              <a:buChar char="Ø"/>
            </a:pPr>
            <a:r>
              <a:rPr lang="en-US" sz="1100" dirty="0"/>
              <a:t>Schedule 4: Property Disposal Records – search on key words, i.e., exchange, patent</a:t>
            </a:r>
          </a:p>
          <a:p>
            <a:pPr marL="173422" indent="-173422">
              <a:buFont typeface="Wingdings" panose="05000000000000000000" pitchFamily="2" charset="2"/>
              <a:buChar char="Ø"/>
            </a:pPr>
            <a:r>
              <a:rPr lang="en-US" sz="1100" dirty="0"/>
              <a:t>Records transferred to FRC when the white records box is filled</a:t>
            </a:r>
          </a:p>
          <a:p>
            <a:endParaRPr lang="en-US" sz="800" dirty="0"/>
          </a:p>
          <a:p>
            <a:r>
              <a:rPr lang="en-US" sz="1100" dirty="0"/>
              <a:t>7a - Patent Applications, Rejected or Withdrawn. Serialized case files, arranged by number, documenting applications that were rejected by the BLM or withdrawn by the applicant. Forms: BLM 2520-1; 2540-1; 2620-1; 2650-1; 2740-1. Exclusions: Pending patent applications (Schedule 4/16). Location: SO. Land Exchange Applications [2200]</a:t>
            </a:r>
          </a:p>
          <a:p>
            <a:r>
              <a:rPr lang="en-US" sz="1100" dirty="0"/>
              <a:t>PERMANENT. Cutoff EOFY in which the application is rejected or withdrawn.  Use BLM 4/7a.  Transfer to FRC 2 years after cutoff. FRC transfers to NARA 30 years after cutoff.</a:t>
            </a:r>
          </a:p>
          <a:p>
            <a:endParaRPr lang="en-US" sz="800" dirty="0"/>
          </a:p>
          <a:p>
            <a:r>
              <a:rPr lang="en-US" sz="1100" dirty="0"/>
              <a:t>13a - Land Exchange Proposals [2200]. Documenting proposals that do not result in a completed land exchange case. Arranged by proponent name; informal proposals are not serialized. Confidentiality: Non-public record category 2.</a:t>
            </a:r>
          </a:p>
          <a:p>
            <a:r>
              <a:rPr lang="en-US" sz="1100" dirty="0"/>
              <a:t>TEMPORARY. Cutoff EOFY in which final decision is made to drop or reject the proposal.</a:t>
            </a:r>
          </a:p>
          <a:p>
            <a:r>
              <a:rPr lang="en-US" sz="1100" dirty="0"/>
              <a:t>Use BLM 4/13a.  Transfer to FRC 3 years after cutoff. FRC destroys 10 years after cutoff.</a:t>
            </a:r>
          </a:p>
          <a:p>
            <a:endParaRPr lang="en-US" sz="800" dirty="0"/>
          </a:p>
          <a:p>
            <a:r>
              <a:rPr lang="en-US" sz="1100" dirty="0"/>
              <a:t>7c(1) - Patent Issued Official Case Files. Includes patents and deeds issued, corrected, supplemented, amended, canceled, or reverted, quiet title, patent contests, title resolution, and recordable disclaimers of interest cases. Location: SO.</a:t>
            </a:r>
          </a:p>
          <a:p>
            <a:r>
              <a:rPr lang="en-US" sz="1100" dirty="0"/>
              <a:t>PERMANENT. Cutoff EOFY in which patent is issued, amended, supplemented, canceled, or reverted. Establish compliance files for patents requiring limited or in perpetuity reversionary clauses. Use BLM 4/7c(1). Transfer entire file to FRC 2 years after cutoff. FRC transfers to NARA 30 years after cutoff.</a:t>
            </a:r>
          </a:p>
          <a:p>
            <a:endParaRPr lang="en-US" sz="1100" dirty="0"/>
          </a:p>
          <a:p>
            <a:endParaRPr lang="en-US" sz="1100" dirty="0"/>
          </a:p>
        </p:txBody>
      </p:sp>
      <p:sp>
        <p:nvSpPr>
          <p:cNvPr id="4" name="Slide Number Placeholder 3"/>
          <p:cNvSpPr>
            <a:spLocks noGrp="1"/>
          </p:cNvSpPr>
          <p:nvPr>
            <p:ph type="sldNum" sz="quarter" idx="10"/>
          </p:nvPr>
        </p:nvSpPr>
        <p:spPr/>
        <p:txBody>
          <a:bodyPr/>
          <a:lstStyle/>
          <a:p>
            <a:fld id="{FF6C4E37-BCE3-4295-8862-F6626EA7EE05}" type="slidenum">
              <a:rPr lang="en-US" smtClean="0"/>
              <a:t>12</a:t>
            </a:fld>
            <a:endParaRPr lang="en-US"/>
          </a:p>
        </p:txBody>
      </p:sp>
    </p:spTree>
    <p:extLst>
      <p:ext uri="{BB962C8B-B14F-4D97-AF65-F5344CB8AC3E}">
        <p14:creationId xmlns:p14="http://schemas.microsoft.com/office/powerpoint/2010/main" val="1580277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7723" y="4224649"/>
            <a:ext cx="6006237" cy="4686454"/>
          </a:xfrm>
        </p:spPr>
        <p:txBody>
          <a:bodyPr/>
          <a:lstStyle/>
          <a:p>
            <a:endParaRPr lang="en-US" sz="1100" dirty="0"/>
          </a:p>
        </p:txBody>
      </p:sp>
      <p:sp>
        <p:nvSpPr>
          <p:cNvPr id="4" name="Slide Number Placeholder 3"/>
          <p:cNvSpPr>
            <a:spLocks noGrp="1"/>
          </p:cNvSpPr>
          <p:nvPr>
            <p:ph type="sldNum" sz="quarter" idx="10"/>
          </p:nvPr>
        </p:nvSpPr>
        <p:spPr/>
        <p:txBody>
          <a:bodyPr/>
          <a:lstStyle/>
          <a:p>
            <a:fld id="{FF6C4E37-BCE3-4295-8862-F6626EA7EE05}" type="slidenum">
              <a:rPr lang="en-US" smtClean="0"/>
              <a:t>13</a:t>
            </a:fld>
            <a:endParaRPr lang="en-US"/>
          </a:p>
        </p:txBody>
      </p:sp>
    </p:spTree>
    <p:extLst>
      <p:ext uri="{BB962C8B-B14F-4D97-AF65-F5344CB8AC3E}">
        <p14:creationId xmlns:p14="http://schemas.microsoft.com/office/powerpoint/2010/main" val="401841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C4E37-BCE3-4295-8862-F6626EA7EE05}" type="slidenum">
              <a:rPr lang="en-US" smtClean="0"/>
              <a:t>14</a:t>
            </a:fld>
            <a:endParaRPr lang="en-US"/>
          </a:p>
        </p:txBody>
      </p:sp>
    </p:spTree>
    <p:extLst>
      <p:ext uri="{BB962C8B-B14F-4D97-AF65-F5344CB8AC3E}">
        <p14:creationId xmlns:p14="http://schemas.microsoft.com/office/powerpoint/2010/main" val="609729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C4E37-BCE3-4295-8862-F6626EA7EE05}" type="slidenum">
              <a:rPr lang="en-US" smtClean="0"/>
              <a:t>15</a:t>
            </a:fld>
            <a:endParaRPr lang="en-US"/>
          </a:p>
        </p:txBody>
      </p:sp>
    </p:spTree>
    <p:extLst>
      <p:ext uri="{BB962C8B-B14F-4D97-AF65-F5344CB8AC3E}">
        <p14:creationId xmlns:p14="http://schemas.microsoft.com/office/powerpoint/2010/main" val="94312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smtClean="0"/>
              <a:t>Why do </a:t>
            </a:r>
            <a:r>
              <a:rPr lang="en-US" b="1" baseline="0" dirty="0" smtClean="0"/>
              <a:t>we segregate the Federal lands in an exchange proposal?</a:t>
            </a:r>
          </a:p>
          <a:p>
            <a:endParaRPr lang="en-US" baseline="0" dirty="0" smtClean="0"/>
          </a:p>
          <a:p>
            <a:r>
              <a:rPr lang="en-US" baseline="0" dirty="0" smtClean="0"/>
              <a:t>Have the class read 43 CFR 2200.0-5 and 43 CFR 2201.1-2</a:t>
            </a:r>
          </a:p>
          <a:p>
            <a:endParaRPr lang="en-US" baseline="0" dirty="0" smtClean="0"/>
          </a:p>
          <a:p>
            <a:r>
              <a:rPr lang="en-US" b="1" baseline="0" dirty="0" smtClean="0"/>
              <a:t>Ask the class if the 36 CFR’s are different? 36 CFR 254.6</a:t>
            </a:r>
          </a:p>
          <a:p>
            <a:endParaRPr lang="en-US" b="0" dirty="0"/>
          </a:p>
        </p:txBody>
      </p:sp>
      <p:sp>
        <p:nvSpPr>
          <p:cNvPr id="4" name="Slide Number Placeholder 3"/>
          <p:cNvSpPr>
            <a:spLocks noGrp="1"/>
          </p:cNvSpPr>
          <p:nvPr>
            <p:ph type="sldNum" sz="quarter" idx="10"/>
          </p:nvPr>
        </p:nvSpPr>
        <p:spPr/>
        <p:txBody>
          <a:bodyPr/>
          <a:lstStyle/>
          <a:p>
            <a:fld id="{FF6C4E37-BCE3-4295-8862-F6626EA7EE05}" type="slidenum">
              <a:rPr lang="en-US" smtClean="0"/>
              <a:t>16</a:t>
            </a:fld>
            <a:endParaRPr lang="en-US"/>
          </a:p>
        </p:txBody>
      </p:sp>
    </p:spTree>
    <p:extLst>
      <p:ext uri="{BB962C8B-B14F-4D97-AF65-F5344CB8AC3E}">
        <p14:creationId xmlns:p14="http://schemas.microsoft.com/office/powerpoint/2010/main" val="1934686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Needs a proposal for land exchange to segregate (see Michael L. Carver,</a:t>
            </a:r>
            <a:r>
              <a:rPr lang="en-US" baseline="0" dirty="0" smtClean="0"/>
              <a:t> et al, 163 IBLA 77 (2004) the decision state you need to have a “proposal” in order to segregate the lands).</a:t>
            </a:r>
          </a:p>
          <a:p>
            <a:endParaRPr lang="en-US" baseline="0" dirty="0" smtClean="0"/>
          </a:p>
          <a:p>
            <a:r>
              <a:rPr lang="en-US" baseline="0" dirty="0" smtClean="0"/>
              <a:t>Temporarily (up to 5 years) removes the Federal lands (with public domain status) involved in the land exchange from appropriation under the public land laws, including the mining law.  </a:t>
            </a:r>
            <a:r>
              <a:rPr lang="en-US" b="1" baseline="0" dirty="0" smtClean="0"/>
              <a:t>We do this mainly to avoid the placement of “nuisance” mining claims on the Federal lands.</a:t>
            </a:r>
          </a:p>
          <a:p>
            <a:endParaRPr lang="en-US" b="1" baseline="0" dirty="0" smtClean="0"/>
          </a:p>
          <a:p>
            <a:endParaRPr lang="en-US" baseline="0" dirty="0" smtClean="0"/>
          </a:p>
          <a:p>
            <a:r>
              <a:rPr lang="en-US" baseline="0" dirty="0" smtClean="0"/>
              <a:t>Does not preclude the issuance of rights-of-way or other discretionary land use authorizations, however, need to be sure that permitted/authorized use will not interfere with the future use of those Federal lands for the potential landowner and does not devalue the property.</a:t>
            </a:r>
          </a:p>
        </p:txBody>
      </p:sp>
      <p:sp>
        <p:nvSpPr>
          <p:cNvPr id="4" name="Slide Number Placeholder 3"/>
          <p:cNvSpPr>
            <a:spLocks noGrp="1"/>
          </p:cNvSpPr>
          <p:nvPr>
            <p:ph type="sldNum" sz="quarter" idx="10"/>
          </p:nvPr>
        </p:nvSpPr>
        <p:spPr/>
        <p:txBody>
          <a:bodyPr/>
          <a:lstStyle/>
          <a:p>
            <a:fld id="{FF6C4E37-BCE3-4295-8862-F6626EA7EE05}" type="slidenum">
              <a:rPr lang="en-US" smtClean="0"/>
              <a:t>17</a:t>
            </a:fld>
            <a:endParaRPr lang="en-US"/>
          </a:p>
        </p:txBody>
      </p:sp>
    </p:spTree>
    <p:extLst>
      <p:ext uri="{BB962C8B-B14F-4D97-AF65-F5344CB8AC3E}">
        <p14:creationId xmlns:p14="http://schemas.microsoft.com/office/powerpoint/2010/main" val="1934686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Only when we have a proposal.</a:t>
            </a:r>
          </a:p>
          <a:p>
            <a:endParaRPr lang="en-US" baseline="0" dirty="0" smtClean="0"/>
          </a:p>
          <a:p>
            <a:r>
              <a:rPr lang="en-US" dirty="0" smtClean="0"/>
              <a:t>BLM – Request segregation as soon as possible prior to publication of the NOEP to preclude new encumbrances that could hinder completion of the proposed</a:t>
            </a:r>
            <a:r>
              <a:rPr lang="en-US" baseline="0" dirty="0" smtClean="0"/>
              <a:t> land exchange.  </a:t>
            </a:r>
          </a:p>
          <a:p>
            <a:pPr marL="173422" indent="-173422">
              <a:buFontTx/>
              <a:buChar char="-"/>
            </a:pPr>
            <a:r>
              <a:rPr lang="en-US" dirty="0"/>
              <a:t>90 days before NOEP to avoid nuisance mining claims. </a:t>
            </a:r>
          </a:p>
          <a:p>
            <a:pPr marL="173422" indent="-173422">
              <a:buFontTx/>
              <a:buChar char="-"/>
            </a:pPr>
            <a:r>
              <a:rPr lang="en-US" dirty="0"/>
              <a:t>90 days before you go public with proposal or 90 days before you advertise intent to do an EA or EIS.</a:t>
            </a:r>
          </a:p>
          <a:p>
            <a:pPr marL="173422" indent="-173422">
              <a:buFontTx/>
              <a:buChar char="-"/>
            </a:pPr>
            <a:r>
              <a:rPr lang="en-US" dirty="0"/>
              <a:t>May want to segregate before formal scoping.</a:t>
            </a:r>
            <a:endParaRPr lang="en-US" baseline="0" dirty="0" smtClean="0"/>
          </a:p>
          <a:p>
            <a:endParaRPr lang="en-US" baseline="0" dirty="0" smtClean="0"/>
          </a:p>
          <a:p>
            <a:r>
              <a:rPr lang="en-US" baseline="0" dirty="0" smtClean="0"/>
              <a:t>NOTE: Remember to check mining claims 90 days prior to NOEP.</a:t>
            </a:r>
          </a:p>
          <a:p>
            <a:endParaRPr lang="en-US" baseline="0" dirty="0" smtClean="0"/>
          </a:p>
          <a:p>
            <a:r>
              <a:rPr lang="en-US" baseline="0" dirty="0" smtClean="0"/>
              <a:t>FS – segregation is requested after the ATI is signed, but it is only sent to BLM if the lands are Public Domain.  In the East and on the Grasslands, FS does not request segregation because they are acquired lands and exempt from mineral entry.</a:t>
            </a:r>
            <a:endParaRPr lang="en-US" dirty="0"/>
          </a:p>
        </p:txBody>
      </p:sp>
      <p:sp>
        <p:nvSpPr>
          <p:cNvPr id="4" name="Slide Number Placeholder 3"/>
          <p:cNvSpPr>
            <a:spLocks noGrp="1"/>
          </p:cNvSpPr>
          <p:nvPr>
            <p:ph type="sldNum" sz="quarter" idx="10"/>
          </p:nvPr>
        </p:nvSpPr>
        <p:spPr/>
        <p:txBody>
          <a:bodyPr/>
          <a:lstStyle/>
          <a:p>
            <a:fld id="{FF6C4E37-BCE3-4295-8862-F6626EA7EE05}" type="slidenum">
              <a:rPr lang="en-US" smtClean="0"/>
              <a:t>18</a:t>
            </a:fld>
            <a:endParaRPr lang="en-US"/>
          </a:p>
        </p:txBody>
      </p:sp>
    </p:spTree>
    <p:extLst>
      <p:ext uri="{BB962C8B-B14F-4D97-AF65-F5344CB8AC3E}">
        <p14:creationId xmlns:p14="http://schemas.microsoft.com/office/powerpoint/2010/main" val="1934686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71239" y="4387135"/>
            <a:ext cx="5992721" cy="4519983"/>
          </a:xfrm>
        </p:spPr>
        <p:txBody>
          <a:bodyPr/>
          <a:lstStyle/>
          <a:p>
            <a:r>
              <a:rPr lang="en-US" sz="1100" b="1" dirty="0"/>
              <a:t>The date of segregation is the date it was noted to the BLM records</a:t>
            </a:r>
            <a:r>
              <a:rPr lang="en-US" sz="1100" dirty="0"/>
              <a:t>, not the date of the memo requesting the segregation (see Ronald C. Daugherty, 143 IBLA 41 (1998)).</a:t>
            </a:r>
          </a:p>
          <a:p>
            <a:endParaRPr lang="en-US" sz="1100" dirty="0"/>
          </a:p>
          <a:p>
            <a:r>
              <a:rPr lang="en-US" sz="1100" dirty="0"/>
              <a:t>FS authorized officer requests the appropriate BLM State Office to segregate the Federal lands by a notation on the public land records after execution of the ATI.</a:t>
            </a:r>
          </a:p>
          <a:p>
            <a:endParaRPr lang="en-US" sz="1100" dirty="0"/>
          </a:p>
          <a:p>
            <a:r>
              <a:rPr lang="en-US" sz="1100" dirty="0"/>
              <a:t>The request to the BLM includes segregation, serialization, MTPs, HI, mining claims, and status of lands.</a:t>
            </a:r>
          </a:p>
          <a:p>
            <a:endParaRPr lang="en-US" sz="1100" dirty="0"/>
          </a:p>
          <a:p>
            <a:r>
              <a:rPr lang="en-US" sz="1100" dirty="0"/>
              <a:t>The letter can note that a formal request to revoke an existing withdrawal will be forthcoming.</a:t>
            </a:r>
          </a:p>
          <a:p>
            <a:endParaRPr lang="en-US" sz="1100" dirty="0"/>
          </a:p>
          <a:p>
            <a:r>
              <a:rPr lang="en-US" sz="1100" dirty="0"/>
              <a:t>Promptly notify the BLM of any changes in the status of the Federal or non-Federal lands.  Example, adding or dropping lands from the exchange proposal or a decision not to proceed with the exchange.</a:t>
            </a:r>
          </a:p>
          <a:p>
            <a:endParaRPr lang="en-US" sz="1100" dirty="0"/>
          </a:p>
          <a:p>
            <a:r>
              <a:rPr lang="en-US" sz="1100" u="sng" dirty="0"/>
              <a:t>Record Requirements</a:t>
            </a:r>
            <a:r>
              <a:rPr lang="en-US" sz="1100" dirty="0"/>
              <a:t>. The BLM Field Offices have the primary responsibility for ensuring that the appropriate records are updated in a timely manner. This consists of notations to the master title plats (MTPs), historical indexes (HIs), and all automated information systems. All organizational levels are responsible for and expected to record their actions to the automated systems using current data standards. Official land records (MTPs and HIs) must be noted by the approved method for State Office records. Notations for all public land record systems must be kept current throughout the land exchange process. Notation to the records alerts the BLM specialists and other users of the pending action and the level of segregation. When additional lands are added, a different effective date for the segregation will be established for the added land. (H-2200-1 5.A.3.) </a:t>
            </a:r>
          </a:p>
          <a:p>
            <a:endParaRPr lang="en-US" sz="1100" dirty="0"/>
          </a:p>
        </p:txBody>
      </p:sp>
      <p:sp>
        <p:nvSpPr>
          <p:cNvPr id="4" name="Slide Number Placeholder 3"/>
          <p:cNvSpPr>
            <a:spLocks noGrp="1"/>
          </p:cNvSpPr>
          <p:nvPr>
            <p:ph type="sldNum" sz="quarter" idx="10"/>
          </p:nvPr>
        </p:nvSpPr>
        <p:spPr/>
        <p:txBody>
          <a:bodyPr/>
          <a:lstStyle/>
          <a:p>
            <a:fld id="{FF6C4E37-BCE3-4295-8862-F6626EA7EE05}" type="slidenum">
              <a:rPr lang="en-US" smtClean="0"/>
              <a:t>19</a:t>
            </a:fld>
            <a:endParaRPr lang="en-US"/>
          </a:p>
        </p:txBody>
      </p:sp>
    </p:spTree>
    <p:extLst>
      <p:ext uri="{BB962C8B-B14F-4D97-AF65-F5344CB8AC3E}">
        <p14:creationId xmlns:p14="http://schemas.microsoft.com/office/powerpoint/2010/main" val="1934686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C4E37-BCE3-4295-8862-F6626EA7EE05}" type="slidenum">
              <a:rPr lang="en-US" smtClean="0"/>
              <a:t>2</a:t>
            </a:fld>
            <a:endParaRPr lang="en-US"/>
          </a:p>
        </p:txBody>
      </p:sp>
    </p:spTree>
    <p:extLst>
      <p:ext uri="{BB962C8B-B14F-4D97-AF65-F5344CB8AC3E}">
        <p14:creationId xmlns:p14="http://schemas.microsoft.com/office/powerpoint/2010/main" val="3779848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Red area segregated for private exchange U 89605 PX </a:t>
            </a:r>
            <a:r>
              <a:rPr lang="en-US" baseline="0" dirty="0" err="1" smtClean="0"/>
              <a:t>Apln</a:t>
            </a:r>
            <a:endParaRPr lang="en-US" baseline="0" dirty="0" smtClean="0"/>
          </a:p>
        </p:txBody>
      </p:sp>
      <p:sp>
        <p:nvSpPr>
          <p:cNvPr id="4" name="Slide Number Placeholder 3"/>
          <p:cNvSpPr>
            <a:spLocks noGrp="1"/>
          </p:cNvSpPr>
          <p:nvPr>
            <p:ph type="sldNum" sz="quarter" idx="10"/>
          </p:nvPr>
        </p:nvSpPr>
        <p:spPr/>
        <p:txBody>
          <a:bodyPr/>
          <a:lstStyle/>
          <a:p>
            <a:fld id="{FF6C4E37-BCE3-4295-8862-F6626EA7EE05}" type="slidenum">
              <a:rPr lang="en-US" smtClean="0"/>
              <a:t>20</a:t>
            </a:fld>
            <a:endParaRPr lang="en-US"/>
          </a:p>
        </p:txBody>
      </p:sp>
    </p:spTree>
    <p:extLst>
      <p:ext uri="{BB962C8B-B14F-4D97-AF65-F5344CB8AC3E}">
        <p14:creationId xmlns:p14="http://schemas.microsoft.com/office/powerpoint/2010/main" val="107810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1</a:t>
            </a:r>
            <a:r>
              <a:rPr lang="en-US" baseline="30000" dirty="0" smtClean="0"/>
              <a:t>st</a:t>
            </a:r>
            <a:r>
              <a:rPr lang="en-US" baseline="0" dirty="0" smtClean="0"/>
              <a:t> notation – expired after 5 </a:t>
            </a:r>
            <a:r>
              <a:rPr lang="en-US" baseline="0" dirty="0" err="1" smtClean="0"/>
              <a:t>yrs</a:t>
            </a:r>
            <a:r>
              <a:rPr lang="en-US" baseline="0" dirty="0" smtClean="0"/>
              <a:t>; close case file</a:t>
            </a:r>
          </a:p>
          <a:p>
            <a:r>
              <a:rPr lang="en-US" baseline="0" dirty="0" smtClean="0"/>
              <a:t>2</a:t>
            </a:r>
            <a:r>
              <a:rPr lang="en-US" baseline="30000" dirty="0" smtClean="0"/>
              <a:t>nd</a:t>
            </a:r>
            <a:r>
              <a:rPr lang="en-US" baseline="0" dirty="0" smtClean="0"/>
              <a:t> notation – open new case file with new serial number to start segregation over</a:t>
            </a:r>
          </a:p>
        </p:txBody>
      </p:sp>
      <p:sp>
        <p:nvSpPr>
          <p:cNvPr id="4" name="Slide Number Placeholder 3"/>
          <p:cNvSpPr>
            <a:spLocks noGrp="1"/>
          </p:cNvSpPr>
          <p:nvPr>
            <p:ph type="sldNum" sz="quarter" idx="10"/>
          </p:nvPr>
        </p:nvSpPr>
        <p:spPr/>
        <p:txBody>
          <a:bodyPr/>
          <a:lstStyle/>
          <a:p>
            <a:fld id="{FF6C4E37-BCE3-4295-8862-F6626EA7EE05}" type="slidenum">
              <a:rPr lang="en-US" smtClean="0"/>
              <a:t>21</a:t>
            </a:fld>
            <a:endParaRPr lang="en-US"/>
          </a:p>
        </p:txBody>
      </p:sp>
    </p:spTree>
    <p:extLst>
      <p:ext uri="{BB962C8B-B14F-4D97-AF65-F5344CB8AC3E}">
        <p14:creationId xmlns:p14="http://schemas.microsoft.com/office/powerpoint/2010/main" val="1263700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Terminates when any of the following occur (whichever comes first):</a:t>
            </a:r>
          </a:p>
          <a:p>
            <a:pPr marL="173422" indent="-173422">
              <a:buFont typeface="Wingdings" panose="05000000000000000000" pitchFamily="2" charset="2"/>
              <a:buChar char="v"/>
            </a:pPr>
            <a:r>
              <a:rPr lang="en-US" dirty="0" smtClean="0"/>
              <a:t>Issuance of the conveyance document (patent or deed) for the Federal land or interests;</a:t>
            </a:r>
          </a:p>
          <a:p>
            <a:pPr marL="173422" indent="-173422">
              <a:buFont typeface="Wingdings" panose="05000000000000000000" pitchFamily="2" charset="2"/>
              <a:buChar char="v"/>
            </a:pPr>
            <a:r>
              <a:rPr lang="en-US" dirty="0" smtClean="0"/>
              <a:t>The end of the segregation period;</a:t>
            </a:r>
          </a:p>
          <a:p>
            <a:pPr marL="173422" indent="-173422">
              <a:buFont typeface="Wingdings" panose="05000000000000000000" pitchFamily="2" charset="2"/>
              <a:buChar char="v"/>
            </a:pPr>
            <a:r>
              <a:rPr lang="en-US" dirty="0" smtClean="0"/>
              <a:t>Publication in</a:t>
            </a:r>
            <a:r>
              <a:rPr lang="en-US" baseline="0" dirty="0" smtClean="0"/>
              <a:t> the </a:t>
            </a:r>
            <a:r>
              <a:rPr lang="en-US" i="1" baseline="0" dirty="0" smtClean="0"/>
              <a:t>Federal Register </a:t>
            </a:r>
            <a:r>
              <a:rPr lang="en-US" baseline="0" dirty="0" smtClean="0"/>
              <a:t>of an opening order following a decision to remove any or all lands from the exchange proposal.</a:t>
            </a:r>
            <a:endParaRPr lang="en-US" dirty="0"/>
          </a:p>
        </p:txBody>
      </p:sp>
      <p:sp>
        <p:nvSpPr>
          <p:cNvPr id="4" name="Slide Number Placeholder 3"/>
          <p:cNvSpPr>
            <a:spLocks noGrp="1"/>
          </p:cNvSpPr>
          <p:nvPr>
            <p:ph type="sldNum" sz="quarter" idx="10"/>
          </p:nvPr>
        </p:nvSpPr>
        <p:spPr/>
        <p:txBody>
          <a:bodyPr/>
          <a:lstStyle/>
          <a:p>
            <a:fld id="{FF6C4E37-BCE3-4295-8862-F6626EA7EE05}" type="slidenum">
              <a:rPr lang="en-US" smtClean="0"/>
              <a:t>22</a:t>
            </a:fld>
            <a:endParaRPr lang="en-US"/>
          </a:p>
        </p:txBody>
      </p:sp>
    </p:spTree>
    <p:extLst>
      <p:ext uri="{BB962C8B-B14F-4D97-AF65-F5344CB8AC3E}">
        <p14:creationId xmlns:p14="http://schemas.microsoft.com/office/powerpoint/2010/main" val="1934686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C4E37-BCE3-4295-8862-F6626EA7EE05}" type="slidenum">
              <a:rPr lang="en-US" smtClean="0"/>
              <a:t>23</a:t>
            </a:fld>
            <a:endParaRPr lang="en-US"/>
          </a:p>
        </p:txBody>
      </p:sp>
    </p:spTree>
    <p:extLst>
      <p:ext uri="{BB962C8B-B14F-4D97-AF65-F5344CB8AC3E}">
        <p14:creationId xmlns:p14="http://schemas.microsoft.com/office/powerpoint/2010/main" val="1934686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C4E37-BCE3-4295-8862-F6626EA7EE05}" type="slidenum">
              <a:rPr lang="en-US" smtClean="0"/>
              <a:t>24</a:t>
            </a:fld>
            <a:endParaRPr lang="en-US"/>
          </a:p>
        </p:txBody>
      </p:sp>
    </p:spTree>
    <p:extLst>
      <p:ext uri="{BB962C8B-B14F-4D97-AF65-F5344CB8AC3E}">
        <p14:creationId xmlns:p14="http://schemas.microsoft.com/office/powerpoint/2010/main" val="1431617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6C4E37-BCE3-4295-8862-F6626EA7EE05}" type="slidenum">
              <a:rPr lang="en-US" smtClean="0"/>
              <a:t>25</a:t>
            </a:fld>
            <a:endParaRPr lang="en-US"/>
          </a:p>
        </p:txBody>
      </p:sp>
    </p:spTree>
    <p:extLst>
      <p:ext uri="{BB962C8B-B14F-4D97-AF65-F5344CB8AC3E}">
        <p14:creationId xmlns:p14="http://schemas.microsoft.com/office/powerpoint/2010/main" val="2734057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6C4E37-BCE3-4295-8862-F6626EA7EE05}" type="slidenum">
              <a:rPr lang="en-US" smtClean="0"/>
              <a:t>3</a:t>
            </a:fld>
            <a:endParaRPr lang="en-US"/>
          </a:p>
        </p:txBody>
      </p:sp>
    </p:spTree>
    <p:extLst>
      <p:ext uri="{BB962C8B-B14F-4D97-AF65-F5344CB8AC3E}">
        <p14:creationId xmlns:p14="http://schemas.microsoft.com/office/powerpoint/2010/main" val="292434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423863"/>
            <a:ext cx="6156325" cy="3462337"/>
          </a:xfrm>
        </p:spPr>
      </p:sp>
      <p:sp>
        <p:nvSpPr>
          <p:cNvPr id="3" name="Notes Placeholder 2"/>
          <p:cNvSpPr>
            <a:spLocks noGrp="1"/>
          </p:cNvSpPr>
          <p:nvPr>
            <p:ph type="body" idx="1"/>
          </p:nvPr>
        </p:nvSpPr>
        <p:spPr>
          <a:xfrm>
            <a:off x="386116" y="4002299"/>
            <a:ext cx="6177844" cy="4913079"/>
          </a:xfrm>
        </p:spPr>
        <p:txBody>
          <a:bodyPr/>
          <a:lstStyle/>
          <a:p>
            <a:r>
              <a:rPr lang="en-US" sz="1100" dirty="0"/>
              <a:t>Who has handled a land exchange case file?</a:t>
            </a:r>
          </a:p>
          <a:p>
            <a:r>
              <a:rPr lang="en-US" sz="1100" dirty="0"/>
              <a:t>What is different?   BIG   Several Folders</a:t>
            </a:r>
          </a:p>
          <a:p>
            <a:endParaRPr lang="en-US" sz="1100" dirty="0"/>
          </a:p>
          <a:p>
            <a:r>
              <a:rPr lang="en-US" sz="1100" dirty="0"/>
              <a:t>BLM - Establish a case file when it is determined that the exchange warrants further study. Depending on local policy, a case file may be established before the feasibility report or after completion and approval of the feasibility report. When a case file is established, the data must be entered in the LR2000 system. See LR2000 lands data standards for required action codes for land exchanges (8/28/2014). </a:t>
            </a:r>
          </a:p>
          <a:p>
            <a:endParaRPr lang="en-US" sz="1100" dirty="0"/>
          </a:p>
          <a:p>
            <a:r>
              <a:rPr lang="en-US" sz="1100" dirty="0">
                <a:solidFill>
                  <a:srgbClr val="FF0000"/>
                </a:solidFill>
              </a:rPr>
              <a:t>FS - The case file is established as part of the feasibility analysis.  The data is entered into LADS upon approval of the feasibility analysis and execution of the ATI.  </a:t>
            </a:r>
          </a:p>
          <a:p>
            <a:endParaRPr lang="en-US" sz="1100" dirty="0">
              <a:solidFill>
                <a:srgbClr val="FF0000"/>
              </a:solidFill>
            </a:endParaRPr>
          </a:p>
          <a:p>
            <a:r>
              <a:rPr lang="en-US" sz="1100" b="1" dirty="0"/>
              <a:t>Case file is official Administrative Record</a:t>
            </a:r>
            <a:r>
              <a:rPr lang="en-US" sz="1100" dirty="0"/>
              <a:t> of the land exchange proposal.</a:t>
            </a:r>
          </a:p>
          <a:p>
            <a:r>
              <a:rPr lang="en-US" sz="1100" dirty="0"/>
              <a:t>The Administrative Record is required and driven by the Administrative Procedure Act.  Agency review is on the Administrative Record; a decision will be vacated or remanded if not supported by the Administrative Record (or the Case File documentation).</a:t>
            </a:r>
          </a:p>
          <a:p>
            <a:r>
              <a:rPr lang="en-US" sz="1100" dirty="0"/>
              <a:t>The case file should:</a:t>
            </a:r>
          </a:p>
          <a:p>
            <a:pPr defTabSz="462458">
              <a:buFont typeface="Wingdings" panose="05000000000000000000" pitchFamily="2" charset="2"/>
              <a:buChar char="v"/>
            </a:pPr>
            <a:r>
              <a:rPr lang="en-US" sz="1100" dirty="0"/>
              <a:t>Contain the complete “story” of the agency decision-making process, including options considered and rejected by the agency;</a:t>
            </a:r>
          </a:p>
          <a:p>
            <a:pPr defTabSz="462458">
              <a:buFont typeface="Wingdings" panose="05000000000000000000" pitchFamily="2" charset="2"/>
              <a:buChar char="v"/>
            </a:pPr>
            <a:r>
              <a:rPr lang="en-US" sz="1100" dirty="0"/>
              <a:t>Include important substantive information that was presented to, relied on, ore reasonably available to the decision-maker;</a:t>
            </a:r>
          </a:p>
          <a:p>
            <a:pPr defTabSz="462458">
              <a:buFont typeface="Wingdings" panose="05000000000000000000" pitchFamily="2" charset="2"/>
              <a:buChar char="v"/>
            </a:pPr>
            <a:r>
              <a:rPr lang="en-US" sz="1100" dirty="0"/>
              <a:t>Establish that the agency complied with relevant statutory, regulatory, and agency requirements; and</a:t>
            </a:r>
          </a:p>
          <a:p>
            <a:pPr defTabSz="462458">
              <a:buFont typeface="Wingdings" panose="05000000000000000000" pitchFamily="2" charset="2"/>
              <a:buChar char="v"/>
            </a:pPr>
            <a:r>
              <a:rPr lang="en-US" sz="1100" dirty="0"/>
              <a:t>Demonstrate that the agency followed a reasoned decision-making process.</a:t>
            </a:r>
          </a:p>
          <a:p>
            <a:pPr defTabSz="462458">
              <a:buFont typeface="Wingdings" panose="05000000000000000000" pitchFamily="2" charset="2"/>
              <a:buChar char="v"/>
            </a:pPr>
            <a:r>
              <a:rPr lang="en-US" sz="1100" dirty="0"/>
              <a:t>Should be compiled as documents are generated or received during the decision-making process.</a:t>
            </a:r>
          </a:p>
          <a:p>
            <a:pPr defTabSz="462458">
              <a:spcAft>
                <a:spcPts val="607"/>
              </a:spcAft>
              <a:buFont typeface="Wingdings" panose="05000000000000000000" pitchFamily="2" charset="2"/>
              <a:buChar char="v"/>
            </a:pPr>
            <a:endParaRPr lang="en-US" sz="1100" dirty="0"/>
          </a:p>
          <a:p>
            <a:pPr>
              <a:spcAft>
                <a:spcPts val="607"/>
              </a:spcAft>
            </a:pPr>
            <a:endParaRPr lang="en-US" sz="1100" dirty="0"/>
          </a:p>
          <a:p>
            <a:endParaRPr lang="en-US" sz="1100" dirty="0"/>
          </a:p>
        </p:txBody>
      </p:sp>
      <p:sp>
        <p:nvSpPr>
          <p:cNvPr id="4" name="Slide Number Placeholder 3"/>
          <p:cNvSpPr>
            <a:spLocks noGrp="1"/>
          </p:cNvSpPr>
          <p:nvPr>
            <p:ph type="sldNum" sz="quarter" idx="10"/>
          </p:nvPr>
        </p:nvSpPr>
        <p:spPr/>
        <p:txBody>
          <a:bodyPr/>
          <a:lstStyle/>
          <a:p>
            <a:fld id="{FF6C4E37-BCE3-4295-8862-F6626EA7EE05}" type="slidenum">
              <a:rPr lang="en-US" smtClean="0"/>
              <a:t>4</a:t>
            </a:fld>
            <a:endParaRPr lang="en-US"/>
          </a:p>
        </p:txBody>
      </p:sp>
    </p:spTree>
    <p:extLst>
      <p:ext uri="{BB962C8B-B14F-4D97-AF65-F5344CB8AC3E}">
        <p14:creationId xmlns:p14="http://schemas.microsoft.com/office/powerpoint/2010/main" val="772105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BLM</a:t>
            </a:r>
          </a:p>
          <a:p>
            <a:r>
              <a:rPr lang="en-US" dirty="0" smtClean="0"/>
              <a:t>Check for file folder type in your office and state.</a:t>
            </a:r>
          </a:p>
          <a:p>
            <a:r>
              <a:rPr lang="en-US" dirty="0" smtClean="0"/>
              <a:t>Prepare separate case files for</a:t>
            </a:r>
            <a:r>
              <a:rPr lang="en-US" baseline="0" dirty="0" smtClean="0"/>
              <a:t> the Federal lands and the non-Federal lands using the same serial number and the suffix FD for the Federal and PT for the non-Federal.</a:t>
            </a:r>
          </a:p>
          <a:p>
            <a:pPr marL="965200" lvl="1" indent="-508000">
              <a:lnSpc>
                <a:spcPct val="100000"/>
              </a:lnSpc>
              <a:spcBef>
                <a:spcPts val="0"/>
              </a:spcBef>
              <a:spcAft>
                <a:spcPts val="600"/>
              </a:spcAft>
              <a:buFont typeface="Wingdings" panose="05000000000000000000" pitchFamily="2" charset="2"/>
              <a:buChar char="v"/>
            </a:pPr>
            <a:r>
              <a:rPr lang="en-US" baseline="0" dirty="0" smtClean="0"/>
              <a:t>The FD file has ALL documentation where the PT file contains documents specific to the private lands. </a:t>
            </a:r>
            <a:r>
              <a:rPr lang="en-US" sz="3200" dirty="0" smtClean="0"/>
              <a:t>IF IN DOUBT, FILE IN BOTH FOLDERS!!!</a:t>
            </a:r>
          </a:p>
          <a:p>
            <a:endParaRPr lang="en-US" baseline="0" dirty="0" smtClean="0"/>
          </a:p>
          <a:p>
            <a:r>
              <a:rPr lang="en-US" u="sng" baseline="0" dirty="0" smtClean="0"/>
              <a:t>FS</a:t>
            </a:r>
          </a:p>
          <a:p>
            <a:r>
              <a:rPr lang="en-US" dirty="0" smtClean="0"/>
              <a:t>Use six-way letter-size folders.  Can also use expandable wallet folders.   </a:t>
            </a:r>
            <a:r>
              <a:rPr lang="en-US" b="1" dirty="0" smtClean="0"/>
              <a:t>FS does not separate</a:t>
            </a:r>
            <a:r>
              <a:rPr lang="en-US" b="1" baseline="0" dirty="0" smtClean="0"/>
              <a:t> out Federal and non-Federal lands.</a:t>
            </a:r>
            <a:endParaRPr lang="en-US" b="1" dirty="0" smtClean="0"/>
          </a:p>
          <a:p>
            <a:r>
              <a:rPr lang="en-US" dirty="0" smtClean="0"/>
              <a:t>The Title</a:t>
            </a:r>
            <a:r>
              <a:rPr lang="en-US" baseline="0" dirty="0" smtClean="0"/>
              <a:t> Docket File:  Prepare a Preliminary Title Docket file after obtaining all case approvals.</a:t>
            </a:r>
            <a:endParaRPr lang="en-US" dirty="0" smtClean="0"/>
          </a:p>
          <a:p>
            <a:endParaRPr lang="en-US" dirty="0"/>
          </a:p>
        </p:txBody>
      </p:sp>
      <p:sp>
        <p:nvSpPr>
          <p:cNvPr id="4" name="Slide Number Placeholder 3"/>
          <p:cNvSpPr>
            <a:spLocks noGrp="1"/>
          </p:cNvSpPr>
          <p:nvPr>
            <p:ph type="sldNum" sz="quarter" idx="10"/>
          </p:nvPr>
        </p:nvSpPr>
        <p:spPr/>
        <p:txBody>
          <a:bodyPr/>
          <a:lstStyle/>
          <a:p>
            <a:fld id="{FF6C4E37-BCE3-4295-8862-F6626EA7EE05}" type="slidenum">
              <a:rPr lang="en-US" smtClean="0"/>
              <a:t>5</a:t>
            </a:fld>
            <a:endParaRPr lang="en-US"/>
          </a:p>
        </p:txBody>
      </p:sp>
    </p:spTree>
    <p:extLst>
      <p:ext uri="{BB962C8B-B14F-4D97-AF65-F5344CB8AC3E}">
        <p14:creationId xmlns:p14="http://schemas.microsoft.com/office/powerpoint/2010/main" val="1334093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class look at handouts</a:t>
            </a:r>
          </a:p>
          <a:p>
            <a:r>
              <a:rPr lang="en-US" dirty="0" smtClean="0"/>
              <a:t>IM 2010-121 Attachment 2-1 BLM</a:t>
            </a:r>
            <a:r>
              <a:rPr lang="en-US" baseline="0" dirty="0" smtClean="0"/>
              <a:t> Documentation in Land Exchange Case Files</a:t>
            </a:r>
          </a:p>
          <a:p>
            <a:endParaRPr lang="en-US" baseline="0" dirty="0" smtClean="0"/>
          </a:p>
          <a:p>
            <a:r>
              <a:rPr lang="en-US" baseline="0" dirty="0" smtClean="0"/>
              <a:t>FSH 5409.13 Chapter 30</a:t>
            </a:r>
            <a:endParaRPr lang="en-US" b="1" baseline="0" dirty="0" smtClean="0"/>
          </a:p>
          <a:p>
            <a:endParaRPr lang="en-US" baseline="0" dirty="0" smtClean="0"/>
          </a:p>
          <a:p>
            <a:r>
              <a:rPr lang="en-US" baseline="0" dirty="0" smtClean="0"/>
              <a:t>The case file is the </a:t>
            </a:r>
            <a:r>
              <a:rPr lang="en-US" b="1" baseline="0" dirty="0" smtClean="0"/>
              <a:t>official</a:t>
            </a:r>
            <a:r>
              <a:rPr lang="en-US" baseline="0" dirty="0" smtClean="0"/>
              <a:t> record of the BLM/FS and documents all official activities pertaining to the land exchange.  The case file includes legal requirements, tracks the progress of the case and is public information. </a:t>
            </a:r>
          </a:p>
          <a:p>
            <a:pPr marL="173422" indent="-173422">
              <a:buFont typeface="Wingdings" panose="05000000000000000000" pitchFamily="2" charset="2"/>
              <a:buChar char="q"/>
            </a:pPr>
            <a:r>
              <a:rPr lang="en-US" baseline="0" dirty="0" smtClean="0"/>
              <a:t>Must contain original documents whenever possible.</a:t>
            </a:r>
          </a:p>
          <a:p>
            <a:pPr marL="173422" indent="-173422">
              <a:buFont typeface="Wingdings" panose="05000000000000000000" pitchFamily="2" charset="2"/>
              <a:buChar char="q"/>
            </a:pPr>
            <a:r>
              <a:rPr lang="en-US" baseline="0" dirty="0" smtClean="0"/>
              <a:t>Must be kept up-to-date.</a:t>
            </a:r>
          </a:p>
          <a:p>
            <a:pPr marL="173422" indent="-173422">
              <a:buFont typeface="Wingdings" panose="05000000000000000000" pitchFamily="2" charset="2"/>
              <a:buChar char="q"/>
            </a:pPr>
            <a:r>
              <a:rPr lang="en-US" baseline="0" dirty="0" smtClean="0"/>
              <a:t>Documentation and handwritten notes must be clear, concise, and complete.</a:t>
            </a:r>
          </a:p>
          <a:p>
            <a:pPr marL="173422" indent="-173422">
              <a:buFont typeface="Wingdings" panose="05000000000000000000" pitchFamily="2" charset="2"/>
              <a:buChar char="q"/>
            </a:pPr>
            <a:r>
              <a:rPr lang="en-US" baseline="0" dirty="0" smtClean="0"/>
              <a:t>Documents must be visibly marked draft and/or final.</a:t>
            </a:r>
          </a:p>
          <a:p>
            <a:pPr marL="173422" indent="-173422">
              <a:buFont typeface="Wingdings" panose="05000000000000000000" pitchFamily="2" charset="2"/>
              <a:buChar char="q"/>
            </a:pPr>
            <a:r>
              <a:rPr lang="en-US" baseline="0" dirty="0" smtClean="0"/>
              <a:t>Separate any and all sensitive (privacy act) information within the case file and clearly note.</a:t>
            </a:r>
          </a:p>
          <a:p>
            <a:pPr marL="173422" indent="-173422">
              <a:buFont typeface="Wingdings" panose="05000000000000000000" pitchFamily="2" charset="2"/>
              <a:buChar char="q"/>
            </a:pPr>
            <a:r>
              <a:rPr lang="en-US" baseline="0" dirty="0" smtClean="0"/>
              <a:t>Contain NO extraneous notes/comments.</a:t>
            </a:r>
          </a:p>
          <a:p>
            <a:endParaRPr lang="en-US" baseline="0" dirty="0" smtClean="0"/>
          </a:p>
          <a:p>
            <a:r>
              <a:rPr lang="en-US" baseline="0" dirty="0" smtClean="0"/>
              <a:t>Serial Register Page – Continuously update the SRP to ensure it is current, accurate, and complete.  The BLM will input all the case action data upon receipt of the final title package from the FS.</a:t>
            </a:r>
          </a:p>
        </p:txBody>
      </p:sp>
      <p:sp>
        <p:nvSpPr>
          <p:cNvPr id="4" name="Slide Number Placeholder 3"/>
          <p:cNvSpPr>
            <a:spLocks noGrp="1"/>
          </p:cNvSpPr>
          <p:nvPr>
            <p:ph type="sldNum" sz="quarter" idx="10"/>
          </p:nvPr>
        </p:nvSpPr>
        <p:spPr/>
        <p:txBody>
          <a:bodyPr/>
          <a:lstStyle/>
          <a:p>
            <a:fld id="{FF6C4E37-BCE3-4295-8862-F6626EA7EE05}" type="slidenum">
              <a:rPr lang="en-US" smtClean="0"/>
              <a:t>6</a:t>
            </a:fld>
            <a:endParaRPr lang="en-US"/>
          </a:p>
        </p:txBody>
      </p:sp>
    </p:spTree>
    <p:extLst>
      <p:ext uri="{BB962C8B-B14F-4D97-AF65-F5344CB8AC3E}">
        <p14:creationId xmlns:p14="http://schemas.microsoft.com/office/powerpoint/2010/main" val="2686018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422" indent="-173422">
              <a:spcAft>
                <a:spcPts val="1821"/>
              </a:spcAft>
              <a:buFont typeface="Wingdings" panose="05000000000000000000" pitchFamily="2" charset="2"/>
              <a:buChar char="v"/>
            </a:pPr>
            <a:r>
              <a:rPr lang="en-US" sz="1100" dirty="0"/>
              <a:t>Proprietary and Confidential Information is defined as:  Information that is submitted to the government in expectation of confidentiality; the release of which would result in substantial competitive harm to the individual that submitted the information.  </a:t>
            </a:r>
          </a:p>
          <a:p>
            <a:pPr marL="173422" indent="-173422">
              <a:spcAft>
                <a:spcPts val="1821"/>
              </a:spcAft>
              <a:buFont typeface="Wingdings" panose="05000000000000000000" pitchFamily="2" charset="2"/>
              <a:buChar char="v"/>
            </a:pPr>
            <a:r>
              <a:rPr lang="en-US" sz="1100" dirty="0"/>
              <a:t>There are also government produced reports that may be considered propriety and confidential, e.g., mineral reports, appraisals, cultural inventory reports, and special status species inventory reports, etc. and must be safeguarded against improper disclosure.</a:t>
            </a:r>
          </a:p>
          <a:p>
            <a:pPr marL="173422" indent="-173422">
              <a:spcAft>
                <a:spcPts val="1821"/>
              </a:spcAft>
              <a:buFont typeface="Wingdings" panose="05000000000000000000" pitchFamily="2" charset="2"/>
              <a:buChar char="v"/>
            </a:pPr>
            <a:r>
              <a:rPr lang="en-US" sz="1100" dirty="0"/>
              <a:t>Proprietary and confidential documents should always be separated from the rest of the case file as described in the next slides and removed from the case file prior to public viewing.</a:t>
            </a:r>
          </a:p>
        </p:txBody>
      </p:sp>
      <p:sp>
        <p:nvSpPr>
          <p:cNvPr id="4" name="Slide Number Placeholder 3"/>
          <p:cNvSpPr>
            <a:spLocks noGrp="1"/>
          </p:cNvSpPr>
          <p:nvPr>
            <p:ph type="sldNum" sz="quarter" idx="10"/>
          </p:nvPr>
        </p:nvSpPr>
        <p:spPr/>
        <p:txBody>
          <a:bodyPr/>
          <a:lstStyle/>
          <a:p>
            <a:fld id="{D11487F3-272F-48C4-8DE6-D408A5766077}" type="slidenum">
              <a:rPr lang="en-US" smtClean="0"/>
              <a:t>7</a:t>
            </a:fld>
            <a:endParaRPr lang="en-US"/>
          </a:p>
        </p:txBody>
      </p:sp>
      <p:sp>
        <p:nvSpPr>
          <p:cNvPr id="5" name="Rounded Rectangle 4"/>
          <p:cNvSpPr/>
          <p:nvPr/>
        </p:nvSpPr>
        <p:spPr>
          <a:xfrm>
            <a:off x="5019499" y="8158533"/>
            <a:ext cx="1698907" cy="92360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a:r>
              <a:rPr lang="en-US" sz="1200" dirty="0">
                <a:solidFill>
                  <a:srgbClr val="FF0000"/>
                </a:solidFill>
              </a:rPr>
              <a:t>PRESENTER: </a:t>
            </a:r>
          </a:p>
          <a:p>
            <a:pPr algn="r"/>
            <a:r>
              <a:rPr lang="en-US" sz="1200" dirty="0">
                <a:solidFill>
                  <a:srgbClr val="FF0000"/>
                </a:solidFill>
              </a:rPr>
              <a:t>Christina Price</a:t>
            </a:r>
          </a:p>
        </p:txBody>
      </p:sp>
    </p:spTree>
    <p:extLst>
      <p:ext uri="{BB962C8B-B14F-4D97-AF65-F5344CB8AC3E}">
        <p14:creationId xmlns:p14="http://schemas.microsoft.com/office/powerpoint/2010/main" val="19323512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a:t>
            </a:r>
            <a:r>
              <a:rPr lang="en-US" baseline="0" dirty="0" smtClean="0"/>
              <a:t> with your State/Regional Lands and Realty Program Lead for the appropriate method for safeguarding proprietary and confidential information in your state.  </a:t>
            </a:r>
          </a:p>
          <a:p>
            <a:endParaRPr lang="en-US" baseline="0" dirty="0" smtClean="0"/>
          </a:p>
          <a:p>
            <a:pPr marL="173422" indent="-173422">
              <a:spcAft>
                <a:spcPts val="607"/>
              </a:spcAft>
              <a:buFont typeface="Wingdings" panose="05000000000000000000" pitchFamily="2" charset="2"/>
              <a:buChar char="v"/>
            </a:pPr>
            <a:r>
              <a:rPr lang="en-US" dirty="0" smtClean="0"/>
              <a:t>Generally, </a:t>
            </a:r>
            <a:r>
              <a:rPr lang="en-US" dirty="0" smtClean="0">
                <a:effectLst>
                  <a:outerShdw blurRad="38100" dist="38100" dir="2700000" algn="tl">
                    <a:srgbClr val="000000">
                      <a:alpha val="43137"/>
                    </a:srgbClr>
                  </a:outerShdw>
                </a:effectLst>
              </a:rPr>
              <a:t>Proprietary and confidential information is to be stored in the official case file, </a:t>
            </a:r>
            <a:r>
              <a:rPr lang="en-US" dirty="0" smtClean="0"/>
              <a:t>but must be kept separated in a sealed envelope with Form 1273-2 firmly attached to the front of the envelope.</a:t>
            </a:r>
          </a:p>
          <a:p>
            <a:pPr marL="173422" indent="-173422">
              <a:spcAft>
                <a:spcPts val="607"/>
              </a:spcAft>
              <a:buFont typeface="Wingdings" panose="05000000000000000000" pitchFamily="2" charset="2"/>
              <a:buChar char="v"/>
            </a:pPr>
            <a:r>
              <a:rPr lang="en-US" dirty="0" smtClean="0"/>
              <a:t>The contents and dates should be listed on the outside of the envelope. </a:t>
            </a:r>
          </a:p>
          <a:p>
            <a:pPr marL="173422" indent="-173422">
              <a:spcAft>
                <a:spcPts val="1214"/>
              </a:spcAft>
              <a:buFont typeface="Wingdings" panose="05000000000000000000" pitchFamily="2" charset="2"/>
              <a:buChar char="v"/>
            </a:pPr>
            <a:r>
              <a:rPr lang="en-US" dirty="0" smtClean="0"/>
              <a:t>The envelope should be maintained as the top document on the left top (or right top depending on your office</a:t>
            </a:r>
            <a:r>
              <a:rPr lang="en-US" baseline="0" dirty="0" smtClean="0"/>
              <a:t> policy) </a:t>
            </a:r>
            <a:r>
              <a:rPr lang="en-US" dirty="0" smtClean="0"/>
              <a:t>of the case jacket to allow for easy identification and removal before releasing the case file for public viewing.</a:t>
            </a:r>
          </a:p>
          <a:p>
            <a:pPr marL="173422" indent="-173422">
              <a:spcAft>
                <a:spcPts val="607"/>
              </a:spcAft>
              <a:buFont typeface="Wingdings" panose="05000000000000000000" pitchFamily="2" charset="2"/>
              <a:buChar char="v"/>
            </a:pPr>
            <a:r>
              <a:rPr lang="en-US" dirty="0" smtClean="0">
                <a:effectLst>
                  <a:outerShdw blurRad="38100" dist="38100" dir="2700000" algn="tl">
                    <a:srgbClr val="000000">
                      <a:alpha val="43137"/>
                    </a:srgbClr>
                  </a:outerShdw>
                </a:effectLst>
              </a:rPr>
              <a:t>If proprietary and confidential information is to be stored in a separate locked cabinet or locked room, </a:t>
            </a:r>
            <a:r>
              <a:rPr lang="en-US" dirty="0" smtClean="0"/>
              <a:t>the information should be in a file folder labeled with the case file serial number and Form 1273-2 to clearly identify the confidential nature of the contents.  </a:t>
            </a:r>
          </a:p>
          <a:p>
            <a:pPr marL="173422" indent="-173422">
              <a:spcAft>
                <a:spcPts val="607"/>
              </a:spcAft>
              <a:buFont typeface="Wingdings" panose="05000000000000000000" pitchFamily="2" charset="2"/>
              <a:buChar char="v"/>
            </a:pPr>
            <a:r>
              <a:rPr lang="en-US" dirty="0" smtClean="0"/>
              <a:t>The contents and dates should be listed on the outside of the folder. </a:t>
            </a:r>
          </a:p>
          <a:p>
            <a:pPr marL="173422" indent="-173422">
              <a:spcAft>
                <a:spcPts val="607"/>
              </a:spcAft>
              <a:buFont typeface="Wingdings" panose="05000000000000000000" pitchFamily="2" charset="2"/>
              <a:buChar char="v"/>
            </a:pPr>
            <a:r>
              <a:rPr lang="en-US" dirty="0" smtClean="0"/>
              <a:t>The official case file should be noted to show where such proprietary and confidential information is stored and who is responsible for its safekeeping.</a:t>
            </a:r>
            <a:endParaRPr lang="en-US" dirty="0"/>
          </a:p>
        </p:txBody>
      </p:sp>
      <p:sp>
        <p:nvSpPr>
          <p:cNvPr id="4" name="Slide Number Placeholder 3"/>
          <p:cNvSpPr>
            <a:spLocks noGrp="1"/>
          </p:cNvSpPr>
          <p:nvPr>
            <p:ph type="sldNum" sz="quarter" idx="10"/>
          </p:nvPr>
        </p:nvSpPr>
        <p:spPr/>
        <p:txBody>
          <a:bodyPr/>
          <a:lstStyle/>
          <a:p>
            <a:fld id="{D11487F3-272F-48C4-8DE6-D408A5766077}" type="slidenum">
              <a:rPr lang="en-US" smtClean="0"/>
              <a:t>8</a:t>
            </a:fld>
            <a:endParaRPr lang="en-US"/>
          </a:p>
        </p:txBody>
      </p:sp>
      <p:sp>
        <p:nvSpPr>
          <p:cNvPr id="5" name="Rounded Rectangle 4"/>
          <p:cNvSpPr/>
          <p:nvPr/>
        </p:nvSpPr>
        <p:spPr>
          <a:xfrm>
            <a:off x="5019499" y="8158533"/>
            <a:ext cx="1698907" cy="92360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a:r>
              <a:rPr lang="en-US" sz="1200" dirty="0">
                <a:solidFill>
                  <a:srgbClr val="FF0000"/>
                </a:solidFill>
              </a:rPr>
              <a:t>PRESENTER: </a:t>
            </a:r>
          </a:p>
          <a:p>
            <a:pPr algn="r"/>
            <a:r>
              <a:rPr lang="en-US" sz="1200" dirty="0">
                <a:solidFill>
                  <a:srgbClr val="FF0000"/>
                </a:solidFill>
              </a:rPr>
              <a:t>Christina Price</a:t>
            </a:r>
          </a:p>
        </p:txBody>
      </p:sp>
    </p:spTree>
    <p:extLst>
      <p:ext uri="{BB962C8B-B14F-4D97-AF65-F5344CB8AC3E}">
        <p14:creationId xmlns:p14="http://schemas.microsoft.com/office/powerpoint/2010/main" val="22097741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Check</a:t>
            </a:r>
            <a:r>
              <a:rPr lang="en-US" baseline="0" dirty="0" smtClean="0"/>
              <a:t> with your State/Regional Lands and Realty Program Lead for the appropriate method for safeguarding proprietary and confidential information in your state.  </a:t>
            </a:r>
          </a:p>
          <a:p>
            <a:endParaRPr lang="en-US" baseline="0" dirty="0" smtClean="0"/>
          </a:p>
          <a:p>
            <a:pPr marL="173422" indent="-173422">
              <a:spcAft>
                <a:spcPts val="607"/>
              </a:spcAft>
              <a:buFont typeface="Wingdings" panose="05000000000000000000" pitchFamily="2" charset="2"/>
              <a:buChar char="v"/>
            </a:pPr>
            <a:r>
              <a:rPr lang="en-US" dirty="0" smtClean="0"/>
              <a:t>Generally, </a:t>
            </a:r>
            <a:r>
              <a:rPr lang="en-US" dirty="0" smtClean="0">
                <a:effectLst>
                  <a:outerShdw blurRad="38100" dist="38100" dir="2700000" algn="tl">
                    <a:srgbClr val="000000">
                      <a:alpha val="43137"/>
                    </a:srgbClr>
                  </a:outerShdw>
                </a:effectLst>
              </a:rPr>
              <a:t>Proprietary and confidential information is to be stored in the official case file, </a:t>
            </a:r>
            <a:r>
              <a:rPr lang="en-US" dirty="0" smtClean="0"/>
              <a:t>but must be kept separated in a sealed envelope with Form 1273-2 firmly attached to the front of the envelope.</a:t>
            </a:r>
          </a:p>
          <a:p>
            <a:pPr marL="173422" indent="-173422">
              <a:spcAft>
                <a:spcPts val="607"/>
              </a:spcAft>
              <a:buFont typeface="Wingdings" panose="05000000000000000000" pitchFamily="2" charset="2"/>
              <a:buChar char="v"/>
            </a:pPr>
            <a:r>
              <a:rPr lang="en-US" dirty="0" smtClean="0"/>
              <a:t>The contents and dates should be listed on the outside of the envelope. </a:t>
            </a:r>
          </a:p>
          <a:p>
            <a:pPr marL="173422" indent="-173422">
              <a:spcAft>
                <a:spcPts val="1214"/>
              </a:spcAft>
              <a:buFont typeface="Wingdings" panose="05000000000000000000" pitchFamily="2" charset="2"/>
              <a:buChar char="v"/>
            </a:pPr>
            <a:r>
              <a:rPr lang="en-US" dirty="0" smtClean="0"/>
              <a:t>The envelope should be maintained as the top document on the left top (or right top depending on your office</a:t>
            </a:r>
            <a:r>
              <a:rPr lang="en-US" baseline="0" dirty="0" smtClean="0"/>
              <a:t> policy) </a:t>
            </a:r>
            <a:r>
              <a:rPr lang="en-US" dirty="0" smtClean="0"/>
              <a:t>of the case jacket to allow for easy identification and removal before releasing the case file for public viewing.</a:t>
            </a:r>
          </a:p>
          <a:p>
            <a:pPr marL="173422" indent="-173422">
              <a:spcAft>
                <a:spcPts val="607"/>
              </a:spcAft>
              <a:buFont typeface="Wingdings" panose="05000000000000000000" pitchFamily="2" charset="2"/>
              <a:buChar char="v"/>
            </a:pPr>
            <a:r>
              <a:rPr lang="en-US" dirty="0" smtClean="0">
                <a:effectLst>
                  <a:outerShdw blurRad="38100" dist="38100" dir="2700000" algn="tl">
                    <a:srgbClr val="000000">
                      <a:alpha val="43137"/>
                    </a:srgbClr>
                  </a:outerShdw>
                </a:effectLst>
              </a:rPr>
              <a:t>If proprietary and confidential information is to be stored in a separate locked cabinet or locked room, </a:t>
            </a:r>
            <a:r>
              <a:rPr lang="en-US" dirty="0" smtClean="0"/>
              <a:t>the information should be in a file folder labeled with the case file serial number and Form 1273-2 to clearly identify the confidential nature of the contents.  </a:t>
            </a:r>
          </a:p>
          <a:p>
            <a:pPr marL="173422" indent="-173422">
              <a:spcAft>
                <a:spcPts val="607"/>
              </a:spcAft>
              <a:buFont typeface="Wingdings" panose="05000000000000000000" pitchFamily="2" charset="2"/>
              <a:buChar char="v"/>
            </a:pPr>
            <a:r>
              <a:rPr lang="en-US" dirty="0" smtClean="0"/>
              <a:t>The contents and dates should be listed on the outside of the folder. </a:t>
            </a:r>
          </a:p>
          <a:p>
            <a:pPr marL="173422" indent="-173422">
              <a:spcAft>
                <a:spcPts val="607"/>
              </a:spcAft>
              <a:buFont typeface="Wingdings" panose="05000000000000000000" pitchFamily="2" charset="2"/>
              <a:buChar char="v"/>
            </a:pPr>
            <a:r>
              <a:rPr lang="en-US" dirty="0" smtClean="0"/>
              <a:t>The official case file should be noted to show where such proprietary and confidential information is stored and who is responsible for its safekeeping.</a:t>
            </a:r>
            <a:endParaRPr lang="en-US" dirty="0"/>
          </a:p>
        </p:txBody>
      </p:sp>
      <p:sp>
        <p:nvSpPr>
          <p:cNvPr id="4" name="Slide Number Placeholder 3"/>
          <p:cNvSpPr>
            <a:spLocks noGrp="1"/>
          </p:cNvSpPr>
          <p:nvPr>
            <p:ph type="sldNum" sz="quarter" idx="10"/>
          </p:nvPr>
        </p:nvSpPr>
        <p:spPr/>
        <p:txBody>
          <a:bodyPr/>
          <a:lstStyle/>
          <a:p>
            <a:fld id="{D11487F3-272F-48C4-8DE6-D408A5766077}" type="slidenum">
              <a:rPr lang="en-US" smtClean="0"/>
              <a:t>9</a:t>
            </a:fld>
            <a:endParaRPr lang="en-US"/>
          </a:p>
        </p:txBody>
      </p:sp>
      <p:sp>
        <p:nvSpPr>
          <p:cNvPr id="5" name="Rounded Rectangle 4"/>
          <p:cNvSpPr/>
          <p:nvPr/>
        </p:nvSpPr>
        <p:spPr>
          <a:xfrm>
            <a:off x="5019499" y="8158533"/>
            <a:ext cx="1698907" cy="923608"/>
          </a:xfrm>
          <a:prstGeom prst="round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lstStyle/>
          <a:p>
            <a:pPr algn="r"/>
            <a:r>
              <a:rPr lang="en-US" sz="1200" dirty="0">
                <a:solidFill>
                  <a:srgbClr val="FF0000"/>
                </a:solidFill>
              </a:rPr>
              <a:t>PRESENTER: </a:t>
            </a:r>
          </a:p>
          <a:p>
            <a:pPr algn="r"/>
            <a:r>
              <a:rPr lang="en-US" sz="1200" dirty="0">
                <a:solidFill>
                  <a:srgbClr val="FF0000"/>
                </a:solidFill>
              </a:rPr>
              <a:t>Christina Price</a:t>
            </a:r>
          </a:p>
        </p:txBody>
      </p:sp>
    </p:spTree>
    <p:extLst>
      <p:ext uri="{BB962C8B-B14F-4D97-AF65-F5344CB8AC3E}">
        <p14:creationId xmlns:p14="http://schemas.microsoft.com/office/powerpoint/2010/main" val="3349677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6/15/2017</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6/15/2017</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gif"/><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6.png"/><Relationship Id="rId4" Type="http://schemas.microsoft.com/office/2007/relationships/hdphoto" Target="../media/hdphoto3.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50000">
              <a:schemeClr val="accent4">
                <a:lumMod val="75000"/>
              </a:schemeClr>
            </a:gs>
            <a:gs pos="100000">
              <a:srgbClr val="234C5B"/>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7963" y="2733709"/>
            <a:ext cx="8748074" cy="1373070"/>
          </a:xfrm>
        </p:spPr>
        <p:txBody>
          <a:bodyPr anchor="ctr"/>
          <a:lstStyle/>
          <a:p>
            <a:r>
              <a:rPr lang="en-US" spc="-100" dirty="0" smtClean="0"/>
              <a:t>Intermediate Land Exchange</a:t>
            </a:r>
            <a:endParaRPr lang="en-US" spc="-100" dirty="0"/>
          </a:p>
        </p:txBody>
      </p:sp>
      <p:sp>
        <p:nvSpPr>
          <p:cNvPr id="3" name="Subtitle 2"/>
          <p:cNvSpPr>
            <a:spLocks noGrp="1"/>
          </p:cNvSpPr>
          <p:nvPr>
            <p:ph type="subTitle" idx="1"/>
          </p:nvPr>
        </p:nvSpPr>
        <p:spPr>
          <a:xfrm>
            <a:off x="348343" y="4394039"/>
            <a:ext cx="8592457" cy="1117687"/>
          </a:xfrm>
        </p:spPr>
        <p:txBody>
          <a:bodyPr>
            <a:noAutofit/>
          </a:bodyPr>
          <a:lstStyle/>
          <a:p>
            <a:r>
              <a:rPr lang="en-US" sz="4400" dirty="0" smtClean="0"/>
              <a:t>Case Files &amp; Segregation of Lands</a:t>
            </a:r>
            <a:endParaRPr lang="en-US" sz="4400" dirty="0"/>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9415019" y="2895912"/>
            <a:ext cx="1198473" cy="1048664"/>
          </a:xfrm>
          <a:prstGeom prst="rect">
            <a:avLst/>
          </a:prstGeom>
          <a:ln>
            <a:noFill/>
          </a:ln>
          <a:effectLst>
            <a:glow>
              <a:schemeClr val="accent1">
                <a:alpha val="40000"/>
              </a:schemeClr>
            </a:glow>
            <a:outerShdw blurRad="190500" algn="tl" rotWithShape="0">
              <a:schemeClr val="bg1">
                <a:alpha val="7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16075" y="2895912"/>
            <a:ext cx="932146" cy="1048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987912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13794" y="2352907"/>
            <a:ext cx="1918010" cy="2453270"/>
          </a:xfrm>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lnSpc>
                <a:spcPts val="4100"/>
              </a:lnSpc>
            </a:pPr>
            <a:r>
              <a:rPr lang="en-US" sz="4600" b="1" cap="all" dirty="0">
                <a:ln/>
                <a:effectLst>
                  <a:outerShdw blurRad="50800" dist="38100" dir="2700000" algn="tl" rotWithShape="0">
                    <a:prstClr val="black">
                      <a:alpha val="90000"/>
                    </a:prstClr>
                  </a:outerShdw>
                </a:effectLst>
                <a:latin typeface="Calibri Light" panose="020F0302020204030204" pitchFamily="34" charset="0"/>
              </a:rPr>
              <a:t>BLM F</a:t>
            </a:r>
            <a:r>
              <a:rPr lang="en-US" sz="4600" b="1" dirty="0">
                <a:ln/>
                <a:effectLst>
                  <a:outerShdw blurRad="50800" dist="38100" dir="2700000" algn="tl" rotWithShape="0">
                    <a:prstClr val="black">
                      <a:alpha val="90000"/>
                    </a:prstClr>
                  </a:outerShdw>
                </a:effectLst>
                <a:latin typeface="Calibri Light" panose="020F0302020204030204" pitchFamily="34" charset="0"/>
              </a:rPr>
              <a:t>orm</a:t>
            </a:r>
            <a:r>
              <a:rPr lang="en-US" sz="4600" b="1" cap="all" dirty="0">
                <a:ln/>
                <a:effectLst>
                  <a:outerShdw blurRad="50800" dist="38100" dir="2700000" algn="tl" rotWithShape="0">
                    <a:prstClr val="black">
                      <a:alpha val="90000"/>
                    </a:prstClr>
                  </a:outerShdw>
                </a:effectLst>
                <a:latin typeface="Calibri Light" panose="020F0302020204030204" pitchFamily="34" charset="0"/>
              </a:rPr>
              <a:t> 1273-2</a:t>
            </a:r>
          </a:p>
        </p:txBody>
      </p:sp>
      <p:pic>
        <p:nvPicPr>
          <p:cNvPr id="12" name="Content Placeholder 1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3584" y="377176"/>
            <a:ext cx="4483492" cy="5802165"/>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85337" y="377176"/>
            <a:ext cx="4483491" cy="5802165"/>
          </a:xfrm>
          <a:prstGeom prst="rect">
            <a:avLst/>
          </a:prstGeom>
          <a:ln>
            <a:noFill/>
          </a:ln>
          <a:effectLst>
            <a:outerShdw blurRad="190500" algn="tl" rotWithShape="0">
              <a:srgbClr val="000000">
                <a:alpha val="70000"/>
              </a:srgbClr>
            </a:outerShdw>
          </a:effectLst>
        </p:spPr>
      </p:pic>
      <p:sp>
        <p:nvSpPr>
          <p:cNvPr id="10" name="Title 1"/>
          <p:cNvSpPr txBox="1">
            <a:spLocks/>
          </p:cNvSpPr>
          <p:nvPr/>
        </p:nvSpPr>
        <p:spPr>
          <a:xfrm>
            <a:off x="1236354" y="6179341"/>
            <a:ext cx="7821444" cy="395573"/>
          </a:xfrm>
          <a:prstGeom prst="rect">
            <a:avLst/>
          </a:prstGeom>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cap="all" dirty="0">
                <a:ln/>
                <a:effectLst>
                  <a:outerShdw blurRad="50800" dist="38100" dir="2700000" algn="tl" rotWithShape="0">
                    <a:prstClr val="black">
                      <a:alpha val="90000"/>
                    </a:prstClr>
                  </a:outerShdw>
                </a:effectLst>
                <a:latin typeface="Calibri Light" panose="020F0302020204030204" pitchFamily="34" charset="0"/>
              </a:rPr>
              <a:t>Front            </a:t>
            </a:r>
            <a:r>
              <a:rPr lang="en-US" sz="2400" b="1" cap="all" dirty="0" smtClean="0">
                <a:ln/>
                <a:effectLst>
                  <a:outerShdw blurRad="50800" dist="38100" dir="2700000" algn="tl" rotWithShape="0">
                    <a:prstClr val="black">
                      <a:alpha val="90000"/>
                    </a:prstClr>
                  </a:outerShdw>
                </a:effectLst>
                <a:latin typeface="Calibri Light" panose="020F0302020204030204" pitchFamily="34" charset="0"/>
              </a:rPr>
              <a:t>                                            </a:t>
            </a:r>
            <a:r>
              <a:rPr lang="en-US" sz="2400" b="1" cap="all" dirty="0">
                <a:ln/>
                <a:effectLst>
                  <a:outerShdw blurRad="50800" dist="38100" dir="2700000" algn="tl" rotWithShape="0">
                    <a:prstClr val="black">
                      <a:alpha val="90000"/>
                    </a:prstClr>
                  </a:outerShdw>
                </a:effectLst>
                <a:latin typeface="Calibri Light" panose="020F0302020204030204" pitchFamily="34" charset="0"/>
              </a:rPr>
              <a:t>back</a:t>
            </a:r>
          </a:p>
        </p:txBody>
      </p:sp>
    </p:spTree>
    <p:extLst>
      <p:ext uri="{BB962C8B-B14F-4D97-AF65-F5344CB8AC3E}">
        <p14:creationId xmlns:p14="http://schemas.microsoft.com/office/powerpoint/2010/main" val="2063671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1000" tmFilter="0, 0; .2, .5; .8, .5; 1, 0"/>
                                        <p:tgtEl>
                                          <p:spTgt spid="13"/>
                                        </p:tgtEl>
                                      </p:cBhvr>
                                    </p:animEffect>
                                    <p:animScale>
                                      <p:cBhvr>
                                        <p:cTn id="11" dur="50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US" sz="5400" dirty="0" smtClean="0"/>
              <a:t>Key Points</a:t>
            </a:r>
            <a:endParaRPr lang="en-US" sz="5400" dirty="0"/>
          </a:p>
        </p:txBody>
      </p:sp>
      <p:sp>
        <p:nvSpPr>
          <p:cNvPr id="4" name="Content Placeholder 2"/>
          <p:cNvSpPr txBox="1">
            <a:spLocks/>
          </p:cNvSpPr>
          <p:nvPr/>
        </p:nvSpPr>
        <p:spPr>
          <a:xfrm>
            <a:off x="680320" y="720671"/>
            <a:ext cx="10759205" cy="39909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508000" indent="-508000">
              <a:lnSpc>
                <a:spcPct val="100000"/>
              </a:lnSpc>
              <a:spcBef>
                <a:spcPts val="0"/>
              </a:spcBef>
              <a:spcAft>
                <a:spcPts val="1200"/>
              </a:spcAft>
              <a:buFont typeface="Wingdings" panose="05000000000000000000" pitchFamily="2" charset="2"/>
              <a:buChar char="v"/>
            </a:pPr>
            <a:r>
              <a:rPr lang="en-US" sz="3200" dirty="0" smtClean="0"/>
              <a:t>BLM will have two official case files for each exchange</a:t>
            </a:r>
          </a:p>
          <a:p>
            <a:pPr marL="508000" indent="-508000">
              <a:lnSpc>
                <a:spcPct val="100000"/>
              </a:lnSpc>
              <a:spcBef>
                <a:spcPts val="0"/>
              </a:spcBef>
              <a:spcAft>
                <a:spcPts val="1200"/>
              </a:spcAft>
              <a:buFont typeface="Wingdings" panose="05000000000000000000" pitchFamily="2" charset="2"/>
              <a:buChar char="v"/>
            </a:pPr>
            <a:r>
              <a:rPr lang="en-US" sz="3200" dirty="0" smtClean="0"/>
              <a:t>FS has title docket header sheets to assist set up</a:t>
            </a:r>
          </a:p>
          <a:p>
            <a:pPr marL="508000" indent="-508000">
              <a:lnSpc>
                <a:spcPct val="100000"/>
              </a:lnSpc>
              <a:spcBef>
                <a:spcPts val="0"/>
              </a:spcBef>
              <a:spcAft>
                <a:spcPts val="1200"/>
              </a:spcAft>
              <a:buFont typeface="Wingdings" panose="05000000000000000000" pitchFamily="2" charset="2"/>
              <a:buChar char="v"/>
            </a:pPr>
            <a:r>
              <a:rPr lang="en-US" sz="3200" dirty="0" smtClean="0"/>
              <a:t>Keep file(s) up to date and CONSISTENT</a:t>
            </a:r>
          </a:p>
          <a:p>
            <a:pPr marL="508000" indent="-508000">
              <a:lnSpc>
                <a:spcPct val="100000"/>
              </a:lnSpc>
              <a:spcBef>
                <a:spcPts val="0"/>
              </a:spcBef>
              <a:spcAft>
                <a:spcPts val="1200"/>
              </a:spcAft>
              <a:buFont typeface="Wingdings" panose="05000000000000000000" pitchFamily="2" charset="2"/>
              <a:buChar char="v"/>
            </a:pPr>
            <a:r>
              <a:rPr lang="en-US" sz="3200" dirty="0" smtClean="0"/>
              <a:t>This is a long process.  There will be numerous versions of documents – discard old versions as soon as they are no longer needed</a:t>
            </a:r>
          </a:p>
        </p:txBody>
      </p:sp>
    </p:spTree>
    <p:extLst>
      <p:ext uri="{BB962C8B-B14F-4D97-AF65-F5344CB8AC3E}">
        <p14:creationId xmlns:p14="http://schemas.microsoft.com/office/powerpoint/2010/main" val="3499604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10000"/>
          </a:bodyPr>
          <a:lstStyle/>
          <a:p>
            <a:r>
              <a:rPr lang="en-US" sz="5400" dirty="0" smtClean="0"/>
              <a:t>BLM Final Disposition of Case Files</a:t>
            </a:r>
            <a:endParaRPr lang="en-US" sz="5400" dirty="0"/>
          </a:p>
        </p:txBody>
      </p:sp>
      <p:sp>
        <p:nvSpPr>
          <p:cNvPr id="4" name="Content Placeholder 2"/>
          <p:cNvSpPr txBox="1">
            <a:spLocks/>
          </p:cNvSpPr>
          <p:nvPr/>
        </p:nvSpPr>
        <p:spPr>
          <a:xfrm>
            <a:off x="680320" y="581186"/>
            <a:ext cx="10759205" cy="428737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508000" indent="-508000">
              <a:lnSpc>
                <a:spcPts val="3200"/>
              </a:lnSpc>
              <a:spcBef>
                <a:spcPts val="0"/>
              </a:spcBef>
              <a:buFont typeface="Wingdings" panose="05000000000000000000" pitchFamily="2" charset="2"/>
              <a:buChar char="v"/>
            </a:pPr>
            <a:r>
              <a:rPr lang="en-US" sz="3000" u="sng" dirty="0" smtClean="0"/>
              <a:t>Official Completed Exchange Case Files</a:t>
            </a:r>
          </a:p>
          <a:p>
            <a:pPr marL="965200" lvl="1" indent="-508000">
              <a:lnSpc>
                <a:spcPts val="3200"/>
              </a:lnSpc>
              <a:spcBef>
                <a:spcPts val="0"/>
              </a:spcBef>
              <a:buFont typeface="Wingdings" panose="05000000000000000000" pitchFamily="2" charset="2"/>
              <a:buChar char="v"/>
            </a:pPr>
            <a:r>
              <a:rPr lang="en-US" sz="2600" dirty="0" smtClean="0"/>
              <a:t>Acquired lands file (PT) Permanent Retention.  Transfer disposal lands file (FD) FRC 2 </a:t>
            </a:r>
            <a:r>
              <a:rPr lang="en-US" sz="2600" dirty="0" err="1" smtClean="0"/>
              <a:t>yrs</a:t>
            </a:r>
            <a:r>
              <a:rPr lang="en-US" sz="2600" dirty="0" smtClean="0"/>
              <a:t> after end of FY in which patent was issued.</a:t>
            </a:r>
          </a:p>
          <a:p>
            <a:pPr marL="508000" indent="-508000">
              <a:lnSpc>
                <a:spcPts val="3200"/>
              </a:lnSpc>
              <a:spcBef>
                <a:spcPts val="1200"/>
              </a:spcBef>
              <a:buFont typeface="Wingdings" panose="05000000000000000000" pitchFamily="2" charset="2"/>
              <a:buChar char="v"/>
            </a:pPr>
            <a:r>
              <a:rPr lang="en-US" sz="3000" u="sng" dirty="0" smtClean="0"/>
              <a:t>Exchange Proposals Rejected or Withdrawn</a:t>
            </a:r>
          </a:p>
          <a:p>
            <a:pPr marL="965200" lvl="1" indent="-508000">
              <a:lnSpc>
                <a:spcPts val="3200"/>
              </a:lnSpc>
              <a:spcBef>
                <a:spcPts val="0"/>
              </a:spcBef>
              <a:buFont typeface="Wingdings" panose="05000000000000000000" pitchFamily="2" charset="2"/>
              <a:buChar char="v"/>
            </a:pPr>
            <a:r>
              <a:rPr lang="en-US" sz="2600" dirty="0" smtClean="0"/>
              <a:t>Transfer to FRC 2 </a:t>
            </a:r>
            <a:r>
              <a:rPr lang="en-US" sz="2600" dirty="0" err="1" smtClean="0"/>
              <a:t>yrs</a:t>
            </a:r>
            <a:r>
              <a:rPr lang="en-US" sz="2600" dirty="0" smtClean="0"/>
              <a:t> after end of FY in which case was closed.</a:t>
            </a:r>
          </a:p>
          <a:p>
            <a:pPr marL="508000" indent="-508000">
              <a:lnSpc>
                <a:spcPts val="3200"/>
              </a:lnSpc>
              <a:spcBef>
                <a:spcPts val="1200"/>
              </a:spcBef>
              <a:buFont typeface="Wingdings" panose="05000000000000000000" pitchFamily="2" charset="2"/>
              <a:buChar char="v"/>
            </a:pPr>
            <a:r>
              <a:rPr lang="en-US" sz="3000" u="sng" dirty="0" smtClean="0"/>
              <a:t>Land Exchange Proposals</a:t>
            </a:r>
            <a:r>
              <a:rPr lang="en-US" sz="3000" dirty="0" smtClean="0"/>
              <a:t> (not serialized) not completed</a:t>
            </a:r>
          </a:p>
          <a:p>
            <a:pPr marL="965200" lvl="1" indent="-508000">
              <a:lnSpc>
                <a:spcPts val="3200"/>
              </a:lnSpc>
              <a:spcBef>
                <a:spcPts val="0"/>
              </a:spcBef>
              <a:buFont typeface="Wingdings" panose="05000000000000000000" pitchFamily="2" charset="2"/>
              <a:buChar char="v"/>
            </a:pPr>
            <a:r>
              <a:rPr lang="en-US" sz="2600" dirty="0" smtClean="0"/>
              <a:t>Temporary records.  Transfer to FRC after 3 yrs.</a:t>
            </a:r>
            <a:endParaRPr lang="en-US" sz="3200" dirty="0" smtClean="0"/>
          </a:p>
        </p:txBody>
      </p:sp>
    </p:spTree>
    <p:extLst>
      <p:ext uri="{BB962C8B-B14F-4D97-AF65-F5344CB8AC3E}">
        <p14:creationId xmlns:p14="http://schemas.microsoft.com/office/powerpoint/2010/main" val="2121260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92500"/>
          </a:bodyPr>
          <a:lstStyle/>
          <a:p>
            <a:r>
              <a:rPr lang="en-US" sz="5400" dirty="0" smtClean="0"/>
              <a:t>FS Final Disposition of Case Files</a:t>
            </a:r>
            <a:endParaRPr lang="en-US" sz="5400" dirty="0"/>
          </a:p>
        </p:txBody>
      </p:sp>
      <p:sp>
        <p:nvSpPr>
          <p:cNvPr id="4" name="Content Placeholder 2"/>
          <p:cNvSpPr txBox="1">
            <a:spLocks/>
          </p:cNvSpPr>
          <p:nvPr/>
        </p:nvSpPr>
        <p:spPr>
          <a:xfrm>
            <a:off x="680320" y="1246172"/>
            <a:ext cx="10759205" cy="3147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508000" indent="-508000">
              <a:lnSpc>
                <a:spcPct val="100000"/>
              </a:lnSpc>
              <a:spcBef>
                <a:spcPts val="0"/>
              </a:spcBef>
              <a:buFont typeface="Wingdings" panose="05000000000000000000" pitchFamily="2" charset="2"/>
              <a:buChar char="v"/>
            </a:pPr>
            <a:r>
              <a:rPr lang="en-US" sz="3200" u="sng" dirty="0" smtClean="0"/>
              <a:t>Official </a:t>
            </a:r>
            <a:r>
              <a:rPr lang="en-US" sz="3200" u="sng" dirty="0" smtClean="0"/>
              <a:t>Completed </a:t>
            </a:r>
            <a:r>
              <a:rPr lang="en-US" sz="3200" u="sng" dirty="0" smtClean="0"/>
              <a:t>Case Files</a:t>
            </a:r>
          </a:p>
          <a:p>
            <a:pPr marL="965200" lvl="1" indent="-508000">
              <a:lnSpc>
                <a:spcPct val="100000"/>
              </a:lnSpc>
              <a:spcBef>
                <a:spcPts val="0"/>
              </a:spcBef>
              <a:buFont typeface="Wingdings" panose="05000000000000000000" pitchFamily="2" charset="2"/>
              <a:buChar char="v"/>
            </a:pPr>
            <a:r>
              <a:rPr lang="en-US" sz="3200" dirty="0" smtClean="0"/>
              <a:t>Permanent. Transfer entire title file and supporting case documentation to the Regional Office for entry into LSRS and LADS.</a:t>
            </a:r>
          </a:p>
        </p:txBody>
      </p:sp>
    </p:spTree>
    <p:extLst>
      <p:ext uri="{BB962C8B-B14F-4D97-AF65-F5344CB8AC3E}">
        <p14:creationId xmlns:p14="http://schemas.microsoft.com/office/powerpoint/2010/main" val="10850740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Final Key Points</a:t>
            </a:r>
            <a:endParaRPr lang="en-US" sz="5400" dirty="0"/>
          </a:p>
        </p:txBody>
      </p:sp>
      <p:sp>
        <p:nvSpPr>
          <p:cNvPr id="3" name="Text Placeholder 2"/>
          <p:cNvSpPr>
            <a:spLocks noGrp="1"/>
          </p:cNvSpPr>
          <p:nvPr>
            <p:ph type="body" idx="1"/>
          </p:nvPr>
        </p:nvSpPr>
        <p:spPr>
          <a:xfrm>
            <a:off x="675461" y="2133271"/>
            <a:ext cx="3603502" cy="4603823"/>
          </a:xfrm>
        </p:spPr>
        <p:txBody>
          <a:bodyPr anchor="t"/>
          <a:lstStyle/>
          <a:p>
            <a:pPr algn="ctr"/>
            <a:r>
              <a:rPr lang="en-US" sz="3500" dirty="0" smtClean="0"/>
              <a:t>Land Exchanges are controversial and receive much more attention and scrutiny than other cases you will process</a:t>
            </a:r>
            <a:endParaRPr lang="en-US" sz="2800" dirty="0">
              <a:solidFill>
                <a:schemeClr val="bg1"/>
              </a:solidFill>
            </a:endParaRPr>
          </a:p>
        </p:txBody>
      </p:sp>
      <p:sp>
        <p:nvSpPr>
          <p:cNvPr id="5" name="Text Placeholder 4"/>
          <p:cNvSpPr>
            <a:spLocks noGrp="1"/>
          </p:cNvSpPr>
          <p:nvPr>
            <p:ph type="body" sz="quarter" idx="3"/>
          </p:nvPr>
        </p:nvSpPr>
        <p:spPr>
          <a:xfrm>
            <a:off x="4334437" y="2133599"/>
            <a:ext cx="3603502" cy="4586515"/>
          </a:xfrm>
        </p:spPr>
        <p:txBody>
          <a:bodyPr anchor="t"/>
          <a:lstStyle/>
          <a:p>
            <a:pPr algn="ctr"/>
            <a:r>
              <a:rPr lang="en-US" sz="3500" dirty="0" smtClean="0"/>
              <a:t>Keep your case files as accurate, complete, and up to date as possible</a:t>
            </a:r>
          </a:p>
        </p:txBody>
      </p:sp>
      <p:sp>
        <p:nvSpPr>
          <p:cNvPr id="7" name="Text Placeholder 6"/>
          <p:cNvSpPr>
            <a:spLocks noGrp="1"/>
          </p:cNvSpPr>
          <p:nvPr>
            <p:ph type="body" sz="quarter" idx="13"/>
          </p:nvPr>
        </p:nvSpPr>
        <p:spPr>
          <a:xfrm>
            <a:off x="7993413" y="2104571"/>
            <a:ext cx="3603502" cy="4586515"/>
          </a:xfrm>
        </p:spPr>
        <p:txBody>
          <a:bodyPr anchor="t"/>
          <a:lstStyle/>
          <a:p>
            <a:pPr algn="ctr"/>
            <a:r>
              <a:rPr lang="en-US" sz="3500" dirty="0" smtClean="0"/>
              <a:t>Land Exchanges are much more likely to end up with IBLA, GAO, or OIG than other land tenure cases</a:t>
            </a:r>
            <a:endParaRPr lang="en-US" sz="3500" dirty="0"/>
          </a:p>
        </p:txBody>
      </p:sp>
    </p:spTree>
    <p:extLst>
      <p:ext uri="{BB962C8B-B14F-4D97-AF65-F5344CB8AC3E}">
        <p14:creationId xmlns:p14="http://schemas.microsoft.com/office/powerpoint/2010/main" val="121252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accent3">
                <a:lumMod val="75000"/>
              </a:schemeClr>
            </a:gs>
            <a:gs pos="100000">
              <a:schemeClr val="accent3">
                <a:lumMod val="5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Segregation of Lands</a:t>
            </a:r>
            <a:endParaRPr lang="en-US" sz="5400" dirty="0"/>
          </a:p>
        </p:txBody>
      </p:sp>
      <p:sp>
        <p:nvSpPr>
          <p:cNvPr id="3" name="Content Placeholder 2"/>
          <p:cNvSpPr>
            <a:spLocks noGrp="1"/>
          </p:cNvSpPr>
          <p:nvPr>
            <p:ph idx="1"/>
          </p:nvPr>
        </p:nvSpPr>
        <p:spPr>
          <a:xfrm>
            <a:off x="3570515" y="2432123"/>
            <a:ext cx="5001986" cy="3599316"/>
          </a:xfrm>
        </p:spPr>
        <p:txBody>
          <a:bodyPr>
            <a:normAutofit/>
          </a:bodyPr>
          <a:lstStyle/>
          <a:p>
            <a:pPr>
              <a:lnSpc>
                <a:spcPct val="100000"/>
              </a:lnSpc>
              <a:spcBef>
                <a:spcPts val="0"/>
              </a:spcBef>
              <a:spcAft>
                <a:spcPts val="1800"/>
              </a:spcAft>
              <a:buFont typeface="Wingdings" panose="05000000000000000000" pitchFamily="2" charset="2"/>
              <a:buChar char="v"/>
            </a:pPr>
            <a:r>
              <a:rPr lang="en-US" sz="5400" dirty="0" smtClean="0"/>
              <a:t>The Why</a:t>
            </a:r>
          </a:p>
          <a:p>
            <a:pPr>
              <a:lnSpc>
                <a:spcPct val="100000"/>
              </a:lnSpc>
              <a:spcBef>
                <a:spcPts val="0"/>
              </a:spcBef>
              <a:spcAft>
                <a:spcPts val="1800"/>
              </a:spcAft>
              <a:buFont typeface="Wingdings" panose="05000000000000000000" pitchFamily="2" charset="2"/>
              <a:buChar char="v"/>
            </a:pPr>
            <a:r>
              <a:rPr lang="en-US" sz="5400" dirty="0" smtClean="0"/>
              <a:t>The When</a:t>
            </a:r>
          </a:p>
          <a:p>
            <a:pPr>
              <a:lnSpc>
                <a:spcPct val="100000"/>
              </a:lnSpc>
              <a:spcBef>
                <a:spcPts val="0"/>
              </a:spcBef>
              <a:spcAft>
                <a:spcPts val="1800"/>
              </a:spcAft>
              <a:buFont typeface="Wingdings" panose="05000000000000000000" pitchFamily="2" charset="2"/>
              <a:buChar char="v"/>
            </a:pPr>
            <a:r>
              <a:rPr lang="en-US" sz="5400" dirty="0" smtClean="0"/>
              <a:t>The How</a:t>
            </a:r>
          </a:p>
        </p:txBody>
      </p:sp>
    </p:spTree>
    <p:extLst>
      <p:ext uri="{BB962C8B-B14F-4D97-AF65-F5344CB8AC3E}">
        <p14:creationId xmlns:p14="http://schemas.microsoft.com/office/powerpoint/2010/main" val="14094920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accent3">
                <a:lumMod val="75000"/>
              </a:schemeClr>
            </a:gs>
            <a:gs pos="100000">
              <a:schemeClr val="accent3">
                <a:lumMod val="5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Segregation</a:t>
            </a:r>
            <a:endParaRPr lang="en-US" sz="5400" dirty="0"/>
          </a:p>
        </p:txBody>
      </p:sp>
      <p:sp>
        <p:nvSpPr>
          <p:cNvPr id="3" name="Content Placeholder 2"/>
          <p:cNvSpPr>
            <a:spLocks noGrp="1"/>
          </p:cNvSpPr>
          <p:nvPr>
            <p:ph idx="1"/>
          </p:nvPr>
        </p:nvSpPr>
        <p:spPr>
          <a:xfrm>
            <a:off x="680321" y="2209800"/>
            <a:ext cx="10785965" cy="4648200"/>
          </a:xfrm>
        </p:spPr>
        <p:txBody>
          <a:bodyPr>
            <a:normAutofit/>
          </a:bodyPr>
          <a:lstStyle/>
          <a:p>
            <a:pPr marL="0" indent="0" algn="ctr">
              <a:lnSpc>
                <a:spcPct val="100000"/>
              </a:lnSpc>
              <a:spcBef>
                <a:spcPts val="0"/>
              </a:spcBef>
              <a:buNone/>
            </a:pPr>
            <a:r>
              <a:rPr lang="en-US" sz="3700" dirty="0" smtClean="0"/>
              <a:t>The removal for a limited period, subject to valid existing rights, of a specified area of the Federal lands from appropriation under the public land laws and mineral law, pursuant to the authority of the Secretary of the Interior to allow for the orderly administration of the Federal lands.</a:t>
            </a:r>
          </a:p>
          <a:p>
            <a:pPr marL="0" indent="0" algn="ctr">
              <a:lnSpc>
                <a:spcPct val="100000"/>
              </a:lnSpc>
              <a:spcBef>
                <a:spcPts val="1200"/>
              </a:spcBef>
              <a:buNone/>
            </a:pPr>
            <a:r>
              <a:rPr lang="en-US" sz="2800" dirty="0" smtClean="0">
                <a:solidFill>
                  <a:schemeClr val="bg1"/>
                </a:solidFill>
                <a:latin typeface="+mj-lt"/>
                <a:cs typeface="Times New Roman" panose="02020603050405020304" pitchFamily="18" charset="0"/>
              </a:rPr>
              <a:t>43 CFR 2200.0-5; 43 CFR 2201.1-2</a:t>
            </a:r>
            <a:endParaRPr lang="en-US" sz="28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234293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accent3">
                <a:lumMod val="75000"/>
              </a:schemeClr>
            </a:gs>
            <a:gs pos="100000">
              <a:schemeClr val="accent3">
                <a:lumMod val="5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Segregation</a:t>
            </a:r>
            <a:endParaRPr lang="en-US" sz="5400" dirty="0"/>
          </a:p>
        </p:txBody>
      </p:sp>
      <p:sp>
        <p:nvSpPr>
          <p:cNvPr id="3" name="Content Placeholder 2"/>
          <p:cNvSpPr>
            <a:spLocks noGrp="1"/>
          </p:cNvSpPr>
          <p:nvPr>
            <p:ph idx="1"/>
          </p:nvPr>
        </p:nvSpPr>
        <p:spPr>
          <a:xfrm>
            <a:off x="680321" y="2156604"/>
            <a:ext cx="10785965" cy="4403853"/>
          </a:xfrm>
        </p:spPr>
        <p:txBody>
          <a:bodyPr>
            <a:normAutofit/>
          </a:bodyPr>
          <a:lstStyle/>
          <a:p>
            <a:pPr marL="457200" indent="-457200">
              <a:lnSpc>
                <a:spcPct val="100000"/>
              </a:lnSpc>
              <a:spcBef>
                <a:spcPts val="0"/>
              </a:spcBef>
              <a:buFont typeface="Wingdings" panose="05000000000000000000" pitchFamily="2" charset="2"/>
              <a:buChar char="v"/>
            </a:pPr>
            <a:r>
              <a:rPr lang="en-US" sz="3600" dirty="0" smtClean="0">
                <a:latin typeface="+mj-lt"/>
                <a:cs typeface="Times New Roman" panose="02020603050405020304" pitchFamily="18" charset="0"/>
              </a:rPr>
              <a:t>Must have an exchange proposal</a:t>
            </a:r>
          </a:p>
          <a:p>
            <a:pPr marL="914400" lvl="3" indent="-457200">
              <a:lnSpc>
                <a:spcPct val="100000"/>
              </a:lnSpc>
              <a:spcBef>
                <a:spcPts val="0"/>
              </a:spcBef>
              <a:spcAft>
                <a:spcPts val="2400"/>
              </a:spcAft>
              <a:buFont typeface="Wingdings" panose="05000000000000000000" pitchFamily="2" charset="2"/>
              <a:buChar char="v"/>
            </a:pPr>
            <a:r>
              <a:rPr lang="en-US" sz="3400" dirty="0">
                <a:cs typeface="Times New Roman" panose="02020603050405020304" pitchFamily="18" charset="0"/>
              </a:rPr>
              <a:t>Carver IBLA </a:t>
            </a:r>
            <a:r>
              <a:rPr lang="en-US" sz="3400" dirty="0" smtClean="0">
                <a:cs typeface="Times New Roman" panose="02020603050405020304" pitchFamily="18" charset="0"/>
              </a:rPr>
              <a:t>Decision</a:t>
            </a:r>
            <a:endParaRPr lang="en-US" sz="3400" dirty="0" smtClean="0">
              <a:latin typeface="+mj-lt"/>
              <a:cs typeface="Times New Roman" panose="02020603050405020304" pitchFamily="18" charset="0"/>
            </a:endParaRPr>
          </a:p>
          <a:p>
            <a:pPr marL="457200" indent="-457200">
              <a:lnSpc>
                <a:spcPct val="100000"/>
              </a:lnSpc>
              <a:spcBef>
                <a:spcPts val="0"/>
              </a:spcBef>
              <a:spcAft>
                <a:spcPts val="2400"/>
              </a:spcAft>
              <a:buFont typeface="Wingdings" panose="05000000000000000000" pitchFamily="2" charset="2"/>
              <a:buChar char="v"/>
            </a:pPr>
            <a:r>
              <a:rPr lang="en-US" sz="3600" dirty="0" smtClean="0">
                <a:latin typeface="+mj-lt"/>
                <a:cs typeface="Times New Roman" panose="02020603050405020304" pitchFamily="18" charset="0"/>
              </a:rPr>
              <a:t>Up to 5 years – cannot extend</a:t>
            </a:r>
          </a:p>
          <a:p>
            <a:pPr marL="457200" indent="-457200">
              <a:lnSpc>
                <a:spcPct val="100000"/>
              </a:lnSpc>
              <a:spcBef>
                <a:spcPts val="0"/>
              </a:spcBef>
              <a:spcAft>
                <a:spcPts val="2400"/>
              </a:spcAft>
              <a:buFont typeface="Wingdings" panose="05000000000000000000" pitchFamily="2" charset="2"/>
              <a:buChar char="v"/>
            </a:pPr>
            <a:r>
              <a:rPr lang="en-US" sz="3600" dirty="0" smtClean="0">
                <a:latin typeface="+mj-lt"/>
                <a:cs typeface="Times New Roman" panose="02020603050405020304" pitchFamily="18" charset="0"/>
              </a:rPr>
              <a:t>Effective the date of record notation</a:t>
            </a:r>
          </a:p>
          <a:p>
            <a:pPr marL="457200" indent="-457200">
              <a:lnSpc>
                <a:spcPct val="100000"/>
              </a:lnSpc>
              <a:spcBef>
                <a:spcPts val="0"/>
              </a:spcBef>
              <a:spcAft>
                <a:spcPts val="2400"/>
              </a:spcAft>
              <a:buFont typeface="Wingdings" panose="05000000000000000000" pitchFamily="2" charset="2"/>
              <a:buChar char="v"/>
            </a:pPr>
            <a:r>
              <a:rPr lang="en-US" sz="3600" dirty="0" smtClean="0">
                <a:latin typeface="+mj-lt"/>
                <a:cs typeface="Times New Roman" panose="02020603050405020304" pitchFamily="18" charset="0"/>
              </a:rPr>
              <a:t>Does not preclude the issuance of ROW or SUP</a:t>
            </a:r>
            <a:endParaRPr lang="en-US" sz="3600" dirty="0">
              <a:latin typeface="+mj-lt"/>
              <a:cs typeface="Times New Roman" panose="02020603050405020304" pitchFamily="18" charset="0"/>
            </a:endParaRPr>
          </a:p>
        </p:txBody>
      </p:sp>
    </p:spTree>
    <p:extLst>
      <p:ext uri="{BB962C8B-B14F-4D97-AF65-F5344CB8AC3E}">
        <p14:creationId xmlns:p14="http://schemas.microsoft.com/office/powerpoint/2010/main" val="3911421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accent3">
                <a:lumMod val="75000"/>
              </a:schemeClr>
            </a:gs>
            <a:gs pos="100000">
              <a:schemeClr val="accent3">
                <a:lumMod val="5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When to Segregate . . .</a:t>
            </a:r>
            <a:endParaRPr lang="en-US" sz="5400" dirty="0"/>
          </a:p>
        </p:txBody>
      </p:sp>
      <p:sp>
        <p:nvSpPr>
          <p:cNvPr id="3" name="Content Placeholder 2"/>
          <p:cNvSpPr>
            <a:spLocks noGrp="1"/>
          </p:cNvSpPr>
          <p:nvPr>
            <p:ph idx="1"/>
          </p:nvPr>
        </p:nvSpPr>
        <p:spPr>
          <a:xfrm>
            <a:off x="680321" y="2204720"/>
            <a:ext cx="10785965" cy="4355737"/>
          </a:xfrm>
        </p:spPr>
        <p:txBody>
          <a:bodyPr>
            <a:normAutofit/>
          </a:bodyPr>
          <a:lstStyle/>
          <a:p>
            <a:pPr marL="568325" indent="-568325">
              <a:lnSpc>
                <a:spcPct val="100000"/>
              </a:lnSpc>
              <a:spcBef>
                <a:spcPts val="0"/>
              </a:spcBef>
              <a:spcAft>
                <a:spcPts val="2400"/>
              </a:spcAft>
              <a:buFont typeface="Wingdings" panose="05000000000000000000" pitchFamily="2" charset="2"/>
              <a:buChar char="v"/>
            </a:pPr>
            <a:r>
              <a:rPr lang="en-US" sz="4000" dirty="0" smtClean="0">
                <a:latin typeface="+mj-lt"/>
                <a:cs typeface="Times New Roman" panose="02020603050405020304" pitchFamily="18" charset="0"/>
              </a:rPr>
              <a:t>Only when we have a proposal</a:t>
            </a:r>
          </a:p>
          <a:p>
            <a:pPr marL="568325" indent="-568325">
              <a:lnSpc>
                <a:spcPct val="100000"/>
              </a:lnSpc>
              <a:spcBef>
                <a:spcPts val="0"/>
              </a:spcBef>
              <a:spcAft>
                <a:spcPts val="2400"/>
              </a:spcAft>
              <a:buFont typeface="Wingdings" panose="05000000000000000000" pitchFamily="2" charset="2"/>
              <a:buChar char="v"/>
            </a:pPr>
            <a:r>
              <a:rPr lang="en-US" sz="4000" dirty="0" smtClean="0">
                <a:latin typeface="+mj-lt"/>
                <a:cs typeface="Times New Roman" panose="02020603050405020304" pitchFamily="18" charset="0"/>
              </a:rPr>
              <a:t>BLM – Prior to NOEP publication</a:t>
            </a:r>
          </a:p>
          <a:p>
            <a:pPr marL="568325" indent="-568325">
              <a:lnSpc>
                <a:spcPct val="100000"/>
              </a:lnSpc>
              <a:spcBef>
                <a:spcPts val="0"/>
              </a:spcBef>
              <a:spcAft>
                <a:spcPts val="2400"/>
              </a:spcAft>
              <a:buFont typeface="Wingdings" panose="05000000000000000000" pitchFamily="2" charset="2"/>
              <a:buChar char="v"/>
            </a:pPr>
            <a:r>
              <a:rPr lang="en-US" sz="4000" dirty="0" smtClean="0">
                <a:latin typeface="+mj-lt"/>
                <a:cs typeface="Times New Roman" panose="02020603050405020304" pitchFamily="18" charset="0"/>
              </a:rPr>
              <a:t>FS – Upon execution of the ATI only if lands are Public Domain; acquired lands are exempt from mineral entry</a:t>
            </a:r>
            <a:endParaRPr lang="en-US" sz="4000" dirty="0">
              <a:latin typeface="+mj-lt"/>
              <a:cs typeface="Times New Roman" panose="02020603050405020304" pitchFamily="18" charset="0"/>
            </a:endParaRPr>
          </a:p>
        </p:txBody>
      </p:sp>
    </p:spTree>
    <p:extLst>
      <p:ext uri="{BB962C8B-B14F-4D97-AF65-F5344CB8AC3E}">
        <p14:creationId xmlns:p14="http://schemas.microsoft.com/office/powerpoint/2010/main" val="2958290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accent3">
                <a:lumMod val="75000"/>
              </a:schemeClr>
            </a:gs>
            <a:gs pos="100000">
              <a:schemeClr val="accent3">
                <a:lumMod val="5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How to Segregate . . .</a:t>
            </a:r>
            <a:endParaRPr lang="en-US" sz="5400" dirty="0"/>
          </a:p>
        </p:txBody>
      </p:sp>
      <p:sp>
        <p:nvSpPr>
          <p:cNvPr id="3" name="Content Placeholder 2"/>
          <p:cNvSpPr>
            <a:spLocks noGrp="1"/>
          </p:cNvSpPr>
          <p:nvPr>
            <p:ph idx="1"/>
          </p:nvPr>
        </p:nvSpPr>
        <p:spPr>
          <a:xfrm>
            <a:off x="1553030" y="2676525"/>
            <a:ext cx="8882742" cy="3883932"/>
          </a:xfrm>
        </p:spPr>
        <p:txBody>
          <a:bodyPr>
            <a:normAutofit/>
          </a:bodyPr>
          <a:lstStyle/>
          <a:p>
            <a:pPr marL="465138" indent="-465138">
              <a:lnSpc>
                <a:spcPct val="100000"/>
              </a:lnSpc>
              <a:spcBef>
                <a:spcPts val="0"/>
              </a:spcBef>
              <a:spcAft>
                <a:spcPts val="3600"/>
              </a:spcAft>
              <a:buFont typeface="Wingdings" panose="05000000000000000000" pitchFamily="2" charset="2"/>
              <a:buChar char="v"/>
            </a:pP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BLM</a:t>
            </a:r>
            <a:r>
              <a:rPr lang="en-US" sz="4000" dirty="0" smtClean="0">
                <a:solidFill>
                  <a:schemeClr val="bg1"/>
                </a:solidFill>
                <a:latin typeface="+mj-lt"/>
                <a:cs typeface="Times New Roman" panose="02020603050405020304" pitchFamily="18" charset="0"/>
              </a:rPr>
              <a:t> </a:t>
            </a:r>
            <a:r>
              <a:rPr lang="en-US" sz="4000" dirty="0" smtClean="0">
                <a:latin typeface="+mj-lt"/>
                <a:cs typeface="Times New Roman" panose="02020603050405020304" pitchFamily="18" charset="0"/>
              </a:rPr>
              <a:t>– Memo to BLM State Office and LR2000 Serial Register Page</a:t>
            </a:r>
          </a:p>
          <a:p>
            <a:pPr marL="465138" indent="-465138">
              <a:lnSpc>
                <a:spcPct val="100000"/>
              </a:lnSpc>
              <a:spcBef>
                <a:spcPts val="0"/>
              </a:spcBef>
              <a:spcAft>
                <a:spcPts val="3600"/>
              </a:spcAft>
              <a:buFont typeface="Wingdings" panose="05000000000000000000" pitchFamily="2" charset="2"/>
              <a:buChar char="v"/>
            </a:pPr>
            <a:r>
              <a:rPr lang="en-US" sz="40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FS</a:t>
            </a:r>
            <a:r>
              <a:rPr lang="en-US" sz="4000" dirty="0" smtClean="0">
                <a:latin typeface="+mj-lt"/>
                <a:cs typeface="Times New Roman" panose="02020603050405020304" pitchFamily="18" charset="0"/>
              </a:rPr>
              <a:t> – Authorized Officer requests BLM State Office to segregate</a:t>
            </a:r>
            <a:endParaRPr lang="en-US" sz="4000" dirty="0">
              <a:latin typeface="+mj-lt"/>
              <a:cs typeface="Times New Roman" panose="02020603050405020304" pitchFamily="18" charset="0"/>
            </a:endParaRPr>
          </a:p>
        </p:txBody>
      </p:sp>
    </p:spTree>
    <p:extLst>
      <p:ext uri="{BB962C8B-B14F-4D97-AF65-F5344CB8AC3E}">
        <p14:creationId xmlns:p14="http://schemas.microsoft.com/office/powerpoint/2010/main" val="25858699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Case Files</a:t>
            </a:r>
            <a:endParaRPr lang="en-US" sz="5400" dirty="0"/>
          </a:p>
        </p:txBody>
      </p:sp>
      <p:sp>
        <p:nvSpPr>
          <p:cNvPr id="3" name="Content Placeholder 2"/>
          <p:cNvSpPr>
            <a:spLocks noGrp="1"/>
          </p:cNvSpPr>
          <p:nvPr>
            <p:ph idx="1"/>
          </p:nvPr>
        </p:nvSpPr>
        <p:spPr>
          <a:xfrm>
            <a:off x="680321" y="2193499"/>
            <a:ext cx="10627330" cy="4392652"/>
          </a:xfrm>
        </p:spPr>
        <p:txBody>
          <a:bodyPr>
            <a:normAutofit/>
          </a:bodyPr>
          <a:lstStyle/>
          <a:p>
            <a:pPr>
              <a:buFont typeface="Wingdings" panose="05000000000000000000" pitchFamily="2" charset="2"/>
              <a:buChar char="v"/>
            </a:pPr>
            <a:r>
              <a:rPr lang="en-US" sz="3600" dirty="0" smtClean="0"/>
              <a:t>The Regulation and Policy</a:t>
            </a:r>
          </a:p>
          <a:p>
            <a:pPr>
              <a:buFont typeface="Wingdings" panose="05000000000000000000" pitchFamily="2" charset="2"/>
              <a:buChar char="v"/>
            </a:pPr>
            <a:r>
              <a:rPr lang="en-US" sz="3600" dirty="0" smtClean="0"/>
              <a:t>The Case File</a:t>
            </a:r>
          </a:p>
          <a:p>
            <a:pPr>
              <a:buFont typeface="Wingdings" panose="05000000000000000000" pitchFamily="2" charset="2"/>
              <a:buChar char="v"/>
            </a:pPr>
            <a:r>
              <a:rPr lang="en-US" sz="3600" dirty="0" smtClean="0"/>
              <a:t>The Contents and Documentation</a:t>
            </a:r>
          </a:p>
          <a:p>
            <a:pPr>
              <a:buFont typeface="Wingdings" panose="05000000000000000000" pitchFamily="2" charset="2"/>
              <a:buChar char="v"/>
            </a:pPr>
            <a:r>
              <a:rPr lang="en-US" sz="3600" dirty="0" smtClean="0"/>
              <a:t>Mandatory Documents</a:t>
            </a:r>
          </a:p>
          <a:p>
            <a:pPr>
              <a:buFont typeface="Wingdings" panose="05000000000000000000" pitchFamily="2" charset="2"/>
              <a:buChar char="v"/>
            </a:pPr>
            <a:r>
              <a:rPr lang="en-US" sz="3600" dirty="0" smtClean="0"/>
              <a:t>Proprietary and Confidential Information</a:t>
            </a:r>
          </a:p>
          <a:p>
            <a:pPr>
              <a:buFont typeface="Wingdings" panose="05000000000000000000" pitchFamily="2" charset="2"/>
              <a:buChar char="v"/>
            </a:pPr>
            <a:r>
              <a:rPr lang="en-US" sz="3600" dirty="0" smtClean="0"/>
              <a:t>Final Disposition of Case Files</a:t>
            </a:r>
          </a:p>
        </p:txBody>
      </p:sp>
      <p:pic>
        <p:nvPicPr>
          <p:cNvPr id="2050" name="Picture 2" descr="C:\Users\lford\AppData\Local\Microsoft\Windows\INetCache\IE\J7IK07GX\folder-23609_960_72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0616" y="393895"/>
            <a:ext cx="3843648" cy="2710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13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accent3">
                <a:lumMod val="75000"/>
              </a:schemeClr>
            </a:gs>
            <a:gs pos="100000">
              <a:schemeClr val="accent3">
                <a:lumMod val="5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70528" y="758535"/>
            <a:ext cx="2590546" cy="1065239"/>
          </a:xfrm>
        </p:spPr>
        <p:txBody>
          <a:bodyPr>
            <a:noAutofit/>
          </a:bodyPr>
          <a:lstStyle/>
          <a:p>
            <a:r>
              <a:rPr lang="en-US" sz="4400" dirty="0" smtClean="0"/>
              <a:t>MTP/HI Notation</a:t>
            </a:r>
            <a:endParaRPr lang="en-US" sz="4400"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4220" y="201931"/>
            <a:ext cx="7699663" cy="64898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4"/>
          <a:srcRect t="63382" r="62666" b="5948"/>
          <a:stretch/>
        </p:blipFill>
        <p:spPr>
          <a:xfrm>
            <a:off x="6026728" y="2311373"/>
            <a:ext cx="5848873" cy="4047863"/>
          </a:xfrm>
          <a:prstGeom prst="rect">
            <a:avLst/>
          </a:prstGeom>
          <a:ln w="38100" cap="sq">
            <a:solidFill>
              <a:srgbClr val="000000"/>
            </a:solidFill>
            <a:prstDash val="solid"/>
            <a:miter lim="800000"/>
          </a:ln>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14515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accent3">
                <a:lumMod val="75000"/>
              </a:schemeClr>
            </a:gs>
            <a:gs pos="100000">
              <a:schemeClr val="accent3">
                <a:lumMod val="50000"/>
              </a:schemeClr>
            </a:gs>
          </a:gsLst>
          <a:lin ang="2520000" scaled="0"/>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5367" b="3704"/>
          <a:stretch/>
        </p:blipFill>
        <p:spPr>
          <a:xfrm>
            <a:off x="353292" y="280347"/>
            <a:ext cx="11471562" cy="6267290"/>
          </a:xfrm>
          <a:prstGeom prst="rect">
            <a:avLst/>
          </a:prstGeom>
          <a:ln w="38100" cap="sq">
            <a:solidFill>
              <a:srgbClr val="000000"/>
            </a:solidFill>
            <a:prstDash val="solid"/>
            <a:miter lim="800000"/>
          </a:ln>
          <a:effectLst>
            <a:outerShdw blurRad="50800" dist="38100" dir="8100000" algn="tr" rotWithShape="0">
              <a:prstClr val="black">
                <a:alpha val="40000"/>
              </a:prstClr>
            </a:outerShdw>
          </a:effectLst>
        </p:spPr>
      </p:pic>
      <p:sp>
        <p:nvSpPr>
          <p:cNvPr id="5" name="Title 4"/>
          <p:cNvSpPr>
            <a:spLocks noGrp="1"/>
          </p:cNvSpPr>
          <p:nvPr>
            <p:ph type="title"/>
          </p:nvPr>
        </p:nvSpPr>
        <p:spPr/>
        <p:txBody>
          <a:bodyPr/>
          <a:lstStyle/>
          <a:p>
            <a:endParaRPr lang="en-US"/>
          </a:p>
        </p:txBody>
      </p:sp>
    </p:spTree>
    <p:extLst>
      <p:ext uri="{BB962C8B-B14F-4D97-AF65-F5344CB8AC3E}">
        <p14:creationId xmlns:p14="http://schemas.microsoft.com/office/powerpoint/2010/main" val="106584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accent3">
                <a:lumMod val="75000"/>
              </a:schemeClr>
            </a:gs>
            <a:gs pos="100000">
              <a:schemeClr val="accent3">
                <a:lumMod val="5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Terminate Segregation </a:t>
            </a:r>
            <a:endParaRPr lang="en-US" sz="5400" dirty="0"/>
          </a:p>
        </p:txBody>
      </p:sp>
      <p:sp>
        <p:nvSpPr>
          <p:cNvPr id="3" name="Content Placeholder 2"/>
          <p:cNvSpPr>
            <a:spLocks noGrp="1"/>
          </p:cNvSpPr>
          <p:nvPr>
            <p:ph idx="1"/>
          </p:nvPr>
        </p:nvSpPr>
        <p:spPr>
          <a:xfrm>
            <a:off x="680321" y="2177144"/>
            <a:ext cx="10945621" cy="4383314"/>
          </a:xfrm>
        </p:spPr>
        <p:txBody>
          <a:bodyPr>
            <a:normAutofit/>
          </a:bodyPr>
          <a:lstStyle/>
          <a:p>
            <a:pPr marL="0" indent="0">
              <a:lnSpc>
                <a:spcPct val="100000"/>
              </a:lnSpc>
              <a:spcBef>
                <a:spcPts val="0"/>
              </a:spcBef>
              <a:spcAft>
                <a:spcPts val="1800"/>
              </a:spcAft>
              <a:buNone/>
            </a:pPr>
            <a:r>
              <a:rPr lang="en-US" sz="3800" dirty="0" smtClean="0">
                <a:solidFill>
                  <a:schemeClr val="bg1"/>
                </a:solidFill>
                <a:effectLst>
                  <a:outerShdw blurRad="38100" dist="38100" dir="2700000" algn="tl">
                    <a:srgbClr val="000000">
                      <a:alpha val="43137"/>
                    </a:srgbClr>
                  </a:outerShdw>
                </a:effectLst>
                <a:latin typeface="+mj-lt"/>
                <a:cs typeface="Times New Roman" panose="02020603050405020304" pitchFamily="18" charset="0"/>
              </a:rPr>
              <a:t>Segregation terminates upon:</a:t>
            </a:r>
          </a:p>
          <a:p>
            <a:pPr marL="465138" indent="-465138">
              <a:lnSpc>
                <a:spcPct val="100000"/>
              </a:lnSpc>
              <a:spcBef>
                <a:spcPts val="0"/>
              </a:spcBef>
              <a:spcAft>
                <a:spcPts val="1800"/>
              </a:spcAft>
              <a:buFont typeface="Wingdings" panose="05000000000000000000" pitchFamily="2" charset="2"/>
              <a:buChar char="v"/>
            </a:pPr>
            <a:r>
              <a:rPr lang="en-US" sz="3600" dirty="0" smtClean="0">
                <a:latin typeface="+mj-lt"/>
                <a:cs typeface="Times New Roman" panose="02020603050405020304" pitchFamily="18" charset="0"/>
              </a:rPr>
              <a:t>Conveyance of Federal lands or interests</a:t>
            </a:r>
          </a:p>
          <a:p>
            <a:pPr marL="465138" indent="-465138">
              <a:lnSpc>
                <a:spcPct val="100000"/>
              </a:lnSpc>
              <a:spcBef>
                <a:spcPts val="0"/>
              </a:spcBef>
              <a:spcAft>
                <a:spcPts val="1800"/>
              </a:spcAft>
              <a:buFont typeface="Wingdings" panose="05000000000000000000" pitchFamily="2" charset="2"/>
              <a:buChar char="v"/>
            </a:pPr>
            <a:r>
              <a:rPr lang="en-US" sz="3600" dirty="0" smtClean="0">
                <a:latin typeface="+mj-lt"/>
                <a:cs typeface="Times New Roman" panose="02020603050405020304" pitchFamily="18" charset="0"/>
              </a:rPr>
              <a:t>End of segregation period</a:t>
            </a:r>
          </a:p>
          <a:p>
            <a:pPr marL="465138" indent="-465138">
              <a:lnSpc>
                <a:spcPct val="100000"/>
              </a:lnSpc>
              <a:spcBef>
                <a:spcPts val="0"/>
              </a:spcBef>
              <a:spcAft>
                <a:spcPts val="1800"/>
              </a:spcAft>
              <a:buFont typeface="Wingdings" panose="05000000000000000000" pitchFamily="2" charset="2"/>
              <a:buChar char="v"/>
            </a:pPr>
            <a:r>
              <a:rPr lang="en-US" sz="3600" i="1" dirty="0" smtClean="0">
                <a:latin typeface="+mj-lt"/>
                <a:cs typeface="Times New Roman" panose="02020603050405020304" pitchFamily="18" charset="0"/>
              </a:rPr>
              <a:t>Federal Register</a:t>
            </a:r>
            <a:r>
              <a:rPr lang="en-US" sz="3600" dirty="0" smtClean="0">
                <a:latin typeface="+mj-lt"/>
                <a:cs typeface="Times New Roman" panose="02020603050405020304" pitchFamily="18" charset="0"/>
              </a:rPr>
              <a:t> publication of opening order following a decision to remove any or all lands from the exchange proposal</a:t>
            </a:r>
            <a:endParaRPr lang="en-US" sz="3600" dirty="0">
              <a:latin typeface="+mj-lt"/>
              <a:cs typeface="Times New Roman" panose="02020603050405020304" pitchFamily="18" charset="0"/>
            </a:endParaRPr>
          </a:p>
        </p:txBody>
      </p:sp>
    </p:spTree>
    <p:extLst>
      <p:ext uri="{BB962C8B-B14F-4D97-AF65-F5344CB8AC3E}">
        <p14:creationId xmlns:p14="http://schemas.microsoft.com/office/powerpoint/2010/main" val="233739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accent3">
                <a:lumMod val="75000"/>
              </a:schemeClr>
            </a:gs>
            <a:gs pos="100000">
              <a:schemeClr val="accent3">
                <a:lumMod val="5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7275" y="753228"/>
            <a:ext cx="9236907" cy="1080938"/>
          </a:xfrm>
        </p:spPr>
        <p:txBody>
          <a:bodyPr>
            <a:normAutofit/>
          </a:bodyPr>
          <a:lstStyle/>
          <a:p>
            <a:r>
              <a:rPr lang="en-US" sz="5400" dirty="0" smtClean="0"/>
              <a:t>Non-Federal Lands</a:t>
            </a:r>
            <a:endParaRPr lang="en-US" sz="5400" dirty="0"/>
          </a:p>
        </p:txBody>
      </p:sp>
      <p:sp>
        <p:nvSpPr>
          <p:cNvPr id="3" name="Content Placeholder 2"/>
          <p:cNvSpPr>
            <a:spLocks noGrp="1"/>
          </p:cNvSpPr>
          <p:nvPr>
            <p:ph idx="1"/>
          </p:nvPr>
        </p:nvSpPr>
        <p:spPr>
          <a:xfrm>
            <a:off x="764499" y="2171700"/>
            <a:ext cx="10538086" cy="4388758"/>
          </a:xfrm>
        </p:spPr>
        <p:txBody>
          <a:bodyPr>
            <a:normAutofit fontScale="92500" lnSpcReduction="10000"/>
          </a:bodyPr>
          <a:lstStyle/>
          <a:p>
            <a:pPr marL="398463" indent="-398463">
              <a:lnSpc>
                <a:spcPct val="100000"/>
              </a:lnSpc>
              <a:spcBef>
                <a:spcPts val="0"/>
              </a:spcBef>
              <a:spcAft>
                <a:spcPts val="1800"/>
              </a:spcAft>
              <a:buFont typeface="Wingdings" panose="05000000000000000000" pitchFamily="2" charset="2"/>
              <a:buChar char="v"/>
            </a:pPr>
            <a:r>
              <a:rPr lang="en-US" sz="3600" dirty="0" smtClean="0">
                <a:latin typeface="+mj-lt"/>
                <a:cs typeface="Times New Roman" panose="02020603050405020304" pitchFamily="18" charset="0"/>
              </a:rPr>
              <a:t>Non-Federal lands acquired in a land exchange are segregated for 90 days after acceptance of title by the U.S.  </a:t>
            </a:r>
          </a:p>
          <a:p>
            <a:pPr marL="398463" indent="-398463">
              <a:lnSpc>
                <a:spcPct val="100000"/>
              </a:lnSpc>
              <a:spcBef>
                <a:spcPts val="0"/>
              </a:spcBef>
              <a:spcAft>
                <a:spcPts val="1800"/>
              </a:spcAft>
              <a:buFont typeface="Wingdings" panose="05000000000000000000" pitchFamily="2" charset="2"/>
              <a:buChar char="v"/>
            </a:pPr>
            <a:r>
              <a:rPr lang="en-US" sz="3600" dirty="0" smtClean="0">
                <a:latin typeface="+mj-lt"/>
                <a:cs typeface="Times New Roman" panose="02020603050405020304" pitchFamily="18" charset="0"/>
              </a:rPr>
              <a:t>After 90 days, they are open to the operation of the public land laws and entry, location, and patent under the mining laws (FLPMA, Sec. 206i), unless you have processed a withdrawal action.</a:t>
            </a:r>
          </a:p>
          <a:p>
            <a:pPr marL="398463" indent="-398463">
              <a:lnSpc>
                <a:spcPct val="110000"/>
              </a:lnSpc>
              <a:spcBef>
                <a:spcPts val="0"/>
              </a:spcBef>
              <a:buFont typeface="Wingdings" panose="05000000000000000000" pitchFamily="2" charset="2"/>
              <a:buChar char="v"/>
            </a:pPr>
            <a:r>
              <a:rPr lang="en-US" sz="3200" dirty="0" smtClean="0">
                <a:latin typeface="+mj-lt"/>
                <a:cs typeface="Times New Roman" panose="02020603050405020304" pitchFamily="18" charset="0"/>
              </a:rPr>
              <a:t>See 43 CFR 2201.9(b) </a:t>
            </a:r>
            <a:r>
              <a:rPr lang="en-US" sz="3200" dirty="0" smtClean="0">
                <a:latin typeface="+mj-lt"/>
                <a:cs typeface="Times New Roman" panose="02020603050405020304" pitchFamily="18" charset="0"/>
                <a:sym typeface="Wingdings" panose="05000000000000000000" pitchFamily="2" charset="2"/>
              </a:rPr>
              <a:t></a:t>
            </a:r>
            <a:r>
              <a:rPr lang="en-US" sz="3200" dirty="0" smtClean="0">
                <a:latin typeface="+mj-lt"/>
                <a:cs typeface="Times New Roman" panose="02020603050405020304" pitchFamily="18" charset="0"/>
              </a:rPr>
              <a:t> 36 CFR 254.16(b)</a:t>
            </a:r>
            <a:endParaRPr lang="en-US" sz="3200" dirty="0">
              <a:latin typeface="+mj-lt"/>
              <a:cs typeface="Times New Roman" panose="02020603050405020304" pitchFamily="18" charset="0"/>
            </a:endParaRPr>
          </a:p>
        </p:txBody>
      </p:sp>
    </p:spTree>
    <p:extLst>
      <p:ext uri="{BB962C8B-B14F-4D97-AF65-F5344CB8AC3E}">
        <p14:creationId xmlns:p14="http://schemas.microsoft.com/office/powerpoint/2010/main" val="32608840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accent3">
                <a:lumMod val="75000"/>
              </a:schemeClr>
            </a:gs>
            <a:gs pos="100000">
              <a:schemeClr val="accent3">
                <a:lumMod val="5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9567" y="753228"/>
            <a:ext cx="9634615" cy="1080938"/>
          </a:xfrm>
        </p:spPr>
        <p:txBody>
          <a:bodyPr>
            <a:normAutofit/>
          </a:bodyPr>
          <a:lstStyle/>
          <a:p>
            <a:r>
              <a:rPr lang="en-US" sz="5400" dirty="0" smtClean="0"/>
              <a:t>Non-Federal Lands</a:t>
            </a:r>
            <a:endParaRPr lang="en-US" sz="5400" dirty="0"/>
          </a:p>
        </p:txBody>
      </p:sp>
      <p:sp>
        <p:nvSpPr>
          <p:cNvPr id="3" name="Content Placeholder 2"/>
          <p:cNvSpPr>
            <a:spLocks noGrp="1"/>
          </p:cNvSpPr>
          <p:nvPr>
            <p:ph idx="1"/>
          </p:nvPr>
        </p:nvSpPr>
        <p:spPr>
          <a:xfrm>
            <a:off x="659567" y="2171700"/>
            <a:ext cx="10972799" cy="4388758"/>
          </a:xfrm>
        </p:spPr>
        <p:txBody>
          <a:bodyPr>
            <a:normAutofit fontScale="92500"/>
          </a:bodyPr>
          <a:lstStyle/>
          <a:p>
            <a:pPr>
              <a:lnSpc>
                <a:spcPct val="100000"/>
              </a:lnSpc>
              <a:spcBef>
                <a:spcPts val="0"/>
              </a:spcBef>
              <a:spcAft>
                <a:spcPts val="1800"/>
              </a:spcAft>
              <a:buFont typeface="Wingdings" panose="05000000000000000000" pitchFamily="2" charset="2"/>
              <a:buChar char="v"/>
            </a:pPr>
            <a:r>
              <a:rPr lang="en-US" sz="3500" dirty="0" smtClean="0">
                <a:latin typeface="+mj-lt"/>
                <a:cs typeface="Times New Roman" panose="02020603050405020304" pitchFamily="18" charset="0"/>
              </a:rPr>
              <a:t>Lands </a:t>
            </a:r>
            <a:r>
              <a:rPr lang="en-US" sz="3500" dirty="0">
                <a:latin typeface="+mj-lt"/>
                <a:cs typeface="Times New Roman" panose="02020603050405020304" pitchFamily="18" charset="0"/>
              </a:rPr>
              <a:t>acquired by exchange that are within Congressionally designated areas, withdrawals, or areas </a:t>
            </a:r>
            <a:r>
              <a:rPr lang="en-US" sz="3500" dirty="0" smtClean="0">
                <a:latin typeface="+mj-lt"/>
                <a:cs typeface="Times New Roman" panose="02020603050405020304" pitchFamily="18" charset="0"/>
              </a:rPr>
              <a:t>established through the </a:t>
            </a:r>
            <a:r>
              <a:rPr lang="en-US" sz="3500" dirty="0">
                <a:latin typeface="+mj-lt"/>
                <a:cs typeface="Times New Roman" panose="02020603050405020304" pitchFamily="18" charset="0"/>
              </a:rPr>
              <a:t>BLM land use planning process automatically become part of the area or </a:t>
            </a:r>
            <a:r>
              <a:rPr lang="en-US" sz="3500" dirty="0" smtClean="0">
                <a:latin typeface="+mj-lt"/>
                <a:cs typeface="Times New Roman" panose="02020603050405020304" pitchFamily="18" charset="0"/>
              </a:rPr>
              <a:t>unit.</a:t>
            </a:r>
          </a:p>
          <a:p>
            <a:pPr>
              <a:lnSpc>
                <a:spcPct val="100000"/>
              </a:lnSpc>
              <a:spcBef>
                <a:spcPts val="0"/>
              </a:spcBef>
              <a:spcAft>
                <a:spcPts val="1800"/>
              </a:spcAft>
              <a:buFont typeface="Wingdings" panose="05000000000000000000" pitchFamily="2" charset="2"/>
              <a:buChar char="v"/>
            </a:pPr>
            <a:r>
              <a:rPr lang="en-US" sz="3500" dirty="0" smtClean="0">
                <a:latin typeface="+mj-lt"/>
                <a:cs typeface="Times New Roman" panose="02020603050405020304" pitchFamily="18" charset="0"/>
              </a:rPr>
              <a:t>Lands are managed in accord with </a:t>
            </a:r>
            <a:r>
              <a:rPr lang="en-US" sz="3500" dirty="0">
                <a:latin typeface="+mj-lt"/>
                <a:cs typeface="Times New Roman" panose="02020603050405020304" pitchFamily="18" charset="0"/>
              </a:rPr>
              <a:t>all laws, regulations or plans applicable to such area or </a:t>
            </a:r>
            <a:r>
              <a:rPr lang="en-US" sz="3500" dirty="0" smtClean="0">
                <a:latin typeface="+mj-lt"/>
                <a:cs typeface="Times New Roman" panose="02020603050405020304" pitchFamily="18" charset="0"/>
              </a:rPr>
              <a:t>unit.</a:t>
            </a:r>
          </a:p>
          <a:p>
            <a:pPr>
              <a:lnSpc>
                <a:spcPct val="120000"/>
              </a:lnSpc>
              <a:spcBef>
                <a:spcPts val="0"/>
              </a:spcBef>
              <a:buFont typeface="Wingdings" panose="05000000000000000000" pitchFamily="2" charset="2"/>
              <a:buChar char="v"/>
            </a:pPr>
            <a:r>
              <a:rPr lang="en-US" sz="3500" dirty="0" smtClean="0">
                <a:latin typeface="+mj-lt"/>
                <a:cs typeface="Times New Roman" panose="02020603050405020304" pitchFamily="18" charset="0"/>
              </a:rPr>
              <a:t>See </a:t>
            </a:r>
            <a:r>
              <a:rPr lang="en-US" sz="3500" dirty="0">
                <a:latin typeface="+mj-lt"/>
                <a:cs typeface="Times New Roman" panose="02020603050405020304" pitchFamily="18" charset="0"/>
              </a:rPr>
              <a:t>43 CFR 2200.0-6 (</a:t>
            </a:r>
            <a:r>
              <a:rPr lang="en-US" sz="3500" dirty="0" smtClean="0">
                <a:latin typeface="+mj-lt"/>
                <a:cs typeface="Times New Roman" panose="02020603050405020304" pitchFamily="18" charset="0"/>
              </a:rPr>
              <a:t>f-g) </a:t>
            </a:r>
            <a:r>
              <a:rPr lang="en-US" sz="3500" dirty="0" smtClean="0">
                <a:cs typeface="Times New Roman" panose="02020603050405020304" pitchFamily="18" charset="0"/>
                <a:sym typeface="Wingdings" panose="05000000000000000000" pitchFamily="2" charset="2"/>
              </a:rPr>
              <a:t> 36 CFR 254.3 (e-f)</a:t>
            </a:r>
            <a:endParaRPr lang="en-US" sz="3500" dirty="0">
              <a:latin typeface="+mj-lt"/>
              <a:cs typeface="Times New Roman" panose="02020603050405020304" pitchFamily="18" charset="0"/>
            </a:endParaRPr>
          </a:p>
        </p:txBody>
      </p:sp>
    </p:spTree>
    <p:extLst>
      <p:ext uri="{BB962C8B-B14F-4D97-AF65-F5344CB8AC3E}">
        <p14:creationId xmlns:p14="http://schemas.microsoft.com/office/powerpoint/2010/main" val="11762354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3">
                <a:lumMod val="60000"/>
                <a:lumOff val="40000"/>
              </a:schemeClr>
            </a:gs>
            <a:gs pos="50000">
              <a:schemeClr val="accent3">
                <a:lumMod val="75000"/>
              </a:schemeClr>
            </a:gs>
            <a:gs pos="100000">
              <a:schemeClr val="accent3">
                <a:lumMod val="50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9567" y="753228"/>
            <a:ext cx="9634615" cy="1080938"/>
          </a:xfrm>
        </p:spPr>
        <p:txBody>
          <a:bodyPr>
            <a:normAutofit/>
          </a:bodyPr>
          <a:lstStyle/>
          <a:p>
            <a:r>
              <a:rPr lang="en-US" sz="5400" dirty="0" smtClean="0"/>
              <a:t>Questions?</a:t>
            </a:r>
            <a:endParaRPr lang="en-US" sz="5400" dirty="0"/>
          </a:p>
        </p:txBody>
      </p:sp>
      <p:pic>
        <p:nvPicPr>
          <p:cNvPr id="5" name="Picture 4" descr="Free Desktop &lt;strong&gt;Happy&lt;/strong&gt; Wallpapers Wallpapers, Backgrounds, Images ..."/>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l="17578" r="16797"/>
          <a:stretch/>
        </p:blipFill>
        <p:spPr>
          <a:xfrm>
            <a:off x="10582275" y="607897"/>
            <a:ext cx="1609725" cy="1371600"/>
          </a:xfrm>
          <a:prstGeom prst="rect">
            <a:avLst/>
          </a:prstGeom>
        </p:spPr>
      </p:pic>
      <p:pic>
        <p:nvPicPr>
          <p:cNvPr id="6" name="Picture 5" descr="Понравилось? Поделитесь с друзьями!"/>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colorTemperature colorTemp="112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352800" y="1987808"/>
            <a:ext cx="4514849" cy="4514849"/>
          </a:xfrm>
          <a:prstGeom prst="rect">
            <a:avLst/>
          </a:prstGeom>
        </p:spPr>
      </p:pic>
    </p:spTree>
    <p:extLst>
      <p:ext uri="{BB962C8B-B14F-4D97-AF65-F5344CB8AC3E}">
        <p14:creationId xmlns:p14="http://schemas.microsoft.com/office/powerpoint/2010/main" val="354195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repeatCount="4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US" sz="5400" dirty="0" smtClean="0"/>
              <a:t>The Regulation and Policy</a:t>
            </a:r>
            <a:endParaRPr lang="en-US" sz="5400" dirty="0"/>
          </a:p>
        </p:txBody>
      </p:sp>
      <p:sp>
        <p:nvSpPr>
          <p:cNvPr id="4" name="Content Placeholder 2"/>
          <p:cNvSpPr txBox="1">
            <a:spLocks/>
          </p:cNvSpPr>
          <p:nvPr/>
        </p:nvSpPr>
        <p:spPr>
          <a:xfrm>
            <a:off x="680320" y="1030310"/>
            <a:ext cx="10910665" cy="3255784"/>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spcBef>
                <a:spcPts val="0"/>
              </a:spcBef>
              <a:spcAft>
                <a:spcPts val="1800"/>
              </a:spcAft>
              <a:buFont typeface="Wingdings" panose="05000000000000000000" pitchFamily="2" charset="2"/>
              <a:buChar char="v"/>
            </a:pPr>
            <a:r>
              <a:rPr lang="en-US" sz="3600" dirty="0" smtClean="0"/>
              <a:t>BLM Land Exchange Handbook H-2200-1 Chapter 5</a:t>
            </a:r>
          </a:p>
          <a:p>
            <a:pPr>
              <a:spcBef>
                <a:spcPts val="0"/>
              </a:spcBef>
              <a:spcAft>
                <a:spcPts val="1800"/>
              </a:spcAft>
              <a:buFont typeface="Wingdings" panose="05000000000000000000" pitchFamily="2" charset="2"/>
              <a:buChar char="v"/>
            </a:pPr>
            <a:r>
              <a:rPr lang="en-US" sz="3600" dirty="0" smtClean="0"/>
              <a:t>BLM Manual 1270 Records Management</a:t>
            </a:r>
          </a:p>
          <a:p>
            <a:pPr>
              <a:spcBef>
                <a:spcPts val="0"/>
              </a:spcBef>
              <a:spcAft>
                <a:spcPts val="1800"/>
              </a:spcAft>
              <a:buFont typeface="Wingdings" panose="05000000000000000000" pitchFamily="2" charset="2"/>
              <a:buChar char="v"/>
            </a:pPr>
            <a:r>
              <a:rPr lang="en-US" sz="3600" dirty="0" smtClean="0"/>
              <a:t>BLM Manual 1274 – Serialized Case File System</a:t>
            </a:r>
          </a:p>
          <a:p>
            <a:pPr>
              <a:spcBef>
                <a:spcPts val="0"/>
              </a:spcBef>
              <a:spcAft>
                <a:spcPts val="1800"/>
              </a:spcAft>
              <a:buFont typeface="Wingdings" panose="05000000000000000000" pitchFamily="2" charset="2"/>
              <a:buChar char="v"/>
            </a:pPr>
            <a:r>
              <a:rPr lang="en-US" sz="3600" dirty="0" smtClean="0"/>
              <a:t>BLM Lands Data Standards 8/28/2014</a:t>
            </a:r>
          </a:p>
          <a:p>
            <a:pPr>
              <a:spcBef>
                <a:spcPts val="0"/>
              </a:spcBef>
              <a:spcAft>
                <a:spcPts val="1800"/>
              </a:spcAft>
              <a:buFont typeface="Wingdings" panose="05000000000000000000" pitchFamily="2" charset="2"/>
              <a:buChar char="v"/>
            </a:pPr>
            <a:r>
              <a:rPr lang="en-US" sz="3600" dirty="0" smtClean="0"/>
              <a:t>FSH 5409.13, 30 Land Exchange</a:t>
            </a:r>
          </a:p>
          <a:p>
            <a:pPr>
              <a:spcBef>
                <a:spcPts val="0"/>
              </a:spcBef>
              <a:spcAft>
                <a:spcPts val="1800"/>
              </a:spcAft>
              <a:buFont typeface="Wingdings" panose="05000000000000000000" pitchFamily="2" charset="2"/>
              <a:buChar char="v"/>
            </a:pPr>
            <a:r>
              <a:rPr lang="en-US" sz="3600" dirty="0" smtClean="0"/>
              <a:t>FSH 6209.11, 20 Records Management</a:t>
            </a:r>
          </a:p>
        </p:txBody>
      </p:sp>
    </p:spTree>
    <p:extLst>
      <p:ext uri="{BB962C8B-B14F-4D97-AF65-F5344CB8AC3E}">
        <p14:creationId xmlns:p14="http://schemas.microsoft.com/office/powerpoint/2010/main" val="37429469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US" sz="5400" dirty="0" smtClean="0"/>
              <a:t>The Case File</a:t>
            </a:r>
            <a:endParaRPr lang="en-US" sz="5400" dirty="0"/>
          </a:p>
        </p:txBody>
      </p:sp>
      <p:sp>
        <p:nvSpPr>
          <p:cNvPr id="4" name="Content Placeholder 2"/>
          <p:cNvSpPr txBox="1">
            <a:spLocks/>
          </p:cNvSpPr>
          <p:nvPr/>
        </p:nvSpPr>
        <p:spPr>
          <a:xfrm>
            <a:off x="680320" y="636692"/>
            <a:ext cx="10910665" cy="382276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508000" indent="-508000">
              <a:lnSpc>
                <a:spcPct val="100000"/>
              </a:lnSpc>
              <a:spcBef>
                <a:spcPts val="0"/>
              </a:spcBef>
              <a:spcAft>
                <a:spcPts val="1200"/>
              </a:spcAft>
              <a:buFont typeface="Wingdings" panose="05000000000000000000" pitchFamily="2" charset="2"/>
              <a:buChar char="v"/>
            </a:pPr>
            <a:r>
              <a:rPr lang="en-US" sz="3600" dirty="0"/>
              <a:t>The Case File is the OFFICIAL Agency Record </a:t>
            </a:r>
          </a:p>
          <a:p>
            <a:pPr marL="508000" indent="-508000">
              <a:lnSpc>
                <a:spcPct val="100000"/>
              </a:lnSpc>
              <a:spcBef>
                <a:spcPts val="0"/>
              </a:spcBef>
              <a:spcAft>
                <a:spcPts val="1200"/>
              </a:spcAft>
              <a:buFont typeface="Wingdings" panose="05000000000000000000" pitchFamily="2" charset="2"/>
              <a:buChar char="v"/>
            </a:pPr>
            <a:r>
              <a:rPr lang="en-US" sz="3600" dirty="0"/>
              <a:t>Contains ALL Official Activities and </a:t>
            </a:r>
            <a:r>
              <a:rPr lang="en-US" sz="3600" dirty="0" smtClean="0"/>
              <a:t>Documents</a:t>
            </a:r>
            <a:endParaRPr lang="en-US" sz="3600" dirty="0"/>
          </a:p>
          <a:p>
            <a:pPr marL="508000" indent="-508000">
              <a:lnSpc>
                <a:spcPct val="100000"/>
              </a:lnSpc>
              <a:spcBef>
                <a:spcPts val="0"/>
              </a:spcBef>
              <a:spcAft>
                <a:spcPts val="1200"/>
              </a:spcAft>
              <a:buFont typeface="Wingdings" panose="05000000000000000000" pitchFamily="2" charset="2"/>
              <a:buChar char="v"/>
            </a:pPr>
            <a:r>
              <a:rPr lang="en-US" sz="3600" dirty="0"/>
              <a:t>Documents Legal Requirements</a:t>
            </a:r>
          </a:p>
          <a:p>
            <a:pPr marL="508000" indent="-508000">
              <a:lnSpc>
                <a:spcPct val="100000"/>
              </a:lnSpc>
              <a:spcBef>
                <a:spcPts val="0"/>
              </a:spcBef>
              <a:spcAft>
                <a:spcPts val="1200"/>
              </a:spcAft>
              <a:buFont typeface="Wingdings" panose="05000000000000000000" pitchFamily="2" charset="2"/>
              <a:buChar char="v"/>
            </a:pPr>
            <a:r>
              <a:rPr lang="en-US" sz="3600" dirty="0"/>
              <a:t>Tracks the Progress of the Case </a:t>
            </a:r>
          </a:p>
          <a:p>
            <a:pPr marL="508000" indent="-508000">
              <a:lnSpc>
                <a:spcPct val="100000"/>
              </a:lnSpc>
              <a:spcBef>
                <a:spcPts val="0"/>
              </a:spcBef>
              <a:spcAft>
                <a:spcPts val="1200"/>
              </a:spcAft>
              <a:buFont typeface="Wingdings" panose="05000000000000000000" pitchFamily="2" charset="2"/>
              <a:buChar char="v"/>
            </a:pPr>
            <a:r>
              <a:rPr lang="en-US" sz="3600" dirty="0"/>
              <a:t>Public Information</a:t>
            </a:r>
          </a:p>
        </p:txBody>
      </p:sp>
      <p:pic>
        <p:nvPicPr>
          <p:cNvPr id="1030" name="Picture 6" descr="C:\Users\lford\AppData\Local\Microsoft\Windows\INetCache\IE\J7IK07GX\iStock_000008204804Medium1[1].jpg"/>
          <p:cNvPicPr>
            <a:picLocks noChangeAspect="1" noChangeArrowheads="1"/>
          </p:cNvPicPr>
          <p:nvPr/>
        </p:nvPicPr>
        <p:blipFill rotWithShape="1">
          <a:blip r:embed="rId3">
            <a:extLst>
              <a:ext uri="{28A0092B-C50C-407E-A947-70E740481C1C}">
                <a14:useLocalDpi xmlns:a14="http://schemas.microsoft.com/office/drawing/2010/main" val="0"/>
              </a:ext>
            </a:extLst>
          </a:blip>
          <a:srcRect l="1" r="-855" b="15163"/>
          <a:stretch/>
        </p:blipFill>
        <p:spPr bwMode="auto">
          <a:xfrm>
            <a:off x="8339226" y="2512963"/>
            <a:ext cx="3603731" cy="30291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407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30"/>
                                        </p:tgtEl>
                                        <p:attrNameLst>
                                          <p:attrName>style.visibility</p:attrName>
                                        </p:attrNameLst>
                                      </p:cBhvr>
                                      <p:to>
                                        <p:strVal val="visible"/>
                                      </p:to>
                                    </p:set>
                                    <p:anim calcmode="lin" valueType="num">
                                      <p:cBhvr>
                                        <p:cTn id="7" dur="1000" fill="hold"/>
                                        <p:tgtEl>
                                          <p:spTgt spid="1030"/>
                                        </p:tgtEl>
                                        <p:attrNameLst>
                                          <p:attrName>ppt_w</p:attrName>
                                        </p:attrNameLst>
                                      </p:cBhvr>
                                      <p:tavLst>
                                        <p:tav tm="0">
                                          <p:val>
                                            <p:fltVal val="0"/>
                                          </p:val>
                                        </p:tav>
                                        <p:tav tm="100000">
                                          <p:val>
                                            <p:strVal val="#ppt_w"/>
                                          </p:val>
                                        </p:tav>
                                      </p:tavLst>
                                    </p:anim>
                                    <p:anim calcmode="lin" valueType="num">
                                      <p:cBhvr>
                                        <p:cTn id="8" dur="1000" fill="hold"/>
                                        <p:tgtEl>
                                          <p:spTgt spid="1030"/>
                                        </p:tgtEl>
                                        <p:attrNameLst>
                                          <p:attrName>ppt_h</p:attrName>
                                        </p:attrNameLst>
                                      </p:cBhvr>
                                      <p:tavLst>
                                        <p:tav tm="0">
                                          <p:val>
                                            <p:fltVal val="0"/>
                                          </p:val>
                                        </p:tav>
                                        <p:tav tm="100000">
                                          <p:val>
                                            <p:strVal val="#ppt_h"/>
                                          </p:val>
                                        </p:tav>
                                      </p:tavLst>
                                    </p:anim>
                                    <p:anim calcmode="lin" valueType="num">
                                      <p:cBhvr>
                                        <p:cTn id="9" dur="1000" fill="hold"/>
                                        <p:tgtEl>
                                          <p:spTgt spid="1030"/>
                                        </p:tgtEl>
                                        <p:attrNameLst>
                                          <p:attrName>style.rotation</p:attrName>
                                        </p:attrNameLst>
                                      </p:cBhvr>
                                      <p:tavLst>
                                        <p:tav tm="0">
                                          <p:val>
                                            <p:fltVal val="90"/>
                                          </p:val>
                                        </p:tav>
                                        <p:tav tm="100000">
                                          <p:val>
                                            <p:fltVal val="0"/>
                                          </p:val>
                                        </p:tav>
                                      </p:tavLst>
                                    </p:anim>
                                    <p:animEffect transition="in" filter="fade">
                                      <p:cBhvr>
                                        <p:cTn id="10" dur="1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fontScale="85000" lnSpcReduction="10000"/>
          </a:bodyPr>
          <a:lstStyle/>
          <a:p>
            <a:r>
              <a:rPr lang="en-US" sz="5400" dirty="0" smtClean="0"/>
              <a:t>The Contents and Documentation</a:t>
            </a:r>
            <a:endParaRPr lang="en-US" sz="5400" dirty="0"/>
          </a:p>
        </p:txBody>
      </p:sp>
      <p:sp>
        <p:nvSpPr>
          <p:cNvPr id="4" name="Content Placeholder 2"/>
          <p:cNvSpPr txBox="1">
            <a:spLocks/>
          </p:cNvSpPr>
          <p:nvPr/>
        </p:nvSpPr>
        <p:spPr>
          <a:xfrm>
            <a:off x="322729" y="612183"/>
            <a:ext cx="11672047" cy="40994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508000" indent="-508000">
              <a:spcBef>
                <a:spcPts val="0"/>
              </a:spcBef>
              <a:spcAft>
                <a:spcPts val="300"/>
              </a:spcAft>
              <a:buFont typeface="Wingdings" panose="05000000000000000000" pitchFamily="2" charset="2"/>
              <a:buChar char="v"/>
            </a:pPr>
            <a:r>
              <a:rPr lang="en-US" sz="3600" dirty="0" smtClean="0"/>
              <a:t>BLM - Create and maintain separate case files for Federal and non-Federal lands</a:t>
            </a:r>
            <a:endParaRPr lang="en-US" sz="2700" dirty="0" smtClean="0">
              <a:solidFill>
                <a:schemeClr val="bg1"/>
              </a:solidFill>
            </a:endParaRPr>
          </a:p>
          <a:p>
            <a:pPr marL="965200" lvl="1" indent="-508000">
              <a:lnSpc>
                <a:spcPct val="100000"/>
              </a:lnSpc>
              <a:spcBef>
                <a:spcPts val="0"/>
              </a:spcBef>
              <a:spcAft>
                <a:spcPts val="300"/>
              </a:spcAft>
              <a:buFont typeface="Wingdings" panose="05000000000000000000" pitchFamily="2" charset="2"/>
              <a:buChar char="v"/>
            </a:pPr>
            <a:r>
              <a:rPr lang="en-US" sz="3200" dirty="0" smtClean="0"/>
              <a:t>FD folder - ALL </a:t>
            </a:r>
            <a:r>
              <a:rPr lang="en-US" sz="3200" dirty="0"/>
              <a:t>documents related to </a:t>
            </a:r>
            <a:r>
              <a:rPr lang="en-US" sz="3200" dirty="0" smtClean="0"/>
              <a:t>exchange</a:t>
            </a:r>
            <a:endParaRPr lang="en-US" sz="3200" dirty="0"/>
          </a:p>
          <a:p>
            <a:pPr marL="965200" lvl="1" indent="-508000">
              <a:lnSpc>
                <a:spcPct val="100000"/>
              </a:lnSpc>
              <a:spcBef>
                <a:spcPts val="0"/>
              </a:spcBef>
              <a:spcAft>
                <a:spcPts val="300"/>
              </a:spcAft>
              <a:buFont typeface="Wingdings" panose="05000000000000000000" pitchFamily="2" charset="2"/>
              <a:buChar char="v"/>
            </a:pPr>
            <a:r>
              <a:rPr lang="en-US" sz="3200" dirty="0" smtClean="0"/>
              <a:t>PT folder - Documents </a:t>
            </a:r>
            <a:r>
              <a:rPr lang="en-US" sz="3200" dirty="0"/>
              <a:t>related to </a:t>
            </a:r>
            <a:r>
              <a:rPr lang="en-US" sz="3200" dirty="0" smtClean="0"/>
              <a:t>non-Federal lands</a:t>
            </a:r>
            <a:endParaRPr lang="en-US" sz="3200" dirty="0"/>
          </a:p>
          <a:p>
            <a:pPr marL="508000" indent="-508000">
              <a:lnSpc>
                <a:spcPct val="100000"/>
              </a:lnSpc>
              <a:spcBef>
                <a:spcPts val="1200"/>
              </a:spcBef>
              <a:spcAft>
                <a:spcPts val="300"/>
              </a:spcAft>
              <a:buFont typeface="Wingdings" panose="05000000000000000000" pitchFamily="2" charset="2"/>
              <a:buChar char="v"/>
            </a:pPr>
            <a:r>
              <a:rPr lang="en-US" sz="3600" dirty="0" smtClean="0"/>
              <a:t>FS – Use 6-way or expandable wallet folders</a:t>
            </a:r>
          </a:p>
          <a:p>
            <a:pPr marL="965200" lvl="1" indent="-508000">
              <a:lnSpc>
                <a:spcPct val="100000"/>
              </a:lnSpc>
              <a:spcBef>
                <a:spcPts val="0"/>
              </a:spcBef>
              <a:spcAft>
                <a:spcPts val="600"/>
              </a:spcAft>
              <a:buFont typeface="Wingdings" panose="05000000000000000000" pitchFamily="2" charset="2"/>
              <a:buChar char="v"/>
            </a:pPr>
            <a:r>
              <a:rPr lang="en-US" sz="3200" dirty="0" smtClean="0"/>
              <a:t>Prepare Preliminary Title Docket file after approvals</a:t>
            </a:r>
            <a:endParaRPr lang="en-US" sz="3600" dirty="0" smtClean="0"/>
          </a:p>
        </p:txBody>
      </p:sp>
    </p:spTree>
    <p:extLst>
      <p:ext uri="{BB962C8B-B14F-4D97-AF65-F5344CB8AC3E}">
        <p14:creationId xmlns:p14="http://schemas.microsoft.com/office/powerpoint/2010/main" val="2687670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p:txBody>
          <a:bodyPr>
            <a:normAutofit/>
          </a:bodyPr>
          <a:lstStyle/>
          <a:p>
            <a:r>
              <a:rPr lang="en-US" sz="5400" dirty="0" smtClean="0"/>
              <a:t>Mandatory Documents</a:t>
            </a:r>
            <a:endParaRPr lang="en-US" sz="5400" dirty="0"/>
          </a:p>
        </p:txBody>
      </p:sp>
      <p:sp>
        <p:nvSpPr>
          <p:cNvPr id="4" name="Content Placeholder 2"/>
          <p:cNvSpPr txBox="1">
            <a:spLocks/>
          </p:cNvSpPr>
          <p:nvPr/>
        </p:nvSpPr>
        <p:spPr>
          <a:xfrm>
            <a:off x="680320" y="844658"/>
            <a:ext cx="11220948" cy="37132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508000" indent="-508000">
              <a:lnSpc>
                <a:spcPct val="100000"/>
              </a:lnSpc>
              <a:spcBef>
                <a:spcPts val="0"/>
              </a:spcBef>
              <a:spcAft>
                <a:spcPts val="1200"/>
              </a:spcAft>
              <a:buFont typeface="Wingdings" panose="05000000000000000000" pitchFamily="2" charset="2"/>
              <a:buChar char="v"/>
            </a:pPr>
            <a:r>
              <a:rPr lang="en-US" sz="3600" dirty="0" smtClean="0"/>
              <a:t>File original documents chronologically</a:t>
            </a:r>
          </a:p>
          <a:p>
            <a:pPr marL="508000" indent="-508000">
              <a:lnSpc>
                <a:spcPct val="100000"/>
              </a:lnSpc>
              <a:spcBef>
                <a:spcPts val="0"/>
              </a:spcBef>
              <a:spcAft>
                <a:spcPts val="1200"/>
              </a:spcAft>
              <a:buFont typeface="Wingdings" panose="05000000000000000000" pitchFamily="2" charset="2"/>
              <a:buChar char="v"/>
            </a:pPr>
            <a:r>
              <a:rPr lang="en-US" sz="3600" dirty="0" smtClean="0"/>
              <a:t>Keep up to date</a:t>
            </a:r>
          </a:p>
          <a:p>
            <a:pPr marL="508000" indent="-508000">
              <a:lnSpc>
                <a:spcPct val="100000"/>
              </a:lnSpc>
              <a:spcBef>
                <a:spcPts val="0"/>
              </a:spcBef>
              <a:spcAft>
                <a:spcPts val="1200"/>
              </a:spcAft>
              <a:buFont typeface="Wingdings" panose="05000000000000000000" pitchFamily="2" charset="2"/>
              <a:buChar char="v"/>
            </a:pPr>
            <a:r>
              <a:rPr lang="en-US" sz="3600" dirty="0" smtClean="0"/>
              <a:t>Mark documents Draft or Final</a:t>
            </a:r>
          </a:p>
          <a:p>
            <a:pPr marL="508000" indent="-508000">
              <a:lnSpc>
                <a:spcPct val="100000"/>
              </a:lnSpc>
              <a:spcBef>
                <a:spcPts val="0"/>
              </a:spcBef>
              <a:spcAft>
                <a:spcPts val="1200"/>
              </a:spcAft>
              <a:buFont typeface="Wingdings" panose="05000000000000000000" pitchFamily="2" charset="2"/>
              <a:buChar char="v"/>
            </a:pPr>
            <a:r>
              <a:rPr lang="en-US" sz="3600" dirty="0" smtClean="0"/>
              <a:t>Know and understand your agency requirements for filing sensitive “Privacy Act” documents</a:t>
            </a:r>
          </a:p>
        </p:txBody>
      </p:sp>
    </p:spTree>
    <p:extLst>
      <p:ext uri="{BB962C8B-B14F-4D97-AF65-F5344CB8AC3E}">
        <p14:creationId xmlns:p14="http://schemas.microsoft.com/office/powerpoint/2010/main" val="1988817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68" y="777216"/>
            <a:ext cx="10044852" cy="1066800"/>
          </a:xfrm>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nSpc>
                <a:spcPts val="4600"/>
              </a:lnSpc>
            </a:pPr>
            <a:r>
              <a:rPr lang="en-US" sz="4800" b="1" dirty="0">
                <a:ln/>
                <a:effectLst>
                  <a:outerShdw blurRad="50800" dist="38100" dir="2700000" algn="tl" rotWithShape="0">
                    <a:prstClr val="black">
                      <a:alpha val="90000"/>
                    </a:prstClr>
                  </a:outerShdw>
                </a:effectLst>
                <a:latin typeface="Calibri Light" panose="020F0302020204030204" pitchFamily="34" charset="0"/>
              </a:rPr>
              <a:t>Proprietary </a:t>
            </a:r>
            <a:r>
              <a:rPr lang="en-US" sz="4800" b="1" dirty="0" smtClean="0">
                <a:ln/>
                <a:effectLst>
                  <a:outerShdw blurRad="50800" dist="38100" dir="2700000" algn="tl" rotWithShape="0">
                    <a:prstClr val="black">
                      <a:alpha val="90000"/>
                    </a:prstClr>
                  </a:outerShdw>
                </a:effectLst>
                <a:latin typeface="Calibri Light" panose="020F0302020204030204" pitchFamily="34" charset="0"/>
              </a:rPr>
              <a:t>and </a:t>
            </a:r>
            <a:r>
              <a:rPr lang="en-US" sz="4800" b="1" dirty="0">
                <a:ln/>
                <a:effectLst>
                  <a:outerShdw blurRad="50800" dist="38100" dir="2700000" algn="tl" rotWithShape="0">
                    <a:prstClr val="black">
                      <a:alpha val="90000"/>
                    </a:prstClr>
                  </a:outerShdw>
                </a:effectLst>
                <a:latin typeface="Calibri Light" panose="020F0302020204030204" pitchFamily="34" charset="0"/>
              </a:rPr>
              <a:t>Confidential Information</a:t>
            </a:r>
          </a:p>
        </p:txBody>
      </p:sp>
      <p:sp>
        <p:nvSpPr>
          <p:cNvPr id="4" name="Rounded Rectangle 3"/>
          <p:cNvSpPr/>
          <p:nvPr/>
        </p:nvSpPr>
        <p:spPr>
          <a:xfrm>
            <a:off x="1137424" y="1844016"/>
            <a:ext cx="9868829" cy="1230352"/>
          </a:xfrm>
          <a:prstGeom prst="roundRect">
            <a:avLst/>
          </a:prstGeom>
          <a:gradFill flip="none" rotWithShape="1">
            <a:gsLst>
              <a:gs pos="0">
                <a:schemeClr val="accent1">
                  <a:tint val="60000"/>
                  <a:satMod val="100000"/>
                  <a:lumMod val="110000"/>
                </a:schemeClr>
              </a:gs>
              <a:gs pos="100000">
                <a:schemeClr val="accent1">
                  <a:tint val="70000"/>
                  <a:satMod val="100000"/>
                  <a:lumMod val="100000"/>
                </a:schemeClr>
              </a:gs>
            </a:gsLst>
            <a:lin ang="16200000" scaled="1"/>
            <a:tileRect/>
          </a:gradFill>
          <a:ln/>
          <a:effectLst>
            <a:outerShdw blurRad="50800" dist="38100" dir="8100000" algn="tr" rotWithShape="0">
              <a:prstClr val="black">
                <a:alpha val="40000"/>
              </a:prstClr>
            </a:outerShdw>
          </a:effectLst>
          <a:scene3d>
            <a:camera prst="orthographicFront"/>
            <a:lightRig rig="threePt" dir="t"/>
          </a:scene3d>
          <a:sp3d>
            <a:bevelT prst="convex"/>
          </a:sp3d>
        </p:spPr>
        <p:style>
          <a:lnRef idx="1">
            <a:schemeClr val="accent1"/>
          </a:lnRef>
          <a:fillRef idx="2">
            <a:schemeClr val="accent1"/>
          </a:fillRef>
          <a:effectRef idx="1">
            <a:schemeClr val="accent1"/>
          </a:effectRef>
          <a:fontRef idx="minor">
            <a:schemeClr val="dk1"/>
          </a:fontRef>
        </p:style>
        <p:txBody>
          <a:bodyPr rtlCol="0" anchor="ctr"/>
          <a:lstStyle/>
          <a:p>
            <a:pPr algn="ctr">
              <a:lnSpc>
                <a:spcPts val="2800"/>
              </a:lnSpc>
            </a:pPr>
            <a:r>
              <a:rPr lang="en-US" sz="2800" u="sng" spc="-1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Definition</a:t>
            </a:r>
            <a:r>
              <a:rPr lang="en-US" sz="2800" spc="-1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Information that is submitted to the government in expectation of </a:t>
            </a:r>
            <a:r>
              <a:rPr lang="en-US" sz="2600" spc="-1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confidentiality</a:t>
            </a:r>
            <a:r>
              <a:rPr lang="en-US" sz="2800" spc="-15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release of which would result in substantial competitive harm to the individual that submitted the information. </a:t>
            </a:r>
          </a:p>
        </p:txBody>
      </p:sp>
      <p:sp>
        <p:nvSpPr>
          <p:cNvPr id="3" name="Content Placeholder 2"/>
          <p:cNvSpPr>
            <a:spLocks noGrp="1"/>
          </p:cNvSpPr>
          <p:nvPr>
            <p:ph idx="1"/>
          </p:nvPr>
        </p:nvSpPr>
        <p:spPr>
          <a:xfrm>
            <a:off x="479503" y="3222702"/>
            <a:ext cx="11184673" cy="3262138"/>
          </a:xfrm>
        </p:spPr>
        <p:txBody>
          <a:bodyPr>
            <a:noAutofit/>
          </a:bodyPr>
          <a:lstStyle/>
          <a:p>
            <a:pPr marL="346075" indent="-346075">
              <a:lnSpc>
                <a:spcPts val="2900"/>
              </a:lnSpc>
              <a:spcBef>
                <a:spcPts val="0"/>
              </a:spcBef>
              <a:spcAft>
                <a:spcPts val="1800"/>
              </a:spcAft>
              <a:buFont typeface="Wingdings" panose="05000000000000000000" pitchFamily="2" charset="2"/>
              <a:buChar char="v"/>
            </a:pPr>
            <a:r>
              <a:rPr lang="en-US" sz="2800" dirty="0" smtClean="0">
                <a:solidFill>
                  <a:schemeClr val="bg1"/>
                </a:solidFill>
                <a:effectLst>
                  <a:outerShdw blurRad="38100" dist="38100" dir="2700000" algn="tl">
                    <a:srgbClr val="000000">
                      <a:alpha val="43137"/>
                    </a:srgbClr>
                  </a:outerShdw>
                </a:effectLst>
              </a:rPr>
              <a:t>Government </a:t>
            </a:r>
            <a:r>
              <a:rPr lang="en-US" sz="2800" dirty="0">
                <a:solidFill>
                  <a:schemeClr val="bg1"/>
                </a:solidFill>
                <a:effectLst>
                  <a:outerShdw blurRad="38100" dist="38100" dir="2700000" algn="tl">
                    <a:srgbClr val="000000">
                      <a:alpha val="43137"/>
                    </a:srgbClr>
                  </a:outerShdw>
                </a:effectLst>
              </a:rPr>
              <a:t>produced reports </a:t>
            </a:r>
            <a:r>
              <a:rPr lang="en-US" sz="2800" dirty="0"/>
              <a:t>may be considered </a:t>
            </a:r>
            <a:r>
              <a:rPr lang="en-US" sz="2800" dirty="0" smtClean="0"/>
              <a:t>propriety/ confidential</a:t>
            </a:r>
          </a:p>
          <a:p>
            <a:pPr marL="346075" indent="-346075">
              <a:lnSpc>
                <a:spcPts val="2900"/>
              </a:lnSpc>
              <a:spcBef>
                <a:spcPts val="0"/>
              </a:spcBef>
              <a:spcAft>
                <a:spcPts val="1800"/>
              </a:spcAft>
              <a:buFont typeface="Wingdings" panose="05000000000000000000" pitchFamily="2" charset="2"/>
              <a:buChar char="v"/>
            </a:pPr>
            <a:r>
              <a:rPr lang="en-US" sz="2800" dirty="0" smtClean="0">
                <a:solidFill>
                  <a:schemeClr val="bg1"/>
                </a:solidFill>
                <a:effectLst>
                  <a:outerShdw blurRad="38100" dist="38100" dir="2700000" algn="tl">
                    <a:srgbClr val="000000">
                      <a:alpha val="43137"/>
                    </a:srgbClr>
                  </a:outerShdw>
                </a:effectLst>
              </a:rPr>
              <a:t>Separate</a:t>
            </a:r>
            <a:r>
              <a:rPr lang="en-US" sz="2800" dirty="0" smtClean="0"/>
              <a:t> </a:t>
            </a:r>
            <a:r>
              <a:rPr lang="en-US" sz="2800" dirty="0"/>
              <a:t>proprietary/confidential documents from </a:t>
            </a:r>
            <a:r>
              <a:rPr lang="en-US" sz="2800" dirty="0" smtClean="0"/>
              <a:t>the </a:t>
            </a:r>
            <a:r>
              <a:rPr lang="en-US" sz="2800" dirty="0"/>
              <a:t>rest of the case file</a:t>
            </a:r>
          </a:p>
          <a:p>
            <a:pPr marL="346075" indent="-346075">
              <a:lnSpc>
                <a:spcPts val="2900"/>
              </a:lnSpc>
              <a:spcBef>
                <a:spcPts val="0"/>
              </a:spcBef>
              <a:spcAft>
                <a:spcPts val="1800"/>
              </a:spcAft>
              <a:buFont typeface="Wingdings" panose="05000000000000000000" pitchFamily="2" charset="2"/>
              <a:buChar char="v"/>
            </a:pPr>
            <a:r>
              <a:rPr lang="en-US" sz="2800" dirty="0">
                <a:solidFill>
                  <a:schemeClr val="bg1"/>
                </a:solidFill>
                <a:effectLst>
                  <a:outerShdw blurRad="38100" dist="38100" dir="2700000" algn="tl">
                    <a:srgbClr val="000000">
                      <a:alpha val="43137"/>
                    </a:srgbClr>
                  </a:outerShdw>
                </a:effectLst>
              </a:rPr>
              <a:t>Remove</a:t>
            </a:r>
            <a:r>
              <a:rPr lang="en-US" sz="2800" dirty="0"/>
              <a:t> proprietary/confidential documents </a:t>
            </a:r>
            <a:r>
              <a:rPr lang="en-US" sz="2800" dirty="0" smtClean="0"/>
              <a:t>from </a:t>
            </a:r>
            <a:r>
              <a:rPr lang="en-US" sz="2800" dirty="0"/>
              <a:t>the case file prior to public viewing</a:t>
            </a:r>
          </a:p>
        </p:txBody>
      </p:sp>
    </p:spTree>
    <p:extLst>
      <p:ext uri="{BB962C8B-B14F-4D97-AF65-F5344CB8AC3E}">
        <p14:creationId xmlns:p14="http://schemas.microsoft.com/office/powerpoint/2010/main" val="288424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777216"/>
            <a:ext cx="9992654" cy="1066800"/>
          </a:xfrm>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nSpc>
                <a:spcPts val="4600"/>
              </a:lnSpc>
            </a:pPr>
            <a:r>
              <a:rPr lang="en-US" sz="4800" b="1" dirty="0">
                <a:ln/>
                <a:effectLst>
                  <a:outerShdw blurRad="50800" dist="38100" dir="2700000" algn="tl" rotWithShape="0">
                    <a:prstClr val="black">
                      <a:alpha val="90000"/>
                    </a:prstClr>
                  </a:outerShdw>
                </a:effectLst>
                <a:latin typeface="Calibri Light" panose="020F0302020204030204" pitchFamily="34" charset="0"/>
              </a:rPr>
              <a:t>Proprietary and Confidential Information</a:t>
            </a:r>
          </a:p>
        </p:txBody>
      </p:sp>
      <p:grpSp>
        <p:nvGrpSpPr>
          <p:cNvPr id="5" name="Group 4"/>
          <p:cNvGrpSpPr>
            <a:grpSpLocks noChangeAspect="1"/>
          </p:cNvGrpSpPr>
          <p:nvPr/>
        </p:nvGrpSpPr>
        <p:grpSpPr>
          <a:xfrm rot="251337" flipH="1">
            <a:off x="8294670" y="1032241"/>
            <a:ext cx="4628461" cy="3686070"/>
            <a:chOff x="-1168410" y="911026"/>
            <a:chExt cx="6836950" cy="5444894"/>
          </a:xfrm>
        </p:grpSpPr>
        <p:sp>
          <p:nvSpPr>
            <p:cNvPr id="6" name="Freeform 5"/>
            <p:cNvSpPr/>
            <p:nvPr/>
          </p:nvSpPr>
          <p:spPr>
            <a:xfrm>
              <a:off x="371476" y="2124075"/>
              <a:ext cx="4000500" cy="1343025"/>
            </a:xfrm>
            <a:custGeom>
              <a:avLst/>
              <a:gdLst>
                <a:gd name="connsiteX0" fmla="*/ 0 w 3933825"/>
                <a:gd name="connsiteY0" fmla="*/ 561975 h 1304925"/>
                <a:gd name="connsiteX1" fmla="*/ 123825 w 3933825"/>
                <a:gd name="connsiteY1" fmla="*/ 1304925 h 1304925"/>
                <a:gd name="connsiteX2" fmla="*/ 1714500 w 3933825"/>
                <a:gd name="connsiteY2" fmla="*/ 981075 h 1304925"/>
                <a:gd name="connsiteX3" fmla="*/ 2038350 w 3933825"/>
                <a:gd name="connsiteY3" fmla="*/ 561975 h 1304925"/>
                <a:gd name="connsiteX4" fmla="*/ 3933825 w 3933825"/>
                <a:gd name="connsiteY4" fmla="*/ 219075 h 1304925"/>
                <a:gd name="connsiteX5" fmla="*/ 3857625 w 3933825"/>
                <a:gd name="connsiteY5" fmla="*/ 0 h 1304925"/>
                <a:gd name="connsiteX6" fmla="*/ 0 w 3933825"/>
                <a:gd name="connsiteY6" fmla="*/ 561975 h 1304925"/>
                <a:gd name="connsiteX0" fmla="*/ 0 w 4000500"/>
                <a:gd name="connsiteY0" fmla="*/ 561975 h 1304925"/>
                <a:gd name="connsiteX1" fmla="*/ 123825 w 4000500"/>
                <a:gd name="connsiteY1" fmla="*/ 1304925 h 1304925"/>
                <a:gd name="connsiteX2" fmla="*/ 1714500 w 4000500"/>
                <a:gd name="connsiteY2" fmla="*/ 981075 h 1304925"/>
                <a:gd name="connsiteX3" fmla="*/ 2038350 w 4000500"/>
                <a:gd name="connsiteY3" fmla="*/ 561975 h 1304925"/>
                <a:gd name="connsiteX4" fmla="*/ 4000500 w 4000500"/>
                <a:gd name="connsiteY4" fmla="*/ 209550 h 1304925"/>
                <a:gd name="connsiteX5" fmla="*/ 3857625 w 4000500"/>
                <a:gd name="connsiteY5" fmla="*/ 0 h 1304925"/>
                <a:gd name="connsiteX6" fmla="*/ 0 w 4000500"/>
                <a:gd name="connsiteY6" fmla="*/ 561975 h 1304925"/>
                <a:gd name="connsiteX0" fmla="*/ 0 w 4000500"/>
                <a:gd name="connsiteY0" fmla="*/ 561975 h 1304925"/>
                <a:gd name="connsiteX1" fmla="*/ 123825 w 4000500"/>
                <a:gd name="connsiteY1" fmla="*/ 1304925 h 1304925"/>
                <a:gd name="connsiteX2" fmla="*/ 1714500 w 4000500"/>
                <a:gd name="connsiteY2" fmla="*/ 981075 h 1304925"/>
                <a:gd name="connsiteX3" fmla="*/ 2038350 w 4000500"/>
                <a:gd name="connsiteY3" fmla="*/ 561975 h 1304925"/>
                <a:gd name="connsiteX4" fmla="*/ 4000500 w 4000500"/>
                <a:gd name="connsiteY4" fmla="*/ 209550 h 1304925"/>
                <a:gd name="connsiteX5" fmla="*/ 3857625 w 4000500"/>
                <a:gd name="connsiteY5" fmla="*/ 0 h 1304925"/>
                <a:gd name="connsiteX6" fmla="*/ 0 w 4000500"/>
                <a:gd name="connsiteY6" fmla="*/ 561975 h 1304925"/>
                <a:gd name="connsiteX0" fmla="*/ 0 w 4000500"/>
                <a:gd name="connsiteY0" fmla="*/ 561975 h 1304925"/>
                <a:gd name="connsiteX1" fmla="*/ 123825 w 4000500"/>
                <a:gd name="connsiteY1" fmla="*/ 1304925 h 1304925"/>
                <a:gd name="connsiteX2" fmla="*/ 1714500 w 4000500"/>
                <a:gd name="connsiteY2" fmla="*/ 981075 h 1304925"/>
                <a:gd name="connsiteX3" fmla="*/ 2038350 w 4000500"/>
                <a:gd name="connsiteY3" fmla="*/ 561975 h 1304925"/>
                <a:gd name="connsiteX4" fmla="*/ 4000500 w 4000500"/>
                <a:gd name="connsiteY4" fmla="*/ 209550 h 1304925"/>
                <a:gd name="connsiteX5" fmla="*/ 3857625 w 4000500"/>
                <a:gd name="connsiteY5" fmla="*/ 0 h 1304925"/>
                <a:gd name="connsiteX6" fmla="*/ 0 w 4000500"/>
                <a:gd name="connsiteY6" fmla="*/ 561975 h 1304925"/>
                <a:gd name="connsiteX0" fmla="*/ 0 w 4000500"/>
                <a:gd name="connsiteY0" fmla="*/ 600075 h 1343025"/>
                <a:gd name="connsiteX1" fmla="*/ 123825 w 4000500"/>
                <a:gd name="connsiteY1" fmla="*/ 1343025 h 1343025"/>
                <a:gd name="connsiteX2" fmla="*/ 1714500 w 4000500"/>
                <a:gd name="connsiteY2" fmla="*/ 1019175 h 1343025"/>
                <a:gd name="connsiteX3" fmla="*/ 2038350 w 4000500"/>
                <a:gd name="connsiteY3" fmla="*/ 600075 h 1343025"/>
                <a:gd name="connsiteX4" fmla="*/ 4000500 w 4000500"/>
                <a:gd name="connsiteY4" fmla="*/ 247650 h 1343025"/>
                <a:gd name="connsiteX5" fmla="*/ 3886200 w 4000500"/>
                <a:gd name="connsiteY5" fmla="*/ 0 h 1343025"/>
                <a:gd name="connsiteX6" fmla="*/ 0 w 4000500"/>
                <a:gd name="connsiteY6" fmla="*/ 600075 h 134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00500" h="1343025">
                  <a:moveTo>
                    <a:pt x="0" y="600075"/>
                  </a:moveTo>
                  <a:lnTo>
                    <a:pt x="123825" y="1343025"/>
                  </a:lnTo>
                  <a:lnTo>
                    <a:pt x="1714500" y="1019175"/>
                  </a:lnTo>
                  <a:lnTo>
                    <a:pt x="2038350" y="600075"/>
                  </a:lnTo>
                  <a:lnTo>
                    <a:pt x="4000500" y="247650"/>
                  </a:lnTo>
                  <a:cubicBezTo>
                    <a:pt x="3914775" y="53975"/>
                    <a:pt x="3933825" y="69850"/>
                    <a:pt x="3886200" y="0"/>
                  </a:cubicBezTo>
                  <a:lnTo>
                    <a:pt x="0" y="60007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5" descr="C:\Users\lford\AppData\Local\Microsoft\Windows\Temporary Internet Files\Content.IE5\FUJVJ2IZ\SECURITYLOCKEDFOLDER[1].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backgroundMark x1="22938" y1="16828" x2="22938" y2="16828"/>
                          <a14:backgroundMark x1="82990" y1="76375" x2="82990" y2="76375"/>
                          <a14:backgroundMark x1="15979" y1="78964" x2="15979" y2="78964"/>
                          <a14:backgroundMark x1="87371" y1="27508" x2="87371" y2="27508"/>
                          <a14:backgroundMark x1="96649" y1="32362" x2="96649" y2="32362"/>
                          <a14:backgroundMark x1="72423" y1="6796" x2="72423" y2="6796"/>
                          <a14:backgroundMark x1="2577" y1="41748" x2="2577" y2="41748"/>
                          <a14:backgroundMark x1="58763" y1="96117" x2="58763" y2="96117"/>
                          <a14:backgroundMark x1="80155" y1="35922" x2="80155" y2="35922"/>
                          <a14:backgroundMark x1="25000" y1="67961" x2="25000" y2="67961"/>
                          <a14:backgroundMark x1="22423" y1="68932" x2="22423" y2="68932"/>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618161">
              <a:off x="-1168410" y="911026"/>
              <a:ext cx="6836950" cy="54448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
        <p:nvSpPr>
          <p:cNvPr id="8" name="Content Placeholder 2"/>
          <p:cNvSpPr>
            <a:spLocks noGrp="1"/>
          </p:cNvSpPr>
          <p:nvPr>
            <p:ph idx="1"/>
          </p:nvPr>
        </p:nvSpPr>
        <p:spPr>
          <a:xfrm>
            <a:off x="224726" y="2146515"/>
            <a:ext cx="9996406" cy="4380989"/>
          </a:xfrm>
        </p:spPr>
        <p:txBody>
          <a:bodyPr>
            <a:noAutofit/>
          </a:bodyPr>
          <a:lstStyle/>
          <a:p>
            <a:pPr>
              <a:lnSpc>
                <a:spcPct val="100000"/>
              </a:lnSpc>
              <a:spcBef>
                <a:spcPts val="0"/>
              </a:spcBef>
              <a:spcAft>
                <a:spcPts val="800"/>
              </a:spcAft>
              <a:buFont typeface="Wingdings" panose="05000000000000000000" pitchFamily="2" charset="2"/>
              <a:buChar char="v"/>
            </a:pPr>
            <a:r>
              <a:rPr lang="en-US" sz="3200" dirty="0">
                <a:solidFill>
                  <a:schemeClr val="bg1"/>
                </a:solidFill>
                <a:effectLst>
                  <a:outerShdw blurRad="38100" dist="38100" dir="2700000" algn="tl">
                    <a:srgbClr val="000000">
                      <a:alpha val="43137"/>
                    </a:srgbClr>
                  </a:outerShdw>
                </a:effectLst>
              </a:rPr>
              <a:t>Stored in the official case file:</a:t>
            </a:r>
          </a:p>
          <a:p>
            <a:pPr marL="568325" lvl="1" indent="-280988">
              <a:lnSpc>
                <a:spcPct val="100000"/>
              </a:lnSpc>
              <a:spcBef>
                <a:spcPts val="0"/>
              </a:spcBef>
              <a:spcAft>
                <a:spcPts val="800"/>
              </a:spcAft>
              <a:buFont typeface="Wingdings" panose="05000000000000000000" pitchFamily="2" charset="2"/>
              <a:buChar char="§"/>
            </a:pPr>
            <a:r>
              <a:rPr lang="en-US" sz="3200" dirty="0" smtClean="0"/>
              <a:t>In </a:t>
            </a:r>
            <a:r>
              <a:rPr lang="en-US" sz="3200" dirty="0"/>
              <a:t>sealed envelope with Form </a:t>
            </a:r>
            <a:r>
              <a:rPr lang="en-US" sz="3200" dirty="0" smtClean="0"/>
              <a:t>1273-2          securely attached </a:t>
            </a:r>
            <a:r>
              <a:rPr lang="en-US" sz="3200" dirty="0"/>
              <a:t>to the front of </a:t>
            </a:r>
            <a:r>
              <a:rPr lang="en-US" sz="3200" dirty="0" smtClean="0"/>
              <a:t>the envelope</a:t>
            </a:r>
            <a:endParaRPr lang="en-US" sz="3200" dirty="0"/>
          </a:p>
          <a:p>
            <a:pPr marL="568325" lvl="1" indent="-280988">
              <a:lnSpc>
                <a:spcPct val="100000"/>
              </a:lnSpc>
              <a:spcBef>
                <a:spcPts val="0"/>
              </a:spcBef>
              <a:spcAft>
                <a:spcPts val="800"/>
              </a:spcAft>
              <a:buFont typeface="Wingdings" panose="05000000000000000000" pitchFamily="2" charset="2"/>
              <a:buChar char="§"/>
            </a:pPr>
            <a:r>
              <a:rPr lang="en-US" sz="3200" dirty="0"/>
              <a:t>Contents/dates listed on the outside of the envelope</a:t>
            </a:r>
          </a:p>
          <a:p>
            <a:pPr marL="568325" lvl="1" indent="-280988">
              <a:lnSpc>
                <a:spcPct val="100000"/>
              </a:lnSpc>
              <a:spcBef>
                <a:spcPts val="0"/>
              </a:spcBef>
              <a:spcAft>
                <a:spcPts val="800"/>
              </a:spcAft>
              <a:buFont typeface="Wingdings" panose="05000000000000000000" pitchFamily="2" charset="2"/>
              <a:buChar char="§"/>
            </a:pPr>
            <a:r>
              <a:rPr lang="en-US" sz="3200" dirty="0"/>
              <a:t>Envelope maintained as top document in case file for </a:t>
            </a:r>
            <a:r>
              <a:rPr lang="en-US" sz="3200" dirty="0" smtClean="0"/>
              <a:t>easy </a:t>
            </a:r>
            <a:r>
              <a:rPr lang="en-US" sz="3200" dirty="0"/>
              <a:t>identification and removal prior to public </a:t>
            </a:r>
            <a:r>
              <a:rPr lang="en-US" sz="3200" dirty="0" smtClean="0"/>
              <a:t>viewing</a:t>
            </a:r>
          </a:p>
        </p:txBody>
      </p:sp>
    </p:spTree>
    <p:extLst>
      <p:ext uri="{BB962C8B-B14F-4D97-AF65-F5344CB8AC3E}">
        <p14:creationId xmlns:p14="http://schemas.microsoft.com/office/powerpoint/2010/main" val="665649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375" y="777216"/>
            <a:ext cx="9992654" cy="1066800"/>
          </a:xfrm>
        </p:spPr>
        <p:txBody>
          <a:bodyPr vert="horz" lIns="91440" tIns="45720" rIns="91440" bIns="45720" rtlCol="0" anchor="ct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nSpc>
                <a:spcPts val="4600"/>
              </a:lnSpc>
            </a:pPr>
            <a:r>
              <a:rPr lang="en-US" sz="4800" b="1" dirty="0">
                <a:ln/>
                <a:effectLst>
                  <a:outerShdw blurRad="50800" dist="38100" dir="2700000" algn="tl" rotWithShape="0">
                    <a:prstClr val="black">
                      <a:alpha val="90000"/>
                    </a:prstClr>
                  </a:outerShdw>
                </a:effectLst>
                <a:latin typeface="Calibri Light" panose="020F0302020204030204" pitchFamily="34" charset="0"/>
              </a:rPr>
              <a:t>Proprietary and Confidential Information</a:t>
            </a:r>
          </a:p>
        </p:txBody>
      </p:sp>
      <p:sp>
        <p:nvSpPr>
          <p:cNvPr id="9" name="Content Placeholder 2"/>
          <p:cNvSpPr txBox="1">
            <a:spLocks/>
          </p:cNvSpPr>
          <p:nvPr/>
        </p:nvSpPr>
        <p:spPr>
          <a:xfrm>
            <a:off x="100740" y="2115520"/>
            <a:ext cx="9523708" cy="41535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a:lnSpc>
                <a:spcPct val="100000"/>
              </a:lnSpc>
              <a:spcBef>
                <a:spcPts val="0"/>
              </a:spcBef>
              <a:spcAft>
                <a:spcPts val="800"/>
              </a:spcAft>
              <a:buFont typeface="Wingdings" panose="05000000000000000000" pitchFamily="2" charset="2"/>
              <a:buChar char="v"/>
            </a:pPr>
            <a:r>
              <a:rPr lang="en-US" sz="3000" dirty="0" smtClean="0">
                <a:solidFill>
                  <a:schemeClr val="bg1"/>
                </a:solidFill>
                <a:effectLst>
                  <a:outerShdw blurRad="38100" dist="38100" dir="2700000" algn="tl">
                    <a:srgbClr val="000000">
                      <a:alpha val="43137"/>
                    </a:srgbClr>
                  </a:outerShdw>
                </a:effectLst>
              </a:rPr>
              <a:t>Stored in a separate locked cabinet or locked room:</a:t>
            </a:r>
          </a:p>
          <a:p>
            <a:pPr marL="568325" lvl="1" indent="-280988">
              <a:lnSpc>
                <a:spcPct val="100000"/>
              </a:lnSpc>
              <a:spcBef>
                <a:spcPts val="0"/>
              </a:spcBef>
              <a:spcAft>
                <a:spcPts val="800"/>
              </a:spcAft>
              <a:buFont typeface="Wingdings" panose="05000000000000000000" pitchFamily="2" charset="2"/>
              <a:buChar char="§"/>
            </a:pPr>
            <a:r>
              <a:rPr lang="en-US" sz="3000" dirty="0" smtClean="0"/>
              <a:t>Must be in file folder labeled with serial           number &amp; Form 1273-2 securely attached  </a:t>
            </a:r>
          </a:p>
          <a:p>
            <a:pPr marL="568325" lvl="1" indent="-280988">
              <a:lnSpc>
                <a:spcPct val="100000"/>
              </a:lnSpc>
              <a:spcBef>
                <a:spcPts val="0"/>
              </a:spcBef>
              <a:spcAft>
                <a:spcPts val="800"/>
              </a:spcAft>
              <a:buFont typeface="Wingdings" panose="05000000000000000000" pitchFamily="2" charset="2"/>
              <a:buChar char="§"/>
            </a:pPr>
            <a:r>
              <a:rPr lang="en-US" sz="3000" dirty="0" smtClean="0"/>
              <a:t>Contents/dates listed on the outside of the          folder </a:t>
            </a:r>
          </a:p>
          <a:p>
            <a:pPr marL="568325" lvl="1" indent="-280988">
              <a:lnSpc>
                <a:spcPct val="100000"/>
              </a:lnSpc>
              <a:spcBef>
                <a:spcPts val="0"/>
              </a:spcBef>
              <a:spcAft>
                <a:spcPts val="800"/>
              </a:spcAft>
              <a:buFont typeface="Wingdings" panose="05000000000000000000" pitchFamily="2" charset="2"/>
              <a:buChar char="§"/>
            </a:pPr>
            <a:r>
              <a:rPr lang="en-US" sz="3000" dirty="0" smtClean="0"/>
              <a:t>Note official case file where proprietary/confidential information is stored and responsible party</a:t>
            </a:r>
            <a:endParaRPr lang="en-US" sz="3000" dirty="0"/>
          </a:p>
        </p:txBody>
      </p:sp>
      <p:pic>
        <p:nvPicPr>
          <p:cNvPr id="3" name="Picture 2" descr="20.08.13 @ 10:26:30. Archivado en Seguridad informática , Analisis"/>
          <p:cNvPicPr>
            <a:picLocks noChangeAspect="1"/>
          </p:cNvPicPr>
          <p:nvPr/>
        </p:nvPicPr>
        <p:blipFill rotWithShape="1">
          <a:blip r:embed="rId3">
            <a:extLst>
              <a:ext uri="{28A0092B-C50C-407E-A947-70E740481C1C}">
                <a14:useLocalDpi xmlns:a14="http://schemas.microsoft.com/office/drawing/2010/main" val="0"/>
              </a:ext>
            </a:extLst>
          </a:blip>
          <a:srcRect l="16508"/>
          <a:stretch/>
        </p:blipFill>
        <p:spPr>
          <a:xfrm>
            <a:off x="8667472" y="2525941"/>
            <a:ext cx="3181027"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61074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TM04033917[[fn=Berlin]]</Template>
  <TotalTime>1075</TotalTime>
  <Words>3075</Words>
  <Application>Microsoft Office PowerPoint</Application>
  <PresentationFormat>Widescreen</PresentationFormat>
  <Paragraphs>251</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Times New Roman</vt:lpstr>
      <vt:lpstr>Trebuchet MS</vt:lpstr>
      <vt:lpstr>Wingdings</vt:lpstr>
      <vt:lpstr>Berlin</vt:lpstr>
      <vt:lpstr>Intermediate Land Exchange</vt:lpstr>
      <vt:lpstr>Case Files</vt:lpstr>
      <vt:lpstr>PowerPoint Presentation</vt:lpstr>
      <vt:lpstr>PowerPoint Presentation</vt:lpstr>
      <vt:lpstr>PowerPoint Presentation</vt:lpstr>
      <vt:lpstr>PowerPoint Presentation</vt:lpstr>
      <vt:lpstr>Proprietary and Confidential Information</vt:lpstr>
      <vt:lpstr>Proprietary and Confidential Information</vt:lpstr>
      <vt:lpstr>Proprietary and Confidential Information</vt:lpstr>
      <vt:lpstr>BLM Form 1273-2</vt:lpstr>
      <vt:lpstr>PowerPoint Presentation</vt:lpstr>
      <vt:lpstr>PowerPoint Presentation</vt:lpstr>
      <vt:lpstr>PowerPoint Presentation</vt:lpstr>
      <vt:lpstr>Final Key Points</vt:lpstr>
      <vt:lpstr>Segregation of Lands</vt:lpstr>
      <vt:lpstr>Segregation</vt:lpstr>
      <vt:lpstr>Segregation</vt:lpstr>
      <vt:lpstr>When to Segregate . . .</vt:lpstr>
      <vt:lpstr>How to Segregate . . .</vt:lpstr>
      <vt:lpstr>MTP/HI Notation</vt:lpstr>
      <vt:lpstr>PowerPoint Presentation</vt:lpstr>
      <vt:lpstr>Terminate Segregation </vt:lpstr>
      <vt:lpstr>Non-Federal Lands</vt:lpstr>
      <vt:lpstr>Non-Federal Lands</vt:lpstr>
      <vt:lpstr>Questions?</vt:lpstr>
    </vt:vector>
  </TitlesOfParts>
  <Company>Department of Interior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Intermediate Land Exchange</dc:title>
  <dc:creator>Ford, Laurie A</dc:creator>
  <cp:lastModifiedBy>ilmntcctrn74</cp:lastModifiedBy>
  <cp:revision>83</cp:revision>
  <cp:lastPrinted>2017-06-14T21:26:06Z</cp:lastPrinted>
  <dcterms:created xsi:type="dcterms:W3CDTF">2017-06-02T20:58:19Z</dcterms:created>
  <dcterms:modified xsi:type="dcterms:W3CDTF">2017-06-16T00:52:55Z</dcterms:modified>
</cp:coreProperties>
</file>