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9"/>
  </p:notesMasterIdLst>
  <p:handoutMasterIdLst>
    <p:handoutMasterId r:id="rId30"/>
  </p:handoutMasterIdLst>
  <p:sldIdLst>
    <p:sldId id="267" r:id="rId3"/>
    <p:sldId id="296" r:id="rId4"/>
    <p:sldId id="268" r:id="rId5"/>
    <p:sldId id="279" r:id="rId6"/>
    <p:sldId id="283" r:id="rId7"/>
    <p:sldId id="284" r:id="rId8"/>
    <p:sldId id="280" r:id="rId9"/>
    <p:sldId id="285" r:id="rId10"/>
    <p:sldId id="286" r:id="rId11"/>
    <p:sldId id="303" r:id="rId12"/>
    <p:sldId id="281" r:id="rId13"/>
    <p:sldId id="287" r:id="rId14"/>
    <p:sldId id="288" r:id="rId15"/>
    <p:sldId id="289" r:id="rId16"/>
    <p:sldId id="291" r:id="rId17"/>
    <p:sldId id="307" r:id="rId18"/>
    <p:sldId id="293" r:id="rId19"/>
    <p:sldId id="294" r:id="rId20"/>
    <p:sldId id="306" r:id="rId21"/>
    <p:sldId id="295" r:id="rId22"/>
    <p:sldId id="298" r:id="rId23"/>
    <p:sldId id="299" r:id="rId24"/>
    <p:sldId id="297" r:id="rId25"/>
    <p:sldId id="300" r:id="rId26"/>
    <p:sldId id="301" r:id="rId27"/>
    <p:sldId id="3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23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010" autoAdjust="0"/>
    <p:restoredTop sz="61637" autoAdjust="0"/>
  </p:normalViewPr>
  <p:slideViewPr>
    <p:cSldViewPr snapToGrid="0">
      <p:cViewPr varScale="1">
        <p:scale>
          <a:sx n="59" d="100"/>
          <a:sy n="59" d="100"/>
        </p:scale>
        <p:origin x="1928" y="56"/>
      </p:cViewPr>
      <p:guideLst>
        <p:guide pos="3840"/>
        <p:guide orient="horz" pos="2160"/>
      </p:guideLst>
    </p:cSldViewPr>
  </p:slideViewPr>
  <p:notesTextViewPr>
    <p:cViewPr>
      <p:scale>
        <a:sx n="1" d="1"/>
        <a:sy n="1" d="1"/>
      </p:scale>
      <p:origin x="0" y="0"/>
    </p:cViewPr>
  </p:notesTextViewPr>
  <p:notesViewPr>
    <p:cSldViewPr snapToGrid="0">
      <p:cViewPr varScale="1">
        <p:scale>
          <a:sx n="74" d="100"/>
          <a:sy n="74" d="100"/>
        </p:scale>
        <p:origin x="340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A0FDE8-3B80-4AAC-92F2-E3D0667D4E72}" type="datetimeFigureOut">
              <a:rPr lang="en-US" smtClean="0"/>
              <a:t>6/16/2017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79F74-2001-4B21-B06E-FA23C7F2DD77}" type="slidenum">
              <a:rPr lang="en-US" smtClean="0"/>
              <a:t>‹#›</a:t>
            </a:fld>
            <a:endParaRPr lang="en-US"/>
          </a:p>
        </p:txBody>
      </p:sp>
    </p:spTree>
    <p:extLst>
      <p:ext uri="{BB962C8B-B14F-4D97-AF65-F5344CB8AC3E}">
        <p14:creationId xmlns:p14="http://schemas.microsoft.com/office/powerpoint/2010/main" val="9778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25FBA-1311-468D-8115-8778B0F7BEEC}" type="datetimeFigureOut">
              <a:rPr lang="en-US" smtClean="0"/>
              <a:t>6/16/2017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7C00-F679-4C51-9894-9E2214E5C2F1}" type="slidenum">
              <a:rPr lang="en-US" smtClean="0"/>
              <a:t>‹#›</a:t>
            </a:fld>
            <a:endParaRPr lang="en-US"/>
          </a:p>
        </p:txBody>
      </p:sp>
    </p:spTree>
    <p:extLst>
      <p:ext uri="{BB962C8B-B14F-4D97-AF65-F5344CB8AC3E}">
        <p14:creationId xmlns:p14="http://schemas.microsoft.com/office/powerpoint/2010/main" val="55282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Agreement to Initiate</a:t>
            </a:r>
            <a:r>
              <a:rPr lang="en-US" sz="1200" kern="1200" dirty="0" smtClean="0">
                <a:solidFill>
                  <a:schemeClr val="tx1"/>
                </a:solidFill>
                <a:effectLst/>
                <a:latin typeface="+mn-lt"/>
                <a:ea typeface="+mn-ea"/>
                <a:cs typeface="+mn-cs"/>
              </a:rPr>
              <a:t> (ATI) is the “business plan” required for all land exchanges.  It identifies all of the major steps, negotiates which party has the major duties for each step, estimates costs and time frames.  The draft ATI is prepared and reviewed as part of the Feasibility Analysis</a:t>
            </a:r>
            <a:r>
              <a:rPr lang="en-US" sz="1200" kern="120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1</a:t>
            </a:fld>
            <a:endParaRPr lang="en-US"/>
          </a:p>
        </p:txBody>
      </p:sp>
    </p:spTree>
    <p:extLst>
      <p:ext uri="{BB962C8B-B14F-4D97-AF65-F5344CB8AC3E}">
        <p14:creationId xmlns:p14="http://schemas.microsoft.com/office/powerpoint/2010/main" val="2784094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8625"/>
            <a:ext cx="5486400" cy="3086100"/>
          </a:xfrm>
        </p:spPr>
      </p:sp>
      <p:sp>
        <p:nvSpPr>
          <p:cNvPr id="3" name="Notes Placeholder 2"/>
          <p:cNvSpPr>
            <a:spLocks noGrp="1"/>
          </p:cNvSpPr>
          <p:nvPr>
            <p:ph type="body" idx="1"/>
          </p:nvPr>
        </p:nvSpPr>
        <p:spPr>
          <a:xfrm>
            <a:off x="685800" y="3682651"/>
            <a:ext cx="5486400" cy="5002561"/>
          </a:xfrm>
        </p:spPr>
        <p:txBody>
          <a:bodyPr/>
          <a:lstStyle/>
          <a:p>
            <a:pPr marL="171450" indent="-171450">
              <a:buFont typeface="Wingdings" panose="05000000000000000000" pitchFamily="2" charset="2"/>
              <a:buChar char="§"/>
            </a:pPr>
            <a:r>
              <a:rPr lang="en-US" sz="1100" dirty="0" smtClean="0"/>
              <a:t>All parties to the land exchange must sign the ATI. </a:t>
            </a:r>
          </a:p>
          <a:p>
            <a:pPr marL="171450" indent="-171450">
              <a:buFont typeface="Wingdings" panose="05000000000000000000" pitchFamily="2" charset="2"/>
              <a:buChar char="§"/>
            </a:pPr>
            <a:r>
              <a:rPr lang="en-US" sz="1100" dirty="0" smtClean="0"/>
              <a:t>If multiple BLM offices are involved, a lead office is established in the feasibility report and signing authority is generally with that office, which is responsible for the coordination among the offices. </a:t>
            </a:r>
          </a:p>
          <a:p>
            <a:pPr marL="171450" indent="-171450">
              <a:buFont typeface="Wingdings" panose="05000000000000000000" pitchFamily="2" charset="2"/>
              <a:buChar char="§"/>
            </a:pPr>
            <a:r>
              <a:rPr lang="en-US" sz="1100" dirty="0" smtClean="0"/>
              <a:t>The non-Federal party may also wish to identify a primary point of contact for coordination and communication related to implementation of the ATI.</a:t>
            </a:r>
          </a:p>
          <a:p>
            <a:pPr marL="171450" indent="-171450">
              <a:buFont typeface="Wingdings" panose="05000000000000000000" pitchFamily="2" charset="2"/>
              <a:buChar char="§"/>
            </a:pPr>
            <a:r>
              <a:rPr lang="en-US" sz="1100" dirty="0" smtClean="0"/>
              <a:t>When an exchange is being processed for the benefit of another Federal agency, the other agency also signs the ATI and identifies a primary point of contact and responsibilities it will contribute to exchange processing. Additional information on exchanges benefiting other agencies is contained in Chapter 14.</a:t>
            </a:r>
            <a:endParaRPr lang="en-US" sz="1100" dirty="0"/>
          </a:p>
        </p:txBody>
      </p:sp>
      <p:sp>
        <p:nvSpPr>
          <p:cNvPr id="4" name="Slide Number Placeholder 3"/>
          <p:cNvSpPr>
            <a:spLocks noGrp="1"/>
          </p:cNvSpPr>
          <p:nvPr>
            <p:ph type="sldNum" sz="quarter" idx="10"/>
          </p:nvPr>
        </p:nvSpPr>
        <p:spPr/>
        <p:txBody>
          <a:bodyPr/>
          <a:lstStyle/>
          <a:p>
            <a:fld id="{F0E67C00-F679-4C51-9894-9E2214E5C2F1}" type="slidenum">
              <a:rPr lang="en-US" smtClean="0"/>
              <a:t>10</a:t>
            </a:fld>
            <a:endParaRPr lang="en-US"/>
          </a:p>
        </p:txBody>
      </p:sp>
    </p:spTree>
    <p:extLst>
      <p:ext uri="{BB962C8B-B14F-4D97-AF65-F5344CB8AC3E}">
        <p14:creationId xmlns:p14="http://schemas.microsoft.com/office/powerpoint/2010/main" val="1417257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The ATI must address 18 mandatory items. Of these, 17 items are identified in the regulations at 43 CFR 2201.1(c) through (g). 36 CFR 254.4 </a:t>
            </a:r>
          </a:p>
          <a:p>
            <a:r>
              <a:rPr lang="en-US" sz="1100" dirty="0" smtClean="0"/>
              <a:t> The last item is an administrative requirement for inclusion of a full disclosure provision in land exchange proposals.</a:t>
            </a:r>
          </a:p>
          <a:p>
            <a:endParaRPr lang="en-US" sz="1100" dirty="0" smtClean="0"/>
          </a:p>
          <a:p>
            <a:r>
              <a:rPr lang="en-US" sz="1100" dirty="0" smtClean="0"/>
              <a:t>Illustration 4-1 in the Land Exchange Handbook H-2200-1 provides a format for Agreements to Initiate which contains all of the minimum requirements and the most common supplemental provisions generally included. </a:t>
            </a:r>
          </a:p>
          <a:p>
            <a:endParaRPr lang="en-US" sz="1100" dirty="0" smtClean="0"/>
          </a:p>
          <a:p>
            <a:r>
              <a:rPr lang="en-US" sz="1100" dirty="0" smtClean="0"/>
              <a:t>Departure from the format shown in Illustration 4-1 must ensure that any alternative format includes the 18 mandatory requirements identified in the Handbook and following.</a:t>
            </a:r>
            <a:endParaRPr lang="en-US" sz="1100" dirty="0"/>
          </a:p>
        </p:txBody>
      </p:sp>
      <p:sp>
        <p:nvSpPr>
          <p:cNvPr id="4" name="Slide Number Placeholder 3"/>
          <p:cNvSpPr>
            <a:spLocks noGrp="1"/>
          </p:cNvSpPr>
          <p:nvPr>
            <p:ph type="sldNum" sz="quarter" idx="10"/>
          </p:nvPr>
        </p:nvSpPr>
        <p:spPr/>
        <p:txBody>
          <a:bodyPr/>
          <a:lstStyle/>
          <a:p>
            <a:fld id="{F0E67C00-F679-4C51-9894-9E2214E5C2F1}" type="slidenum">
              <a:rPr lang="en-US" smtClean="0"/>
              <a:t>11</a:t>
            </a:fld>
            <a:endParaRPr lang="en-US"/>
          </a:p>
        </p:txBody>
      </p:sp>
    </p:spTree>
    <p:extLst>
      <p:ext uri="{BB962C8B-B14F-4D97-AF65-F5344CB8AC3E}">
        <p14:creationId xmlns:p14="http://schemas.microsoft.com/office/powerpoint/2010/main" val="512260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54038"/>
            <a:ext cx="5486400" cy="3086100"/>
          </a:xfrm>
        </p:spPr>
      </p:sp>
      <p:sp>
        <p:nvSpPr>
          <p:cNvPr id="3" name="Notes Placeholder 2"/>
          <p:cNvSpPr>
            <a:spLocks noGrp="1"/>
          </p:cNvSpPr>
          <p:nvPr>
            <p:ph type="body" idx="1"/>
          </p:nvPr>
        </p:nvSpPr>
        <p:spPr>
          <a:xfrm>
            <a:off x="685800" y="3757807"/>
            <a:ext cx="5639844" cy="4927405"/>
          </a:xfrm>
        </p:spPr>
        <p:txBody>
          <a:bodyPr/>
          <a:lstStyle/>
          <a:p>
            <a:pPr algn="l"/>
            <a:r>
              <a:rPr lang="en-US" sz="1100" b="0" i="1" u="none" strike="noStrike" baseline="0" dirty="0" smtClean="0">
                <a:latin typeface="Times New Roman" panose="02020603050405020304" pitchFamily="18" charset="0"/>
              </a:rPr>
              <a:t>“(1) The identity of the parties involved in the proposed exchange and the status of their ownership or ability to provide title to the land;</a:t>
            </a:r>
            <a:r>
              <a:rPr lang="en-US" sz="1100" b="0" i="0" u="none" strike="noStrike" baseline="0" dirty="0" smtClean="0">
                <a:latin typeface="TimesNewRoman"/>
              </a:rPr>
              <a:t>”</a:t>
            </a:r>
          </a:p>
          <a:p>
            <a:pPr algn="l"/>
            <a:r>
              <a:rPr lang="en-US" sz="1100" b="0" i="0" u="none" strike="noStrike" baseline="0" dirty="0" smtClean="0">
                <a:latin typeface="TimesNewRoman"/>
              </a:rPr>
              <a:t>The non-Federal party must show that they have title to the non-Federal land or otherwise have the ability to convey the property in exchange. Also, include a statement that the non-Federal party is required to provide preliminary title evidence, and later, a title insurance policy prepared to Department of Justice standards at their own expense.</a:t>
            </a:r>
          </a:p>
          <a:p>
            <a:pPr algn="l"/>
            <a:r>
              <a:rPr lang="en-US" sz="1100" b="0" i="1" u="none" strike="noStrike" baseline="0" dirty="0" smtClean="0">
                <a:latin typeface="Times New Roman" panose="02020603050405020304" pitchFamily="18" charset="0"/>
              </a:rPr>
              <a:t>“(2) A description of the lands or interest in lands being considered for exchange;”</a:t>
            </a:r>
          </a:p>
          <a:p>
            <a:pPr algn="l"/>
            <a:r>
              <a:rPr lang="en-US" sz="1100" b="0" i="0" u="none" strike="noStrike" baseline="0" dirty="0" smtClean="0">
                <a:latin typeface="TimesNewRoman"/>
              </a:rPr>
              <a:t>A complete legal description of the Federal and non-Federal land.</a:t>
            </a:r>
          </a:p>
          <a:p>
            <a:pPr algn="l"/>
            <a:r>
              <a:rPr lang="en-US" sz="1100" b="0" i="1" u="none" strike="noStrike" baseline="0" dirty="0" smtClean="0">
                <a:latin typeface="Times New Roman" panose="02020603050405020304" pitchFamily="18" charset="0"/>
              </a:rPr>
              <a:t>“(3) A statement by each party, other than the United States, State, and local governments, certifying that the party is a citizen of the United States or a corporation or other legal entity subject to the laws of the United States or a State thereof;</a:t>
            </a:r>
            <a:r>
              <a:rPr lang="en-US" sz="1100" b="0" i="0" u="none" strike="noStrike" baseline="0" dirty="0" smtClean="0">
                <a:latin typeface="TimesNewRoman"/>
              </a:rPr>
              <a:t>”</a:t>
            </a:r>
          </a:p>
          <a:p>
            <a:pPr algn="l"/>
            <a:r>
              <a:rPr lang="en-US" sz="1100" b="0" i="0" u="none" strike="noStrike" baseline="0" dirty="0" smtClean="0">
                <a:latin typeface="TimesNewRoman"/>
              </a:rPr>
              <a:t>A statement from the non-Federal parties that they are qualified for United States citizenship or Statement of Citizenship (Form 5450-9 or equivalent). A statement showing that the agent is authorized to represent a corporation, partnership, or trustee. For corporations, a statement is needed showing that the corporation is incorporated and in good standing in the State (see BLM Handbook H-1860-1).</a:t>
            </a:r>
          </a:p>
          <a:p>
            <a:pPr algn="l"/>
            <a:r>
              <a:rPr lang="en-US" sz="1100" b="0" i="1" u="none" strike="noStrike" baseline="0" dirty="0" smtClean="0">
                <a:latin typeface="Times New Roman" panose="02020603050405020304" pitchFamily="18" charset="0"/>
              </a:rPr>
              <a:t>“(4) A description of the appurtenant rights proposed to be exchanged or reserved; any authorized uses including grants, permits, easements, or leases; and any known unauthorized uses, outstanding interests, exceptions, adverse claims, covenants, restrictions, title defects or encumbrances;</a:t>
            </a:r>
            <a:r>
              <a:rPr lang="en-US" sz="1100" b="0" i="0" u="none" strike="noStrike" baseline="0" dirty="0" smtClean="0">
                <a:latin typeface="TimesNewRoman"/>
              </a:rPr>
              <a:t>”</a:t>
            </a:r>
          </a:p>
          <a:p>
            <a:pPr algn="l"/>
            <a:r>
              <a:rPr lang="en-US" sz="1100" b="0" i="0" u="none" strike="noStrike" baseline="0" dirty="0" smtClean="0">
                <a:latin typeface="TimesNewRoman"/>
              </a:rPr>
              <a:t>For the Federal and the non-Federal land, compile a complete list of all outstanding third party interests, reserved rights or interests, and authorized uses/users.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u="none" strike="noStrike" baseline="0" dirty="0" smtClean="0">
                <a:latin typeface="Times New Roman" panose="02020603050405020304" pitchFamily="18" charset="0"/>
              </a:rPr>
              <a:t>“(5) A time schedule for completing the proposed exchange;”</a:t>
            </a:r>
          </a:p>
          <a:p>
            <a:pPr algn="l"/>
            <a:endParaRPr lang="en-US" sz="1100" b="0" i="0" u="none" strike="noStrike" baseline="0" dirty="0" smtClean="0">
              <a:latin typeface="TimesNewRoman"/>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12</a:t>
            </a:fld>
            <a:endParaRPr lang="en-US"/>
          </a:p>
        </p:txBody>
      </p:sp>
    </p:spTree>
    <p:extLst>
      <p:ext uri="{BB962C8B-B14F-4D97-AF65-F5344CB8AC3E}">
        <p14:creationId xmlns:p14="http://schemas.microsoft.com/office/powerpoint/2010/main" val="2072320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54038"/>
            <a:ext cx="5486400" cy="3086100"/>
          </a:xfrm>
        </p:spPr>
      </p:sp>
      <p:sp>
        <p:nvSpPr>
          <p:cNvPr id="3" name="Notes Placeholder 2"/>
          <p:cNvSpPr>
            <a:spLocks noGrp="1"/>
          </p:cNvSpPr>
          <p:nvPr>
            <p:ph type="body" idx="1"/>
          </p:nvPr>
        </p:nvSpPr>
        <p:spPr>
          <a:xfrm>
            <a:off x="685800" y="3757807"/>
            <a:ext cx="5486400" cy="4927405"/>
          </a:xfrm>
        </p:spPr>
        <p:txBody>
          <a:bodyPr/>
          <a:lstStyle/>
          <a:p>
            <a:pPr algn="l"/>
            <a:r>
              <a:rPr lang="en-US" sz="1100" b="0" i="1" u="none" strike="noStrike" baseline="0" dirty="0" smtClean="0">
                <a:latin typeface="Times New Roman" panose="02020603050405020304" pitchFamily="18" charset="0"/>
              </a:rPr>
              <a:t>“(6) An assignment of responsibility for performance of required functions and costs associated with processing the exchange;”</a:t>
            </a:r>
          </a:p>
          <a:p>
            <a:pPr algn="l"/>
            <a:r>
              <a:rPr lang="en-US" sz="1100" b="0" i="1" u="none" strike="noStrike" baseline="0" dirty="0" smtClean="0">
                <a:latin typeface="Times New Roman" panose="02020603050405020304" pitchFamily="18" charset="0"/>
              </a:rPr>
              <a:t>“(7) A statement specifying whether compensation for costs assumed will be allowed pursuant to the provisions of Sec. 2201.1-3 of this part;”</a:t>
            </a:r>
          </a:p>
          <a:p>
            <a:pPr algn="l"/>
            <a:r>
              <a:rPr lang="en-US" sz="1100" b="0" i="1" u="none" strike="noStrike" baseline="0" dirty="0" smtClean="0">
                <a:latin typeface="Times New Roman" panose="02020603050405020304" pitchFamily="18" charset="0"/>
              </a:rPr>
              <a:t>“(8) Notice of any known release, storage, or disposal of hazardous substances on involved Federal or non-Federal lands, and any commitments regarding responsibility for removal or other remedial actions concerning such substances on involved non-Federal lands. All such terms and conditions regarding non-Federal lands shall be included in a land exchange agreement pursuant to Sec. 2201.7-2 of this part;”</a:t>
            </a:r>
          </a:p>
          <a:p>
            <a:pPr algn="l"/>
            <a:r>
              <a:rPr lang="en-US" sz="1100" b="0" i="1" u="none" strike="noStrike" baseline="0" dirty="0" smtClean="0">
                <a:latin typeface="Times New Roman" panose="02020603050405020304" pitchFamily="18" charset="0"/>
              </a:rPr>
              <a:t>“(9) A grant of permission by each party to conduct a physical examination of the lands offered by the other party;”</a:t>
            </a:r>
          </a:p>
          <a:p>
            <a:pPr algn="l"/>
            <a:r>
              <a:rPr lang="en-US" sz="1100" b="0" i="1" u="none" strike="noStrike" baseline="0" dirty="0" smtClean="0">
                <a:latin typeface="Times New Roman" panose="02020603050405020304" pitchFamily="18" charset="0"/>
              </a:rPr>
              <a:t>“(10) The terms of any assembled land exchange arrangement, pursuant to Sec. 2201.1-1 of this part;</a:t>
            </a:r>
            <a:r>
              <a:rPr lang="en-US" sz="1100" b="0" i="0" u="none" strike="noStrike" baseline="0" dirty="0" smtClean="0">
                <a:latin typeface="TimesNewRoman"/>
              </a:rPr>
              <a:t>”</a:t>
            </a:r>
          </a:p>
          <a:p>
            <a:pPr algn="l"/>
            <a:r>
              <a:rPr lang="en-US" sz="1100" b="0" i="1" u="none" strike="noStrike" baseline="0" dirty="0" smtClean="0">
                <a:latin typeface="Times New Roman" panose="02020603050405020304" pitchFamily="18" charset="0"/>
              </a:rPr>
              <a:t>“(11) A statement as to any arrangements for relocation of any tenants occupying non-Federal land, pursuant to Sec. 2201.8 (c) (1) (iv) of this part;</a:t>
            </a:r>
            <a:r>
              <a:rPr lang="en-US" sz="1100" b="0" i="0" u="none" strike="noStrike" baseline="0" dirty="0" smtClean="0">
                <a:latin typeface="TimesNewRoman"/>
              </a:rPr>
              <a:t>”</a:t>
            </a:r>
          </a:p>
          <a:p>
            <a:pPr algn="l"/>
            <a:r>
              <a:rPr lang="en-US" sz="1100" b="0" i="1" u="none" strike="noStrike" baseline="0" dirty="0" smtClean="0">
                <a:latin typeface="Times New Roman" panose="02020603050405020304" pitchFamily="18" charset="0"/>
              </a:rPr>
              <a:t>“(12) A notice to an owner/occupant of the voluntary basis for the acquisition of the non-Federal lands, pursuant to Sec. 2201.8 (c)(1)(iv) of this part;”</a:t>
            </a:r>
          </a:p>
          <a:p>
            <a:pPr algn="l"/>
            <a:r>
              <a:rPr lang="en-US" sz="1100" b="0" i="0" u="none" strike="noStrike" baseline="0" dirty="0" smtClean="0">
                <a:latin typeface="TimesNewRoman"/>
              </a:rPr>
              <a:t>Refer to Chapter IX of BLM Handbook H-2100-1 for information on relocation requirements.</a:t>
            </a:r>
          </a:p>
          <a:p>
            <a:pPr algn="l"/>
            <a:r>
              <a:rPr lang="en-US" sz="1100" b="0" i="1" u="none" strike="noStrike" baseline="0" dirty="0" smtClean="0">
                <a:latin typeface="Times New Roman" panose="02020603050405020304" pitchFamily="18" charset="0"/>
              </a:rPr>
              <a:t>“(13) A statement as to the manner in which documents of conveyance will be exchanged, should the exchange proposal be successfully completed;”</a:t>
            </a:r>
          </a:p>
          <a:p>
            <a:pPr algn="l"/>
            <a:r>
              <a:rPr lang="en-US" sz="1100" b="0" i="0" u="none" strike="noStrike" baseline="0" dirty="0" smtClean="0">
                <a:latin typeface="TimesNewRoman"/>
              </a:rPr>
              <a:t>The agreement must explain the closing method (simultaneous or non-simultaneous), whether the parties will use an escrow and how the conveyance documents will be delivered.</a:t>
            </a:r>
          </a:p>
        </p:txBody>
      </p:sp>
      <p:sp>
        <p:nvSpPr>
          <p:cNvPr id="4" name="Slide Number Placeholder 3"/>
          <p:cNvSpPr>
            <a:spLocks noGrp="1"/>
          </p:cNvSpPr>
          <p:nvPr>
            <p:ph type="sldNum" sz="quarter" idx="10"/>
          </p:nvPr>
        </p:nvSpPr>
        <p:spPr/>
        <p:txBody>
          <a:bodyPr/>
          <a:lstStyle/>
          <a:p>
            <a:fld id="{F0E67C00-F679-4C51-9894-9E2214E5C2F1}" type="slidenum">
              <a:rPr lang="en-US" smtClean="0"/>
              <a:t>13</a:t>
            </a:fld>
            <a:endParaRPr lang="en-US"/>
          </a:p>
        </p:txBody>
      </p:sp>
    </p:spTree>
    <p:extLst>
      <p:ext uri="{BB962C8B-B14F-4D97-AF65-F5344CB8AC3E}">
        <p14:creationId xmlns:p14="http://schemas.microsoft.com/office/powerpoint/2010/main" val="1247672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54038"/>
            <a:ext cx="5486400" cy="3086100"/>
          </a:xfrm>
        </p:spPr>
      </p:sp>
      <p:sp>
        <p:nvSpPr>
          <p:cNvPr id="3" name="Notes Placeholder 2"/>
          <p:cNvSpPr>
            <a:spLocks noGrp="1"/>
          </p:cNvSpPr>
          <p:nvPr>
            <p:ph type="body" idx="1"/>
          </p:nvPr>
        </p:nvSpPr>
        <p:spPr>
          <a:xfrm>
            <a:off x="685800" y="3757807"/>
            <a:ext cx="5486400" cy="4927405"/>
          </a:xfrm>
        </p:spPr>
        <p:txBody>
          <a:bodyPr/>
          <a:lstStyle/>
          <a:p>
            <a:pPr algn="l"/>
            <a:r>
              <a:rPr lang="en-US" sz="1100" b="0" i="1" u="none" strike="noStrike" baseline="0" dirty="0" smtClean="0">
                <a:latin typeface="Times New Roman" panose="02020603050405020304" pitchFamily="18" charset="0"/>
              </a:rPr>
              <a:t>“(14) Unless the parties agree to some other schedule, no later than 90 days from the date of the executed ATI an exchange, the parties shall arrange for appraisals, which are to be completed within time frames and under such terms as are negotiated.</a:t>
            </a:r>
            <a:r>
              <a:rPr lang="en-US" sz="1100" b="0" i="0" u="none" strike="noStrike" baseline="0" dirty="0" smtClean="0">
                <a:latin typeface="TimesNewRoman"/>
              </a:rPr>
              <a:t>”</a:t>
            </a:r>
          </a:p>
          <a:p>
            <a:pPr algn="l"/>
            <a:r>
              <a:rPr lang="en-US" sz="1100" b="0" i="0" u="none" strike="noStrike" baseline="0" dirty="0" smtClean="0">
                <a:latin typeface="TimesNewRoman"/>
              </a:rPr>
              <a:t>The regulatory timeframes for appraisals are generally replaced with those specifically developed and agreed upon for each particular exchange proposal. The provision contains recommended language for reaching an agreement on value based on an approved appraisal per 43 CFR 2201.4. The ATI should also include a provision, if applicable; explaining how multiple parcels or ownerships of non-Federal land would be valued. If included, the provision must also indicate that the Federal land will be valued in a similar manner. See Chapter 7 for additional guidance on valuation analysis and appraisal.</a:t>
            </a:r>
          </a:p>
          <a:p>
            <a:pPr algn="l"/>
            <a:r>
              <a:rPr lang="en-US" sz="1100" b="0" i="1" u="none" strike="noStrike" baseline="0" dirty="0" smtClean="0">
                <a:latin typeface="Times New Roman" panose="02020603050405020304" pitchFamily="18" charset="0"/>
              </a:rPr>
              <a:t>“(15) Entering into an agreement to initiate an exchange does not legally bind any party to proceed with processing or to consummate a proposed exchange, or to reimburse or pay damages to any party to a proposed exchange that is delayed or is not consummated or to anyone assisting in any way, or doing business with, any such party.</a:t>
            </a:r>
            <a:r>
              <a:rPr lang="en-US" sz="1100" b="0" i="0" u="none" strike="noStrike" baseline="0" dirty="0" smtClean="0">
                <a:latin typeface="TimesNewRoman"/>
              </a:rPr>
              <a:t>”</a:t>
            </a:r>
          </a:p>
          <a:p>
            <a:pPr algn="l"/>
            <a:r>
              <a:rPr lang="en-US" sz="1100" b="0" i="1" u="none" strike="noStrike" baseline="0" dirty="0" smtClean="0">
                <a:latin typeface="Times New Roman" panose="02020603050405020304" pitchFamily="18" charset="0"/>
              </a:rPr>
              <a:t>“(16) An agreement to initiate an exchange may be amended by written consent of the parties or terminated at any time upon written notice of any party.”</a:t>
            </a:r>
          </a:p>
          <a:p>
            <a:pPr algn="l"/>
            <a:r>
              <a:rPr lang="en-US" sz="1100" b="0" i="1" u="none" strike="noStrike" baseline="0" dirty="0" smtClean="0">
                <a:latin typeface="Times New Roman" panose="02020603050405020304" pitchFamily="18" charset="0"/>
              </a:rPr>
              <a:t>“(17) The withdrawal from, and termination of, an exchange proposal, or an agreement to initiate an exchange, by the authorized officer at any time prior to the notice of decision, pursuant to 2201.7-1 of this part, is not </a:t>
            </a:r>
            <a:r>
              <a:rPr lang="en-US" sz="1100" b="0" i="1" u="none" strike="noStrike" baseline="0" dirty="0" err="1" smtClean="0">
                <a:latin typeface="Times New Roman" panose="02020603050405020304" pitchFamily="18" charset="0"/>
              </a:rPr>
              <a:t>protestable</a:t>
            </a:r>
            <a:r>
              <a:rPr lang="en-US" sz="1100" b="0" i="1" u="none" strike="noStrike" baseline="0" dirty="0" smtClean="0">
                <a:latin typeface="Times New Roman" panose="02020603050405020304" pitchFamily="18" charset="0"/>
              </a:rPr>
              <a:t> or appealable under 43 CFR part 4.</a:t>
            </a:r>
            <a:r>
              <a:rPr lang="en-US" sz="1100" b="0" i="0" u="none" strike="noStrike" baseline="0" dirty="0" smtClean="0">
                <a:latin typeface="TimesNewRoman"/>
              </a:rPr>
              <a:t>”</a:t>
            </a:r>
          </a:p>
          <a:p>
            <a:pPr algn="l"/>
            <a:endParaRPr lang="en-US" sz="1100" b="0" i="0" u="none" strike="noStrike" baseline="0" dirty="0" smtClean="0">
              <a:latin typeface="TimesNewRoman"/>
            </a:endParaRPr>
          </a:p>
          <a:p>
            <a:pPr algn="l"/>
            <a:r>
              <a:rPr lang="en-US" sz="1100" b="0" i="0" u="none" strike="noStrike" baseline="0" dirty="0" smtClean="0">
                <a:latin typeface="TimesNewRoman"/>
              </a:rPr>
              <a:t>(18) Is the Full Disclosure Requirement</a:t>
            </a:r>
          </a:p>
          <a:p>
            <a:pPr algn="l"/>
            <a:endParaRPr lang="en-US" sz="1100" b="0" i="1" u="none" strike="noStrike" baseline="0" dirty="0" smtClean="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14</a:t>
            </a:fld>
            <a:endParaRPr lang="en-US"/>
          </a:p>
        </p:txBody>
      </p:sp>
    </p:spTree>
    <p:extLst>
      <p:ext uri="{BB962C8B-B14F-4D97-AF65-F5344CB8AC3E}">
        <p14:creationId xmlns:p14="http://schemas.microsoft.com/office/powerpoint/2010/main" val="3247042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7004"/>
            <a:ext cx="5486400" cy="3086100"/>
          </a:xfrm>
        </p:spPr>
      </p:sp>
      <p:sp>
        <p:nvSpPr>
          <p:cNvPr id="3" name="Notes Placeholder 2"/>
          <p:cNvSpPr>
            <a:spLocks noGrp="1"/>
          </p:cNvSpPr>
          <p:nvPr>
            <p:ph type="body" idx="1"/>
          </p:nvPr>
        </p:nvSpPr>
        <p:spPr>
          <a:xfrm>
            <a:off x="500331" y="3433104"/>
            <a:ext cx="6107503" cy="5472771"/>
          </a:xfrm>
        </p:spPr>
        <p:txBody>
          <a:bodyPr/>
          <a:lstStyle/>
          <a:p>
            <a:pPr>
              <a:lnSpc>
                <a:spcPts val="1100"/>
              </a:lnSpc>
              <a:spcAft>
                <a:spcPts val="400"/>
              </a:spcAft>
            </a:pPr>
            <a:r>
              <a:rPr lang="en-US" sz="1000" dirty="0">
                <a:latin typeface="TimesNewRoman"/>
              </a:rPr>
              <a:t>WO IM 2010-123 - Clarification of Facilitator Involvement and the Full </a:t>
            </a:r>
            <a:r>
              <a:rPr lang="en-US" sz="1000" dirty="0" smtClean="0">
                <a:latin typeface="TimesNewRoman"/>
              </a:rPr>
              <a:t>Disclosure Requirement </a:t>
            </a:r>
            <a:r>
              <a:rPr lang="en-US" sz="1000" dirty="0">
                <a:latin typeface="TimesNewRoman"/>
              </a:rPr>
              <a:t>in Land Tenure </a:t>
            </a:r>
            <a:r>
              <a:rPr lang="en-US" sz="1000" dirty="0" smtClean="0">
                <a:latin typeface="TimesNewRoman"/>
              </a:rPr>
              <a:t>Adjustments </a:t>
            </a:r>
          </a:p>
          <a:p>
            <a:pPr>
              <a:lnSpc>
                <a:spcPts val="1100"/>
              </a:lnSpc>
              <a:spcAft>
                <a:spcPts val="400"/>
              </a:spcAft>
            </a:pPr>
            <a:r>
              <a:rPr lang="en-US" sz="1000" dirty="0" smtClean="0">
                <a:latin typeface="TimesNewRoman"/>
              </a:rPr>
              <a:t>The </a:t>
            </a:r>
            <a:r>
              <a:rPr lang="en-US" sz="1000" b="1" dirty="0">
                <a:latin typeface="TimesNewRoman"/>
              </a:rPr>
              <a:t>Facilitated Land Exchange Full Disclosure Provision </a:t>
            </a:r>
            <a:r>
              <a:rPr lang="en-US" sz="1000" dirty="0">
                <a:latin typeface="TimesNewRoman"/>
              </a:rPr>
              <a:t>on page 4-7 of the Land </a:t>
            </a:r>
            <a:r>
              <a:rPr lang="en-US" sz="1000" dirty="0" smtClean="0">
                <a:latin typeface="TimesNewRoman"/>
              </a:rPr>
              <a:t>Exchange Handbook </a:t>
            </a:r>
            <a:r>
              <a:rPr lang="en-US" sz="1000" dirty="0">
                <a:latin typeface="TimesNewRoman"/>
              </a:rPr>
              <a:t>is obsolete and is replaced by the following provision. The provision is </a:t>
            </a:r>
            <a:r>
              <a:rPr lang="en-US" sz="1000" dirty="0" smtClean="0">
                <a:latin typeface="TimesNewRoman"/>
              </a:rPr>
              <a:t>applicable for </a:t>
            </a:r>
            <a:r>
              <a:rPr lang="en-US" sz="1000" dirty="0">
                <a:latin typeface="TimesNewRoman"/>
              </a:rPr>
              <a:t>all land tenure adjustment actions and may be edited if a criterion is not applicable to </a:t>
            </a:r>
            <a:r>
              <a:rPr lang="en-US" sz="1000" dirty="0" smtClean="0">
                <a:latin typeface="TimesNewRoman"/>
              </a:rPr>
              <a:t>the subject </a:t>
            </a:r>
            <a:r>
              <a:rPr lang="en-US" sz="1000" dirty="0">
                <a:latin typeface="TimesNewRoman"/>
              </a:rPr>
              <a:t>action</a:t>
            </a:r>
            <a:r>
              <a:rPr lang="en-US" sz="1000" dirty="0" smtClean="0">
                <a:latin typeface="TimesNewRoman"/>
              </a:rPr>
              <a:t>.</a:t>
            </a:r>
          </a:p>
          <a:p>
            <a:pPr algn="l">
              <a:lnSpc>
                <a:spcPts val="1100"/>
              </a:lnSpc>
            </a:pPr>
            <a:r>
              <a:rPr lang="en-US" sz="1000" b="0" i="0" u="sng" strike="noStrike" baseline="0" dirty="0" smtClean="0">
                <a:solidFill>
                  <a:srgbClr val="FF0000"/>
                </a:solidFill>
                <a:latin typeface="TimesNewRoman"/>
              </a:rPr>
              <a:t>Facilitated </a:t>
            </a:r>
            <a:r>
              <a:rPr lang="en-US" sz="1000" b="0" i="0" u="sng" strike="noStrike" baseline="0" dirty="0" smtClean="0">
                <a:solidFill>
                  <a:srgbClr val="FF0000"/>
                </a:solidFill>
                <a:latin typeface="TimesNewRoman"/>
              </a:rPr>
              <a:t>Land Exchange Full Disclosure Provision</a:t>
            </a:r>
            <a:r>
              <a:rPr lang="en-US" sz="1000" b="0" i="0" u="none" strike="noStrike" baseline="0" dirty="0" smtClean="0">
                <a:solidFill>
                  <a:srgbClr val="FF0000"/>
                </a:solidFill>
                <a:latin typeface="TimesNewRoman"/>
              </a:rPr>
              <a:t> (if applicable)</a:t>
            </a:r>
          </a:p>
          <a:p>
            <a:pPr algn="l">
              <a:lnSpc>
                <a:spcPts val="1100"/>
              </a:lnSpc>
              <a:spcAft>
                <a:spcPts val="400"/>
              </a:spcAft>
            </a:pPr>
            <a:r>
              <a:rPr lang="en-US" sz="1000" b="0" i="0" u="none" strike="noStrike" baseline="0" dirty="0" smtClean="0">
                <a:solidFill>
                  <a:srgbClr val="FF0000"/>
                </a:solidFill>
                <a:latin typeface="TimesNewRoman"/>
              </a:rPr>
              <a:t>By entering into this Agreement, the non-Federal party agrees to fully disclose to the authorized officer all 1) verbal or written contracts, options, financial arrangements, service agreements, commissions, representations, and other arrangements or agreements with third parties related to the Federal and non-Federal lands that currently exist or that may be entered into during the processing of this action; 2) contracts, invoices, or other arrangements for reimbursement for expenses incidental to the transfer of title or for relocation responsibilities assumed by the non-Federal party under 49 CFR part 24; and 3) contracts, invoices, or other arrangements for compensation to the non-Federal party for assumption of costs under 43 CFR 2201.1-3. The non-Federal party also acknowledges and agrees that the BLM and its authorized representatives, including, but not limited to, the Department of the Interior Appraisal Services Directorate, the Department of the Interior Office of the Solicitor, and the appraiser(s) assigned to this action, have the right to request and inspect the records of the non-Federal party to verify the disclosure. The non-Federal party must provide these records to the BLM and/or its designated representatives within a reasonable period of time upon request, but no later than 14 calendar days after the request. The BLM has the right to exercise this disclosure provision for 7 years after the last transaction of the action is complete. All confidential business information and all information covered by the Privacy Act will be protected to the extent allowable by Federal law</a:t>
            </a:r>
            <a:r>
              <a:rPr lang="en-US" sz="1000" b="0" i="0" u="none" strike="noStrike" baseline="0" dirty="0" smtClean="0">
                <a:solidFill>
                  <a:srgbClr val="FF0000"/>
                </a:solidFill>
                <a:latin typeface="TimesNewRoman"/>
              </a:rPr>
              <a:t>.</a:t>
            </a:r>
          </a:p>
          <a:p>
            <a:pPr algn="l">
              <a:lnSpc>
                <a:spcPts val="1100"/>
              </a:lnSpc>
              <a:spcAft>
                <a:spcPts val="400"/>
              </a:spcAft>
            </a:pPr>
            <a:r>
              <a:rPr lang="en-US" sz="1000" b="0" i="0" u="none" strike="noStrike" baseline="0" dirty="0" smtClean="0">
                <a:latin typeface="TimesNewRoman"/>
              </a:rPr>
              <a:t>Failure of a facilitator or non-Federal party to agree to the full disclosure provision or failure to submit requested information within the allowable time period could be cause for the BLM to reject or terminate the land tenure adjustment action. If a full disclosure provision is not required, the following certification would be included in the letter of intent, ATI, or other agreements. </a:t>
            </a:r>
          </a:p>
          <a:p>
            <a:pPr algn="l">
              <a:lnSpc>
                <a:spcPts val="1100"/>
              </a:lnSpc>
              <a:spcAft>
                <a:spcPts val="400"/>
              </a:spcAft>
            </a:pPr>
            <a:r>
              <a:rPr lang="en-US" sz="1000" b="0" i="0" u="none" strike="noStrike" baseline="0" dirty="0" smtClean="0">
                <a:latin typeface="TimesNewRoman"/>
              </a:rPr>
              <a:t>For an acquisition, the reference to Federal lands would be deleted.</a:t>
            </a:r>
            <a:r>
              <a:rPr lang="en-US" sz="1000" b="0" i="0" u="none" strike="noStrike" dirty="0" smtClean="0">
                <a:latin typeface="TimesNewRoman"/>
              </a:rPr>
              <a:t> </a:t>
            </a:r>
            <a:r>
              <a:rPr lang="en-US" sz="1000" b="0" i="0" u="none" strike="noStrike" baseline="0" dirty="0" smtClean="0">
                <a:latin typeface="TimesNewRoman"/>
              </a:rPr>
              <a:t>For a land exchange, relocation disclosures and compensation for assumption of costs must be addressed in other provisions in the ATI and do not have to be duplicated in this certification.</a:t>
            </a:r>
          </a:p>
          <a:p>
            <a:pPr algn="l">
              <a:lnSpc>
                <a:spcPts val="1100"/>
              </a:lnSpc>
              <a:spcAft>
                <a:spcPts val="400"/>
              </a:spcAft>
            </a:pPr>
            <a:r>
              <a:rPr lang="en-US" sz="1000" b="0" i="0" u="none" strike="noStrike" baseline="0" dirty="0" smtClean="0">
                <a:solidFill>
                  <a:srgbClr val="FF0000"/>
                </a:solidFill>
                <a:latin typeface="TimesNewRoman"/>
              </a:rPr>
              <a:t>By entering into this Agreement, the non-Federal party certifies that he/she has not entered into any verbal or written contracts, options, financial arrangements, service agreements, commissions, representations, or other arrangements or agreements with third parties related to the non-Federal and Federal lands. The non-Federal party acknowledges and agrees to immediately notify the BLM if he/she enters into any such contracts, options, or other arrangements or agreements and that this Agreement must be amended to include a full disclosure provision.</a:t>
            </a:r>
            <a:endParaRPr lang="en-US" sz="1000" b="0" i="0" u="none" strike="noStrike" baseline="0" dirty="0" smtClean="0">
              <a:latin typeface="TimesNewRoman"/>
            </a:endParaRPr>
          </a:p>
          <a:p>
            <a:pPr algn="l">
              <a:lnSpc>
                <a:spcPts val="1100"/>
              </a:lnSpc>
              <a:spcAft>
                <a:spcPts val="400"/>
              </a:spcAft>
            </a:pPr>
            <a:endParaRPr lang="en-US" sz="1000" b="0" i="0" u="none" strike="noStrike" baseline="0" dirty="0" smtClean="0">
              <a:latin typeface="TimesNewRoman"/>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15</a:t>
            </a:fld>
            <a:endParaRPr lang="en-US"/>
          </a:p>
        </p:txBody>
      </p:sp>
    </p:spTree>
    <p:extLst>
      <p:ext uri="{BB962C8B-B14F-4D97-AF65-F5344CB8AC3E}">
        <p14:creationId xmlns:p14="http://schemas.microsoft.com/office/powerpoint/2010/main" val="3109854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54038"/>
            <a:ext cx="5486400" cy="3086100"/>
          </a:xfrm>
        </p:spPr>
      </p:sp>
      <p:sp>
        <p:nvSpPr>
          <p:cNvPr id="3" name="Notes Placeholder 2"/>
          <p:cNvSpPr>
            <a:spLocks noGrp="1"/>
          </p:cNvSpPr>
          <p:nvPr>
            <p:ph type="body" idx="1"/>
          </p:nvPr>
        </p:nvSpPr>
        <p:spPr>
          <a:xfrm>
            <a:off x="685800" y="3757807"/>
            <a:ext cx="5486400" cy="514806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The purpose of this letter is to inform you that Business is representing proponent in matters pertaining to the  XXX Land Exchange.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PROPONENT has entered into an employment contract BUSINESS authorizing them to negotiate on proponents behalf for the purpose of processing the exchange.  However, all negotiations and agreements are subject to my approval.  In this regard, I have the sole authority to sign key documents such as the Agreement to Initiate and Exchange Agreement. Pursuant to proponents</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employment agreement with Business, PROPONENT is responsible for the costs associated with processing the exchange. In accordance with FSH 5409.13, Chapter 30, Business would serve as the third-party facilitator of the Land Exchange with the U.S. Forest Service, offering its services in providing NEPA documentation, obtaining appraisals and surveys, and completing other necessary components to complete the land exchange.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endParaRPr lang="en-US" sz="1100" dirty="0" smtClean="0"/>
          </a:p>
          <a:p>
            <a:pPr algn="l"/>
            <a:endParaRPr lang="en-US" sz="1100" b="0" i="0" u="none" strike="noStrike" baseline="0" dirty="0" smtClean="0">
              <a:latin typeface="TimesNewRoman"/>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16</a:t>
            </a:fld>
            <a:endParaRPr lang="en-US"/>
          </a:p>
        </p:txBody>
      </p:sp>
    </p:spTree>
    <p:extLst>
      <p:ext uri="{BB962C8B-B14F-4D97-AF65-F5344CB8AC3E}">
        <p14:creationId xmlns:p14="http://schemas.microsoft.com/office/powerpoint/2010/main" val="368751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71950"/>
          </a:xfrm>
        </p:spPr>
        <p:txBody>
          <a:bodyPr/>
          <a:lstStyle/>
          <a:p>
            <a:r>
              <a:rPr lang="en-US" sz="1100" dirty="0" smtClean="0"/>
              <a:t>PROCESS FOR CONVERSION OF RIGHTS-OF-WAY FOR LAND EXCHANGES – BLM EASEMENT POLICY</a:t>
            </a:r>
          </a:p>
          <a:p>
            <a:r>
              <a:rPr lang="en-US" sz="1100" dirty="0" smtClean="0"/>
              <a:t>1. The exchange proponent (prospective patentee) shall be notified of the conversion opportunity available to the ROW holder(s). It is recommended language be included in the Agreement to Initiate an Exchange (ATI)(see Exhibit 2).</a:t>
            </a:r>
          </a:p>
          <a:p>
            <a:endParaRPr lang="en-US" sz="1100" dirty="0" smtClean="0"/>
          </a:p>
          <a:p>
            <a:r>
              <a:rPr lang="en-US" sz="1100" dirty="0" smtClean="0"/>
              <a:t>EXHIBIT 2 - LANGUAGE FOR AGREEMENTS TO INITIATE A LAND EXCHANGE</a:t>
            </a:r>
          </a:p>
          <a:p>
            <a:r>
              <a:rPr lang="en-US" sz="1100" dirty="0" smtClean="0"/>
              <a:t>Patent to the Federal Lands in the exchange shall be issued subject to all valid existing rights, including land use authorizations granted by the United States, under the terms and conditions in existence at the time of patent. Subject to limitations prescribed by law and regulation, prior to patent issuance, a Holder of any right-of-way within the Federal Lands may be given the opportunity to amend the right-of-way for conversion to a new term, including perpetuity, if applicable, or to an easement.</a:t>
            </a:r>
            <a:r>
              <a:rPr lang="en-US" sz="1100" baseline="0" dirty="0" smtClean="0"/>
              <a:t> </a:t>
            </a:r>
            <a:r>
              <a:rPr lang="en-US" sz="1100" dirty="0" smtClean="0"/>
              <a:t>The Proponent hereby acknowledges notification of, and agreement to, such opportunities for conversion of rights-of-way. </a:t>
            </a:r>
          </a:p>
          <a:p>
            <a:r>
              <a:rPr lang="en-US" sz="1100" dirty="0" smtClean="0"/>
              <a:t>[NOTE: the first 2 sentences could also be inserted into the NOEP]</a:t>
            </a:r>
          </a:p>
          <a:p>
            <a:endParaRPr lang="en-US" sz="1100" dirty="0" smtClean="0"/>
          </a:p>
          <a:p>
            <a:r>
              <a:rPr lang="en-US" sz="1100" dirty="0" smtClean="0"/>
              <a:t>Forest Service will generally</a:t>
            </a:r>
            <a:r>
              <a:rPr lang="en-US" sz="1100" baseline="0" dirty="0" smtClean="0"/>
              <a:t> require replacement of existing special use permits by the proponent with instruments of a similar nature.    Where easements exist some may stay in place while others will be replaced.  </a:t>
            </a:r>
            <a:endParaRPr lang="en-US" sz="1100" dirty="0"/>
          </a:p>
        </p:txBody>
      </p:sp>
      <p:sp>
        <p:nvSpPr>
          <p:cNvPr id="4" name="Slide Number Placeholder 3"/>
          <p:cNvSpPr>
            <a:spLocks noGrp="1"/>
          </p:cNvSpPr>
          <p:nvPr>
            <p:ph type="sldNum" sz="quarter" idx="10"/>
          </p:nvPr>
        </p:nvSpPr>
        <p:spPr/>
        <p:txBody>
          <a:bodyPr/>
          <a:lstStyle/>
          <a:p>
            <a:fld id="{F0E67C00-F679-4C51-9894-9E2214E5C2F1}" type="slidenum">
              <a:rPr lang="en-US" smtClean="0"/>
              <a:t>17</a:t>
            </a:fld>
            <a:endParaRPr lang="en-US"/>
          </a:p>
        </p:txBody>
      </p:sp>
    </p:spTree>
    <p:extLst>
      <p:ext uri="{BB962C8B-B14F-4D97-AF65-F5344CB8AC3E}">
        <p14:creationId xmlns:p14="http://schemas.microsoft.com/office/powerpoint/2010/main" val="1313190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79850"/>
          </a:xfrm>
        </p:spPr>
        <p:txBody>
          <a:bodyPr/>
          <a:lstStyle/>
          <a:p>
            <a:r>
              <a:rPr lang="en-US" sz="1100" dirty="0" smtClean="0"/>
              <a:t>INCLUDE IN ATI: </a:t>
            </a:r>
            <a:r>
              <a:rPr lang="en-US" sz="1100" b="1" dirty="0" smtClean="0"/>
              <a:t>"Any document contracted by the proponent will become a BLM/FS document after BLM/FS approval." </a:t>
            </a:r>
          </a:p>
          <a:p>
            <a:r>
              <a:rPr lang="en-US" sz="1100" dirty="0" smtClean="0"/>
              <a:t>Need to manage perceptions. Public perception is that the BLM/FS is not running the process. The BLM/FS needs to clearly demonstrate that BLM/FS is in charge and the NEPA document is the BLM's/FS’s product.</a:t>
            </a:r>
          </a:p>
          <a:p>
            <a:endParaRPr lang="en-US" sz="1100" dirty="0" smtClean="0"/>
          </a:p>
          <a:p>
            <a:r>
              <a:rPr lang="en-US" sz="1100" b="1" dirty="0" smtClean="0"/>
              <a:t>Additional provisions</a:t>
            </a:r>
            <a:r>
              <a:rPr lang="en-US" sz="1100" b="1" baseline="0" dirty="0" smtClean="0"/>
              <a:t> may be incorporated into the ATI depending upon the circumstances of the exchange and the negotiations with the non-Federal party.</a:t>
            </a:r>
            <a:endParaRPr lang="en-US" sz="1100" b="1" dirty="0"/>
          </a:p>
        </p:txBody>
      </p:sp>
      <p:sp>
        <p:nvSpPr>
          <p:cNvPr id="4" name="Slide Number Placeholder 3"/>
          <p:cNvSpPr>
            <a:spLocks noGrp="1"/>
          </p:cNvSpPr>
          <p:nvPr>
            <p:ph type="sldNum" sz="quarter" idx="10"/>
          </p:nvPr>
        </p:nvSpPr>
        <p:spPr/>
        <p:txBody>
          <a:bodyPr/>
          <a:lstStyle/>
          <a:p>
            <a:fld id="{F0E67C00-F679-4C51-9894-9E2214E5C2F1}" type="slidenum">
              <a:rPr lang="en-US" smtClean="0"/>
              <a:t>18</a:t>
            </a:fld>
            <a:endParaRPr lang="en-US"/>
          </a:p>
        </p:txBody>
      </p:sp>
    </p:spTree>
    <p:extLst>
      <p:ext uri="{BB962C8B-B14F-4D97-AF65-F5344CB8AC3E}">
        <p14:creationId xmlns:p14="http://schemas.microsoft.com/office/powerpoint/2010/main" val="3003454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6853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BLM and FS regulations provide that assignment of responsibilities for performance of required functions, costs associated with processing the exchange, and a schedule </a:t>
            </a:r>
            <a:r>
              <a:rPr lang="en-US" sz="1100" b="1" dirty="0" smtClean="0"/>
              <a:t>must</a:t>
            </a:r>
            <a:r>
              <a:rPr lang="en-US" sz="1100" dirty="0" smtClean="0"/>
              <a:t> be included in the ATI.</a:t>
            </a:r>
          </a:p>
          <a:p>
            <a:endParaRPr lang="en-US" sz="1100" dirty="0" smtClean="0"/>
          </a:p>
        </p:txBody>
      </p:sp>
      <p:sp>
        <p:nvSpPr>
          <p:cNvPr id="4" name="Slide Number Placeholder 3"/>
          <p:cNvSpPr>
            <a:spLocks noGrp="1"/>
          </p:cNvSpPr>
          <p:nvPr>
            <p:ph type="sldNum" sz="quarter" idx="10"/>
          </p:nvPr>
        </p:nvSpPr>
        <p:spPr/>
        <p:txBody>
          <a:bodyPr/>
          <a:lstStyle/>
          <a:p>
            <a:fld id="{F0E67C00-F679-4C51-9894-9E2214E5C2F1}" type="slidenum">
              <a:rPr lang="en-US" smtClean="0"/>
              <a:t>19</a:t>
            </a:fld>
            <a:endParaRPr lang="en-US"/>
          </a:p>
        </p:txBody>
      </p:sp>
    </p:spTree>
    <p:extLst>
      <p:ext uri="{BB962C8B-B14F-4D97-AF65-F5344CB8AC3E}">
        <p14:creationId xmlns:p14="http://schemas.microsoft.com/office/powerpoint/2010/main" val="166960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BLM – 43 CFR 2201.1 (c-g)</a:t>
            </a:r>
          </a:p>
          <a:p>
            <a:r>
              <a:rPr lang="en-US" dirty="0" smtClean="0"/>
              <a:t>BLM Handbook H-2200-1, Chapter 4</a:t>
            </a:r>
          </a:p>
          <a:p>
            <a:endParaRPr lang="en-US" dirty="0" smtClean="0"/>
          </a:p>
          <a:p>
            <a:r>
              <a:rPr lang="en-US" dirty="0" smtClean="0"/>
              <a:t>FS – 36 CFR 254.4 (c-g)</a:t>
            </a:r>
          </a:p>
          <a:p>
            <a:r>
              <a:rPr lang="en-US" dirty="0" smtClean="0"/>
              <a:t>FSH 5409.13, 32.8; 39, Exhibit 10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2</a:t>
            </a:fld>
            <a:endParaRPr lang="en-US"/>
          </a:p>
        </p:txBody>
      </p:sp>
    </p:spTree>
    <p:extLst>
      <p:ext uri="{BB962C8B-B14F-4D97-AF65-F5344CB8AC3E}">
        <p14:creationId xmlns:p14="http://schemas.microsoft.com/office/powerpoint/2010/main" val="2333122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6853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BLM and FS regulations provide that assignment of responsibilities for performance of required functions, costs associated with processing the exchange, and a schedule </a:t>
            </a:r>
            <a:r>
              <a:rPr lang="en-US" sz="1100" b="1" dirty="0" smtClean="0"/>
              <a:t>must</a:t>
            </a:r>
            <a:r>
              <a:rPr lang="en-US" sz="1100" dirty="0" smtClean="0"/>
              <a:t> be included in the ATI.</a:t>
            </a:r>
          </a:p>
          <a:p>
            <a:endParaRPr lang="en-US" sz="1100" dirty="0" smtClean="0"/>
          </a:p>
        </p:txBody>
      </p:sp>
      <p:sp>
        <p:nvSpPr>
          <p:cNvPr id="4" name="Slide Number Placeholder 3"/>
          <p:cNvSpPr>
            <a:spLocks noGrp="1"/>
          </p:cNvSpPr>
          <p:nvPr>
            <p:ph type="sldNum" sz="quarter" idx="10"/>
          </p:nvPr>
        </p:nvSpPr>
        <p:spPr/>
        <p:txBody>
          <a:bodyPr/>
          <a:lstStyle/>
          <a:p>
            <a:fld id="{F0E67C00-F679-4C51-9894-9E2214E5C2F1}" type="slidenum">
              <a:rPr lang="en-US" smtClean="0"/>
              <a:t>20</a:t>
            </a:fld>
            <a:endParaRPr lang="en-US"/>
          </a:p>
        </p:txBody>
      </p:sp>
    </p:spTree>
    <p:extLst>
      <p:ext uri="{BB962C8B-B14F-4D97-AF65-F5344CB8AC3E}">
        <p14:creationId xmlns:p14="http://schemas.microsoft.com/office/powerpoint/2010/main" val="3427082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95750"/>
          </a:xfrm>
        </p:spPr>
        <p:txBody>
          <a:bodyPr/>
          <a:lstStyle/>
          <a:p>
            <a:r>
              <a:rPr lang="en-US" sz="1100" dirty="0" smtClean="0"/>
              <a:t>Parties to an exchange parties will appropriately share in the total costs and responsibilities for processing the exchange.  In most cases, the expectation is that the parties will share these costs equally.</a:t>
            </a:r>
          </a:p>
          <a:p>
            <a:endParaRPr lang="en-US" sz="1100" dirty="0" smtClean="0"/>
          </a:p>
          <a:p>
            <a:r>
              <a:rPr lang="en-US" sz="1100" dirty="0" smtClean="0"/>
              <a:t>It is important to advise facilitators/non-Federal parties of the expectation that they share in land exchange processing costs and responsibilities.  </a:t>
            </a:r>
            <a:r>
              <a:rPr lang="en-US" sz="1100" b="1" dirty="0" smtClean="0"/>
              <a:t>Exchange parties unaccustomed to Federal exchange requirements will not know of some of the critical aspects of the process, such as the level of public notice and involvement, appraisal and review standards, and protest and appeal processes.</a:t>
            </a:r>
          </a:p>
          <a:p>
            <a:endParaRPr lang="en-US" sz="1100" dirty="0" smtClean="0"/>
          </a:p>
          <a:p>
            <a:r>
              <a:rPr lang="en-US" sz="1100" dirty="0" smtClean="0"/>
              <a:t>Sharing of responsibilities and costs of processing the exchange should</a:t>
            </a:r>
            <a:r>
              <a:rPr lang="en-US" sz="1100" baseline="0" dirty="0" smtClean="0"/>
              <a:t> be addressed in initial negotiations with the non-Federal party and in the feasibility analysis for the exchange.  Developing accurate cost projections is essential to properly assess the feasibility of land exchange proposals.  The agency needs to consider costs and workloads and how the commitment to complete a land exchange will affect funding and other workloads.  Land exchanges require substantial multi-year time and workload commitments from other levels in the organization.</a:t>
            </a:r>
          </a:p>
          <a:p>
            <a:endParaRPr lang="en-US" sz="1100" baseline="0" dirty="0" smtClean="0"/>
          </a:p>
        </p:txBody>
      </p:sp>
      <p:sp>
        <p:nvSpPr>
          <p:cNvPr id="4" name="Slide Number Placeholder 3"/>
          <p:cNvSpPr>
            <a:spLocks noGrp="1"/>
          </p:cNvSpPr>
          <p:nvPr>
            <p:ph type="sldNum" sz="quarter" idx="10"/>
          </p:nvPr>
        </p:nvSpPr>
        <p:spPr/>
        <p:txBody>
          <a:bodyPr/>
          <a:lstStyle/>
          <a:p>
            <a:fld id="{F0E67C00-F679-4C51-9894-9E2214E5C2F1}" type="slidenum">
              <a:rPr lang="en-US" smtClean="0"/>
              <a:t>21</a:t>
            </a:fld>
            <a:endParaRPr lang="en-US"/>
          </a:p>
        </p:txBody>
      </p:sp>
    </p:spTree>
    <p:extLst>
      <p:ext uri="{BB962C8B-B14F-4D97-AF65-F5344CB8AC3E}">
        <p14:creationId xmlns:p14="http://schemas.microsoft.com/office/powerpoint/2010/main" val="2943317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100" baseline="0" dirty="0" smtClean="0"/>
              <a:t>You need to determine the steps involved in the land exchange, assign responsibility for completion, estimate costs, and identify proposed completion dates.  </a:t>
            </a:r>
          </a:p>
          <a:p>
            <a:endParaRPr lang="en-US" sz="1100" baseline="0" dirty="0" smtClean="0"/>
          </a:p>
          <a:p>
            <a:r>
              <a:rPr lang="en-US" sz="1100" baseline="0" dirty="0" smtClean="0"/>
              <a:t>Begin with the flowchart and identify all the items to consider for each major step.  Sharing of costs and timeframes can vary depending on the availability of staff specialists to perform the work, time constraints, and size of the exchange.  Costs and responsibilities should be summarized in an exhibit which is part of the implementation schedule and attached to the ATI.  </a:t>
            </a:r>
          </a:p>
          <a:p>
            <a:endParaRPr lang="en-US" sz="1100" baseline="0" dirty="0" smtClean="0"/>
          </a:p>
          <a:p>
            <a:r>
              <a:rPr lang="en-US" sz="1100" baseline="0" dirty="0" smtClean="0"/>
              <a:t>If, during processing, it is determined the cost-sharing identified in the ATI needs to be re-negotiated, the ATI </a:t>
            </a:r>
            <a:r>
              <a:rPr lang="en-US" sz="1100" b="1" baseline="0" dirty="0" smtClean="0"/>
              <a:t>must</a:t>
            </a:r>
            <a:r>
              <a:rPr lang="en-US" sz="1100" baseline="0" dirty="0" smtClean="0"/>
              <a:t> be amended.</a:t>
            </a:r>
          </a:p>
          <a:p>
            <a:endParaRPr lang="en-US" sz="1100" baseline="0" dirty="0" smtClean="0"/>
          </a:p>
          <a:p>
            <a:r>
              <a:rPr lang="en-US" sz="1100" baseline="0" dirty="0" smtClean="0"/>
              <a:t>Forest Service must have schedule </a:t>
            </a:r>
            <a:r>
              <a:rPr lang="en-US" sz="1100" baseline="0" smtClean="0"/>
              <a:t>D attached to ATI</a:t>
            </a:r>
            <a:endParaRPr lang="en-US" sz="1100" dirty="0" smtClean="0"/>
          </a:p>
        </p:txBody>
      </p:sp>
      <p:sp>
        <p:nvSpPr>
          <p:cNvPr id="4" name="Slide Number Placeholder 3"/>
          <p:cNvSpPr>
            <a:spLocks noGrp="1"/>
          </p:cNvSpPr>
          <p:nvPr>
            <p:ph type="sldNum" sz="quarter" idx="10"/>
          </p:nvPr>
        </p:nvSpPr>
        <p:spPr/>
        <p:txBody>
          <a:bodyPr/>
          <a:lstStyle/>
          <a:p>
            <a:fld id="{F0E67C00-F679-4C51-9894-9E2214E5C2F1}" type="slidenum">
              <a:rPr lang="en-US" smtClean="0"/>
              <a:t>22</a:t>
            </a:fld>
            <a:endParaRPr lang="en-US"/>
          </a:p>
        </p:txBody>
      </p:sp>
    </p:spTree>
    <p:extLst>
      <p:ext uri="{BB962C8B-B14F-4D97-AF65-F5344CB8AC3E}">
        <p14:creationId xmlns:p14="http://schemas.microsoft.com/office/powerpoint/2010/main" val="2887716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9600"/>
            <a:ext cx="5486400" cy="3086100"/>
          </a:xfrm>
        </p:spPr>
      </p:sp>
      <p:sp>
        <p:nvSpPr>
          <p:cNvPr id="3" name="Notes Placeholder 2"/>
          <p:cNvSpPr>
            <a:spLocks noGrp="1"/>
          </p:cNvSpPr>
          <p:nvPr>
            <p:ph type="body" idx="1"/>
          </p:nvPr>
        </p:nvSpPr>
        <p:spPr>
          <a:xfrm>
            <a:off x="685800" y="3962401"/>
            <a:ext cx="5486400" cy="4722812"/>
          </a:xfrm>
        </p:spPr>
        <p:txBody>
          <a:bodyPr/>
          <a:lstStyle/>
          <a:p>
            <a:r>
              <a:rPr lang="en-US" sz="1100" baseline="0" dirty="0" smtClean="0"/>
              <a:t>When determining the costs and schedule for completion of various tasks, some considerations are:</a:t>
            </a:r>
          </a:p>
          <a:p>
            <a:endParaRPr lang="en-US" sz="1100" baseline="0" dirty="0" smtClean="0"/>
          </a:p>
          <a:p>
            <a:pPr marL="171450" indent="-171450">
              <a:buFont typeface="Wingdings" panose="05000000000000000000" pitchFamily="2" charset="2"/>
              <a:buChar char="§"/>
            </a:pPr>
            <a:r>
              <a:rPr lang="en-US" sz="1100" u="sng" baseline="0" dirty="0" smtClean="0"/>
              <a:t>Acreage</a:t>
            </a:r>
            <a:r>
              <a:rPr lang="en-US" sz="1100" baseline="0" dirty="0" smtClean="0"/>
              <a:t> – Some tasks may be acreage-dependent (e.g., cultural surveys).</a:t>
            </a:r>
          </a:p>
          <a:p>
            <a:pPr marL="171450" indent="-171450">
              <a:buFont typeface="Wingdings" panose="05000000000000000000" pitchFamily="2" charset="2"/>
              <a:buChar char="§"/>
            </a:pPr>
            <a:r>
              <a:rPr lang="en-US" sz="1100" u="sng" baseline="0" dirty="0" smtClean="0"/>
              <a:t>Number of Parcels</a:t>
            </a:r>
            <a:r>
              <a:rPr lang="en-US" sz="1100" u="none" baseline="0" dirty="0" smtClean="0"/>
              <a:t> </a:t>
            </a:r>
            <a:r>
              <a:rPr lang="en-US" sz="1100" baseline="0" dirty="0" smtClean="0"/>
              <a:t>– Some tasks may be parcel-dependent, and the number of parcels may increase complexity.  For example, appraisal of 10 different parcels may be more costly and time-consuming that appraisal of one parcel of equal acreage.</a:t>
            </a:r>
          </a:p>
          <a:p>
            <a:pPr marL="171450" indent="-171450">
              <a:buFont typeface="Wingdings" panose="05000000000000000000" pitchFamily="2" charset="2"/>
              <a:buChar char="§"/>
            </a:pPr>
            <a:r>
              <a:rPr lang="en-US" sz="1100" u="sng" baseline="0" dirty="0" smtClean="0"/>
              <a:t>Lands and Interests Being Considered</a:t>
            </a:r>
            <a:r>
              <a:rPr lang="en-US" sz="1100" u="none" baseline="0" dirty="0" smtClean="0"/>
              <a:t> </a:t>
            </a:r>
            <a:r>
              <a:rPr lang="en-US" sz="1100" baseline="0" dirty="0" smtClean="0"/>
              <a:t>– Specialized experience/qualifications may be necessary for evaluation or other steps may be required (e.g., appraisal of mineral interests, timber, etc.).</a:t>
            </a:r>
          </a:p>
          <a:p>
            <a:pPr marL="171450" indent="-171450">
              <a:buFont typeface="Wingdings" panose="05000000000000000000" pitchFamily="2" charset="2"/>
              <a:buChar char="§"/>
            </a:pPr>
            <a:r>
              <a:rPr lang="en-US" sz="1100" u="sng" baseline="0" dirty="0" smtClean="0"/>
              <a:t>Geographic Distribution</a:t>
            </a:r>
            <a:r>
              <a:rPr lang="en-US" sz="1100" baseline="0" dirty="0" smtClean="0"/>
              <a:t> – Travel and other costs may be greater if the parcels are in different areas.</a:t>
            </a:r>
          </a:p>
          <a:p>
            <a:pPr marL="171450" indent="-171450">
              <a:buFont typeface="Wingdings" panose="05000000000000000000" pitchFamily="2" charset="2"/>
              <a:buChar char="§"/>
            </a:pPr>
            <a:r>
              <a:rPr lang="en-US" sz="1100" u="sng" baseline="0" dirty="0" smtClean="0"/>
              <a:t>Seasonal Limitations</a:t>
            </a:r>
            <a:r>
              <a:rPr lang="en-US" sz="1100" baseline="0" dirty="0" smtClean="0"/>
              <a:t> – Some tasks may only be possible during certain time periods (e.g., flowering periods to identify plant species) and weather or other factors may preclude field work during certain times of the year.</a:t>
            </a:r>
          </a:p>
          <a:p>
            <a:pPr marL="171450" indent="-171450">
              <a:buFont typeface="Wingdings" panose="05000000000000000000" pitchFamily="2" charset="2"/>
              <a:buChar char="§"/>
            </a:pPr>
            <a:r>
              <a:rPr lang="en-US" sz="1100" u="sng" baseline="0" dirty="0" smtClean="0"/>
              <a:t>Regulatory Requirements</a:t>
            </a:r>
            <a:r>
              <a:rPr lang="en-US" sz="1100" u="none" baseline="0" dirty="0" smtClean="0"/>
              <a:t> – Some tasks may have regulatory timeframes affecting when they can be initiated and/or completed (e.g., All Appropriate Inquiry).</a:t>
            </a:r>
          </a:p>
          <a:p>
            <a:pPr marL="171450" indent="-171450">
              <a:buFont typeface="Wingdings" panose="05000000000000000000" pitchFamily="2" charset="2"/>
              <a:buChar char="§"/>
            </a:pPr>
            <a:r>
              <a:rPr lang="en-US" sz="1100" u="sng" baseline="0" dirty="0" smtClean="0"/>
              <a:t>Validity Periods</a:t>
            </a:r>
            <a:r>
              <a:rPr lang="en-US" sz="1100" u="none" baseline="0" dirty="0" smtClean="0"/>
              <a:t> – Some tasks may have a “shelf life” and may have to be redone or updated if they are completed early in the processing or if the exchange is not completed within a certain time period after the task is completed.</a:t>
            </a:r>
          </a:p>
          <a:p>
            <a:pPr marL="171450" indent="-171450">
              <a:buFont typeface="Wingdings" panose="05000000000000000000" pitchFamily="2" charset="2"/>
              <a:buChar char="§"/>
            </a:pPr>
            <a:r>
              <a:rPr lang="en-US" sz="1100" u="sng" baseline="0" dirty="0" smtClean="0"/>
              <a:t>Interdependency</a:t>
            </a:r>
            <a:r>
              <a:rPr lang="en-US" sz="1100" u="none" baseline="0" dirty="0" smtClean="0"/>
              <a:t> – The initiation (or completion) of some tasks may be dependent upon the completion of other tasks (e.g., the environmental assessment cannot be completed until the various resource studies are completed).</a:t>
            </a:r>
            <a:endParaRPr lang="en-US" sz="1100" u="sng" baseline="0" dirty="0" smtClean="0"/>
          </a:p>
          <a:p>
            <a:endParaRPr lang="en-US" sz="1100" baseline="0" dirty="0" smtClean="0"/>
          </a:p>
        </p:txBody>
      </p:sp>
      <p:sp>
        <p:nvSpPr>
          <p:cNvPr id="4" name="Slide Number Placeholder 3"/>
          <p:cNvSpPr>
            <a:spLocks noGrp="1"/>
          </p:cNvSpPr>
          <p:nvPr>
            <p:ph type="sldNum" sz="quarter" idx="10"/>
          </p:nvPr>
        </p:nvSpPr>
        <p:spPr/>
        <p:txBody>
          <a:bodyPr/>
          <a:lstStyle/>
          <a:p>
            <a:fld id="{F0E67C00-F679-4C51-9894-9E2214E5C2F1}" type="slidenum">
              <a:rPr lang="en-US" smtClean="0"/>
              <a:t>23</a:t>
            </a:fld>
            <a:endParaRPr lang="en-US"/>
          </a:p>
        </p:txBody>
      </p:sp>
    </p:spTree>
    <p:extLst>
      <p:ext uri="{BB962C8B-B14F-4D97-AF65-F5344CB8AC3E}">
        <p14:creationId xmlns:p14="http://schemas.microsoft.com/office/powerpoint/2010/main" val="1943438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2900"/>
            <a:ext cx="5486400" cy="3086100"/>
          </a:xfrm>
        </p:spPr>
      </p:sp>
      <p:sp>
        <p:nvSpPr>
          <p:cNvPr id="3" name="Notes Placeholder 2"/>
          <p:cNvSpPr>
            <a:spLocks noGrp="1"/>
          </p:cNvSpPr>
          <p:nvPr>
            <p:ph type="body" idx="1"/>
          </p:nvPr>
        </p:nvSpPr>
        <p:spPr>
          <a:xfrm>
            <a:off x="685800" y="3543301"/>
            <a:ext cx="5486400" cy="5141912"/>
          </a:xfrm>
        </p:spPr>
        <p:txBody>
          <a:bodyPr/>
          <a:lstStyle/>
          <a:p>
            <a:r>
              <a:rPr lang="en-US" sz="1100" baseline="0" dirty="0" smtClean="0"/>
              <a:t>When negotiating cost-sharing, the preferred, and simplest, method is to assign each party separate tasks rather than sharing in the cost of individual tasks.  For example, one party is responsible for 100 percent of the cultural resource inventory and the other party is responsible for 100 percent of the mineral report, and so on, rather than sharing a percentage of the cost of each.  The division of responsibilities should be based on best cost estimates with no subsequent adjustments for any cost overruns.</a:t>
            </a:r>
          </a:p>
          <a:p>
            <a:endParaRPr lang="en-US" sz="1100" baseline="0" dirty="0" smtClean="0"/>
          </a:p>
          <a:p>
            <a:r>
              <a:rPr lang="en-US" sz="1100" baseline="0" dirty="0" smtClean="0"/>
              <a:t>If it is necessary to share in the cost of completing a specific report or study, the specific arrangement needs to be adequately documented in the ATI.  For example, if it is agreed that each party is responsible for half of the cost of a certain task, this 50/50 arrangement needs to be shown in the ATI, and it must be clear as to who will be responsible for completing the needed documentation/report and outline how payments between the parties will be made and to whom.</a:t>
            </a:r>
          </a:p>
          <a:p>
            <a:endParaRPr lang="en-US" sz="1100" baseline="0" dirty="0" smtClean="0"/>
          </a:p>
          <a:p>
            <a:r>
              <a:rPr lang="en-US" sz="1100" baseline="0" dirty="0" smtClean="0"/>
              <a:t>If another agency (e.g., DOI OVS) will be involved in the contracting, review, or approval of the product or services, be sure to determine its requirements, especially before assigning the task to the non-Federal party.</a:t>
            </a:r>
          </a:p>
          <a:p>
            <a:endParaRPr lang="en-US" sz="1100" baseline="0" dirty="0" smtClean="0"/>
          </a:p>
          <a:p>
            <a:r>
              <a:rPr lang="en-US" sz="1100" baseline="0" dirty="0" smtClean="0"/>
              <a:t>Certain tasks relative to the non-Federal land, such as title information and resolution of unacceptable title encumbrances, are inherently more suitable to assign to the non-Federal party.  The availability of qualified consultants and contractors (e.g., cultural clearances, appraisals, environmental site assessments, etc.) should also be considered when assigning responsibilities to the non-Federal party.  The agency should prepare (or participate in the preparation of) the statement of work to document the requirements for an acceptable service or product, participate in screening and selecting the contractor, and provide information and explain requirements at the pre-work meeting as to the necessary standards to be met.  </a:t>
            </a:r>
            <a:r>
              <a:rPr lang="en-US" sz="1100" b="1" baseline="0" dirty="0" smtClean="0"/>
              <a:t>All products or services completed by the non-Federal party must be in conformance to applicable Federal standards and be reviewed, approved, and accepted by the agency.</a:t>
            </a:r>
          </a:p>
          <a:p>
            <a:endParaRPr lang="en-US" sz="1100" b="1" baseline="0" dirty="0" smtClean="0"/>
          </a:p>
          <a:p>
            <a:endParaRPr lang="en-US" sz="1100" b="0" baseline="0" dirty="0" smtClean="0"/>
          </a:p>
        </p:txBody>
      </p:sp>
      <p:sp>
        <p:nvSpPr>
          <p:cNvPr id="4" name="Slide Number Placeholder 3"/>
          <p:cNvSpPr>
            <a:spLocks noGrp="1"/>
          </p:cNvSpPr>
          <p:nvPr>
            <p:ph type="sldNum" sz="quarter" idx="10"/>
          </p:nvPr>
        </p:nvSpPr>
        <p:spPr/>
        <p:txBody>
          <a:bodyPr/>
          <a:lstStyle/>
          <a:p>
            <a:fld id="{F0E67C00-F679-4C51-9894-9E2214E5C2F1}" type="slidenum">
              <a:rPr lang="en-US" smtClean="0"/>
              <a:t>24</a:t>
            </a:fld>
            <a:endParaRPr lang="en-US"/>
          </a:p>
        </p:txBody>
      </p:sp>
    </p:spTree>
    <p:extLst>
      <p:ext uri="{BB962C8B-B14F-4D97-AF65-F5344CB8AC3E}">
        <p14:creationId xmlns:p14="http://schemas.microsoft.com/office/powerpoint/2010/main" val="2406439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41300"/>
            <a:ext cx="5486400" cy="3086100"/>
          </a:xfrm>
        </p:spPr>
      </p:sp>
      <p:sp>
        <p:nvSpPr>
          <p:cNvPr id="3" name="Notes Placeholder 2"/>
          <p:cNvSpPr>
            <a:spLocks noGrp="1"/>
          </p:cNvSpPr>
          <p:nvPr>
            <p:ph type="body" idx="1"/>
          </p:nvPr>
        </p:nvSpPr>
        <p:spPr>
          <a:xfrm>
            <a:off x="444500" y="3467100"/>
            <a:ext cx="6159500" cy="5384799"/>
          </a:xfrm>
        </p:spPr>
        <p:txBody>
          <a:bodyPr/>
          <a:lstStyle/>
          <a:p>
            <a:pPr>
              <a:spcAft>
                <a:spcPts val="600"/>
              </a:spcAft>
            </a:pPr>
            <a:r>
              <a:rPr lang="en-US" sz="1100" dirty="0" smtClean="0"/>
              <a:t>The simplest funding methods is for each party to fund and arrange for completion of the tasks assigned to them.  For the agency, appropriated funds would generally be used and the tasks could be</a:t>
            </a:r>
            <a:r>
              <a:rPr lang="en-US" sz="1100" baseline="0" dirty="0" smtClean="0"/>
              <a:t> either performed “in-house” by qualified staff or through Federal contacts.  Consult with agency contracting personnel to determine Federal contracting requirements and timeframes.</a:t>
            </a:r>
          </a:p>
          <a:p>
            <a:pPr>
              <a:spcAft>
                <a:spcPts val="600"/>
              </a:spcAft>
            </a:pPr>
            <a:r>
              <a:rPr lang="en-US" sz="1100" baseline="0" dirty="0" smtClean="0"/>
              <a:t>Some funding options are described below.  If adequately documented in the ATI, generally no further collection agreement is needed.  Challenge cost share agreements are not appropriate for use in completing land exchanges, and the executed ATI may suffice as the sole basis for the agency to collect funds or make payments.  The agency can either make payments using appropriated funds for contracted reports or studies or collect funds from the non-Federal party.  Consult with agency financial management personnel to determine the requirements and procedures if it is proposed to collect money from, or pay money to, the non-Federal party.</a:t>
            </a:r>
          </a:p>
          <a:p>
            <a:pPr>
              <a:spcAft>
                <a:spcPts val="600"/>
              </a:spcAft>
            </a:pPr>
            <a:r>
              <a:rPr lang="en-US" sz="1100" baseline="0" dirty="0" smtClean="0"/>
              <a:t>The agency can establish a contributed or reimbursable account with the estimated amounts for the identified tasks collected up-front from the non-Federal party.  The agency would then perform the tasks and charge labor and/or operations costs against that account.  The ATI must specify whether the indirect cost rate (BLM) or overhead assessment (FS) will be assessed on the money received from the non-Federal party, or if it will be waived or is exempt.  The rates for each agency are adjusted annually.  In FY 2016, the BLM indirect cost rate is 23.1 percent.  The FS national overhead assessment rage for calendar year 2010 (still in effect) is 7.1 percent and the reduced national overhead assessment rate (for pass-through funds that do not create a significant additional indirect cost burden for the agency and for agreements between FS units funded from different appropriations) is 2.2 percent.  For the BLM, the State Director must approve a waiver of the indirect cost rate for contributed funds accounts (7122) and the BLM’s budget officer must approve a waiver for reimbursable accounts (5440).  Any request for the FS, FSH 1909.13, 40.61 and 40.62 describe those agreements that are exempt or non-exempt from overhead assessments.</a:t>
            </a:r>
          </a:p>
          <a:p>
            <a:pPr>
              <a:spcAft>
                <a:spcPts val="600"/>
              </a:spcAft>
            </a:pPr>
            <a:r>
              <a:rPr lang="en-US" sz="1100" dirty="0" smtClean="0"/>
              <a:t>The non-Federal party may contract for the needed reports and bill the agency for reimbursement after the work products are accepted.  The agency does not make advance payments or partial</a:t>
            </a:r>
            <a:r>
              <a:rPr lang="en-US" sz="1100" baseline="0" dirty="0" smtClean="0"/>
              <a:t> payments.  Payment can only be made for final acceptable work products that are reasonable and accurately reflect the cost of the services provided.  It is agency policy not to pay the non-Federal party for non-contractual work to be performed by the non-Federal party.</a:t>
            </a:r>
            <a:endParaRPr lang="en-US" sz="1100" dirty="0"/>
          </a:p>
        </p:txBody>
      </p:sp>
      <p:sp>
        <p:nvSpPr>
          <p:cNvPr id="4" name="Slide Number Placeholder 3"/>
          <p:cNvSpPr>
            <a:spLocks noGrp="1"/>
          </p:cNvSpPr>
          <p:nvPr>
            <p:ph type="sldNum" sz="quarter" idx="10"/>
          </p:nvPr>
        </p:nvSpPr>
        <p:spPr/>
        <p:txBody>
          <a:bodyPr/>
          <a:lstStyle/>
          <a:p>
            <a:fld id="{F0E67C00-F679-4C51-9894-9E2214E5C2F1}" type="slidenum">
              <a:rPr lang="en-US" smtClean="0"/>
              <a:t>25</a:t>
            </a:fld>
            <a:endParaRPr lang="en-US"/>
          </a:p>
        </p:txBody>
      </p:sp>
    </p:spTree>
    <p:extLst>
      <p:ext uri="{BB962C8B-B14F-4D97-AF65-F5344CB8AC3E}">
        <p14:creationId xmlns:p14="http://schemas.microsoft.com/office/powerpoint/2010/main" val="4066215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t>26</a:t>
            </a:fld>
            <a:endParaRPr lang="en-US"/>
          </a:p>
        </p:txBody>
      </p:sp>
    </p:spTree>
    <p:extLst>
      <p:ext uri="{BB962C8B-B14F-4D97-AF65-F5344CB8AC3E}">
        <p14:creationId xmlns:p14="http://schemas.microsoft.com/office/powerpoint/2010/main" val="181288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3</a:t>
            </a:fld>
            <a:endParaRPr lang="en-US"/>
          </a:p>
        </p:txBody>
      </p:sp>
    </p:spTree>
    <p:extLst>
      <p:ext uri="{BB962C8B-B14F-4D97-AF65-F5344CB8AC3E}">
        <p14:creationId xmlns:p14="http://schemas.microsoft.com/office/powerpoint/2010/main" val="361530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08450"/>
          </a:xfrm>
        </p:spPr>
        <p:txBody>
          <a:bodyPr/>
          <a:lstStyle/>
          <a:p>
            <a:r>
              <a:rPr lang="en-US" sz="1100" dirty="0" smtClean="0"/>
              <a:t>The purpose of the Agreement to Initiate (ATI) is to describe</a:t>
            </a:r>
            <a:r>
              <a:rPr lang="en-US" sz="1100" baseline="0" dirty="0" smtClean="0"/>
              <a:t> and </a:t>
            </a:r>
            <a:r>
              <a:rPr lang="en-US" sz="1100" dirty="0" smtClean="0"/>
              <a:t>document, for all the parties involved, 1) the lands and interests being considered, 2) roles and responsibilities of each party, 3) responsibility for processing costs, and 4) estimated schedule and time frames for processing the land exchange. </a:t>
            </a:r>
          </a:p>
          <a:p>
            <a:endParaRPr lang="en-US" sz="1100" dirty="0" smtClean="0"/>
          </a:p>
          <a:p>
            <a:r>
              <a:rPr lang="en-US" sz="1100" dirty="0" smtClean="0"/>
              <a:t>Regulatory emphasis is placed on establishing a time schedule for completing the appraisal process and reaching an agreement on value.</a:t>
            </a:r>
          </a:p>
          <a:p>
            <a:endParaRPr lang="en-US" sz="1100" dirty="0" smtClean="0"/>
          </a:p>
          <a:p>
            <a:r>
              <a:rPr lang="en-US" sz="1100" dirty="0" smtClean="0"/>
              <a:t>The ATI</a:t>
            </a:r>
            <a:r>
              <a:rPr lang="en-US" sz="1100" baseline="0" dirty="0" smtClean="0"/>
              <a:t> is drafted as part of completing the initial evaluation and feasibility analysis.  The agency and the non-Federal party draft the ATI as part of assessing the costs, responsibilities, and time schedule requirements.</a:t>
            </a:r>
          </a:p>
          <a:p>
            <a:endParaRPr lang="en-US" sz="1100" baseline="0" dirty="0" smtClean="0"/>
          </a:p>
          <a:p>
            <a:r>
              <a:rPr lang="en-US" sz="1100" baseline="0" dirty="0" smtClean="0"/>
              <a:t>The ATI is not executed until after the approval of the Feasibility Report.  A draft ATI is attached to the feasibility report for SO/WO (BLM) review or RO review (FS). </a:t>
            </a:r>
            <a:endParaRPr lang="en-US" sz="1100" dirty="0" smtClean="0"/>
          </a:p>
          <a:p>
            <a:endParaRPr lang="en-US" sz="1100" dirty="0" smtClean="0"/>
          </a:p>
          <a:p>
            <a:r>
              <a:rPr lang="en-US" sz="1100" dirty="0" smtClean="0"/>
              <a:t>Entering into an ATI does </a:t>
            </a:r>
            <a:r>
              <a:rPr lang="en-US" sz="1100" b="1" dirty="0" smtClean="0"/>
              <a:t>not</a:t>
            </a:r>
            <a:r>
              <a:rPr lang="en-US" sz="1100" dirty="0" smtClean="0"/>
              <a:t> legally bind any party to proceed with processing or consummate an exchange. An ATI does not require any party to reimburse or pay damages for delays or proposals not consummated (43 CFR 2201.1(f)). /35 CFR 254.4(13)(f).</a:t>
            </a:r>
            <a:r>
              <a:rPr lang="en-US" sz="1100" baseline="0" dirty="0" smtClean="0"/>
              <a:t>  </a:t>
            </a:r>
            <a:r>
              <a:rPr lang="en-US" sz="1100" dirty="0" smtClean="0"/>
              <a:t> However, </a:t>
            </a:r>
            <a:r>
              <a:rPr lang="en-US" sz="1100" b="1" dirty="0" smtClean="0"/>
              <a:t>an ATI is required for all land</a:t>
            </a:r>
            <a:r>
              <a:rPr lang="en-US" sz="1100" b="1" baseline="0" dirty="0" smtClean="0"/>
              <a:t> exchanges</a:t>
            </a:r>
            <a:r>
              <a:rPr lang="en-US" sz="1100" baseline="0" dirty="0" smtClean="0"/>
              <a:t>.</a:t>
            </a:r>
            <a:endParaRPr lang="en-US" sz="1100" dirty="0" smtClean="0"/>
          </a:p>
          <a:p>
            <a:endParaRPr lang="en-US" sz="1100" dirty="0" smtClean="0"/>
          </a:p>
        </p:txBody>
      </p:sp>
      <p:sp>
        <p:nvSpPr>
          <p:cNvPr id="4" name="Slide Number Placeholder 3"/>
          <p:cNvSpPr>
            <a:spLocks noGrp="1"/>
          </p:cNvSpPr>
          <p:nvPr>
            <p:ph type="sldNum" sz="quarter" idx="10"/>
          </p:nvPr>
        </p:nvSpPr>
        <p:spPr/>
        <p:txBody>
          <a:bodyPr/>
          <a:lstStyle/>
          <a:p>
            <a:fld id="{F0E67C00-F679-4C51-9894-9E2214E5C2F1}" type="slidenum">
              <a:rPr lang="en-US" smtClean="0"/>
              <a:t>4</a:t>
            </a:fld>
            <a:endParaRPr lang="en-US"/>
          </a:p>
        </p:txBody>
      </p:sp>
    </p:spTree>
    <p:extLst>
      <p:ext uri="{BB962C8B-B14F-4D97-AF65-F5344CB8AC3E}">
        <p14:creationId xmlns:p14="http://schemas.microsoft.com/office/powerpoint/2010/main" val="3740445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7650"/>
          </a:xfrm>
        </p:spPr>
        <p:txBody>
          <a:bodyPr/>
          <a:lstStyle/>
          <a:p>
            <a:r>
              <a:rPr lang="en-US" sz="1100" dirty="0" smtClean="0"/>
              <a:t>An ATI is drafted as a part of completing the initial evaluation and feasibility report for a land exchange proposal. An ATI is not executed until after approval of the feasibility report by the BLM Deputy Director</a:t>
            </a:r>
            <a:r>
              <a:rPr lang="en-US" sz="1100" baseline="0" dirty="0" smtClean="0"/>
              <a:t> OR THE REGIONAL OFFICE.</a:t>
            </a:r>
            <a:endParaRPr lang="en-US" sz="1100" dirty="0"/>
          </a:p>
        </p:txBody>
      </p:sp>
      <p:sp>
        <p:nvSpPr>
          <p:cNvPr id="4" name="Slide Number Placeholder 3"/>
          <p:cNvSpPr>
            <a:spLocks noGrp="1"/>
          </p:cNvSpPr>
          <p:nvPr>
            <p:ph type="sldNum" sz="quarter" idx="10"/>
          </p:nvPr>
        </p:nvSpPr>
        <p:spPr/>
        <p:txBody>
          <a:bodyPr/>
          <a:lstStyle/>
          <a:p>
            <a:fld id="{F0E67C00-F679-4C51-9894-9E2214E5C2F1}" type="slidenum">
              <a:rPr lang="en-US" smtClean="0"/>
              <a:t>5</a:t>
            </a:fld>
            <a:endParaRPr lang="en-US"/>
          </a:p>
        </p:txBody>
      </p:sp>
    </p:spTree>
    <p:extLst>
      <p:ext uri="{BB962C8B-B14F-4D97-AF65-F5344CB8AC3E}">
        <p14:creationId xmlns:p14="http://schemas.microsoft.com/office/powerpoint/2010/main" val="398018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8625"/>
            <a:ext cx="5486400" cy="3086100"/>
          </a:xfrm>
        </p:spPr>
      </p:sp>
      <p:sp>
        <p:nvSpPr>
          <p:cNvPr id="3" name="Notes Placeholder 2"/>
          <p:cNvSpPr>
            <a:spLocks noGrp="1"/>
          </p:cNvSpPr>
          <p:nvPr>
            <p:ph type="body" idx="1"/>
          </p:nvPr>
        </p:nvSpPr>
        <p:spPr>
          <a:xfrm>
            <a:off x="685800" y="3682651"/>
            <a:ext cx="5486400" cy="5002561"/>
          </a:xfrm>
        </p:spPr>
        <p:txBody>
          <a:bodyPr/>
          <a:lstStyle/>
          <a:p>
            <a:pPr marL="0" indent="0">
              <a:buFont typeface="Wingdings" panose="05000000000000000000" pitchFamily="2" charset="2"/>
              <a:buNone/>
            </a:pPr>
            <a:r>
              <a:rPr lang="en-US" sz="1100" dirty="0" smtClean="0"/>
              <a:t>BLM – The Field Manager generally signs the ATI. </a:t>
            </a:r>
          </a:p>
          <a:p>
            <a:pPr marL="0" indent="0">
              <a:buFont typeface="Wingdings" panose="05000000000000000000" pitchFamily="2" charset="2"/>
              <a:buNone/>
            </a:pPr>
            <a:r>
              <a:rPr lang="en-US" sz="1100" dirty="0" smtClean="0"/>
              <a:t>FS – The Forest Supervisor generally signs the ATI.</a:t>
            </a:r>
          </a:p>
          <a:p>
            <a:pPr marL="0" indent="0">
              <a:buFont typeface="Wingdings" panose="05000000000000000000" pitchFamily="2" charset="2"/>
              <a:buNone/>
            </a:pPr>
            <a:r>
              <a:rPr lang="en-US" sz="1100" dirty="0" smtClean="0"/>
              <a:t>However, under the following circumstances the State Director (BLM)</a:t>
            </a:r>
            <a:r>
              <a:rPr lang="en-US" sz="1100" baseline="0" dirty="0" smtClean="0"/>
              <a:t> or the Regional Forester (FS)</a:t>
            </a:r>
            <a:r>
              <a:rPr lang="en-US" sz="1100" dirty="0" smtClean="0"/>
              <a:t> must approve the ATI:</a:t>
            </a:r>
          </a:p>
          <a:p>
            <a:pPr marL="171450" indent="-171450">
              <a:buFont typeface="Wingdings" panose="05000000000000000000" pitchFamily="2" charset="2"/>
              <a:buChar char="§"/>
            </a:pPr>
            <a:r>
              <a:rPr lang="en-US" sz="1100" dirty="0" smtClean="0"/>
              <a:t>Compensation for assumed costs/responsibilities by the non-Federal party is proposed (See Chapter 3);</a:t>
            </a:r>
          </a:p>
          <a:p>
            <a:pPr marL="171450" indent="-171450">
              <a:buFont typeface="Wingdings" panose="05000000000000000000" pitchFamily="2" charset="2"/>
              <a:buChar char="§"/>
            </a:pPr>
            <a:r>
              <a:rPr lang="en-US" sz="1100" dirty="0" smtClean="0"/>
              <a:t>The BLM agrees to assume more than an equal share of the costs/responsibilities for processing an exchange;</a:t>
            </a:r>
          </a:p>
          <a:p>
            <a:pPr marL="171450" indent="-171450">
              <a:buFont typeface="Wingdings" panose="05000000000000000000" pitchFamily="2" charset="2"/>
              <a:buChar char="§"/>
            </a:pPr>
            <a:r>
              <a:rPr lang="en-US" sz="1100" dirty="0" smtClean="0"/>
              <a:t>An assembled exchange ledger is being proposed (including whether to secure imbalances of value owed to the United States); ONLY</a:t>
            </a:r>
            <a:r>
              <a:rPr lang="en-US" sz="1100" baseline="0" dirty="0" smtClean="0"/>
              <a:t> APPLIES TO THE BLM.</a:t>
            </a:r>
            <a:endParaRPr lang="en-US" sz="1100" dirty="0" smtClean="0"/>
          </a:p>
          <a:p>
            <a:pPr marL="171450" indent="-171450">
              <a:buFont typeface="Wingdings" panose="05000000000000000000" pitchFamily="2" charset="2"/>
              <a:buChar char="§"/>
            </a:pPr>
            <a:r>
              <a:rPr lang="en-US" sz="1100" dirty="0" smtClean="0"/>
              <a:t>Bargaining, other methods or arbitration are proposed; or,</a:t>
            </a:r>
          </a:p>
          <a:p>
            <a:pPr marL="171450" indent="-171450">
              <a:buFont typeface="Wingdings" panose="05000000000000000000" pitchFamily="2" charset="2"/>
              <a:buChar char="§"/>
            </a:pPr>
            <a:r>
              <a:rPr lang="en-US" sz="1100" dirty="0" smtClean="0"/>
              <a:t>Approval of certain hazardous material agreements is required (BLM Manual 1203).Minimal</a:t>
            </a:r>
            <a:r>
              <a:rPr lang="en-US" sz="1100" baseline="0" dirty="0" smtClean="0"/>
              <a:t> dollar threshold.  </a:t>
            </a:r>
            <a:endParaRPr lang="en-US" sz="1100" dirty="0" smtClean="0"/>
          </a:p>
        </p:txBody>
      </p:sp>
      <p:sp>
        <p:nvSpPr>
          <p:cNvPr id="4" name="Slide Number Placeholder 3"/>
          <p:cNvSpPr>
            <a:spLocks noGrp="1"/>
          </p:cNvSpPr>
          <p:nvPr>
            <p:ph type="sldNum" sz="quarter" idx="10"/>
          </p:nvPr>
        </p:nvSpPr>
        <p:spPr/>
        <p:txBody>
          <a:bodyPr/>
          <a:lstStyle/>
          <a:p>
            <a:fld id="{F0E67C00-F679-4C51-9894-9E2214E5C2F1}" type="slidenum">
              <a:rPr lang="en-US" smtClean="0"/>
              <a:t>6</a:t>
            </a:fld>
            <a:endParaRPr lang="en-US"/>
          </a:p>
        </p:txBody>
      </p:sp>
    </p:spTree>
    <p:extLst>
      <p:ext uri="{BB962C8B-B14F-4D97-AF65-F5344CB8AC3E}">
        <p14:creationId xmlns:p14="http://schemas.microsoft.com/office/powerpoint/2010/main" val="1761209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8625"/>
            <a:ext cx="5486400" cy="3086100"/>
          </a:xfrm>
        </p:spPr>
      </p:sp>
      <p:sp>
        <p:nvSpPr>
          <p:cNvPr id="3" name="Notes Placeholder 2"/>
          <p:cNvSpPr>
            <a:spLocks noGrp="1"/>
          </p:cNvSpPr>
          <p:nvPr>
            <p:ph type="body" idx="1"/>
          </p:nvPr>
        </p:nvSpPr>
        <p:spPr>
          <a:xfrm>
            <a:off x="685800" y="3682651"/>
            <a:ext cx="5486400" cy="5002561"/>
          </a:xfrm>
        </p:spPr>
        <p:txBody>
          <a:bodyPr/>
          <a:lstStyle/>
          <a:p>
            <a:pPr marL="0" indent="0">
              <a:buFont typeface="Wingdings" panose="05000000000000000000" pitchFamily="2" charset="2"/>
              <a:buNone/>
            </a:pPr>
            <a:r>
              <a:rPr lang="en-US" sz="1100" dirty="0" smtClean="0"/>
              <a:t>BLM Field Managers </a:t>
            </a:r>
            <a:r>
              <a:rPr lang="en-US" sz="1100" dirty="0" smtClean="0"/>
              <a:t>have primary responsibility for exchange processing</a:t>
            </a:r>
            <a:r>
              <a:rPr lang="en-US" sz="1100" baseline="0" dirty="0" smtClean="0"/>
              <a:t> </a:t>
            </a:r>
            <a:r>
              <a:rPr lang="en-US" sz="1100" dirty="0" smtClean="0"/>
              <a:t>implementation and oversight.</a:t>
            </a:r>
          </a:p>
          <a:p>
            <a:pPr marL="0" indent="0">
              <a:buFont typeface="Wingdings" panose="05000000000000000000" pitchFamily="2" charset="2"/>
              <a:buNone/>
            </a:pPr>
            <a:r>
              <a:rPr lang="en-US" sz="1100" dirty="0" smtClean="0"/>
              <a:t>FOREST</a:t>
            </a:r>
            <a:r>
              <a:rPr lang="en-US" sz="1100" baseline="0" dirty="0" smtClean="0"/>
              <a:t> SERVIDE THE FOREST SUPERVISOR GENERALLY HAS RESPONSBILITY FOR IMPLEMENTATION AND OVERSIGHT – WITH MANY REGIONS CHANING TO ZONE ORGANIZATIONS THIS REQUIRES CLOSE COMMUNICATION AND A COMMITMENT BY THE FOREST TO PROVIDE NECESSARY SUPPORT TO THE ZONE.</a:t>
            </a:r>
            <a:endParaRPr lang="en-US" sz="1100" dirty="0" smtClean="0"/>
          </a:p>
          <a:p>
            <a:pPr marL="171450" indent="-171450">
              <a:buFont typeface="Wingdings" panose="05000000000000000000" pitchFamily="2" charset="2"/>
              <a:buChar char="§"/>
            </a:pPr>
            <a:r>
              <a:rPr lang="en-US" sz="1100" dirty="0" smtClean="0"/>
              <a:t>Must pay particular attention to time commitments included in the ATI. </a:t>
            </a:r>
          </a:p>
          <a:p>
            <a:pPr marL="171450" indent="-171450">
              <a:buFont typeface="Wingdings" panose="05000000000000000000" pitchFamily="2" charset="2"/>
              <a:buChar char="§"/>
            </a:pPr>
            <a:r>
              <a:rPr lang="en-US" sz="1100" dirty="0" smtClean="0"/>
              <a:t>ATI may be amended at any time by written consent of the parties to accurately reflect the time schedules and responsibilities for processing.</a:t>
            </a:r>
          </a:p>
          <a:p>
            <a:pPr marL="171450" indent="-171450">
              <a:buFont typeface="Wingdings" panose="05000000000000000000" pitchFamily="2" charset="2"/>
              <a:buChar char="§"/>
            </a:pPr>
            <a:r>
              <a:rPr lang="en-US" sz="1100" dirty="0" smtClean="0"/>
              <a:t>Amending an ATI is </a:t>
            </a:r>
            <a:r>
              <a:rPr lang="en-US" sz="1100" b="1" dirty="0" smtClean="0"/>
              <a:t>not a decision subject to protest or appeal</a:t>
            </a:r>
            <a:r>
              <a:rPr lang="en-US" sz="1100" dirty="0" smtClean="0"/>
              <a:t> pursuant to 43 CFR Part 4,</a:t>
            </a:r>
          </a:p>
          <a:p>
            <a:pPr marL="171450" indent="-171450">
              <a:buFont typeface="Wingdings" panose="05000000000000000000" pitchFamily="2" charset="2"/>
              <a:buChar char="§"/>
            </a:pPr>
            <a:r>
              <a:rPr lang="en-US" sz="1100" dirty="0" smtClean="0"/>
              <a:t>When the ATI is signed, the costs and time frames reflected are estimates. Once processing is underway, schedules need to be amended to reflect the commitments necessary for completing processing tasks. </a:t>
            </a:r>
          </a:p>
          <a:p>
            <a:pPr marL="171450" indent="-171450">
              <a:buFont typeface="Wingdings" panose="05000000000000000000" pitchFamily="2" charset="2"/>
              <a:buChar char="§"/>
            </a:pPr>
            <a:r>
              <a:rPr lang="en-US" sz="1100" dirty="0" smtClean="0"/>
              <a:t>ATI must be amended if the NOEP is amended/supplemented, if there is a change in responsibilities that will trigger assumption of costs, or when adopting assembled exchange processing provisions. </a:t>
            </a:r>
          </a:p>
          <a:p>
            <a:pPr marL="171450" indent="-171450">
              <a:buFont typeface="Wingdings" panose="05000000000000000000" pitchFamily="2" charset="2"/>
              <a:buChar char="§"/>
            </a:pPr>
            <a:r>
              <a:rPr lang="en-US" sz="1100" dirty="0" smtClean="0"/>
              <a:t>Additional review and approval may be appropriate if the proposal has changed significantly, but in most instances would not be needed for revision of schedules or other minor changes. </a:t>
            </a:r>
          </a:p>
        </p:txBody>
      </p:sp>
      <p:sp>
        <p:nvSpPr>
          <p:cNvPr id="4" name="Slide Number Placeholder 3"/>
          <p:cNvSpPr>
            <a:spLocks noGrp="1"/>
          </p:cNvSpPr>
          <p:nvPr>
            <p:ph type="sldNum" sz="quarter" idx="10"/>
          </p:nvPr>
        </p:nvSpPr>
        <p:spPr/>
        <p:txBody>
          <a:bodyPr/>
          <a:lstStyle/>
          <a:p>
            <a:fld id="{F0E67C00-F679-4C51-9894-9E2214E5C2F1}" type="slidenum">
              <a:rPr lang="en-US" smtClean="0"/>
              <a:t>7</a:t>
            </a:fld>
            <a:endParaRPr lang="en-US"/>
          </a:p>
        </p:txBody>
      </p:sp>
    </p:spTree>
    <p:extLst>
      <p:ext uri="{BB962C8B-B14F-4D97-AF65-F5344CB8AC3E}">
        <p14:creationId xmlns:p14="http://schemas.microsoft.com/office/powerpoint/2010/main" val="1312814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8625"/>
            <a:ext cx="5486400" cy="3086100"/>
          </a:xfrm>
        </p:spPr>
      </p:sp>
      <p:sp>
        <p:nvSpPr>
          <p:cNvPr id="3" name="Notes Placeholder 2"/>
          <p:cNvSpPr>
            <a:spLocks noGrp="1"/>
          </p:cNvSpPr>
          <p:nvPr>
            <p:ph type="body" idx="1"/>
          </p:nvPr>
        </p:nvSpPr>
        <p:spPr>
          <a:xfrm>
            <a:off x="685800" y="3682651"/>
            <a:ext cx="5486400" cy="5002561"/>
          </a:xfrm>
        </p:spPr>
        <p:txBody>
          <a:bodyPr/>
          <a:lstStyle/>
          <a:p>
            <a:pPr marL="171450" indent="-171450">
              <a:buFont typeface="Wingdings" panose="05000000000000000000" pitchFamily="2" charset="2"/>
              <a:buChar char="§"/>
            </a:pPr>
            <a:r>
              <a:rPr lang="en-US" sz="1100" dirty="0" smtClean="0"/>
              <a:t>ATI may be terminated at any time by any party by providing written notice to the other parties as specified in the ATI (generally 30 days advance notice).</a:t>
            </a:r>
          </a:p>
          <a:p>
            <a:pPr marL="171450" indent="-171450">
              <a:buFont typeface="Wingdings" panose="05000000000000000000" pitchFamily="2" charset="2"/>
              <a:buChar char="§"/>
            </a:pPr>
            <a:r>
              <a:rPr lang="en-US" sz="1100" dirty="0" smtClean="0"/>
              <a:t>Entering into an ATI does not legally bind any party to proceed with processing or consummate an exchange. An ATI does not require any party to reimburse or pay damages for delays or proposals not consummated (43 CFR 2201.1(f)). (36 CFR</a:t>
            </a:r>
            <a:r>
              <a:rPr lang="en-US" sz="1100" baseline="0" dirty="0" smtClean="0"/>
              <a:t> 254.4(13)(f))</a:t>
            </a:r>
            <a:endParaRPr lang="en-US" sz="1100" dirty="0" smtClean="0"/>
          </a:p>
          <a:p>
            <a:pPr marL="171450" indent="-171450">
              <a:buFont typeface="Wingdings" panose="05000000000000000000" pitchFamily="2" charset="2"/>
              <a:buChar char="§"/>
            </a:pPr>
            <a:r>
              <a:rPr lang="en-US" sz="1100" dirty="0" smtClean="0"/>
              <a:t>Withdraw from and terminate ATIs when processing is abandoned. </a:t>
            </a:r>
          </a:p>
          <a:p>
            <a:pPr marL="171450" indent="-171450">
              <a:buFont typeface="Wingdings" panose="05000000000000000000" pitchFamily="2" charset="2"/>
              <a:buChar char="§"/>
            </a:pPr>
            <a:r>
              <a:rPr lang="en-US" sz="1100" dirty="0" smtClean="0"/>
              <a:t>Withdrawing or terminating an ATI is </a:t>
            </a:r>
            <a:r>
              <a:rPr lang="en-US" sz="1100" b="1" dirty="0" smtClean="0"/>
              <a:t>not a decision subject to protest or appeal </a:t>
            </a:r>
            <a:r>
              <a:rPr lang="en-US" sz="1100" dirty="0" smtClean="0"/>
              <a:t>pursuant to 43 CFR Part 4.  36 CFR 254.4(13)(g)</a:t>
            </a:r>
          </a:p>
          <a:p>
            <a:pPr marL="171450" indent="-171450">
              <a:buFont typeface="Wingdings" panose="05000000000000000000" pitchFamily="2" charset="2"/>
              <a:buChar char="§"/>
            </a:pPr>
            <a:r>
              <a:rPr lang="en-US" sz="1100" dirty="0" smtClean="0"/>
              <a:t>No obligations or reimbursements are authorized where an ATI is terminated, even where compensation of costs is addressed (see Chapter 2, Section E. and Chapter 3, Section F. for additional detail).</a:t>
            </a:r>
          </a:p>
          <a:p>
            <a:pPr marL="171450" indent="-171450">
              <a:buFont typeface="Wingdings" panose="05000000000000000000" pitchFamily="2" charset="2"/>
              <a:buChar char="§"/>
            </a:pPr>
            <a:endParaRPr lang="en-US" sz="1100" dirty="0" smtClean="0"/>
          </a:p>
        </p:txBody>
      </p:sp>
      <p:sp>
        <p:nvSpPr>
          <p:cNvPr id="4" name="Slide Number Placeholder 3"/>
          <p:cNvSpPr>
            <a:spLocks noGrp="1"/>
          </p:cNvSpPr>
          <p:nvPr>
            <p:ph type="sldNum" sz="quarter" idx="10"/>
          </p:nvPr>
        </p:nvSpPr>
        <p:spPr/>
        <p:txBody>
          <a:bodyPr/>
          <a:lstStyle/>
          <a:p>
            <a:fld id="{F0E67C00-F679-4C51-9894-9E2214E5C2F1}" type="slidenum">
              <a:rPr lang="en-US" smtClean="0"/>
              <a:t>8</a:t>
            </a:fld>
            <a:endParaRPr lang="en-US"/>
          </a:p>
        </p:txBody>
      </p:sp>
    </p:spTree>
    <p:extLst>
      <p:ext uri="{BB962C8B-B14F-4D97-AF65-F5344CB8AC3E}">
        <p14:creationId xmlns:p14="http://schemas.microsoft.com/office/powerpoint/2010/main" val="327704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8625"/>
            <a:ext cx="5486400" cy="3086100"/>
          </a:xfrm>
        </p:spPr>
      </p:sp>
      <p:sp>
        <p:nvSpPr>
          <p:cNvPr id="3" name="Notes Placeholder 2"/>
          <p:cNvSpPr>
            <a:spLocks noGrp="1"/>
          </p:cNvSpPr>
          <p:nvPr>
            <p:ph type="body" idx="1"/>
          </p:nvPr>
        </p:nvSpPr>
        <p:spPr>
          <a:xfrm>
            <a:off x="685800" y="3682651"/>
            <a:ext cx="5486400" cy="5002561"/>
          </a:xfrm>
        </p:spPr>
        <p:txBody>
          <a:bodyPr/>
          <a:lstStyle/>
          <a:p>
            <a:pPr marL="171450" indent="-171450">
              <a:buFont typeface="Wingdings" panose="05000000000000000000" pitchFamily="2" charset="2"/>
              <a:buChar char="§"/>
            </a:pPr>
            <a:r>
              <a:rPr lang="en-US" sz="1100" dirty="0" smtClean="0"/>
              <a:t>All parties to the land exchange must sign the ATI. </a:t>
            </a:r>
          </a:p>
          <a:p>
            <a:pPr marL="171450" indent="-171450">
              <a:buFont typeface="Wingdings" panose="05000000000000000000" pitchFamily="2" charset="2"/>
              <a:buChar char="§"/>
            </a:pPr>
            <a:r>
              <a:rPr lang="en-US" sz="1100" dirty="0" smtClean="0"/>
              <a:t>If multiple BLM offices are involved, a lead office is established in the feasibility report and signing authority is generally with that office, which is responsible for the coordination among the offices. </a:t>
            </a:r>
          </a:p>
          <a:p>
            <a:pPr marL="171450" indent="-171450">
              <a:buFont typeface="Wingdings" panose="05000000000000000000" pitchFamily="2" charset="2"/>
              <a:buChar char="§"/>
            </a:pPr>
            <a:r>
              <a:rPr lang="en-US" sz="1100" dirty="0" smtClean="0"/>
              <a:t>The non-Federal party may also wish to identify a primary point of contact for coordination and communication related to implementation of the ATI.</a:t>
            </a:r>
          </a:p>
          <a:p>
            <a:pPr marL="171450" indent="-171450">
              <a:buFont typeface="Wingdings" panose="05000000000000000000" pitchFamily="2" charset="2"/>
              <a:buChar char="§"/>
            </a:pPr>
            <a:r>
              <a:rPr lang="en-US" sz="1100" dirty="0" smtClean="0"/>
              <a:t>When an exchange is being processed for the benefit of another Federal agency, the other agency also signs the ATI and identifies a primary point of contact and responsibilities it will contribute to exchange processing. Additional information on exchanges benefiting other agencies is contained in Chapter 14.</a:t>
            </a:r>
            <a:endParaRPr lang="en-US" sz="1100" dirty="0"/>
          </a:p>
        </p:txBody>
      </p:sp>
      <p:sp>
        <p:nvSpPr>
          <p:cNvPr id="4" name="Slide Number Placeholder 3"/>
          <p:cNvSpPr>
            <a:spLocks noGrp="1"/>
          </p:cNvSpPr>
          <p:nvPr>
            <p:ph type="sldNum" sz="quarter" idx="10"/>
          </p:nvPr>
        </p:nvSpPr>
        <p:spPr/>
        <p:txBody>
          <a:bodyPr/>
          <a:lstStyle/>
          <a:p>
            <a:fld id="{F0E67C00-F679-4C51-9894-9E2214E5C2F1}" type="slidenum">
              <a:rPr lang="en-US" smtClean="0"/>
              <a:t>9</a:t>
            </a:fld>
            <a:endParaRPr lang="en-US"/>
          </a:p>
        </p:txBody>
      </p:sp>
    </p:spTree>
    <p:extLst>
      <p:ext uri="{BB962C8B-B14F-4D97-AF65-F5344CB8AC3E}">
        <p14:creationId xmlns:p14="http://schemas.microsoft.com/office/powerpoint/2010/main" val="1472971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915924"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0244" y="2514600"/>
            <a:ext cx="6629400" cy="2743200"/>
          </a:xfrm>
        </p:spPr>
        <p:txBody>
          <a:bodyPr anchor="b"/>
          <a:lstStyle>
            <a:lvl1pPr algn="l">
              <a:lnSpc>
                <a:spcPct val="80000"/>
              </a:lnSpc>
              <a:defRPr sz="6600"/>
            </a:lvl1pPr>
          </a:lstStyle>
          <a:p>
            <a:r>
              <a:rPr lang="en-US" smtClean="0"/>
              <a:t>Click to edit Master title style</a:t>
            </a:r>
            <a:endParaRPr lang="en-US"/>
          </a:p>
        </p:txBody>
      </p:sp>
      <p:sp>
        <p:nvSpPr>
          <p:cNvPr id="3" name="Subtitle 2"/>
          <p:cNvSpPr>
            <a:spLocks noGrp="1"/>
          </p:cNvSpPr>
          <p:nvPr>
            <p:ph type="subTitle" idx="1"/>
          </p:nvPr>
        </p:nvSpPr>
        <p:spPr>
          <a:xfrm>
            <a:off x="1190244" y="5303520"/>
            <a:ext cx="6629400" cy="4572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5389C-FACC-452B-B4C1-3BD186F45CB8}"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512" y="419099"/>
            <a:ext cx="2086087" cy="57531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419099"/>
            <a:ext cx="7277100" cy="57531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CE844-3C76-42C8-BBA9-088C96A067BA}"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4594C-40D9-4922-A63A-E4D7E3C24D49}"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212848"/>
            <a:ext cx="6217920" cy="2862262"/>
          </a:xfrm>
        </p:spPr>
        <p:txBody>
          <a:bodyPr anchor="b"/>
          <a:lstStyle>
            <a:lvl1pPr>
              <a:lnSpc>
                <a:spcPct val="80000"/>
              </a:lnSpc>
              <a:defRPr sz="5400"/>
            </a:lvl1pPr>
          </a:lstStyle>
          <a:p>
            <a:r>
              <a:rPr lang="en-US" smtClean="0"/>
              <a:t>Click to edit Master title style</a:t>
            </a:r>
            <a:endParaRPr lang="en-US"/>
          </a:p>
        </p:txBody>
      </p:sp>
      <p:sp>
        <p:nvSpPr>
          <p:cNvPr id="3" name="Text Placeholder 2"/>
          <p:cNvSpPr>
            <a:spLocks noGrp="1"/>
          </p:cNvSpPr>
          <p:nvPr>
            <p:ph type="body" idx="1"/>
          </p:nvPr>
        </p:nvSpPr>
        <p:spPr>
          <a:xfrm>
            <a:off x="1295400"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46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D7D855-A872-4272-B880-39A488A710E7}" type="datetime1">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46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AACA8F-D5ED-4B90-A100-0BDC54A645DF}" type="datetime1">
              <a:rPr lang="en-US" smtClean="0"/>
              <a:t>6/16/2017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9CD98-8566-471F-B6F9-93E04967ED47}" type="datetime1">
              <a:rPr lang="en-US" smtClean="0"/>
              <a:t>6/16/2017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35E6A-2086-4CB2-B79F-96593439A0AC}" type="datetime1">
              <a:rPr lang="en-US" smtClean="0"/>
              <a:t>6/16/2017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2651760"/>
            <a:ext cx="3657600" cy="1828800"/>
          </a:xfrm>
        </p:spPr>
        <p:txBody>
          <a:bodyPr anchor="b"/>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94020" y="688489"/>
            <a:ext cx="6080760" cy="548371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0" y="4617720"/>
            <a:ext cx="3657600" cy="1554480"/>
          </a:xfrm>
        </p:spPr>
        <p:txBody>
          <a:bodyPr>
            <a:normAutofit/>
          </a:bodyPr>
          <a:lstStyle>
            <a:lvl1pPr marL="0" indent="0">
              <a:lnSpc>
                <a:spcPct val="90000"/>
              </a:lnSpc>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E78B26-E0E7-401D-95E5-683ED06BF9AD}" type="datetime1">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2651760"/>
            <a:ext cx="3657600" cy="1828800"/>
          </a:xfrm>
        </p:spPr>
        <p:txBody>
          <a:bodyPr anchor="b"/>
          <a:lstStyle>
            <a:lvl1pPr>
              <a:defRPr sz="3600">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54940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12648" y="4617720"/>
            <a:ext cx="3657600" cy="155448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C28EC7-2C19-4F74-B285-CE160F4A579A}" type="datetime1">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419100"/>
            <a:ext cx="9601200" cy="12573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905000"/>
            <a:ext cx="960120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339166" y="6484777"/>
            <a:ext cx="1335054"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287D4020-EAAB-4E36-8532-04C08CBCE9E1}" type="datetime1">
              <a:rPr lang="en-US" smtClean="0"/>
              <a:t>6/16/2017</a:t>
            </a:fld>
            <a:endParaRPr lang="en-US"/>
          </a:p>
        </p:txBody>
      </p:sp>
      <p:sp>
        <p:nvSpPr>
          <p:cNvPr id="5" name="Footer Placeholder 4"/>
          <p:cNvSpPr>
            <a:spLocks noGrp="1"/>
          </p:cNvSpPr>
          <p:nvPr>
            <p:ph type="ftr" sz="quarter" idx="3"/>
          </p:nvPr>
        </p:nvSpPr>
        <p:spPr>
          <a:xfrm>
            <a:off x="609600" y="6484777"/>
            <a:ext cx="4123765" cy="27402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96600"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4.gif"/><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4.gif"/><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4.gif"/><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4.gif"/><Relationship Id="rId5" Type="http://schemas.microsoft.com/office/2007/relationships/hdphoto" Target="../media/hdphoto2.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4.gif"/><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gif"/><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gif"/><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gif"/><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4.gif"/><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4.gif"/><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4.gif"/><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4.gif"/><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0244" y="1714500"/>
            <a:ext cx="6629400" cy="3365500"/>
          </a:xfrm>
        </p:spPr>
        <p:txBody>
          <a:bodyPr/>
          <a:lstStyle/>
          <a:p>
            <a:r>
              <a:rPr lang="en-US" dirty="0" smtClean="0"/>
              <a:t>Agreement to Initiate a </a:t>
            </a:r>
            <a:br>
              <a:rPr lang="en-US" dirty="0" smtClean="0"/>
            </a:br>
            <a:r>
              <a:rPr lang="en-US" dirty="0" smtClean="0"/>
              <a:t>Land Exchange</a:t>
            </a:r>
            <a:endParaRPr lang="en-US" dirty="0"/>
          </a:p>
        </p:txBody>
      </p:sp>
      <p:sp>
        <p:nvSpPr>
          <p:cNvPr id="3" name="Subtitle 2"/>
          <p:cNvSpPr>
            <a:spLocks noGrp="1"/>
          </p:cNvSpPr>
          <p:nvPr>
            <p:ph type="subTitle" idx="1"/>
          </p:nvPr>
        </p:nvSpPr>
        <p:spPr>
          <a:xfrm>
            <a:off x="1190244" y="5181600"/>
            <a:ext cx="6629400" cy="579120"/>
          </a:xfrm>
        </p:spPr>
        <p:txBody>
          <a:bodyPr>
            <a:normAutofit/>
          </a:bodyPr>
          <a:lstStyle/>
          <a:p>
            <a:r>
              <a:rPr lang="en-US" dirty="0" smtClean="0"/>
              <a:t>Intermediate Land Exchange – Course 2000-17</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674791" y="2993883"/>
            <a:ext cx="1198473" cy="1048664"/>
          </a:xfrm>
          <a:prstGeom prst="rect">
            <a:avLst/>
          </a:prstGeom>
          <a:ln>
            <a:noFill/>
          </a:ln>
          <a:effectLst>
            <a:glow>
              <a:schemeClr val="accent1">
                <a:alpha val="40000"/>
              </a:schemeClr>
            </a:glow>
            <a:outerShdw blurRad="190500" algn="tl" rotWithShape="0">
              <a:schemeClr val="bg1">
                <a:alpha val="70000"/>
              </a:scheme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5847" y="2993883"/>
            <a:ext cx="932146" cy="10486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777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19" y="486697"/>
            <a:ext cx="4911214" cy="3787386"/>
          </a:xfrm>
        </p:spPr>
        <p:txBody>
          <a:bodyPr/>
          <a:lstStyle/>
          <a:p>
            <a:r>
              <a:rPr lang="en-US" sz="4800" dirty="0" smtClean="0"/>
              <a:t>MULTIPLE FORESTS or  OTHER FEDERAL AGENCY</a:t>
            </a:r>
            <a:endParaRPr lang="en-US" sz="4800" dirty="0"/>
          </a:p>
        </p:txBody>
      </p:sp>
      <p:sp>
        <p:nvSpPr>
          <p:cNvPr id="3" name="Content Placeholder 2"/>
          <p:cNvSpPr>
            <a:spLocks noGrp="1"/>
          </p:cNvSpPr>
          <p:nvPr>
            <p:ph idx="1"/>
          </p:nvPr>
        </p:nvSpPr>
        <p:spPr>
          <a:xfrm>
            <a:off x="5265173" y="486697"/>
            <a:ext cx="6665570" cy="5857542"/>
          </a:xfrm>
        </p:spPr>
        <p:txBody>
          <a:bodyPr anchor="t">
            <a:noAutofit/>
          </a:bodyPr>
          <a:lstStyle/>
          <a:p>
            <a:pPr>
              <a:buFont typeface="Wingdings" panose="05000000000000000000" pitchFamily="2" charset="2"/>
              <a:buChar char="§"/>
            </a:pPr>
            <a:r>
              <a:rPr lang="en-US" sz="3200" dirty="0" smtClean="0"/>
              <a:t>All parties must sign ATI</a:t>
            </a:r>
          </a:p>
          <a:p>
            <a:pPr>
              <a:buFont typeface="Wingdings" panose="05000000000000000000" pitchFamily="2" charset="2"/>
              <a:buChar char="§"/>
            </a:pPr>
            <a:r>
              <a:rPr lang="en-US" sz="3200" dirty="0" smtClean="0"/>
              <a:t>Identify non-Federal point of contact</a:t>
            </a:r>
          </a:p>
          <a:p>
            <a:pPr>
              <a:buFont typeface="Wingdings" panose="05000000000000000000" pitchFamily="2" charset="2"/>
              <a:buChar char="§"/>
            </a:pPr>
            <a:r>
              <a:rPr lang="en-US" sz="3200" dirty="0" smtClean="0"/>
              <a:t>Forest Supervisor or Regional Director delegated as point of contact.</a:t>
            </a:r>
          </a:p>
          <a:p>
            <a:pPr>
              <a:buFont typeface="Wingdings" panose="05000000000000000000" pitchFamily="2" charset="2"/>
              <a:buChar char="§"/>
            </a:pPr>
            <a:r>
              <a:rPr lang="en-US" sz="3200" dirty="0" smtClean="0"/>
              <a:t>Other Federal agency</a:t>
            </a:r>
          </a:p>
          <a:p>
            <a:pPr lvl="1">
              <a:spcBef>
                <a:spcPts val="600"/>
              </a:spcBef>
              <a:buFont typeface="Wingdings" panose="05000000000000000000" pitchFamily="2" charset="2"/>
              <a:buChar char="§"/>
            </a:pPr>
            <a:r>
              <a:rPr lang="en-US" sz="2800" dirty="0" smtClean="0"/>
              <a:t>Also signs ATI</a:t>
            </a:r>
          </a:p>
          <a:p>
            <a:pPr lvl="1">
              <a:spcBef>
                <a:spcPts val="600"/>
              </a:spcBef>
              <a:buFont typeface="Wingdings" panose="05000000000000000000" pitchFamily="2" charset="2"/>
              <a:buChar char="§"/>
            </a:pPr>
            <a:r>
              <a:rPr lang="en-US" sz="2800" dirty="0" smtClean="0"/>
              <a:t>Identifies point of contact</a:t>
            </a:r>
          </a:p>
          <a:p>
            <a:pPr lvl="1">
              <a:spcBef>
                <a:spcPts val="600"/>
              </a:spcBef>
              <a:buFont typeface="Wingdings" panose="05000000000000000000" pitchFamily="2" charset="2"/>
              <a:buChar char="§"/>
            </a:pPr>
            <a:r>
              <a:rPr lang="en-US" sz="2800" dirty="0" smtClean="0"/>
              <a:t>Contributes to exchange processing</a:t>
            </a:r>
          </a:p>
          <a:p>
            <a:pPr>
              <a:buFont typeface="Wingdings" panose="05000000000000000000" pitchFamily="2" charset="2"/>
              <a:buChar char="§"/>
            </a:pPr>
            <a:endParaRPr lang="en-US" sz="2800" dirty="0" smtClean="0"/>
          </a:p>
        </p:txBody>
      </p:sp>
      <p:sp>
        <p:nvSpPr>
          <p:cNvPr id="4" name="Text Placeholder 3"/>
          <p:cNvSpPr>
            <a:spLocks noGrp="1"/>
          </p:cNvSpPr>
          <p:nvPr>
            <p:ph type="body" sz="half" idx="2"/>
          </p:nvPr>
        </p:nvSpPr>
        <p:spPr>
          <a:xfrm>
            <a:off x="427704" y="4617720"/>
            <a:ext cx="4001729" cy="1554480"/>
          </a:xfrm>
        </p:spPr>
        <p:txBody>
          <a:bodyPr>
            <a:normAutofit lnSpcReduction="10000"/>
          </a:bodyPr>
          <a:lstStyle/>
          <a:p>
            <a:r>
              <a:rPr lang="en-US" sz="3600" dirty="0" smtClean="0"/>
              <a:t>Agreement to Initiate a Land Exchange</a:t>
            </a:r>
            <a:endParaRPr lang="en-US" sz="3600" dirty="0"/>
          </a:p>
        </p:txBody>
      </p:sp>
      <p:grpSp>
        <p:nvGrpSpPr>
          <p:cNvPr id="5" name="Group 4"/>
          <p:cNvGrpSpPr/>
          <p:nvPr/>
        </p:nvGrpSpPr>
        <p:grpSpPr>
          <a:xfrm>
            <a:off x="4560528" y="4617720"/>
            <a:ext cx="640164" cy="1251926"/>
            <a:chOff x="1970314" y="2202792"/>
            <a:chExt cx="640164" cy="1251926"/>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70314" y="2894574"/>
              <a:ext cx="640164" cy="560144"/>
            </a:xfrm>
            <a:prstGeom prst="rect">
              <a:avLst/>
            </a:prstGeom>
            <a:ln>
              <a:noFill/>
            </a:ln>
            <a:effectLst>
              <a:glow>
                <a:schemeClr val="accent1">
                  <a:alpha val="40000"/>
                </a:schemeClr>
              </a:glow>
              <a:outerShdw blurRad="190500" algn="tl" rotWithShape="0">
                <a:schemeClr val="bg1">
                  <a:alpha val="70000"/>
                </a:scheme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6896" y="2202792"/>
              <a:ext cx="507000" cy="570375"/>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12706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CONTENT</a:t>
            </a:r>
            <a:endParaRPr lang="en-US" sz="4800" dirty="0"/>
          </a:p>
        </p:txBody>
      </p:sp>
      <p:sp>
        <p:nvSpPr>
          <p:cNvPr id="3" name="Content Placeholder 2"/>
          <p:cNvSpPr>
            <a:spLocks noGrp="1"/>
          </p:cNvSpPr>
          <p:nvPr>
            <p:ph idx="1"/>
          </p:nvPr>
        </p:nvSpPr>
        <p:spPr>
          <a:xfrm>
            <a:off x="5494020" y="688489"/>
            <a:ext cx="6080760" cy="5655750"/>
          </a:xfrm>
        </p:spPr>
        <p:txBody>
          <a:bodyPr anchor="t">
            <a:noAutofit/>
          </a:bodyPr>
          <a:lstStyle/>
          <a:p>
            <a:pPr>
              <a:spcBef>
                <a:spcPts val="2400"/>
              </a:spcBef>
              <a:buFont typeface="Wingdings" panose="05000000000000000000" pitchFamily="2" charset="2"/>
              <a:buChar char="§"/>
            </a:pPr>
            <a:r>
              <a:rPr lang="en-US" sz="3200" dirty="0"/>
              <a:t>The ATI must address 18 mandatory </a:t>
            </a:r>
            <a:r>
              <a:rPr lang="en-US" sz="3200" dirty="0" smtClean="0"/>
              <a:t>items</a:t>
            </a:r>
          </a:p>
          <a:p>
            <a:pPr>
              <a:spcBef>
                <a:spcPts val="2400"/>
              </a:spcBef>
              <a:buFont typeface="Wingdings" panose="05000000000000000000" pitchFamily="2" charset="2"/>
              <a:buChar char="§"/>
            </a:pPr>
            <a:r>
              <a:rPr lang="en-US" sz="3200" dirty="0" smtClean="0"/>
              <a:t>Of </a:t>
            </a:r>
            <a:r>
              <a:rPr lang="en-US" sz="3200" dirty="0"/>
              <a:t>these, 17 items are identified in the regulations at 43 CFR 2201.1(c) through (</a:t>
            </a:r>
            <a:r>
              <a:rPr lang="en-US" sz="3200" dirty="0" smtClean="0"/>
              <a:t>g)</a:t>
            </a:r>
          </a:p>
          <a:p>
            <a:pPr>
              <a:spcBef>
                <a:spcPts val="2400"/>
              </a:spcBef>
              <a:buFont typeface="Wingdings" panose="05000000000000000000" pitchFamily="2" charset="2"/>
              <a:buChar char="§"/>
            </a:pPr>
            <a:r>
              <a:rPr lang="en-US" sz="3200" dirty="0" smtClean="0"/>
              <a:t>The </a:t>
            </a:r>
            <a:r>
              <a:rPr lang="en-US" sz="3200" dirty="0"/>
              <a:t>last item is an administrative requirement for inclusion of a full disclosure provision in land exchange </a:t>
            </a:r>
            <a:r>
              <a:rPr lang="en-US" sz="3200" dirty="0" smtClean="0"/>
              <a:t>proposals</a:t>
            </a:r>
            <a:endParaRPr lang="en-US" sz="3200" dirty="0"/>
          </a:p>
        </p:txBody>
      </p:sp>
      <p:sp>
        <p:nvSpPr>
          <p:cNvPr id="4" name="Text Placeholder 3"/>
          <p:cNvSpPr>
            <a:spLocks noGrp="1"/>
          </p:cNvSpPr>
          <p:nvPr>
            <p:ph type="body" sz="half" idx="2"/>
          </p:nvPr>
        </p:nvSpPr>
        <p:spPr/>
        <p:txBody>
          <a:bodyPr>
            <a:normAutofit lnSpcReduction="10000"/>
          </a:bodyPr>
          <a:lstStyle/>
          <a:p>
            <a:r>
              <a:rPr lang="en-US" sz="3600" dirty="0" smtClean="0"/>
              <a:t>Agreement to Initiate a Land Exchange</a:t>
            </a:r>
            <a:endParaRPr lang="en-US" sz="3600" dirty="0"/>
          </a:p>
        </p:txBody>
      </p:sp>
      <p:grpSp>
        <p:nvGrpSpPr>
          <p:cNvPr id="5" name="Group 4"/>
          <p:cNvGrpSpPr/>
          <p:nvPr/>
        </p:nvGrpSpPr>
        <p:grpSpPr>
          <a:xfrm>
            <a:off x="4560528" y="4617720"/>
            <a:ext cx="640164" cy="1251926"/>
            <a:chOff x="1970314" y="2202792"/>
            <a:chExt cx="640164" cy="1251926"/>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70314" y="2894574"/>
              <a:ext cx="640164" cy="560144"/>
            </a:xfrm>
            <a:prstGeom prst="rect">
              <a:avLst/>
            </a:prstGeom>
            <a:ln>
              <a:noFill/>
            </a:ln>
            <a:effectLst>
              <a:glow>
                <a:schemeClr val="accent1">
                  <a:alpha val="40000"/>
                </a:schemeClr>
              </a:glow>
              <a:outerShdw blurRad="190500" algn="tl" rotWithShape="0">
                <a:schemeClr val="bg1">
                  <a:alpha val="70000"/>
                </a:scheme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6896" y="2202792"/>
              <a:ext cx="507000" cy="570375"/>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56330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84903" y="1277843"/>
            <a:ext cx="10087897" cy="5388427"/>
          </a:xfrm>
          <a:prstGeom prst="rect">
            <a:avLst/>
          </a:prstGeom>
        </p:spPr>
        <p:txBody>
          <a:bodyPr anchor="t">
            <a:noAutofit/>
          </a:bodyPr>
          <a:lst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a:lstStyle>
          <a:p>
            <a:pPr marL="576263" indent="-576263">
              <a:lnSpc>
                <a:spcPct val="100000"/>
              </a:lnSpc>
              <a:spcBef>
                <a:spcPts val="1200"/>
              </a:spcBef>
              <a:buFont typeface="+mj-lt"/>
              <a:buAutoNum type="arabicParenR"/>
            </a:pPr>
            <a:r>
              <a:rPr lang="en-US" sz="3200" dirty="0" smtClean="0">
                <a:solidFill>
                  <a:schemeClr val="bg2"/>
                </a:solidFill>
              </a:rPr>
              <a:t>Identity </a:t>
            </a:r>
            <a:r>
              <a:rPr lang="en-US" sz="3200" dirty="0">
                <a:solidFill>
                  <a:schemeClr val="bg2"/>
                </a:solidFill>
              </a:rPr>
              <a:t>of the parties involved </a:t>
            </a:r>
            <a:endParaRPr lang="en-US" sz="3200" dirty="0" smtClean="0">
              <a:solidFill>
                <a:schemeClr val="bg2"/>
              </a:solidFill>
            </a:endParaRPr>
          </a:p>
          <a:p>
            <a:pPr marL="576263" indent="-576263">
              <a:lnSpc>
                <a:spcPct val="100000"/>
              </a:lnSpc>
              <a:spcBef>
                <a:spcPts val="1200"/>
              </a:spcBef>
              <a:buFont typeface="+mj-lt"/>
              <a:buAutoNum type="arabicParenR"/>
            </a:pPr>
            <a:r>
              <a:rPr lang="en-US" sz="3200" dirty="0" smtClean="0">
                <a:solidFill>
                  <a:schemeClr val="bg2"/>
                </a:solidFill>
              </a:rPr>
              <a:t>Description </a:t>
            </a:r>
            <a:r>
              <a:rPr lang="en-US" sz="3200" dirty="0">
                <a:solidFill>
                  <a:schemeClr val="bg2"/>
                </a:solidFill>
              </a:rPr>
              <a:t>of the lands or interest in </a:t>
            </a:r>
            <a:r>
              <a:rPr lang="en-US" sz="3200" dirty="0" smtClean="0">
                <a:solidFill>
                  <a:schemeClr val="bg2"/>
                </a:solidFill>
              </a:rPr>
              <a:t>lands</a:t>
            </a:r>
          </a:p>
          <a:p>
            <a:pPr marL="576263" indent="-576263">
              <a:lnSpc>
                <a:spcPct val="100000"/>
              </a:lnSpc>
              <a:spcBef>
                <a:spcPts val="1200"/>
              </a:spcBef>
              <a:buFont typeface="+mj-lt"/>
              <a:buAutoNum type="arabicParenR"/>
            </a:pPr>
            <a:r>
              <a:rPr lang="en-US" sz="3200" dirty="0" smtClean="0">
                <a:solidFill>
                  <a:schemeClr val="bg2"/>
                </a:solidFill>
              </a:rPr>
              <a:t>A citizen </a:t>
            </a:r>
            <a:r>
              <a:rPr lang="en-US" sz="3200" dirty="0">
                <a:solidFill>
                  <a:schemeClr val="bg2"/>
                </a:solidFill>
              </a:rPr>
              <a:t>of the United States or a corporation or other legal </a:t>
            </a:r>
            <a:r>
              <a:rPr lang="en-US" sz="3200" dirty="0" smtClean="0">
                <a:solidFill>
                  <a:schemeClr val="bg2"/>
                </a:solidFill>
              </a:rPr>
              <a:t>entity</a:t>
            </a:r>
          </a:p>
          <a:p>
            <a:pPr marL="576263" indent="-576263">
              <a:lnSpc>
                <a:spcPct val="100000"/>
              </a:lnSpc>
              <a:spcBef>
                <a:spcPts val="1200"/>
              </a:spcBef>
              <a:buFont typeface="+mj-lt"/>
              <a:buAutoNum type="arabicParenR"/>
            </a:pPr>
            <a:r>
              <a:rPr lang="en-US" sz="3200" dirty="0" smtClean="0">
                <a:solidFill>
                  <a:schemeClr val="bg2"/>
                </a:solidFill>
              </a:rPr>
              <a:t>Description </a:t>
            </a:r>
            <a:r>
              <a:rPr lang="en-US" sz="3200" dirty="0">
                <a:solidFill>
                  <a:schemeClr val="bg2"/>
                </a:solidFill>
              </a:rPr>
              <a:t>of </a:t>
            </a:r>
            <a:r>
              <a:rPr lang="en-US" sz="3200" dirty="0" smtClean="0">
                <a:solidFill>
                  <a:schemeClr val="bg2"/>
                </a:solidFill>
              </a:rPr>
              <a:t>rights to </a:t>
            </a:r>
            <a:r>
              <a:rPr lang="en-US" sz="3200" dirty="0">
                <a:solidFill>
                  <a:schemeClr val="bg2"/>
                </a:solidFill>
              </a:rPr>
              <a:t>be exchanged or reserved; </a:t>
            </a:r>
            <a:r>
              <a:rPr lang="en-US" sz="3200" dirty="0" smtClean="0">
                <a:solidFill>
                  <a:schemeClr val="bg2"/>
                </a:solidFill>
              </a:rPr>
              <a:t>authorized uses; </a:t>
            </a:r>
            <a:r>
              <a:rPr lang="en-US" sz="3200" dirty="0">
                <a:solidFill>
                  <a:schemeClr val="bg2"/>
                </a:solidFill>
              </a:rPr>
              <a:t>and any known unauthorized uses, outstanding interests, exceptions, adverse claims, covenants, restrictions, title defects or </a:t>
            </a:r>
            <a:r>
              <a:rPr lang="en-US" sz="3200" dirty="0" smtClean="0">
                <a:solidFill>
                  <a:schemeClr val="bg2"/>
                </a:solidFill>
              </a:rPr>
              <a:t>encumbrances</a:t>
            </a:r>
          </a:p>
          <a:p>
            <a:pPr marL="576263" indent="-576263">
              <a:lnSpc>
                <a:spcPct val="100000"/>
              </a:lnSpc>
              <a:spcBef>
                <a:spcPts val="1200"/>
              </a:spcBef>
              <a:buFont typeface="+mj-lt"/>
              <a:buAutoNum type="arabicParenR"/>
            </a:pPr>
            <a:r>
              <a:rPr lang="en-US" sz="3200" dirty="0">
                <a:solidFill>
                  <a:schemeClr val="bg2"/>
                </a:solidFill>
              </a:rPr>
              <a:t>A time schedule</a:t>
            </a:r>
          </a:p>
          <a:p>
            <a:pPr marL="514350" indent="-514350">
              <a:lnSpc>
                <a:spcPct val="100000"/>
              </a:lnSpc>
              <a:spcBef>
                <a:spcPts val="1200"/>
              </a:spcBef>
              <a:buFont typeface="+mj-lt"/>
              <a:buAutoNum type="arabicParenR"/>
            </a:pPr>
            <a:endParaRPr lang="en-US" sz="3200" dirty="0">
              <a:solidFill>
                <a:schemeClr val="bg2"/>
              </a:solidFill>
            </a:endParaRPr>
          </a:p>
        </p:txBody>
      </p:sp>
      <p:sp>
        <p:nvSpPr>
          <p:cNvPr id="5" name="Rectangle 4"/>
          <p:cNvSpPr/>
          <p:nvPr/>
        </p:nvSpPr>
        <p:spPr>
          <a:xfrm>
            <a:off x="560438" y="294969"/>
            <a:ext cx="11014341" cy="982874"/>
          </a:xfrm>
          <a:prstGeom prst="rect">
            <a:avLst/>
          </a:prstGeom>
        </p:spPr>
        <p:txBody>
          <a:bodyPr wrap="none">
            <a:prstTxWarp prst="textWave1">
              <a:avLst/>
            </a:prstTxWarp>
            <a:spAutoFit/>
          </a:bodyPr>
          <a:lstStyle/>
          <a:p>
            <a:r>
              <a:rPr lang="en-US" dirty="0">
                <a:solidFill>
                  <a:schemeClr val="accent1">
                    <a:lumMod val="50000"/>
                  </a:schemeClr>
                </a:solidFill>
              </a:rPr>
              <a:t>ATI Minimum Content - 18 Mandatory Items</a:t>
            </a:r>
          </a:p>
        </p:txBody>
      </p:sp>
    </p:spTree>
    <p:extLst>
      <p:ext uri="{BB962C8B-B14F-4D97-AF65-F5344CB8AC3E}">
        <p14:creationId xmlns:p14="http://schemas.microsoft.com/office/powerpoint/2010/main" val="113716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78425" y="1322087"/>
            <a:ext cx="11176691" cy="5344183"/>
          </a:xfrm>
          <a:prstGeom prst="rect">
            <a:avLst/>
          </a:prstGeom>
        </p:spPr>
        <p:txBody>
          <a:bodyPr anchor="t">
            <a:noAutofit/>
          </a:bodyPr>
          <a:lst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a:lstStyle>
          <a:p>
            <a:pPr marL="690563" indent="-690563">
              <a:lnSpc>
                <a:spcPct val="100000"/>
              </a:lnSpc>
              <a:spcBef>
                <a:spcPts val="1200"/>
              </a:spcBef>
              <a:buFont typeface="+mj-lt"/>
              <a:buAutoNum type="arabicParenR" startAt="6"/>
            </a:pPr>
            <a:r>
              <a:rPr lang="en-US" sz="3200" dirty="0" smtClean="0">
                <a:solidFill>
                  <a:schemeClr val="bg2"/>
                </a:solidFill>
              </a:rPr>
              <a:t>An </a:t>
            </a:r>
            <a:r>
              <a:rPr lang="en-US" sz="3200" dirty="0">
                <a:solidFill>
                  <a:schemeClr val="bg2"/>
                </a:solidFill>
              </a:rPr>
              <a:t>assignment of </a:t>
            </a:r>
            <a:r>
              <a:rPr lang="en-US" sz="3200" dirty="0" smtClean="0">
                <a:solidFill>
                  <a:schemeClr val="bg2"/>
                </a:solidFill>
              </a:rPr>
              <a:t>responsibility</a:t>
            </a:r>
          </a:p>
          <a:p>
            <a:pPr marL="690563" indent="-690563">
              <a:lnSpc>
                <a:spcPct val="100000"/>
              </a:lnSpc>
              <a:spcBef>
                <a:spcPts val="1200"/>
              </a:spcBef>
              <a:buFont typeface="+mj-lt"/>
              <a:buAutoNum type="arabicParenR" startAt="6"/>
            </a:pPr>
            <a:r>
              <a:rPr lang="en-US" sz="3200" dirty="0" smtClean="0">
                <a:solidFill>
                  <a:schemeClr val="bg2"/>
                </a:solidFill>
              </a:rPr>
              <a:t>Specify if </a:t>
            </a:r>
            <a:r>
              <a:rPr lang="en-US" sz="3200" dirty="0">
                <a:solidFill>
                  <a:schemeClr val="bg2"/>
                </a:solidFill>
              </a:rPr>
              <a:t>compensation for costs assumed will be </a:t>
            </a:r>
            <a:r>
              <a:rPr lang="en-US" sz="3200" dirty="0" smtClean="0">
                <a:solidFill>
                  <a:schemeClr val="bg2"/>
                </a:solidFill>
              </a:rPr>
              <a:t>allowed</a:t>
            </a:r>
          </a:p>
          <a:p>
            <a:pPr marL="690563" indent="-690563">
              <a:lnSpc>
                <a:spcPct val="100000"/>
              </a:lnSpc>
              <a:spcBef>
                <a:spcPts val="1200"/>
              </a:spcBef>
              <a:buFont typeface="+mj-lt"/>
              <a:buAutoNum type="arabicParenR" startAt="6"/>
            </a:pPr>
            <a:r>
              <a:rPr lang="en-US" sz="3200" dirty="0">
                <a:solidFill>
                  <a:schemeClr val="bg2"/>
                </a:solidFill>
              </a:rPr>
              <a:t>Notice of any known </a:t>
            </a:r>
            <a:r>
              <a:rPr lang="en-US" sz="3200" dirty="0" smtClean="0">
                <a:solidFill>
                  <a:schemeClr val="bg2"/>
                </a:solidFill>
              </a:rPr>
              <a:t>hazardous substances</a:t>
            </a:r>
          </a:p>
          <a:p>
            <a:pPr marL="690563" indent="-690563">
              <a:lnSpc>
                <a:spcPct val="100000"/>
              </a:lnSpc>
              <a:spcBef>
                <a:spcPts val="1200"/>
              </a:spcBef>
              <a:buFont typeface="+mj-lt"/>
              <a:buAutoNum type="arabicParenR" startAt="6"/>
            </a:pPr>
            <a:r>
              <a:rPr lang="en-US" sz="3200" dirty="0" smtClean="0">
                <a:solidFill>
                  <a:schemeClr val="bg2"/>
                </a:solidFill>
              </a:rPr>
              <a:t>Permission to enter</a:t>
            </a:r>
          </a:p>
          <a:p>
            <a:pPr marL="690563" indent="-690563">
              <a:lnSpc>
                <a:spcPct val="100000"/>
              </a:lnSpc>
              <a:spcBef>
                <a:spcPts val="1200"/>
              </a:spcBef>
              <a:buFont typeface="+mj-lt"/>
              <a:buAutoNum type="arabicParenR" startAt="6"/>
            </a:pPr>
            <a:r>
              <a:rPr lang="en-US" sz="3200" dirty="0" smtClean="0">
                <a:solidFill>
                  <a:schemeClr val="bg2"/>
                </a:solidFill>
              </a:rPr>
              <a:t>Terms </a:t>
            </a:r>
            <a:r>
              <a:rPr lang="en-US" sz="3200" dirty="0">
                <a:solidFill>
                  <a:schemeClr val="bg2"/>
                </a:solidFill>
              </a:rPr>
              <a:t>of any assembled land </a:t>
            </a:r>
            <a:r>
              <a:rPr lang="en-US" sz="3200" dirty="0" smtClean="0">
                <a:solidFill>
                  <a:schemeClr val="bg2"/>
                </a:solidFill>
              </a:rPr>
              <a:t>exchange</a:t>
            </a:r>
          </a:p>
          <a:p>
            <a:pPr marL="690563" indent="-690563">
              <a:lnSpc>
                <a:spcPct val="100000"/>
              </a:lnSpc>
              <a:spcBef>
                <a:spcPts val="1200"/>
              </a:spcBef>
              <a:buFont typeface="+mj-lt"/>
              <a:buAutoNum type="arabicParenR" startAt="6"/>
            </a:pPr>
            <a:r>
              <a:rPr lang="en-US" sz="3200" dirty="0" smtClean="0">
                <a:solidFill>
                  <a:schemeClr val="bg2"/>
                </a:solidFill>
              </a:rPr>
              <a:t>Relocation of any tenants</a:t>
            </a:r>
          </a:p>
          <a:p>
            <a:pPr marL="690563" indent="-690563">
              <a:lnSpc>
                <a:spcPct val="100000"/>
              </a:lnSpc>
              <a:spcBef>
                <a:spcPts val="1200"/>
              </a:spcBef>
              <a:buFont typeface="+mj-lt"/>
              <a:buAutoNum type="arabicParenR" startAt="6"/>
            </a:pPr>
            <a:r>
              <a:rPr lang="en-US" sz="3200" dirty="0" smtClean="0">
                <a:solidFill>
                  <a:schemeClr val="bg2"/>
                </a:solidFill>
              </a:rPr>
              <a:t>Notice of voluntary basis for acquisition</a:t>
            </a:r>
          </a:p>
          <a:p>
            <a:pPr marL="690563" indent="-690563">
              <a:lnSpc>
                <a:spcPct val="100000"/>
              </a:lnSpc>
              <a:spcBef>
                <a:spcPts val="1200"/>
              </a:spcBef>
              <a:buFont typeface="+mj-lt"/>
              <a:buAutoNum type="arabicParenR" startAt="6"/>
            </a:pPr>
            <a:r>
              <a:rPr lang="en-US" sz="3200" dirty="0" smtClean="0">
                <a:solidFill>
                  <a:schemeClr val="bg2"/>
                </a:solidFill>
              </a:rPr>
              <a:t>Manner in which conveyance documents to be exchanged</a:t>
            </a:r>
          </a:p>
        </p:txBody>
      </p:sp>
      <p:sp>
        <p:nvSpPr>
          <p:cNvPr id="4" name="Rectangle 3"/>
          <p:cNvSpPr/>
          <p:nvPr/>
        </p:nvSpPr>
        <p:spPr>
          <a:xfrm>
            <a:off x="560438" y="383458"/>
            <a:ext cx="11014341" cy="938629"/>
          </a:xfrm>
          <a:prstGeom prst="rect">
            <a:avLst/>
          </a:prstGeom>
        </p:spPr>
        <p:txBody>
          <a:bodyPr wrap="none">
            <a:prstTxWarp prst="textWave1">
              <a:avLst/>
            </a:prstTxWarp>
            <a:spAutoFit/>
          </a:bodyPr>
          <a:lstStyle/>
          <a:p>
            <a:r>
              <a:rPr lang="en-US" dirty="0">
                <a:solidFill>
                  <a:schemeClr val="accent1">
                    <a:lumMod val="50000"/>
                  </a:schemeClr>
                </a:solidFill>
              </a:rPr>
              <a:t>ATI Minimum Content - 18 Mandatory Items</a:t>
            </a:r>
          </a:p>
        </p:txBody>
      </p:sp>
    </p:spTree>
    <p:extLst>
      <p:ext uri="{BB962C8B-B14F-4D97-AF65-F5344CB8AC3E}">
        <p14:creationId xmlns:p14="http://schemas.microsoft.com/office/powerpoint/2010/main" val="400593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978568" y="1651562"/>
            <a:ext cx="9641306" cy="5206438"/>
          </a:xfrm>
          <a:prstGeom prst="rect">
            <a:avLst/>
          </a:prstGeom>
        </p:spPr>
        <p:txBody>
          <a:bodyPr anchor="t">
            <a:noAutofit/>
          </a:bodyPr>
          <a:lst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a:lstStyle>
          <a:p>
            <a:pPr marL="690563" indent="-690563">
              <a:lnSpc>
                <a:spcPct val="100000"/>
              </a:lnSpc>
              <a:spcBef>
                <a:spcPts val="1200"/>
              </a:spcBef>
              <a:buFont typeface="+mj-lt"/>
              <a:buAutoNum type="arabicParenR" startAt="14"/>
            </a:pPr>
            <a:r>
              <a:rPr lang="en-US" sz="3200" dirty="0" smtClean="0">
                <a:solidFill>
                  <a:schemeClr val="bg2"/>
                </a:solidFill>
              </a:rPr>
              <a:t>Arrange for appraisals no later than 90 days after ATI signed </a:t>
            </a:r>
          </a:p>
          <a:p>
            <a:pPr marL="690563" indent="-690563">
              <a:lnSpc>
                <a:spcPct val="100000"/>
              </a:lnSpc>
              <a:spcBef>
                <a:spcPts val="1200"/>
              </a:spcBef>
              <a:buFont typeface="+mj-lt"/>
              <a:buAutoNum type="arabicParenR" startAt="14"/>
            </a:pPr>
            <a:r>
              <a:rPr lang="en-US" sz="3200" dirty="0" smtClean="0">
                <a:solidFill>
                  <a:schemeClr val="bg2"/>
                </a:solidFill>
              </a:rPr>
              <a:t>ATI not legally binding </a:t>
            </a:r>
          </a:p>
          <a:p>
            <a:pPr marL="690563" indent="-690563">
              <a:lnSpc>
                <a:spcPct val="100000"/>
              </a:lnSpc>
              <a:spcBef>
                <a:spcPts val="1200"/>
              </a:spcBef>
              <a:buFont typeface="+mj-lt"/>
              <a:buAutoNum type="arabicParenR" startAt="14"/>
            </a:pPr>
            <a:r>
              <a:rPr lang="en-US" sz="3200" dirty="0" smtClean="0">
                <a:solidFill>
                  <a:schemeClr val="bg2"/>
                </a:solidFill>
              </a:rPr>
              <a:t>ATI may be amended</a:t>
            </a:r>
          </a:p>
          <a:p>
            <a:pPr marL="690563" indent="-690563">
              <a:lnSpc>
                <a:spcPct val="100000"/>
              </a:lnSpc>
              <a:spcBef>
                <a:spcPts val="1200"/>
              </a:spcBef>
              <a:buFont typeface="+mj-lt"/>
              <a:buAutoNum type="arabicParenR" startAt="14"/>
            </a:pPr>
            <a:r>
              <a:rPr lang="en-US" sz="3200" dirty="0" smtClean="0">
                <a:solidFill>
                  <a:schemeClr val="bg2"/>
                </a:solidFill>
              </a:rPr>
              <a:t>Not subject to protest or appeal if terminated/withdrawn</a:t>
            </a:r>
          </a:p>
          <a:p>
            <a:pPr marL="690563" indent="-690563">
              <a:lnSpc>
                <a:spcPct val="100000"/>
              </a:lnSpc>
              <a:spcBef>
                <a:spcPts val="1200"/>
              </a:spcBef>
              <a:buFont typeface="+mj-lt"/>
              <a:buAutoNum type="arabicParenR" startAt="14"/>
            </a:pPr>
            <a:r>
              <a:rPr lang="en-US" sz="3200" dirty="0" smtClean="0">
                <a:solidFill>
                  <a:schemeClr val="bg2"/>
                </a:solidFill>
              </a:rPr>
              <a:t>Full disclosure requirement per IM 2010-123</a:t>
            </a:r>
            <a:endParaRPr lang="en-US" sz="3200" dirty="0">
              <a:solidFill>
                <a:schemeClr val="bg2"/>
              </a:solidFill>
            </a:endParaRPr>
          </a:p>
        </p:txBody>
      </p:sp>
      <p:sp>
        <p:nvSpPr>
          <p:cNvPr id="4" name="Rectangle 3"/>
          <p:cNvSpPr/>
          <p:nvPr/>
        </p:nvSpPr>
        <p:spPr>
          <a:xfrm>
            <a:off x="608564" y="352926"/>
            <a:ext cx="11014341" cy="1028413"/>
          </a:xfrm>
          <a:prstGeom prst="rect">
            <a:avLst/>
          </a:prstGeom>
        </p:spPr>
        <p:txBody>
          <a:bodyPr wrap="none">
            <a:prstTxWarp prst="textWave1">
              <a:avLst/>
            </a:prstTxWarp>
            <a:spAutoFit/>
          </a:bodyPr>
          <a:lstStyle/>
          <a:p>
            <a:r>
              <a:rPr lang="en-US" dirty="0">
                <a:solidFill>
                  <a:schemeClr val="accent1">
                    <a:lumMod val="50000"/>
                  </a:schemeClr>
                </a:solidFill>
              </a:rPr>
              <a:t>ATI Minimum Content - 18 Mandatory Items</a:t>
            </a:r>
          </a:p>
        </p:txBody>
      </p:sp>
    </p:spTree>
    <p:extLst>
      <p:ext uri="{BB962C8B-B14F-4D97-AF65-F5344CB8AC3E}">
        <p14:creationId xmlns:p14="http://schemas.microsoft.com/office/powerpoint/2010/main" val="50649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60439" y="1012371"/>
            <a:ext cx="11014341" cy="5653900"/>
          </a:xfrm>
          <a:prstGeom prst="rect">
            <a:avLst/>
          </a:prstGeom>
        </p:spPr>
        <p:txBody>
          <a:bodyPr anchor="t">
            <a:noAutofit/>
          </a:bodyPr>
          <a:lst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a:lstStyle>
          <a:p>
            <a:pPr marL="0" indent="0">
              <a:lnSpc>
                <a:spcPts val="2900"/>
              </a:lnSpc>
              <a:spcBef>
                <a:spcPts val="1200"/>
              </a:spcBef>
              <a:buNone/>
            </a:pPr>
            <a:endParaRPr lang="en-US" sz="2800" dirty="0">
              <a:solidFill>
                <a:schemeClr val="bg2"/>
              </a:solidFill>
            </a:endParaRPr>
          </a:p>
        </p:txBody>
      </p:sp>
      <p:sp>
        <p:nvSpPr>
          <p:cNvPr id="5" name="Rectangle 4"/>
          <p:cNvSpPr/>
          <p:nvPr/>
        </p:nvSpPr>
        <p:spPr>
          <a:xfrm>
            <a:off x="560438" y="228600"/>
            <a:ext cx="11014341" cy="783771"/>
          </a:xfrm>
          <a:prstGeom prst="rect">
            <a:avLst/>
          </a:prstGeom>
        </p:spPr>
        <p:txBody>
          <a:bodyPr wrap="none">
            <a:prstTxWarp prst="textWave1">
              <a:avLst/>
            </a:prstTxWarp>
            <a:spAutoFit/>
          </a:bodyPr>
          <a:lstStyle/>
          <a:p>
            <a:r>
              <a:rPr lang="en-US" dirty="0" smtClean="0">
                <a:solidFill>
                  <a:schemeClr val="accent1">
                    <a:lumMod val="50000"/>
                  </a:schemeClr>
                </a:solidFill>
              </a:rPr>
              <a:t>18 – Full Disclosure Requirement</a:t>
            </a:r>
            <a:endParaRPr lang="en-US" dirty="0">
              <a:solidFill>
                <a:schemeClr val="accent1">
                  <a:lumMod val="50000"/>
                </a:schemeClr>
              </a:solidFill>
            </a:endParaRPr>
          </a:p>
        </p:txBody>
      </p:sp>
      <p:sp>
        <p:nvSpPr>
          <p:cNvPr id="4" name="Content Placeholder 2"/>
          <p:cNvSpPr txBox="1">
            <a:spLocks/>
          </p:cNvSpPr>
          <p:nvPr/>
        </p:nvSpPr>
        <p:spPr>
          <a:xfrm>
            <a:off x="805543" y="1240971"/>
            <a:ext cx="10297886" cy="5425300"/>
          </a:xfrm>
          <a:prstGeom prst="rect">
            <a:avLst/>
          </a:prstGeom>
        </p:spPr>
        <p:txBody>
          <a:bodyPr anchor="t">
            <a:noAutofit/>
          </a:bodyPr>
          <a:lst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a:lstStyle>
          <a:p>
            <a:pPr marL="0" indent="0">
              <a:lnSpc>
                <a:spcPct val="100000"/>
              </a:lnSpc>
              <a:spcBef>
                <a:spcPts val="1200"/>
              </a:spcBef>
              <a:buNone/>
            </a:pPr>
            <a:r>
              <a:rPr lang="en-US" sz="1400" dirty="0">
                <a:solidFill>
                  <a:schemeClr val="bg2"/>
                </a:solidFill>
                <a:latin typeface="Arial" panose="020B0604020202020204" pitchFamily="34" charset="0"/>
                <a:cs typeface="Arial" panose="020B0604020202020204" pitchFamily="34" charset="0"/>
              </a:rPr>
              <a:t>By entering into this Agreement, the non-Federal party agrees to fully disclose to the authorized officer all 1) verbal or written contracts, options, financial arrangements, service agreements, commissions, representations, and other arrangements or agreements with third parties related to the Federal and non-Federal lands that currently exist or that may be entered into during the processing of this action; 2) contracts, invoices, or other arrangements for reimbursement for expenses incidental to the transfer of title or for relocation responsibilities assumed by the non-Federal party under 49 CFR part 24; and 3) contracts, invoices, or other arrangements for compensation to the non-Federal party for assumption of costs under 43 CFR 2201.1-3. The non-Federal party also acknowledges and agrees that the BLM and its authorized representatives, including, but not limited to, the Department of the Interior Appraisal Services Directorate, the Department of the Interior Office of the Solicitor, and the appraiser(s) assigned to this action, have the right to request and inspect the records of the non-Federal party to verify the disclosure. The non-Federal party must provide these records to the BLM and/or its designated representatives within a reasonable period of time upon request, but no later than 14 calendar days after the request. The BLM has the right to exercise this disclosure provision for 7 years after the last transaction of the action is complete. All confidential business information and all information covered by the Privacy Act will be protected to the extent allowable by Federal law</a:t>
            </a:r>
            <a:r>
              <a:rPr lang="en-US" sz="1400" dirty="0" smtClean="0">
                <a:solidFill>
                  <a:schemeClr val="bg2"/>
                </a:solidFill>
                <a:latin typeface="Arial" panose="020B0604020202020204" pitchFamily="34" charset="0"/>
                <a:cs typeface="Arial" panose="020B0604020202020204" pitchFamily="34" charset="0"/>
              </a:rPr>
              <a:t>.</a:t>
            </a:r>
          </a:p>
          <a:p>
            <a:pPr marL="0" indent="0">
              <a:lnSpc>
                <a:spcPct val="100000"/>
              </a:lnSpc>
              <a:spcBef>
                <a:spcPts val="1200"/>
              </a:spcBef>
              <a:buNone/>
            </a:pPr>
            <a:r>
              <a:rPr lang="en-US" sz="1400" dirty="0">
                <a:solidFill>
                  <a:schemeClr val="bg2"/>
                </a:solidFill>
                <a:latin typeface="Arial" panose="020B0604020202020204" pitchFamily="34" charset="0"/>
                <a:cs typeface="Arial" panose="020B0604020202020204" pitchFamily="34" charset="0"/>
              </a:rPr>
              <a:t>By entering into this Agreement, the non-Federal party certifies that he/she has not entered into any verbal or written contracts, options, financial arrangements, service agreements, commissions, representations, or other arrangements or agreements with third parties related to the non-Federal and Federal lands. The non-Federal party acknowledges and agrees to immediately notify the BLM if he/she enters into any such contracts, options, or other arrangements or agreements and that this Agreement must be amended to include a full disclosure provision.</a:t>
            </a:r>
          </a:p>
          <a:p>
            <a:pPr marL="0" indent="0">
              <a:lnSpc>
                <a:spcPct val="100000"/>
              </a:lnSpc>
              <a:spcBef>
                <a:spcPts val="1200"/>
              </a:spcBef>
              <a:buNone/>
            </a:pPr>
            <a:endParaRPr lang="en-US" sz="1400" dirty="0">
              <a:solidFill>
                <a:schemeClr val="bg2"/>
              </a:solidFill>
              <a:latin typeface="Arial" panose="020B0604020202020204" pitchFamily="34" charset="0"/>
              <a:cs typeface="Arial" panose="020B0604020202020204" pitchFamily="34" charset="0"/>
            </a:endParaRPr>
          </a:p>
        </p:txBody>
      </p:sp>
      <p:sp>
        <p:nvSpPr>
          <p:cNvPr id="3" name="TextBox 2"/>
          <p:cNvSpPr txBox="1"/>
          <p:nvPr/>
        </p:nvSpPr>
        <p:spPr>
          <a:xfrm>
            <a:off x="805543" y="5323115"/>
            <a:ext cx="11385755" cy="923330"/>
          </a:xfrm>
          <a:prstGeom prst="rect">
            <a:avLst/>
          </a:prstGeom>
          <a:noFill/>
        </p:spPr>
        <p:txBody>
          <a:bodyPr wrap="square" rtlCol="0">
            <a:spAutoFit/>
          </a:bodyPr>
          <a:lstStyle/>
          <a:p>
            <a:r>
              <a:rPr lang="en-US" sz="5400" dirty="0" smtClean="0"/>
              <a:t>Don’t forget the fine </a:t>
            </a:r>
            <a:r>
              <a:rPr lang="en-US" sz="5400" dirty="0" smtClean="0"/>
              <a:t>print!!</a:t>
            </a:r>
            <a:endParaRPr lang="en-US" sz="5400" dirty="0"/>
          </a:p>
        </p:txBody>
      </p:sp>
    </p:spTree>
    <p:extLst>
      <p:ext uri="{BB962C8B-B14F-4D97-AF65-F5344CB8AC3E}">
        <p14:creationId xmlns:p14="http://schemas.microsoft.com/office/powerpoint/2010/main" val="183478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60439" y="1012371"/>
            <a:ext cx="11014341" cy="5653900"/>
          </a:xfrm>
          <a:prstGeom prst="rect">
            <a:avLst/>
          </a:prstGeom>
        </p:spPr>
        <p:txBody>
          <a:bodyPr anchor="t">
            <a:noAutofit/>
          </a:bodyPr>
          <a:lst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a:lstStyle>
          <a:p>
            <a:pPr marL="0" indent="0">
              <a:lnSpc>
                <a:spcPts val="2900"/>
              </a:lnSpc>
              <a:spcBef>
                <a:spcPts val="1200"/>
              </a:spcBef>
              <a:buNone/>
            </a:pPr>
            <a:endParaRPr lang="en-US" sz="2800" dirty="0">
              <a:solidFill>
                <a:schemeClr val="bg2"/>
              </a:solidFill>
            </a:endParaRPr>
          </a:p>
        </p:txBody>
      </p:sp>
      <p:sp>
        <p:nvSpPr>
          <p:cNvPr id="5" name="Rectangle 4"/>
          <p:cNvSpPr/>
          <p:nvPr/>
        </p:nvSpPr>
        <p:spPr>
          <a:xfrm>
            <a:off x="560438" y="470262"/>
            <a:ext cx="11014341" cy="783771"/>
          </a:xfrm>
          <a:prstGeom prst="rect">
            <a:avLst/>
          </a:prstGeom>
        </p:spPr>
        <p:txBody>
          <a:bodyPr wrap="none">
            <a:prstTxWarp prst="textWave1">
              <a:avLst/>
            </a:prstTxWarp>
            <a:spAutoFit/>
          </a:bodyPr>
          <a:lstStyle/>
          <a:p>
            <a:r>
              <a:rPr lang="en-US" dirty="0" smtClean="0">
                <a:solidFill>
                  <a:schemeClr val="accent1">
                    <a:lumMod val="50000"/>
                  </a:schemeClr>
                </a:solidFill>
              </a:rPr>
              <a:t>Full </a:t>
            </a:r>
            <a:r>
              <a:rPr lang="en-US" dirty="0" smtClean="0">
                <a:solidFill>
                  <a:schemeClr val="accent1">
                    <a:lumMod val="50000"/>
                  </a:schemeClr>
                </a:solidFill>
              </a:rPr>
              <a:t>Disclosure Requirement</a:t>
            </a:r>
            <a:endParaRPr lang="en-US" dirty="0">
              <a:solidFill>
                <a:schemeClr val="accent1">
                  <a:lumMod val="50000"/>
                </a:schemeClr>
              </a:solidFill>
            </a:endParaRPr>
          </a:p>
        </p:txBody>
      </p:sp>
      <p:sp>
        <p:nvSpPr>
          <p:cNvPr id="4" name="Content Placeholder 2"/>
          <p:cNvSpPr txBox="1">
            <a:spLocks/>
          </p:cNvSpPr>
          <p:nvPr/>
        </p:nvSpPr>
        <p:spPr>
          <a:xfrm>
            <a:off x="805543" y="1240971"/>
            <a:ext cx="10297886" cy="5425300"/>
          </a:xfrm>
          <a:prstGeom prst="rect">
            <a:avLst/>
          </a:prstGeom>
        </p:spPr>
        <p:txBody>
          <a:bodyPr anchor="t">
            <a:noAutofit/>
          </a:bodyPr>
          <a:lst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a:lstStyle>
          <a:p>
            <a:pPr marL="0" indent="0">
              <a:lnSpc>
                <a:spcPct val="100000"/>
              </a:lnSpc>
              <a:spcBef>
                <a:spcPts val="1200"/>
              </a:spcBef>
              <a:buNone/>
            </a:pPr>
            <a:endParaRPr lang="en-US" sz="1400" dirty="0">
              <a:solidFill>
                <a:schemeClr val="bg2"/>
              </a:solidFill>
              <a:latin typeface="Arial" panose="020B0604020202020204" pitchFamily="34" charset="0"/>
              <a:cs typeface="Arial" panose="020B0604020202020204" pitchFamily="34" charset="0"/>
            </a:endParaRPr>
          </a:p>
        </p:txBody>
      </p:sp>
      <p:sp>
        <p:nvSpPr>
          <p:cNvPr id="7" name="TextBox 6"/>
          <p:cNvSpPr txBox="1"/>
          <p:nvPr/>
        </p:nvSpPr>
        <p:spPr>
          <a:xfrm>
            <a:off x="947233" y="1998618"/>
            <a:ext cx="10401300" cy="2831544"/>
          </a:xfrm>
          <a:prstGeom prst="rect">
            <a:avLst/>
          </a:prstGeom>
          <a:noFill/>
        </p:spPr>
        <p:txBody>
          <a:bodyPr wrap="square" rtlCol="0">
            <a:spAutoFit/>
          </a:bodyPr>
          <a:lstStyle/>
          <a:p>
            <a:pPr algn="ctr"/>
            <a:r>
              <a:rPr lang="en-US" sz="4000" u="sng" dirty="0" smtClean="0"/>
              <a:t>Forest Service Facilitated Land  Exchanges</a:t>
            </a:r>
          </a:p>
          <a:p>
            <a:pPr algn="ctr"/>
            <a:endParaRPr lang="en-US" sz="4000" dirty="0"/>
          </a:p>
          <a:p>
            <a:pPr algn="ctr"/>
            <a:r>
              <a:rPr lang="en-US" sz="4000" dirty="0" smtClean="0"/>
              <a:t>Attach letter defining the scope of the facilitators roles and responsibilities to the </a:t>
            </a:r>
            <a:r>
              <a:rPr lang="en-US" sz="4000" dirty="0" smtClean="0"/>
              <a:t>ATI </a:t>
            </a:r>
            <a:endParaRPr lang="en-US" sz="4000" dirty="0" smtClean="0"/>
          </a:p>
          <a:p>
            <a:pPr algn="ctr"/>
            <a:endParaRPr lang="en-US" dirty="0"/>
          </a:p>
        </p:txBody>
      </p:sp>
    </p:spTree>
    <p:extLst>
      <p:ext uri="{BB962C8B-B14F-4D97-AF65-F5344CB8AC3E}">
        <p14:creationId xmlns:p14="http://schemas.microsoft.com/office/powerpoint/2010/main" val="77889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849" y="330201"/>
            <a:ext cx="9601200" cy="596900"/>
          </a:xfrm>
        </p:spPr>
        <p:txBody>
          <a:bodyPr/>
          <a:lstStyle/>
          <a:p>
            <a:r>
              <a:rPr lang="en-US" dirty="0" smtClean="0"/>
              <a:t>ATI Content – Conversion of Rights-of-Way</a:t>
            </a:r>
            <a:endParaRPr lang="en-US" dirty="0"/>
          </a:p>
        </p:txBody>
      </p:sp>
      <p:sp>
        <p:nvSpPr>
          <p:cNvPr id="3" name="Content Placeholder 2"/>
          <p:cNvSpPr>
            <a:spLocks noGrp="1"/>
          </p:cNvSpPr>
          <p:nvPr>
            <p:ph idx="1"/>
          </p:nvPr>
        </p:nvSpPr>
        <p:spPr>
          <a:xfrm>
            <a:off x="838200" y="1807029"/>
            <a:ext cx="10624457" cy="4466772"/>
          </a:xfrm>
        </p:spPr>
        <p:txBody>
          <a:bodyPr>
            <a:noAutofit/>
          </a:bodyPr>
          <a:lstStyle/>
          <a:p>
            <a:pPr>
              <a:lnSpc>
                <a:spcPct val="100000"/>
              </a:lnSpc>
              <a:spcBef>
                <a:spcPts val="0"/>
              </a:spcBef>
              <a:spcAft>
                <a:spcPts val="2400"/>
              </a:spcAft>
              <a:buFont typeface="Wingdings" panose="05000000000000000000" pitchFamily="2" charset="2"/>
              <a:buChar char="§"/>
            </a:pPr>
            <a:r>
              <a:rPr lang="en-US" sz="3200" dirty="0" smtClean="0"/>
              <a:t>Must notify exchange </a:t>
            </a:r>
            <a:r>
              <a:rPr lang="en-US" sz="3200" dirty="0"/>
              <a:t>proponent (prospective patentee) </a:t>
            </a:r>
            <a:r>
              <a:rPr lang="en-US" sz="3200" dirty="0" smtClean="0"/>
              <a:t>of </a:t>
            </a:r>
            <a:r>
              <a:rPr lang="en-US" sz="3200" dirty="0"/>
              <a:t>the </a:t>
            </a:r>
            <a:r>
              <a:rPr lang="en-US" sz="3200" dirty="0" smtClean="0"/>
              <a:t>conversion opportunity </a:t>
            </a:r>
            <a:r>
              <a:rPr lang="en-US" sz="3200" dirty="0"/>
              <a:t>available to the ROW holder(s</a:t>
            </a:r>
            <a:r>
              <a:rPr lang="en-US" sz="3200" dirty="0" smtClean="0"/>
              <a:t>)</a:t>
            </a:r>
          </a:p>
          <a:p>
            <a:pPr>
              <a:lnSpc>
                <a:spcPct val="100000"/>
              </a:lnSpc>
              <a:spcBef>
                <a:spcPts val="0"/>
              </a:spcBef>
              <a:spcAft>
                <a:spcPts val="2400"/>
              </a:spcAft>
              <a:buFont typeface="Wingdings" panose="05000000000000000000" pitchFamily="2" charset="2"/>
              <a:buChar char="§"/>
            </a:pPr>
            <a:r>
              <a:rPr lang="en-US" sz="3200" dirty="0" smtClean="0"/>
              <a:t>Must include easement policy language in the ATI (BLM)</a:t>
            </a:r>
          </a:p>
          <a:p>
            <a:pPr>
              <a:lnSpc>
                <a:spcPct val="100000"/>
              </a:lnSpc>
              <a:spcBef>
                <a:spcPts val="0"/>
              </a:spcBef>
              <a:spcAft>
                <a:spcPts val="2400"/>
              </a:spcAft>
              <a:buFont typeface="Wingdings" panose="05000000000000000000" pitchFamily="2" charset="2"/>
              <a:buChar char="§"/>
            </a:pPr>
            <a:r>
              <a:rPr lang="en-US" sz="3200" dirty="0" smtClean="0"/>
              <a:t>Forest Service must include existing uses and plan for termination of these uses.</a:t>
            </a:r>
          </a:p>
        </p:txBody>
      </p:sp>
    </p:spTree>
    <p:extLst>
      <p:ext uri="{BB962C8B-B14F-4D97-AF65-F5344CB8AC3E}">
        <p14:creationId xmlns:p14="http://schemas.microsoft.com/office/powerpoint/2010/main" val="158078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849" y="330201"/>
            <a:ext cx="9601200" cy="761998"/>
          </a:xfrm>
        </p:spPr>
        <p:txBody>
          <a:bodyPr/>
          <a:lstStyle/>
          <a:p>
            <a:r>
              <a:rPr lang="en-US" dirty="0" smtClean="0"/>
              <a:t>ATI Content – Additional Statement(s)</a:t>
            </a:r>
            <a:endParaRPr lang="en-US" dirty="0"/>
          </a:p>
        </p:txBody>
      </p:sp>
      <p:sp>
        <p:nvSpPr>
          <p:cNvPr id="3" name="Content Placeholder 2"/>
          <p:cNvSpPr>
            <a:spLocks noGrp="1"/>
          </p:cNvSpPr>
          <p:nvPr>
            <p:ph idx="1"/>
          </p:nvPr>
        </p:nvSpPr>
        <p:spPr>
          <a:xfrm>
            <a:off x="596901" y="1295400"/>
            <a:ext cx="10998199" cy="4978400"/>
          </a:xfrm>
        </p:spPr>
        <p:txBody>
          <a:bodyPr>
            <a:noAutofit/>
          </a:bodyPr>
          <a:lstStyle/>
          <a:p>
            <a:pPr marL="0" indent="0">
              <a:lnSpc>
                <a:spcPct val="100000"/>
              </a:lnSpc>
              <a:spcBef>
                <a:spcPts val="0"/>
              </a:spcBef>
              <a:spcAft>
                <a:spcPts val="2400"/>
              </a:spcAft>
              <a:buNone/>
            </a:pPr>
            <a:r>
              <a:rPr lang="en-US" sz="3600" dirty="0" smtClean="0"/>
              <a:t>Include statement in ATI</a:t>
            </a:r>
            <a:r>
              <a:rPr lang="en-US" sz="3600" dirty="0"/>
              <a:t>: </a:t>
            </a:r>
            <a:endParaRPr lang="en-US" sz="3600" dirty="0" smtClean="0"/>
          </a:p>
          <a:p>
            <a:pPr marL="0" indent="0" algn="ctr">
              <a:lnSpc>
                <a:spcPct val="100000"/>
              </a:lnSpc>
              <a:spcBef>
                <a:spcPts val="0"/>
              </a:spcBef>
              <a:spcAft>
                <a:spcPts val="2400"/>
              </a:spcAft>
              <a:buNone/>
            </a:pPr>
            <a:r>
              <a:rPr lang="en-US" sz="3600" i="1" dirty="0" smtClean="0"/>
              <a:t>"</a:t>
            </a:r>
            <a:r>
              <a:rPr lang="en-US" sz="3600" i="1" dirty="0"/>
              <a:t>Any document contracted by the proponent will become a </a:t>
            </a:r>
            <a:r>
              <a:rPr lang="en-US" sz="3600" i="1" dirty="0" smtClean="0"/>
              <a:t>BLM/FS </a:t>
            </a:r>
            <a:r>
              <a:rPr lang="en-US" sz="3600" i="1" dirty="0"/>
              <a:t>document after </a:t>
            </a:r>
            <a:r>
              <a:rPr lang="en-US" sz="3600" i="1" dirty="0" smtClean="0"/>
              <a:t>BLM/FS </a:t>
            </a:r>
            <a:r>
              <a:rPr lang="en-US" sz="3600" i="1" dirty="0"/>
              <a:t>approval." </a:t>
            </a:r>
          </a:p>
          <a:p>
            <a:pPr marL="0" indent="0">
              <a:lnSpc>
                <a:spcPct val="100000"/>
              </a:lnSpc>
              <a:spcBef>
                <a:spcPts val="0"/>
              </a:spcBef>
              <a:spcAft>
                <a:spcPts val="2400"/>
              </a:spcAft>
              <a:buNone/>
            </a:pPr>
            <a:r>
              <a:rPr lang="en-US" sz="3200" dirty="0"/>
              <a:t>Need to manage perceptions. Public perception is that the </a:t>
            </a:r>
            <a:r>
              <a:rPr lang="en-US" sz="3200" dirty="0" smtClean="0"/>
              <a:t>agency </a:t>
            </a:r>
            <a:r>
              <a:rPr lang="en-US" sz="3200" dirty="0"/>
              <a:t>is not running the process. The </a:t>
            </a:r>
            <a:r>
              <a:rPr lang="en-US" sz="3200" dirty="0" smtClean="0"/>
              <a:t>agency </a:t>
            </a:r>
            <a:r>
              <a:rPr lang="en-US" sz="3200" dirty="0"/>
              <a:t>needs to clearly demonstrate that </a:t>
            </a:r>
            <a:r>
              <a:rPr lang="en-US" sz="3200" dirty="0" smtClean="0"/>
              <a:t>they are </a:t>
            </a:r>
            <a:r>
              <a:rPr lang="en-US" sz="3200" dirty="0"/>
              <a:t>in charge and the NEPA document is the </a:t>
            </a:r>
            <a:r>
              <a:rPr lang="en-US" sz="3200" dirty="0" smtClean="0"/>
              <a:t>agency’s </a:t>
            </a:r>
            <a:r>
              <a:rPr lang="en-US" sz="3200" dirty="0"/>
              <a:t>product</a:t>
            </a:r>
            <a:r>
              <a:rPr lang="en-US" sz="3200" dirty="0" smtClean="0"/>
              <a:t>.</a:t>
            </a:r>
          </a:p>
        </p:txBody>
      </p:sp>
    </p:spTree>
    <p:extLst>
      <p:ext uri="{BB962C8B-B14F-4D97-AF65-F5344CB8AC3E}">
        <p14:creationId xmlns:p14="http://schemas.microsoft.com/office/powerpoint/2010/main" val="72973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689100"/>
            <a:ext cx="3543299" cy="2791460"/>
          </a:xfrm>
        </p:spPr>
        <p:txBody>
          <a:bodyPr/>
          <a:lstStyle/>
          <a:p>
            <a:r>
              <a:rPr lang="en-US" dirty="0" smtClean="0"/>
              <a:t>PROCESSING SCHEDULE, COST, AND RESPONSIBILITY ASSIGNMENTS</a:t>
            </a:r>
            <a:endParaRPr lang="en-US" dirty="0"/>
          </a:p>
        </p:txBody>
      </p:sp>
      <p:sp>
        <p:nvSpPr>
          <p:cNvPr id="3" name="Content Placeholder 2"/>
          <p:cNvSpPr>
            <a:spLocks noGrp="1"/>
          </p:cNvSpPr>
          <p:nvPr>
            <p:ph idx="1"/>
          </p:nvPr>
        </p:nvSpPr>
        <p:spPr>
          <a:xfrm>
            <a:off x="5257800" y="957943"/>
            <a:ext cx="6553200" cy="5506356"/>
          </a:xfrm>
        </p:spPr>
        <p:txBody>
          <a:bodyPr>
            <a:normAutofit/>
          </a:bodyPr>
          <a:lstStyle/>
          <a:p>
            <a:pPr marL="0" lvl="0" indent="0" algn="ctr">
              <a:lnSpc>
                <a:spcPct val="120000"/>
              </a:lnSpc>
              <a:spcBef>
                <a:spcPts val="3000"/>
              </a:spcBef>
              <a:buNone/>
            </a:pPr>
            <a:r>
              <a:rPr lang="en-US" sz="3200" u="sng" dirty="0" smtClean="0">
                <a:solidFill>
                  <a:prstClr val="white"/>
                </a:solidFill>
              </a:rPr>
              <a:t>Forest Service Assembled Land Exchange </a:t>
            </a:r>
          </a:p>
          <a:p>
            <a:pPr>
              <a:spcBef>
                <a:spcPts val="3000"/>
              </a:spcBef>
            </a:pPr>
            <a:r>
              <a:rPr lang="en-US" sz="3200" dirty="0" smtClean="0"/>
              <a:t>Language </a:t>
            </a:r>
            <a:r>
              <a:rPr lang="en-US" sz="3200" dirty="0" smtClean="0"/>
              <a:t>must be read into ATI or use Exhibit </a:t>
            </a:r>
            <a:r>
              <a:rPr lang="en-US" sz="3200" dirty="0" smtClean="0"/>
              <a:t>F</a:t>
            </a:r>
            <a:endParaRPr lang="en-US" sz="3200" dirty="0" smtClean="0"/>
          </a:p>
          <a:p>
            <a:pPr>
              <a:spcBef>
                <a:spcPts val="3000"/>
              </a:spcBef>
            </a:pPr>
            <a:r>
              <a:rPr lang="en-US" sz="3200" dirty="0" smtClean="0"/>
              <a:t>FS </a:t>
            </a:r>
            <a:r>
              <a:rPr lang="en-US" sz="3200" dirty="0" smtClean="0"/>
              <a:t>Handout</a:t>
            </a:r>
            <a:endParaRPr lang="en-US" sz="3200" dirty="0"/>
          </a:p>
          <a:p>
            <a:pPr marL="0" indent="0" algn="ctr">
              <a:lnSpc>
                <a:spcPct val="120000"/>
              </a:lnSpc>
              <a:spcBef>
                <a:spcPts val="3000"/>
              </a:spcBef>
              <a:buNone/>
            </a:pPr>
            <a:endParaRPr lang="en-US" sz="3200" dirty="0"/>
          </a:p>
        </p:txBody>
      </p:sp>
      <p:sp>
        <p:nvSpPr>
          <p:cNvPr id="4" name="Text Placeholder 3"/>
          <p:cNvSpPr>
            <a:spLocks noGrp="1"/>
          </p:cNvSpPr>
          <p:nvPr>
            <p:ph type="body" sz="half" idx="2"/>
          </p:nvPr>
        </p:nvSpPr>
        <p:spPr/>
        <p:txBody>
          <a:bodyPr>
            <a:normAutofit lnSpcReduction="10000"/>
          </a:bodyPr>
          <a:lstStyle/>
          <a:p>
            <a:pPr lvl="0"/>
            <a:r>
              <a:rPr lang="en-US" sz="3600" dirty="0" smtClean="0">
                <a:solidFill>
                  <a:prstClr val="white"/>
                </a:solidFill>
              </a:rPr>
              <a:t>Agreement </a:t>
            </a:r>
            <a:r>
              <a:rPr lang="en-US" sz="3600" dirty="0">
                <a:solidFill>
                  <a:prstClr val="white"/>
                </a:solidFill>
              </a:rPr>
              <a:t>to Initiate a Land </a:t>
            </a:r>
            <a:r>
              <a:rPr lang="en-US" sz="3600" dirty="0" smtClean="0">
                <a:solidFill>
                  <a:prstClr val="white"/>
                </a:solidFill>
              </a:rPr>
              <a:t>Exchange</a:t>
            </a:r>
            <a:endParaRPr lang="en-US" dirty="0"/>
          </a:p>
        </p:txBody>
      </p:sp>
      <p:grpSp>
        <p:nvGrpSpPr>
          <p:cNvPr id="5" name="Group 4"/>
          <p:cNvGrpSpPr/>
          <p:nvPr/>
        </p:nvGrpSpPr>
        <p:grpSpPr>
          <a:xfrm>
            <a:off x="4560528" y="4617720"/>
            <a:ext cx="640164" cy="1251926"/>
            <a:chOff x="1970314" y="2202792"/>
            <a:chExt cx="640164" cy="1251926"/>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70314" y="2894574"/>
              <a:ext cx="640164" cy="560144"/>
            </a:xfrm>
            <a:prstGeom prst="rect">
              <a:avLst/>
            </a:prstGeom>
            <a:ln>
              <a:noFill/>
            </a:ln>
            <a:effectLst>
              <a:glow>
                <a:schemeClr val="accent1">
                  <a:alpha val="40000"/>
                </a:schemeClr>
              </a:glow>
              <a:outerShdw blurRad="190500" algn="tl" rotWithShape="0">
                <a:schemeClr val="bg1">
                  <a:alpha val="70000"/>
                </a:scheme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6896" y="2202792"/>
              <a:ext cx="507000" cy="570375"/>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327211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REFERENCE</a:t>
            </a:r>
            <a:endParaRPr lang="en-US" sz="4800" dirty="0"/>
          </a:p>
        </p:txBody>
      </p:sp>
      <p:sp>
        <p:nvSpPr>
          <p:cNvPr id="3" name="Content Placeholder 2"/>
          <p:cNvSpPr>
            <a:spLocks noGrp="1"/>
          </p:cNvSpPr>
          <p:nvPr>
            <p:ph idx="1"/>
          </p:nvPr>
        </p:nvSpPr>
        <p:spPr>
          <a:xfrm>
            <a:off x="5494020" y="1012371"/>
            <a:ext cx="5707380" cy="5331868"/>
          </a:xfrm>
        </p:spPr>
        <p:txBody>
          <a:bodyPr anchor="t">
            <a:noAutofit/>
          </a:bodyPr>
          <a:lstStyle/>
          <a:p>
            <a:pPr>
              <a:spcBef>
                <a:spcPts val="2400"/>
              </a:spcBef>
              <a:buFont typeface="Wingdings" panose="05000000000000000000" pitchFamily="2" charset="2"/>
              <a:buChar char="§"/>
            </a:pPr>
            <a:r>
              <a:rPr lang="en-US" sz="3200" dirty="0"/>
              <a:t>BLM – 43 CFR 2201.1 (c-g</a:t>
            </a:r>
            <a:r>
              <a:rPr lang="en-US" sz="3200" dirty="0" smtClean="0"/>
              <a:t>)</a:t>
            </a:r>
          </a:p>
          <a:p>
            <a:pPr>
              <a:spcBef>
                <a:spcPts val="2400"/>
              </a:spcBef>
              <a:buFont typeface="Wingdings" panose="05000000000000000000" pitchFamily="2" charset="2"/>
              <a:buChar char="§"/>
            </a:pPr>
            <a:r>
              <a:rPr lang="en-US" sz="3200" dirty="0" smtClean="0"/>
              <a:t>BLM </a:t>
            </a:r>
            <a:r>
              <a:rPr lang="en-US" sz="3200" dirty="0"/>
              <a:t>Handbook H-2200-1, Chapter 4</a:t>
            </a:r>
          </a:p>
          <a:p>
            <a:pPr>
              <a:spcBef>
                <a:spcPts val="2400"/>
              </a:spcBef>
              <a:buFont typeface="Wingdings" panose="05000000000000000000" pitchFamily="2" charset="2"/>
              <a:buChar char="§"/>
            </a:pPr>
            <a:endParaRPr lang="en-US" sz="3200" dirty="0" smtClean="0"/>
          </a:p>
          <a:p>
            <a:pPr>
              <a:spcBef>
                <a:spcPts val="2400"/>
              </a:spcBef>
              <a:buFont typeface="Wingdings" panose="05000000000000000000" pitchFamily="2" charset="2"/>
              <a:buChar char="§"/>
            </a:pPr>
            <a:r>
              <a:rPr lang="en-US" sz="3200" dirty="0" smtClean="0"/>
              <a:t>FS </a:t>
            </a:r>
            <a:r>
              <a:rPr lang="en-US" sz="3200" dirty="0"/>
              <a:t>– 36 CFR 254.4 (c-g</a:t>
            </a:r>
            <a:r>
              <a:rPr lang="en-US" sz="3200" dirty="0" smtClean="0"/>
              <a:t>)</a:t>
            </a:r>
          </a:p>
          <a:p>
            <a:pPr>
              <a:spcBef>
                <a:spcPts val="2400"/>
              </a:spcBef>
              <a:buFont typeface="Wingdings" panose="05000000000000000000" pitchFamily="2" charset="2"/>
              <a:buChar char="§"/>
            </a:pPr>
            <a:r>
              <a:rPr lang="en-US" sz="3200" dirty="0" smtClean="0"/>
              <a:t>FSH </a:t>
            </a:r>
            <a:r>
              <a:rPr lang="en-US" sz="3200" dirty="0"/>
              <a:t>5409.13, 32.8; 39, Exhibit 10</a:t>
            </a:r>
          </a:p>
          <a:p>
            <a:pPr>
              <a:spcBef>
                <a:spcPts val="2400"/>
              </a:spcBef>
              <a:buFont typeface="Wingdings" panose="05000000000000000000" pitchFamily="2" charset="2"/>
              <a:buChar char="§"/>
            </a:pPr>
            <a:endParaRPr lang="en-US" sz="3200" dirty="0"/>
          </a:p>
        </p:txBody>
      </p:sp>
      <p:sp>
        <p:nvSpPr>
          <p:cNvPr id="4" name="Text Placeholder 3"/>
          <p:cNvSpPr>
            <a:spLocks noGrp="1"/>
          </p:cNvSpPr>
          <p:nvPr>
            <p:ph type="body" sz="half" idx="2"/>
          </p:nvPr>
        </p:nvSpPr>
        <p:spPr/>
        <p:txBody>
          <a:bodyPr>
            <a:normAutofit lnSpcReduction="10000"/>
          </a:bodyPr>
          <a:lstStyle/>
          <a:p>
            <a:r>
              <a:rPr lang="en-US" sz="3600" dirty="0" smtClean="0"/>
              <a:t>Agreement to Initiate a Land Exchange</a:t>
            </a:r>
            <a:endParaRPr lang="en-US" sz="3600" dirty="0"/>
          </a:p>
        </p:txBody>
      </p:sp>
      <p:pic>
        <p:nvPicPr>
          <p:cNvPr id="8" name="Picture 7" descr="HR Policies and Procedures Manual | Human Resource Management |"/>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6171" y="593272"/>
            <a:ext cx="3004457" cy="3004457"/>
          </a:xfrm>
          <a:prstGeom prst="rect">
            <a:avLst/>
          </a:prstGeom>
          <a:ln>
            <a:noFill/>
          </a:ln>
          <a:effectLst>
            <a:softEdge rad="50800"/>
          </a:effectLst>
        </p:spPr>
      </p:pic>
      <p:grpSp>
        <p:nvGrpSpPr>
          <p:cNvPr id="11" name="Group 10"/>
          <p:cNvGrpSpPr/>
          <p:nvPr/>
        </p:nvGrpSpPr>
        <p:grpSpPr>
          <a:xfrm>
            <a:off x="4560528" y="4617720"/>
            <a:ext cx="640164" cy="1251926"/>
            <a:chOff x="1970314" y="2202792"/>
            <a:chExt cx="640164" cy="1251926"/>
          </a:xfrm>
        </p:grpSpPr>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70314" y="2894574"/>
              <a:ext cx="640164" cy="560144"/>
            </a:xfrm>
            <a:prstGeom prst="rect">
              <a:avLst/>
            </a:prstGeom>
            <a:ln>
              <a:noFill/>
            </a:ln>
            <a:effectLst>
              <a:glow>
                <a:schemeClr val="accent1">
                  <a:alpha val="40000"/>
                </a:schemeClr>
              </a:glow>
              <a:outerShdw blurRad="190500" algn="tl" rotWithShape="0">
                <a:schemeClr val="bg1">
                  <a:alpha val="70000"/>
                </a:scheme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6896" y="2202792"/>
              <a:ext cx="507000" cy="570375"/>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219075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689100"/>
            <a:ext cx="3543299" cy="2791460"/>
          </a:xfrm>
        </p:spPr>
        <p:txBody>
          <a:bodyPr/>
          <a:lstStyle/>
          <a:p>
            <a:r>
              <a:rPr lang="en-US" dirty="0" smtClean="0"/>
              <a:t>PROCESSING SCHEDULE, COST, AND RESPONSIBILITY ASSIGNMENTS</a:t>
            </a:r>
            <a:endParaRPr lang="en-US" dirty="0"/>
          </a:p>
        </p:txBody>
      </p:sp>
      <p:sp>
        <p:nvSpPr>
          <p:cNvPr id="3" name="Content Placeholder 2"/>
          <p:cNvSpPr>
            <a:spLocks noGrp="1"/>
          </p:cNvSpPr>
          <p:nvPr>
            <p:ph idx="1"/>
          </p:nvPr>
        </p:nvSpPr>
        <p:spPr>
          <a:xfrm>
            <a:off x="5257800" y="533400"/>
            <a:ext cx="6553200" cy="5930899"/>
          </a:xfrm>
        </p:spPr>
        <p:txBody>
          <a:bodyPr>
            <a:normAutofit fontScale="92500" lnSpcReduction="10000"/>
          </a:bodyPr>
          <a:lstStyle/>
          <a:p>
            <a:pPr marL="0" lvl="0" indent="0">
              <a:lnSpc>
                <a:spcPct val="120000"/>
              </a:lnSpc>
              <a:spcBef>
                <a:spcPts val="600"/>
              </a:spcBef>
              <a:buNone/>
            </a:pPr>
            <a:r>
              <a:rPr lang="en-US" sz="3600" u="sng" dirty="0">
                <a:solidFill>
                  <a:prstClr val="white"/>
                </a:solidFill>
              </a:rPr>
              <a:t>BLM</a:t>
            </a:r>
          </a:p>
          <a:p>
            <a:pPr lvl="0">
              <a:lnSpc>
                <a:spcPct val="120000"/>
              </a:lnSpc>
              <a:spcBef>
                <a:spcPts val="600"/>
              </a:spcBef>
            </a:pPr>
            <a:r>
              <a:rPr lang="en-US" sz="3600" dirty="0">
                <a:solidFill>
                  <a:prstClr val="white"/>
                </a:solidFill>
              </a:rPr>
              <a:t>43 CFR 2201.1(c)(5) </a:t>
            </a:r>
            <a:r>
              <a:rPr lang="en-US" sz="3600" dirty="0" smtClean="0">
                <a:solidFill>
                  <a:prstClr val="white"/>
                </a:solidFill>
              </a:rPr>
              <a:t>&amp; </a:t>
            </a:r>
            <a:r>
              <a:rPr lang="en-US" sz="3600" dirty="0">
                <a:solidFill>
                  <a:prstClr val="white"/>
                </a:solidFill>
              </a:rPr>
              <a:t>(6</a:t>
            </a:r>
            <a:r>
              <a:rPr lang="en-US" sz="3600" dirty="0" smtClean="0">
                <a:solidFill>
                  <a:prstClr val="white"/>
                </a:solidFill>
              </a:rPr>
              <a:t>)</a:t>
            </a:r>
          </a:p>
          <a:p>
            <a:pPr lvl="0">
              <a:lnSpc>
                <a:spcPct val="120000"/>
              </a:lnSpc>
              <a:spcBef>
                <a:spcPts val="600"/>
              </a:spcBef>
            </a:pPr>
            <a:r>
              <a:rPr lang="en-US" sz="3600" dirty="0" smtClean="0">
                <a:solidFill>
                  <a:prstClr val="white"/>
                </a:solidFill>
              </a:rPr>
              <a:t>43 CFR 2201.1-3</a:t>
            </a:r>
          </a:p>
          <a:p>
            <a:pPr lvl="0">
              <a:lnSpc>
                <a:spcPct val="120000"/>
              </a:lnSpc>
              <a:spcBef>
                <a:spcPts val="600"/>
              </a:spcBef>
            </a:pPr>
            <a:r>
              <a:rPr lang="en-US" sz="3600" dirty="0" smtClean="0">
                <a:solidFill>
                  <a:prstClr val="white"/>
                </a:solidFill>
              </a:rPr>
              <a:t>H-2200-1</a:t>
            </a:r>
            <a:r>
              <a:rPr lang="en-US" sz="3600" dirty="0">
                <a:solidFill>
                  <a:prstClr val="white"/>
                </a:solidFill>
              </a:rPr>
              <a:t>, Chapters 3 </a:t>
            </a:r>
            <a:r>
              <a:rPr lang="en-US" sz="3600" dirty="0" smtClean="0">
                <a:solidFill>
                  <a:prstClr val="white"/>
                </a:solidFill>
              </a:rPr>
              <a:t>&amp; </a:t>
            </a:r>
            <a:r>
              <a:rPr lang="en-US" sz="3600" dirty="0">
                <a:solidFill>
                  <a:prstClr val="white"/>
                </a:solidFill>
              </a:rPr>
              <a:t>4</a:t>
            </a:r>
          </a:p>
          <a:p>
            <a:pPr marL="0" lvl="0" indent="0">
              <a:lnSpc>
                <a:spcPct val="120000"/>
              </a:lnSpc>
              <a:buNone/>
            </a:pPr>
            <a:r>
              <a:rPr lang="en-US" sz="3600" u="sng" dirty="0">
                <a:solidFill>
                  <a:prstClr val="white"/>
                </a:solidFill>
              </a:rPr>
              <a:t>FS</a:t>
            </a:r>
          </a:p>
          <a:p>
            <a:pPr lvl="0">
              <a:lnSpc>
                <a:spcPct val="120000"/>
              </a:lnSpc>
              <a:spcBef>
                <a:spcPts val="600"/>
              </a:spcBef>
            </a:pPr>
            <a:r>
              <a:rPr lang="en-US" sz="3600" dirty="0">
                <a:solidFill>
                  <a:prstClr val="white"/>
                </a:solidFill>
              </a:rPr>
              <a:t>36 CFR 254.4(c)(5) </a:t>
            </a:r>
            <a:r>
              <a:rPr lang="en-US" sz="3600" dirty="0" smtClean="0">
                <a:solidFill>
                  <a:prstClr val="white"/>
                </a:solidFill>
              </a:rPr>
              <a:t>&amp; </a:t>
            </a:r>
            <a:r>
              <a:rPr lang="en-US" sz="3600" dirty="0">
                <a:solidFill>
                  <a:prstClr val="white"/>
                </a:solidFill>
              </a:rPr>
              <a:t>(6</a:t>
            </a:r>
            <a:r>
              <a:rPr lang="en-US" sz="3600" dirty="0" smtClean="0">
                <a:solidFill>
                  <a:prstClr val="white"/>
                </a:solidFill>
              </a:rPr>
              <a:t>)</a:t>
            </a:r>
          </a:p>
          <a:p>
            <a:pPr lvl="0">
              <a:lnSpc>
                <a:spcPct val="120000"/>
              </a:lnSpc>
              <a:spcBef>
                <a:spcPts val="600"/>
              </a:spcBef>
            </a:pPr>
            <a:r>
              <a:rPr lang="en-US" sz="3600" dirty="0" smtClean="0">
                <a:solidFill>
                  <a:prstClr val="white"/>
                </a:solidFill>
              </a:rPr>
              <a:t>36 CFR 254.7</a:t>
            </a:r>
          </a:p>
          <a:p>
            <a:pPr lvl="0">
              <a:lnSpc>
                <a:spcPct val="120000"/>
              </a:lnSpc>
              <a:spcBef>
                <a:spcPts val="600"/>
              </a:spcBef>
            </a:pPr>
            <a:r>
              <a:rPr lang="en-US" sz="3600" dirty="0" smtClean="0">
                <a:solidFill>
                  <a:prstClr val="white"/>
                </a:solidFill>
              </a:rPr>
              <a:t>FSH </a:t>
            </a:r>
            <a:r>
              <a:rPr lang="en-US" sz="3600" dirty="0">
                <a:solidFill>
                  <a:prstClr val="white"/>
                </a:solidFill>
              </a:rPr>
              <a:t>5409.13, 32.3, </a:t>
            </a:r>
            <a:r>
              <a:rPr lang="en-US" sz="3600" dirty="0" smtClean="0">
                <a:solidFill>
                  <a:prstClr val="white"/>
                </a:solidFill>
              </a:rPr>
              <a:t>&amp; </a:t>
            </a:r>
            <a:r>
              <a:rPr lang="en-US" sz="3600" dirty="0">
                <a:solidFill>
                  <a:prstClr val="white"/>
                </a:solidFill>
              </a:rPr>
              <a:t>1909.13, 40.6</a:t>
            </a:r>
          </a:p>
          <a:p>
            <a:pPr marL="0" indent="0" algn="ctr">
              <a:lnSpc>
                <a:spcPct val="120000"/>
              </a:lnSpc>
              <a:spcBef>
                <a:spcPts val="600"/>
              </a:spcBef>
              <a:buNone/>
            </a:pPr>
            <a:endParaRPr lang="en-US" sz="4000" dirty="0"/>
          </a:p>
        </p:txBody>
      </p:sp>
      <p:sp>
        <p:nvSpPr>
          <p:cNvPr id="4" name="Text Placeholder 3"/>
          <p:cNvSpPr>
            <a:spLocks noGrp="1"/>
          </p:cNvSpPr>
          <p:nvPr>
            <p:ph type="body" sz="half" idx="2"/>
          </p:nvPr>
        </p:nvSpPr>
        <p:spPr/>
        <p:txBody>
          <a:bodyPr>
            <a:normAutofit lnSpcReduction="10000"/>
          </a:bodyPr>
          <a:lstStyle/>
          <a:p>
            <a:pPr lvl="0"/>
            <a:r>
              <a:rPr lang="en-US" sz="3600" dirty="0" smtClean="0">
                <a:solidFill>
                  <a:prstClr val="white"/>
                </a:solidFill>
              </a:rPr>
              <a:t>Agreement </a:t>
            </a:r>
            <a:r>
              <a:rPr lang="en-US" sz="3600" dirty="0">
                <a:solidFill>
                  <a:prstClr val="white"/>
                </a:solidFill>
              </a:rPr>
              <a:t>to Initiate a Land </a:t>
            </a:r>
            <a:r>
              <a:rPr lang="en-US" sz="3600" dirty="0" smtClean="0">
                <a:solidFill>
                  <a:prstClr val="white"/>
                </a:solidFill>
              </a:rPr>
              <a:t>Exchange</a:t>
            </a:r>
            <a:endParaRPr lang="en-US" dirty="0"/>
          </a:p>
        </p:txBody>
      </p:sp>
      <p:grpSp>
        <p:nvGrpSpPr>
          <p:cNvPr id="5" name="Group 4"/>
          <p:cNvGrpSpPr/>
          <p:nvPr/>
        </p:nvGrpSpPr>
        <p:grpSpPr>
          <a:xfrm>
            <a:off x="4560528" y="4617720"/>
            <a:ext cx="640164" cy="1251926"/>
            <a:chOff x="1970314" y="2202792"/>
            <a:chExt cx="640164" cy="1251926"/>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70314" y="2894574"/>
              <a:ext cx="640164" cy="560144"/>
            </a:xfrm>
            <a:prstGeom prst="rect">
              <a:avLst/>
            </a:prstGeom>
            <a:ln>
              <a:noFill/>
            </a:ln>
            <a:effectLst>
              <a:glow>
                <a:schemeClr val="accent1">
                  <a:alpha val="40000"/>
                </a:schemeClr>
              </a:glow>
              <a:outerShdw blurRad="190500" algn="tl" rotWithShape="0">
                <a:schemeClr val="bg1">
                  <a:alpha val="70000"/>
                </a:scheme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6896" y="2202792"/>
              <a:ext cx="507000" cy="570375"/>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76605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315" y="210552"/>
            <a:ext cx="9601200" cy="901700"/>
          </a:xfrm>
        </p:spPr>
        <p:txBody>
          <a:bodyPr/>
          <a:lstStyle/>
          <a:p>
            <a:r>
              <a:rPr lang="en-US" dirty="0" smtClean="0"/>
              <a:t>Assignment of Costs and Responsibilities</a:t>
            </a:r>
            <a:endParaRPr lang="en-US" dirty="0"/>
          </a:p>
        </p:txBody>
      </p:sp>
      <p:sp>
        <p:nvSpPr>
          <p:cNvPr id="3" name="Content Placeholder 2"/>
          <p:cNvSpPr>
            <a:spLocks noGrp="1"/>
          </p:cNvSpPr>
          <p:nvPr>
            <p:ph idx="1"/>
          </p:nvPr>
        </p:nvSpPr>
        <p:spPr>
          <a:xfrm>
            <a:off x="713873" y="1363578"/>
            <a:ext cx="10700084" cy="4808621"/>
          </a:xfrm>
        </p:spPr>
        <p:txBody>
          <a:bodyPr>
            <a:noAutofit/>
          </a:bodyPr>
          <a:lstStyle/>
          <a:p>
            <a:r>
              <a:rPr lang="en-US" sz="3400" dirty="0" smtClean="0"/>
              <a:t>Exchange parties will </a:t>
            </a:r>
            <a:r>
              <a:rPr lang="en-US" sz="3400" dirty="0"/>
              <a:t>appropriately </a:t>
            </a:r>
            <a:r>
              <a:rPr lang="en-US" sz="3400" dirty="0" smtClean="0"/>
              <a:t>(equally) share </a:t>
            </a:r>
            <a:r>
              <a:rPr lang="en-US" sz="3400" dirty="0"/>
              <a:t>in the total costs and responsibilities for processing the </a:t>
            </a:r>
            <a:r>
              <a:rPr lang="en-US" sz="3400" dirty="0" smtClean="0"/>
              <a:t>exchange</a:t>
            </a:r>
          </a:p>
          <a:p>
            <a:r>
              <a:rPr lang="en-US" sz="3400" dirty="0" smtClean="0"/>
              <a:t>Advise facilitators or non-Federal </a:t>
            </a:r>
            <a:r>
              <a:rPr lang="en-US" sz="3400" dirty="0"/>
              <a:t>parties of </a:t>
            </a:r>
            <a:r>
              <a:rPr lang="en-US" sz="3400" dirty="0" smtClean="0"/>
              <a:t>the expectation costs will be equally shared</a:t>
            </a:r>
          </a:p>
          <a:p>
            <a:r>
              <a:rPr lang="en-US" sz="3400" dirty="0" smtClean="0"/>
              <a:t>Address in initial negotiations with non-Federal party and in the feasibility analysis</a:t>
            </a:r>
          </a:p>
          <a:p>
            <a:r>
              <a:rPr lang="en-US" sz="3400" dirty="0" smtClean="0"/>
              <a:t>Agency must consider costs and workloads</a:t>
            </a:r>
          </a:p>
          <a:p>
            <a:pPr marL="0" indent="0">
              <a:buNone/>
            </a:pPr>
            <a:endParaRPr lang="en-US" sz="3400" dirty="0" smtClean="0"/>
          </a:p>
        </p:txBody>
      </p:sp>
    </p:spTree>
    <p:extLst>
      <p:ext uri="{BB962C8B-B14F-4D97-AF65-F5344CB8AC3E}">
        <p14:creationId xmlns:p14="http://schemas.microsoft.com/office/powerpoint/2010/main" val="279060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315" y="210552"/>
            <a:ext cx="9601200" cy="1161048"/>
          </a:xfrm>
        </p:spPr>
        <p:txBody>
          <a:bodyPr/>
          <a:lstStyle/>
          <a:p>
            <a:r>
              <a:rPr lang="en-US" dirty="0" smtClean="0"/>
              <a:t>Assignment of Costs and Responsibilities</a:t>
            </a:r>
            <a:endParaRPr lang="en-US" dirty="0"/>
          </a:p>
        </p:txBody>
      </p:sp>
      <p:sp>
        <p:nvSpPr>
          <p:cNvPr id="3" name="Content Placeholder 2"/>
          <p:cNvSpPr>
            <a:spLocks noGrp="1"/>
          </p:cNvSpPr>
          <p:nvPr>
            <p:ph idx="1"/>
          </p:nvPr>
        </p:nvSpPr>
        <p:spPr>
          <a:xfrm>
            <a:off x="2695074" y="1892968"/>
            <a:ext cx="8718882" cy="4279231"/>
          </a:xfrm>
        </p:spPr>
        <p:txBody>
          <a:bodyPr>
            <a:noAutofit/>
          </a:bodyPr>
          <a:lstStyle/>
          <a:p>
            <a:r>
              <a:rPr lang="en-US" sz="4000" dirty="0" smtClean="0"/>
              <a:t>Determine steps involved</a:t>
            </a:r>
          </a:p>
          <a:p>
            <a:r>
              <a:rPr lang="en-US" sz="4000" dirty="0" smtClean="0"/>
              <a:t>Assign responsibility</a:t>
            </a:r>
          </a:p>
          <a:p>
            <a:r>
              <a:rPr lang="en-US" sz="4000" dirty="0" smtClean="0"/>
              <a:t>Estimate costs</a:t>
            </a:r>
          </a:p>
          <a:p>
            <a:r>
              <a:rPr lang="en-US" sz="4000" dirty="0" smtClean="0"/>
              <a:t>Identify completion dates</a:t>
            </a:r>
          </a:p>
          <a:p>
            <a:endParaRPr lang="en-US" sz="4000" dirty="0" smtClean="0"/>
          </a:p>
          <a:p>
            <a:pPr marL="0" indent="0">
              <a:buNone/>
            </a:pPr>
            <a:endParaRPr lang="en-US" sz="4000" dirty="0" smtClean="0"/>
          </a:p>
        </p:txBody>
      </p:sp>
    </p:spTree>
    <p:extLst>
      <p:ext uri="{BB962C8B-B14F-4D97-AF65-F5344CB8AC3E}">
        <p14:creationId xmlns:p14="http://schemas.microsoft.com/office/powerpoint/2010/main" val="310168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9601200" cy="901700"/>
          </a:xfrm>
        </p:spPr>
        <p:txBody>
          <a:bodyPr/>
          <a:lstStyle/>
          <a:p>
            <a:r>
              <a:rPr lang="en-US" dirty="0" smtClean="0"/>
              <a:t>Cost and Schedule Considerations</a:t>
            </a:r>
            <a:endParaRPr lang="en-US" dirty="0"/>
          </a:p>
        </p:txBody>
      </p:sp>
      <p:sp>
        <p:nvSpPr>
          <p:cNvPr id="3" name="Content Placeholder 2"/>
          <p:cNvSpPr>
            <a:spLocks noGrp="1"/>
          </p:cNvSpPr>
          <p:nvPr>
            <p:ph idx="1"/>
          </p:nvPr>
        </p:nvSpPr>
        <p:spPr>
          <a:xfrm>
            <a:off x="1295400" y="1572986"/>
            <a:ext cx="9601200" cy="4762500"/>
          </a:xfrm>
        </p:spPr>
        <p:txBody>
          <a:bodyPr>
            <a:noAutofit/>
          </a:bodyPr>
          <a:lstStyle/>
          <a:p>
            <a:pPr>
              <a:spcBef>
                <a:spcPts val="1200"/>
              </a:spcBef>
            </a:pPr>
            <a:r>
              <a:rPr lang="en-US" sz="3200" dirty="0" smtClean="0"/>
              <a:t>Acreage and Number of parcels</a:t>
            </a:r>
          </a:p>
          <a:p>
            <a:pPr>
              <a:spcBef>
                <a:spcPts val="1200"/>
              </a:spcBef>
            </a:pPr>
            <a:r>
              <a:rPr lang="en-US" sz="3200" dirty="0" smtClean="0"/>
              <a:t>Lands and interests being considered</a:t>
            </a:r>
          </a:p>
          <a:p>
            <a:pPr>
              <a:spcBef>
                <a:spcPts val="1200"/>
              </a:spcBef>
            </a:pPr>
            <a:r>
              <a:rPr lang="en-US" sz="3200" dirty="0" smtClean="0"/>
              <a:t>Geographic distribution</a:t>
            </a:r>
          </a:p>
          <a:p>
            <a:pPr>
              <a:spcBef>
                <a:spcPts val="1200"/>
              </a:spcBef>
            </a:pPr>
            <a:r>
              <a:rPr lang="en-US" sz="3200" dirty="0" smtClean="0"/>
              <a:t>Seasonal limitations</a:t>
            </a:r>
          </a:p>
          <a:p>
            <a:pPr>
              <a:spcBef>
                <a:spcPts val="1200"/>
              </a:spcBef>
            </a:pPr>
            <a:r>
              <a:rPr lang="en-US" sz="3200" dirty="0" smtClean="0"/>
              <a:t>Regulatory requirements</a:t>
            </a:r>
          </a:p>
          <a:p>
            <a:pPr>
              <a:spcBef>
                <a:spcPts val="1200"/>
              </a:spcBef>
            </a:pPr>
            <a:r>
              <a:rPr lang="en-US" sz="3200" dirty="0" smtClean="0"/>
              <a:t>Validity periods</a:t>
            </a:r>
          </a:p>
          <a:p>
            <a:pPr>
              <a:spcBef>
                <a:spcPts val="1200"/>
              </a:spcBef>
            </a:pPr>
            <a:r>
              <a:rPr lang="en-US" sz="3200" dirty="0" smtClean="0"/>
              <a:t>Interdependency of tasks</a:t>
            </a:r>
            <a:endParaRPr lang="en-US" sz="3200" dirty="0"/>
          </a:p>
        </p:txBody>
      </p:sp>
    </p:spTree>
    <p:extLst>
      <p:ext uri="{BB962C8B-B14F-4D97-AF65-F5344CB8AC3E}">
        <p14:creationId xmlns:p14="http://schemas.microsoft.com/office/powerpoint/2010/main" val="321939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9601200" cy="901700"/>
          </a:xfrm>
        </p:spPr>
        <p:txBody>
          <a:bodyPr/>
          <a:lstStyle/>
          <a:p>
            <a:r>
              <a:rPr lang="en-US" dirty="0" smtClean="0"/>
              <a:t>Cost Sharing</a:t>
            </a:r>
            <a:endParaRPr lang="en-US" dirty="0"/>
          </a:p>
        </p:txBody>
      </p:sp>
      <p:sp>
        <p:nvSpPr>
          <p:cNvPr id="3" name="Content Placeholder 2"/>
          <p:cNvSpPr>
            <a:spLocks noGrp="1"/>
          </p:cNvSpPr>
          <p:nvPr>
            <p:ph idx="1"/>
          </p:nvPr>
        </p:nvSpPr>
        <p:spPr>
          <a:xfrm>
            <a:off x="1295399" y="1828800"/>
            <a:ext cx="8041105" cy="4343400"/>
          </a:xfrm>
        </p:spPr>
        <p:txBody>
          <a:bodyPr>
            <a:noAutofit/>
          </a:bodyPr>
          <a:lstStyle/>
          <a:p>
            <a:pPr>
              <a:spcBef>
                <a:spcPts val="2400"/>
              </a:spcBef>
            </a:pPr>
            <a:r>
              <a:rPr lang="en-US" sz="4000" dirty="0" smtClean="0"/>
              <a:t>Assign each party separate tasks</a:t>
            </a:r>
          </a:p>
          <a:p>
            <a:pPr>
              <a:spcBef>
                <a:spcPts val="2400"/>
              </a:spcBef>
            </a:pPr>
            <a:r>
              <a:rPr lang="en-US" sz="4000" dirty="0" smtClean="0"/>
              <a:t>Share cost of specific task</a:t>
            </a:r>
          </a:p>
          <a:p>
            <a:pPr>
              <a:spcBef>
                <a:spcPts val="2400"/>
              </a:spcBef>
            </a:pPr>
            <a:r>
              <a:rPr lang="en-US" sz="4000" dirty="0" smtClean="0"/>
              <a:t>Contracting requirements</a:t>
            </a:r>
          </a:p>
          <a:p>
            <a:pPr>
              <a:spcBef>
                <a:spcPts val="2400"/>
              </a:spcBef>
            </a:pPr>
            <a:endParaRPr lang="en-US" sz="4000" dirty="0"/>
          </a:p>
        </p:txBody>
      </p:sp>
    </p:spTree>
    <p:extLst>
      <p:ext uri="{BB962C8B-B14F-4D97-AF65-F5344CB8AC3E}">
        <p14:creationId xmlns:p14="http://schemas.microsoft.com/office/powerpoint/2010/main" val="429400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243" y="274721"/>
            <a:ext cx="9955272" cy="800100"/>
          </a:xfrm>
        </p:spPr>
        <p:txBody>
          <a:bodyPr/>
          <a:lstStyle/>
          <a:p>
            <a:r>
              <a:rPr lang="en-US" dirty="0" smtClean="0"/>
              <a:t>Funding Methods/Options</a:t>
            </a:r>
            <a:endParaRPr lang="en-US" dirty="0"/>
          </a:p>
        </p:txBody>
      </p:sp>
      <p:sp>
        <p:nvSpPr>
          <p:cNvPr id="3" name="Content Placeholder 2"/>
          <p:cNvSpPr>
            <a:spLocks noGrp="1"/>
          </p:cNvSpPr>
          <p:nvPr>
            <p:ph idx="1"/>
          </p:nvPr>
        </p:nvSpPr>
        <p:spPr>
          <a:xfrm>
            <a:off x="909243" y="1376765"/>
            <a:ext cx="8915400" cy="4985084"/>
          </a:xfrm>
        </p:spPr>
        <p:txBody>
          <a:bodyPr>
            <a:noAutofit/>
          </a:bodyPr>
          <a:lstStyle/>
          <a:p>
            <a:pPr>
              <a:spcBef>
                <a:spcPts val="1200"/>
              </a:spcBef>
            </a:pPr>
            <a:r>
              <a:rPr lang="en-US" sz="3200" dirty="0" smtClean="0"/>
              <a:t>Each party funds tasks assigned to them</a:t>
            </a:r>
          </a:p>
          <a:p>
            <a:pPr>
              <a:spcBef>
                <a:spcPts val="1200"/>
              </a:spcBef>
            </a:pPr>
            <a:r>
              <a:rPr lang="en-US" sz="3200" dirty="0" smtClean="0"/>
              <a:t>Agency generally uses appropriated funds for contracted reports</a:t>
            </a:r>
          </a:p>
          <a:p>
            <a:pPr>
              <a:spcBef>
                <a:spcPts val="1200"/>
              </a:spcBef>
            </a:pPr>
            <a:r>
              <a:rPr lang="en-US" sz="3200" dirty="0" smtClean="0"/>
              <a:t>Agency may collect funds from non-Federal party</a:t>
            </a:r>
          </a:p>
          <a:p>
            <a:pPr>
              <a:spcBef>
                <a:spcPts val="1200"/>
              </a:spcBef>
            </a:pPr>
            <a:r>
              <a:rPr lang="en-US" sz="3200" dirty="0" smtClean="0"/>
              <a:t>Non-Federal party may contract for reports </a:t>
            </a:r>
          </a:p>
          <a:p>
            <a:pPr>
              <a:spcBef>
                <a:spcPts val="1200"/>
              </a:spcBef>
            </a:pPr>
            <a:r>
              <a:rPr lang="en-US" sz="3200" dirty="0" smtClean="0"/>
              <a:t>Agency does not make advance payments</a:t>
            </a:r>
          </a:p>
          <a:p>
            <a:pPr>
              <a:spcBef>
                <a:spcPts val="1200"/>
              </a:spcBef>
            </a:pPr>
            <a:r>
              <a:rPr lang="en-US" sz="3200" dirty="0" smtClean="0"/>
              <a:t>Agency does not pay non-Federal party for non-contractual work</a:t>
            </a:r>
          </a:p>
          <a:p>
            <a:pPr>
              <a:spcBef>
                <a:spcPts val="1200"/>
              </a:spcBef>
            </a:pPr>
            <a:endParaRPr lang="en-US" sz="3200" dirty="0"/>
          </a:p>
        </p:txBody>
      </p:sp>
      <p:pic>
        <p:nvPicPr>
          <p:cNvPr id="4" name="Picture 3" descr="Money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1572" y="1646929"/>
            <a:ext cx="3026229" cy="3026229"/>
          </a:xfrm>
          <a:prstGeom prst="rect">
            <a:avLst/>
          </a:prstGeom>
        </p:spPr>
      </p:pic>
    </p:spTree>
    <p:extLst>
      <p:ext uri="{BB962C8B-B14F-4D97-AF65-F5344CB8AC3E}">
        <p14:creationId xmlns:p14="http://schemas.microsoft.com/office/powerpoint/2010/main" val="247630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grpSp>
        <p:nvGrpSpPr>
          <p:cNvPr id="4" name="Group 3"/>
          <p:cNvGrpSpPr/>
          <p:nvPr/>
        </p:nvGrpSpPr>
        <p:grpSpPr>
          <a:xfrm>
            <a:off x="8969243" y="3182506"/>
            <a:ext cx="640164" cy="1251926"/>
            <a:chOff x="1970314" y="2202792"/>
            <a:chExt cx="640164" cy="1251926"/>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70314" y="2894574"/>
              <a:ext cx="640164" cy="560144"/>
            </a:xfrm>
            <a:prstGeom prst="rect">
              <a:avLst/>
            </a:prstGeom>
            <a:ln>
              <a:noFill/>
            </a:ln>
            <a:effectLst>
              <a:glow>
                <a:schemeClr val="accent1">
                  <a:alpha val="40000"/>
                </a:schemeClr>
              </a:glow>
              <a:outerShdw blurRad="190500" algn="tl" rotWithShape="0">
                <a:schemeClr val="bg1">
                  <a:alpha val="70000"/>
                </a:scheme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6896" y="2202792"/>
              <a:ext cx="507000" cy="570375"/>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314001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9601200" cy="914400"/>
          </a:xfrm>
        </p:spPr>
        <p:txBody>
          <a:bodyPr/>
          <a:lstStyle/>
          <a:p>
            <a:pPr algn="ctr"/>
            <a:r>
              <a:rPr lang="en-US" sz="4800" dirty="0" smtClean="0"/>
              <a:t>Agreement</a:t>
            </a:r>
            <a:r>
              <a:rPr lang="en-US" dirty="0" smtClean="0"/>
              <a:t> to Initiate a Land Exchange</a:t>
            </a:r>
            <a:endParaRPr lang="en-US" dirty="0"/>
          </a:p>
        </p:txBody>
      </p:sp>
      <p:sp>
        <p:nvSpPr>
          <p:cNvPr id="3" name="Content Placeholder 2"/>
          <p:cNvSpPr>
            <a:spLocks noGrp="1"/>
          </p:cNvSpPr>
          <p:nvPr>
            <p:ph idx="1"/>
          </p:nvPr>
        </p:nvSpPr>
        <p:spPr>
          <a:xfrm>
            <a:off x="2019300" y="1447800"/>
            <a:ext cx="8153400" cy="4737100"/>
          </a:xfrm>
        </p:spPr>
        <p:txBody>
          <a:bodyPr>
            <a:normAutofit/>
          </a:bodyPr>
          <a:lstStyle/>
          <a:p>
            <a:pPr algn="ctr"/>
            <a:r>
              <a:rPr lang="en-US" sz="4400" dirty="0" smtClean="0"/>
              <a:t>Purpose</a:t>
            </a:r>
          </a:p>
          <a:p>
            <a:pPr algn="ctr"/>
            <a:r>
              <a:rPr lang="en-US" sz="4400" dirty="0" smtClean="0"/>
              <a:t>When</a:t>
            </a:r>
          </a:p>
          <a:p>
            <a:pPr algn="ctr"/>
            <a:r>
              <a:rPr lang="en-US" sz="4400" dirty="0" smtClean="0"/>
              <a:t>Authority</a:t>
            </a:r>
          </a:p>
          <a:p>
            <a:pPr algn="ctr"/>
            <a:r>
              <a:rPr lang="en-US" sz="4400" dirty="0" smtClean="0"/>
              <a:t>Content</a:t>
            </a:r>
          </a:p>
          <a:p>
            <a:pPr algn="ctr"/>
            <a:r>
              <a:rPr lang="en-US" sz="4400" dirty="0" smtClean="0"/>
              <a:t>Schedule/Cost/Responsibilities</a:t>
            </a:r>
            <a:endParaRPr lang="en-US" sz="4400" dirty="0"/>
          </a:p>
        </p:txBody>
      </p:sp>
    </p:spTree>
    <p:extLst>
      <p:ext uri="{BB962C8B-B14F-4D97-AF65-F5344CB8AC3E}">
        <p14:creationId xmlns:p14="http://schemas.microsoft.com/office/powerpoint/2010/main" val="378339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PURPOSE</a:t>
            </a:r>
            <a:endParaRPr lang="en-US" sz="4800" dirty="0"/>
          </a:p>
        </p:txBody>
      </p:sp>
      <p:sp>
        <p:nvSpPr>
          <p:cNvPr id="3" name="Content Placeholder 2"/>
          <p:cNvSpPr>
            <a:spLocks noGrp="1"/>
          </p:cNvSpPr>
          <p:nvPr>
            <p:ph idx="1"/>
          </p:nvPr>
        </p:nvSpPr>
        <p:spPr>
          <a:xfrm>
            <a:off x="5494020" y="787399"/>
            <a:ext cx="6080760" cy="5556839"/>
          </a:xfrm>
        </p:spPr>
        <p:txBody>
          <a:bodyPr anchor="t">
            <a:noAutofit/>
          </a:bodyPr>
          <a:lstStyle/>
          <a:p>
            <a:pPr marL="514350" indent="-514350">
              <a:spcBef>
                <a:spcPts val="2400"/>
              </a:spcBef>
              <a:buFont typeface="+mj-lt"/>
              <a:buAutoNum type="arabicParenR"/>
            </a:pPr>
            <a:r>
              <a:rPr lang="en-US" sz="3200" dirty="0" smtClean="0"/>
              <a:t>Identify lands and interests being considered</a:t>
            </a:r>
          </a:p>
          <a:p>
            <a:pPr marL="514350" indent="-514350">
              <a:spcBef>
                <a:spcPts val="2400"/>
              </a:spcBef>
              <a:buFont typeface="+mj-lt"/>
              <a:buAutoNum type="arabicParenR"/>
            </a:pPr>
            <a:r>
              <a:rPr lang="en-US" sz="3200" dirty="0" smtClean="0"/>
              <a:t>Roles and </a:t>
            </a:r>
            <a:r>
              <a:rPr lang="en-US" sz="3200" dirty="0"/>
              <a:t>responsibilities </a:t>
            </a:r>
            <a:r>
              <a:rPr lang="en-US" sz="3200" dirty="0" smtClean="0"/>
              <a:t>of each party</a:t>
            </a:r>
          </a:p>
          <a:p>
            <a:pPr marL="514350" indent="-514350">
              <a:spcBef>
                <a:spcPts val="2400"/>
              </a:spcBef>
              <a:buFont typeface="+mj-lt"/>
              <a:buAutoNum type="arabicParenR"/>
            </a:pPr>
            <a:r>
              <a:rPr lang="en-US" sz="3200" dirty="0" smtClean="0"/>
              <a:t>Responsibility for processing costs</a:t>
            </a:r>
          </a:p>
          <a:p>
            <a:pPr marL="514350" indent="-514350">
              <a:spcBef>
                <a:spcPts val="2400"/>
              </a:spcBef>
              <a:buFont typeface="+mj-lt"/>
              <a:buAutoNum type="arabicParenR"/>
            </a:pPr>
            <a:r>
              <a:rPr lang="en-US" sz="3200" dirty="0" smtClean="0"/>
              <a:t>Estimated schedule and time frames </a:t>
            </a:r>
            <a:r>
              <a:rPr lang="en-US" sz="3200" dirty="0"/>
              <a:t>for processing the land </a:t>
            </a:r>
            <a:r>
              <a:rPr lang="en-US" sz="3200" dirty="0" smtClean="0"/>
              <a:t>exchange</a:t>
            </a:r>
            <a:endParaRPr lang="en-US" sz="3200" dirty="0"/>
          </a:p>
        </p:txBody>
      </p:sp>
      <p:sp>
        <p:nvSpPr>
          <p:cNvPr id="4" name="Text Placeholder 3"/>
          <p:cNvSpPr>
            <a:spLocks noGrp="1"/>
          </p:cNvSpPr>
          <p:nvPr>
            <p:ph type="body" sz="half" idx="2"/>
          </p:nvPr>
        </p:nvSpPr>
        <p:spPr/>
        <p:txBody>
          <a:bodyPr>
            <a:normAutofit lnSpcReduction="10000"/>
          </a:bodyPr>
          <a:lstStyle/>
          <a:p>
            <a:r>
              <a:rPr lang="en-US" sz="3600" dirty="0" smtClean="0"/>
              <a:t>Agreement to Initiate a Land Exchange</a:t>
            </a:r>
            <a:endParaRPr lang="en-US" sz="3600" dirty="0"/>
          </a:p>
        </p:txBody>
      </p:sp>
      <p:grpSp>
        <p:nvGrpSpPr>
          <p:cNvPr id="7" name="Group 6"/>
          <p:cNvGrpSpPr/>
          <p:nvPr/>
        </p:nvGrpSpPr>
        <p:grpSpPr>
          <a:xfrm>
            <a:off x="4560527" y="4480560"/>
            <a:ext cx="640164" cy="1251926"/>
            <a:chOff x="1970314" y="2202792"/>
            <a:chExt cx="640164" cy="1251926"/>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70314" y="2894574"/>
              <a:ext cx="640164" cy="560144"/>
            </a:xfrm>
            <a:prstGeom prst="rect">
              <a:avLst/>
            </a:prstGeom>
            <a:ln>
              <a:noFill/>
            </a:ln>
            <a:effectLst>
              <a:glow>
                <a:schemeClr val="accent1">
                  <a:alpha val="40000"/>
                </a:schemeClr>
              </a:glow>
              <a:outerShdw blurRad="190500" algn="tl" rotWithShape="0">
                <a:schemeClr val="bg1">
                  <a:alpha val="70000"/>
                </a:scheme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6896" y="2202792"/>
              <a:ext cx="507000" cy="570375"/>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85312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WHEN</a:t>
            </a:r>
            <a:endParaRPr lang="en-US" sz="4800" dirty="0"/>
          </a:p>
        </p:txBody>
      </p:sp>
      <p:sp>
        <p:nvSpPr>
          <p:cNvPr id="3" name="Content Placeholder 2"/>
          <p:cNvSpPr>
            <a:spLocks noGrp="1"/>
          </p:cNvSpPr>
          <p:nvPr>
            <p:ph idx="1"/>
          </p:nvPr>
        </p:nvSpPr>
        <p:spPr>
          <a:xfrm>
            <a:off x="5494020" y="1045029"/>
            <a:ext cx="6080760" cy="5299210"/>
          </a:xfrm>
        </p:spPr>
        <p:txBody>
          <a:bodyPr anchor="t">
            <a:noAutofit/>
          </a:bodyPr>
          <a:lstStyle/>
          <a:p>
            <a:pPr>
              <a:spcBef>
                <a:spcPts val="0"/>
              </a:spcBef>
              <a:spcAft>
                <a:spcPts val="2400"/>
              </a:spcAft>
              <a:buFont typeface="Wingdings" panose="05000000000000000000" pitchFamily="2" charset="2"/>
              <a:buChar char="§"/>
            </a:pPr>
            <a:r>
              <a:rPr lang="en-US" sz="3200" dirty="0"/>
              <a:t>Drafted as a part of completing the initial evaluation and feasibility report for a land exchange proposal. </a:t>
            </a:r>
          </a:p>
          <a:p>
            <a:pPr>
              <a:spcBef>
                <a:spcPts val="0"/>
              </a:spcBef>
              <a:spcAft>
                <a:spcPts val="2400"/>
              </a:spcAft>
              <a:buFont typeface="Wingdings" panose="05000000000000000000" pitchFamily="2" charset="2"/>
              <a:buChar char="§"/>
            </a:pPr>
            <a:r>
              <a:rPr lang="en-US" sz="3200" dirty="0"/>
              <a:t>ATI is not executed until after approval of the feasibility report by the BLM Deputy </a:t>
            </a:r>
            <a:r>
              <a:rPr lang="en-US" sz="3200" dirty="0" smtClean="0"/>
              <a:t>Director or Review and Approval by Regional Office.</a:t>
            </a:r>
            <a:endParaRPr lang="en-US" sz="3200" dirty="0"/>
          </a:p>
        </p:txBody>
      </p:sp>
      <p:sp>
        <p:nvSpPr>
          <p:cNvPr id="4" name="Text Placeholder 3"/>
          <p:cNvSpPr>
            <a:spLocks noGrp="1"/>
          </p:cNvSpPr>
          <p:nvPr>
            <p:ph type="body" sz="half" idx="2"/>
          </p:nvPr>
        </p:nvSpPr>
        <p:spPr/>
        <p:txBody>
          <a:bodyPr>
            <a:normAutofit lnSpcReduction="10000"/>
          </a:bodyPr>
          <a:lstStyle/>
          <a:p>
            <a:r>
              <a:rPr lang="en-US" sz="3600" dirty="0" smtClean="0"/>
              <a:t>Agreement to Initiate a Land Exchange</a:t>
            </a:r>
            <a:endParaRPr lang="en-US" sz="3600" dirty="0"/>
          </a:p>
        </p:txBody>
      </p:sp>
      <p:grpSp>
        <p:nvGrpSpPr>
          <p:cNvPr id="5" name="Group 4"/>
          <p:cNvGrpSpPr/>
          <p:nvPr/>
        </p:nvGrpSpPr>
        <p:grpSpPr>
          <a:xfrm>
            <a:off x="4560528" y="4617720"/>
            <a:ext cx="640164" cy="1251926"/>
            <a:chOff x="1970314" y="2202792"/>
            <a:chExt cx="640164" cy="1251926"/>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70314" y="2894574"/>
              <a:ext cx="640164" cy="560144"/>
            </a:xfrm>
            <a:prstGeom prst="rect">
              <a:avLst/>
            </a:prstGeom>
            <a:ln>
              <a:noFill/>
            </a:ln>
            <a:effectLst>
              <a:glow>
                <a:schemeClr val="accent1">
                  <a:alpha val="40000"/>
                </a:schemeClr>
              </a:glow>
              <a:outerShdw blurRad="190500" algn="tl" rotWithShape="0">
                <a:schemeClr val="bg1">
                  <a:alpha val="70000"/>
                </a:scheme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6896" y="2202792"/>
              <a:ext cx="507000" cy="570375"/>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277976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AUTHORITY TO EXECUTE</a:t>
            </a:r>
            <a:endParaRPr lang="en-US" sz="4800" dirty="0"/>
          </a:p>
        </p:txBody>
      </p:sp>
      <p:sp>
        <p:nvSpPr>
          <p:cNvPr id="3" name="Content Placeholder 2"/>
          <p:cNvSpPr>
            <a:spLocks noGrp="1"/>
          </p:cNvSpPr>
          <p:nvPr>
            <p:ph idx="1"/>
          </p:nvPr>
        </p:nvSpPr>
        <p:spPr>
          <a:xfrm>
            <a:off x="5494019" y="855405"/>
            <a:ext cx="6262551" cy="5488833"/>
          </a:xfrm>
        </p:spPr>
        <p:txBody>
          <a:bodyPr anchor="t">
            <a:noAutofit/>
          </a:bodyPr>
          <a:lstStyle/>
          <a:p>
            <a:pPr marL="0" indent="0">
              <a:buNone/>
            </a:pPr>
            <a:r>
              <a:rPr lang="en-US" sz="2800" dirty="0" smtClean="0"/>
              <a:t>Field Manager or Forest Supervisor signs </a:t>
            </a:r>
            <a:r>
              <a:rPr lang="en-US" sz="2800" b="1" u="sng" dirty="0" smtClean="0"/>
              <a:t>except:</a:t>
            </a:r>
          </a:p>
          <a:p>
            <a:pPr>
              <a:buFont typeface="Wingdings" panose="05000000000000000000" pitchFamily="2" charset="2"/>
              <a:buChar char="§"/>
            </a:pPr>
            <a:r>
              <a:rPr lang="en-US" sz="2800" dirty="0" smtClean="0"/>
              <a:t>Compensation for assumed costs/ responsibilities by non-Federal party</a:t>
            </a:r>
          </a:p>
          <a:p>
            <a:pPr>
              <a:buFont typeface="Wingdings" panose="05000000000000000000" pitchFamily="2" charset="2"/>
              <a:buChar char="§"/>
            </a:pPr>
            <a:r>
              <a:rPr lang="en-US" sz="2800" dirty="0" smtClean="0"/>
              <a:t>Assumption of more than an equal share of costs/responsibilities (BLM)</a:t>
            </a:r>
          </a:p>
          <a:p>
            <a:pPr>
              <a:buFont typeface="Wingdings" panose="05000000000000000000" pitchFamily="2" charset="2"/>
              <a:buChar char="§"/>
            </a:pPr>
            <a:r>
              <a:rPr lang="en-US" sz="2800" dirty="0" smtClean="0"/>
              <a:t>Assembled exchange ledger (BLM)</a:t>
            </a:r>
          </a:p>
          <a:p>
            <a:pPr>
              <a:buFont typeface="Wingdings" panose="05000000000000000000" pitchFamily="2" charset="2"/>
              <a:buChar char="§"/>
            </a:pPr>
            <a:r>
              <a:rPr lang="en-US" sz="2800" dirty="0" smtClean="0"/>
              <a:t>Bargaining, other methods, or arbitration are proposed</a:t>
            </a:r>
          </a:p>
          <a:p>
            <a:pPr>
              <a:buFont typeface="Wingdings" panose="05000000000000000000" pitchFamily="2" charset="2"/>
              <a:buChar char="§"/>
            </a:pPr>
            <a:r>
              <a:rPr lang="en-US" sz="2800" dirty="0" smtClean="0"/>
              <a:t>Approval of certain hazmat agreement is required</a:t>
            </a:r>
            <a:endParaRPr lang="en-US" sz="2800" dirty="0"/>
          </a:p>
        </p:txBody>
      </p:sp>
      <p:sp>
        <p:nvSpPr>
          <p:cNvPr id="4" name="Text Placeholder 3"/>
          <p:cNvSpPr>
            <a:spLocks noGrp="1"/>
          </p:cNvSpPr>
          <p:nvPr>
            <p:ph type="body" sz="half" idx="2"/>
          </p:nvPr>
        </p:nvSpPr>
        <p:spPr/>
        <p:txBody>
          <a:bodyPr>
            <a:normAutofit lnSpcReduction="10000"/>
          </a:bodyPr>
          <a:lstStyle/>
          <a:p>
            <a:r>
              <a:rPr lang="en-US" sz="3600" dirty="0" smtClean="0"/>
              <a:t>Agreement to Initiate a Land Exchange</a:t>
            </a:r>
            <a:endParaRPr lang="en-US" sz="3600" dirty="0"/>
          </a:p>
        </p:txBody>
      </p:sp>
      <p:grpSp>
        <p:nvGrpSpPr>
          <p:cNvPr id="5" name="Group 4"/>
          <p:cNvGrpSpPr/>
          <p:nvPr/>
        </p:nvGrpSpPr>
        <p:grpSpPr>
          <a:xfrm>
            <a:off x="4560528" y="4617720"/>
            <a:ext cx="640164" cy="1251926"/>
            <a:chOff x="1970314" y="2202792"/>
            <a:chExt cx="640164" cy="1251926"/>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70314" y="2894574"/>
              <a:ext cx="640164" cy="560144"/>
            </a:xfrm>
            <a:prstGeom prst="rect">
              <a:avLst/>
            </a:prstGeom>
            <a:ln>
              <a:noFill/>
            </a:ln>
            <a:effectLst>
              <a:glow>
                <a:schemeClr val="accent1">
                  <a:alpha val="40000"/>
                </a:schemeClr>
              </a:glow>
              <a:outerShdw blurRad="190500" algn="tl" rotWithShape="0">
                <a:schemeClr val="bg1">
                  <a:alpha val="70000"/>
                </a:scheme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6896" y="2202792"/>
              <a:ext cx="507000" cy="570375"/>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409667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AUTHORITY TO AMEND</a:t>
            </a:r>
            <a:endParaRPr lang="en-US" sz="4800" dirty="0"/>
          </a:p>
        </p:txBody>
      </p:sp>
      <p:sp>
        <p:nvSpPr>
          <p:cNvPr id="3" name="Content Placeholder 2"/>
          <p:cNvSpPr>
            <a:spLocks noGrp="1"/>
          </p:cNvSpPr>
          <p:nvPr>
            <p:ph idx="1"/>
          </p:nvPr>
        </p:nvSpPr>
        <p:spPr>
          <a:xfrm>
            <a:off x="5176684" y="648929"/>
            <a:ext cx="6518787" cy="5695310"/>
          </a:xfrm>
        </p:spPr>
        <p:txBody>
          <a:bodyPr anchor="t">
            <a:noAutofit/>
          </a:bodyPr>
          <a:lstStyle/>
          <a:p>
            <a:pPr>
              <a:buFont typeface="Wingdings" panose="05000000000000000000" pitchFamily="2" charset="2"/>
              <a:buChar char="§"/>
            </a:pPr>
            <a:r>
              <a:rPr lang="en-US" sz="3200" dirty="0" smtClean="0"/>
              <a:t>Pay attention to time commitments</a:t>
            </a:r>
          </a:p>
          <a:p>
            <a:pPr>
              <a:buFont typeface="Wingdings" panose="05000000000000000000" pitchFamily="2" charset="2"/>
              <a:buChar char="§"/>
            </a:pPr>
            <a:r>
              <a:rPr lang="en-US" sz="3200" dirty="0" smtClean="0"/>
              <a:t>May amend any time </a:t>
            </a:r>
            <a:r>
              <a:rPr lang="en-US" sz="3200" dirty="0" smtClean="0">
                <a:solidFill>
                  <a:srgbClr val="FFFF00"/>
                </a:solidFill>
              </a:rPr>
              <a:t>in writing</a:t>
            </a:r>
          </a:p>
          <a:p>
            <a:pPr>
              <a:buFont typeface="Wingdings" panose="05000000000000000000" pitchFamily="2" charset="2"/>
              <a:buChar char="§"/>
            </a:pPr>
            <a:r>
              <a:rPr lang="en-US" sz="3200" dirty="0" smtClean="0"/>
              <a:t>Not subject to protest/appeal</a:t>
            </a:r>
          </a:p>
          <a:p>
            <a:pPr>
              <a:buFont typeface="Wingdings" panose="05000000000000000000" pitchFamily="2" charset="2"/>
              <a:buChar char="§"/>
            </a:pPr>
            <a:r>
              <a:rPr lang="en-US" sz="3200" dirty="0" smtClean="0"/>
              <a:t>Must amend ATI if:</a:t>
            </a:r>
          </a:p>
          <a:p>
            <a:pPr lvl="1">
              <a:spcBef>
                <a:spcPts val="600"/>
              </a:spcBef>
              <a:buFont typeface="Wingdings" panose="05000000000000000000" pitchFamily="2" charset="2"/>
              <a:buChar char="§"/>
            </a:pPr>
            <a:r>
              <a:rPr lang="en-US" sz="2800" dirty="0" smtClean="0"/>
              <a:t>NOEP is amended/supplemented</a:t>
            </a:r>
          </a:p>
          <a:p>
            <a:pPr lvl="1">
              <a:spcBef>
                <a:spcPts val="600"/>
              </a:spcBef>
              <a:buFont typeface="Wingdings" panose="05000000000000000000" pitchFamily="2" charset="2"/>
              <a:buChar char="§"/>
            </a:pPr>
            <a:r>
              <a:rPr lang="en-US" sz="2800" dirty="0" smtClean="0"/>
              <a:t>Changes trigger assumption of costs</a:t>
            </a:r>
          </a:p>
          <a:p>
            <a:pPr lvl="1">
              <a:spcBef>
                <a:spcPts val="600"/>
              </a:spcBef>
              <a:buFont typeface="Wingdings" panose="05000000000000000000" pitchFamily="2" charset="2"/>
              <a:buChar char="§"/>
            </a:pPr>
            <a:r>
              <a:rPr lang="en-US" sz="2800" dirty="0" smtClean="0"/>
              <a:t>Adopt assembled exchange provisions</a:t>
            </a:r>
          </a:p>
          <a:p>
            <a:pPr>
              <a:buFont typeface="Wingdings" panose="05000000000000000000" pitchFamily="2" charset="2"/>
              <a:buChar char="§"/>
            </a:pPr>
            <a:r>
              <a:rPr lang="en-US" sz="3200" dirty="0" smtClean="0"/>
              <a:t>Additional review or approval only if significant changes</a:t>
            </a:r>
          </a:p>
        </p:txBody>
      </p:sp>
      <p:sp>
        <p:nvSpPr>
          <p:cNvPr id="4" name="Text Placeholder 3"/>
          <p:cNvSpPr>
            <a:spLocks noGrp="1"/>
          </p:cNvSpPr>
          <p:nvPr>
            <p:ph type="body" sz="half" idx="2"/>
          </p:nvPr>
        </p:nvSpPr>
        <p:spPr/>
        <p:txBody>
          <a:bodyPr>
            <a:normAutofit lnSpcReduction="10000"/>
          </a:bodyPr>
          <a:lstStyle/>
          <a:p>
            <a:r>
              <a:rPr lang="en-US" sz="3600" dirty="0" smtClean="0"/>
              <a:t>Agreement to Initiate a Land Exchange</a:t>
            </a:r>
            <a:endParaRPr lang="en-US" sz="3600" dirty="0"/>
          </a:p>
        </p:txBody>
      </p:sp>
      <p:grpSp>
        <p:nvGrpSpPr>
          <p:cNvPr id="5" name="Group 4"/>
          <p:cNvGrpSpPr/>
          <p:nvPr/>
        </p:nvGrpSpPr>
        <p:grpSpPr>
          <a:xfrm>
            <a:off x="4536519" y="4617720"/>
            <a:ext cx="640164" cy="1251926"/>
            <a:chOff x="1970314" y="2202792"/>
            <a:chExt cx="640164" cy="1251926"/>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70314" y="2894574"/>
              <a:ext cx="640164" cy="560144"/>
            </a:xfrm>
            <a:prstGeom prst="rect">
              <a:avLst/>
            </a:prstGeom>
            <a:ln>
              <a:noFill/>
            </a:ln>
            <a:effectLst>
              <a:glow>
                <a:schemeClr val="accent1">
                  <a:alpha val="40000"/>
                </a:schemeClr>
              </a:glow>
              <a:outerShdw blurRad="190500" algn="tl" rotWithShape="0">
                <a:schemeClr val="bg1">
                  <a:alpha val="70000"/>
                </a:scheme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6896" y="2202792"/>
              <a:ext cx="507000" cy="570375"/>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192418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51760"/>
            <a:ext cx="4050890" cy="1828800"/>
          </a:xfrm>
        </p:spPr>
        <p:txBody>
          <a:bodyPr/>
          <a:lstStyle/>
          <a:p>
            <a:r>
              <a:rPr lang="en-US" sz="4800" dirty="0" smtClean="0"/>
              <a:t>AUTHORITY </a:t>
            </a:r>
            <a:br>
              <a:rPr lang="en-US" sz="4800" dirty="0" smtClean="0"/>
            </a:br>
            <a:r>
              <a:rPr lang="en-US" sz="4800" dirty="0" smtClean="0"/>
              <a:t>TO TERMINATE</a:t>
            </a:r>
            <a:endParaRPr lang="en-US" sz="4800" dirty="0"/>
          </a:p>
        </p:txBody>
      </p:sp>
      <p:sp>
        <p:nvSpPr>
          <p:cNvPr id="3" name="Content Placeholder 2"/>
          <p:cNvSpPr>
            <a:spLocks noGrp="1"/>
          </p:cNvSpPr>
          <p:nvPr>
            <p:ph idx="1"/>
          </p:nvPr>
        </p:nvSpPr>
        <p:spPr>
          <a:xfrm>
            <a:off x="5442155" y="914400"/>
            <a:ext cx="6076335" cy="5429839"/>
          </a:xfrm>
        </p:spPr>
        <p:txBody>
          <a:bodyPr anchor="t">
            <a:noAutofit/>
          </a:bodyPr>
          <a:lstStyle/>
          <a:p>
            <a:pPr>
              <a:spcBef>
                <a:spcPts val="2400"/>
              </a:spcBef>
              <a:buFont typeface="Wingdings" panose="05000000000000000000" pitchFamily="2" charset="2"/>
              <a:buChar char="§"/>
            </a:pPr>
            <a:r>
              <a:rPr lang="en-US" sz="3200" dirty="0" smtClean="0"/>
              <a:t>May terminate any time </a:t>
            </a:r>
            <a:r>
              <a:rPr lang="en-US" sz="3200" dirty="0" smtClean="0">
                <a:solidFill>
                  <a:srgbClr val="FFFF00"/>
                </a:solidFill>
              </a:rPr>
              <a:t>in writing</a:t>
            </a:r>
          </a:p>
          <a:p>
            <a:pPr>
              <a:spcBef>
                <a:spcPts val="2400"/>
              </a:spcBef>
              <a:buFont typeface="Wingdings" panose="05000000000000000000" pitchFamily="2" charset="2"/>
              <a:buChar char="§"/>
            </a:pPr>
            <a:r>
              <a:rPr lang="en-US" sz="3200" dirty="0" smtClean="0"/>
              <a:t>Not legally binding to any party</a:t>
            </a:r>
          </a:p>
          <a:p>
            <a:pPr>
              <a:spcBef>
                <a:spcPts val="2400"/>
              </a:spcBef>
              <a:buFont typeface="Wingdings" panose="05000000000000000000" pitchFamily="2" charset="2"/>
              <a:buChar char="§"/>
            </a:pPr>
            <a:r>
              <a:rPr lang="en-US" sz="3200" dirty="0" smtClean="0"/>
              <a:t>Withdraw or terminate when processing is abandoned</a:t>
            </a:r>
          </a:p>
          <a:p>
            <a:pPr>
              <a:spcBef>
                <a:spcPts val="2400"/>
              </a:spcBef>
              <a:buFont typeface="Wingdings" panose="05000000000000000000" pitchFamily="2" charset="2"/>
              <a:buChar char="§"/>
            </a:pPr>
            <a:r>
              <a:rPr lang="en-US" sz="3200" dirty="0" smtClean="0"/>
              <a:t>Not subject to protest or appeal</a:t>
            </a:r>
          </a:p>
          <a:p>
            <a:pPr>
              <a:spcBef>
                <a:spcPts val="2400"/>
              </a:spcBef>
              <a:buFont typeface="Wingdings" panose="05000000000000000000" pitchFamily="2" charset="2"/>
              <a:buChar char="§"/>
            </a:pPr>
            <a:r>
              <a:rPr lang="en-US" sz="3200" dirty="0" smtClean="0"/>
              <a:t>No obligations or reimbursements are authorized</a:t>
            </a:r>
          </a:p>
          <a:p>
            <a:pPr marL="0" indent="0">
              <a:spcBef>
                <a:spcPts val="2400"/>
              </a:spcBef>
              <a:buNone/>
            </a:pPr>
            <a:endParaRPr lang="en-US" sz="3200" dirty="0" smtClean="0"/>
          </a:p>
          <a:p>
            <a:pPr>
              <a:spcBef>
                <a:spcPts val="2400"/>
              </a:spcBef>
              <a:buFont typeface="Wingdings" panose="05000000000000000000" pitchFamily="2" charset="2"/>
              <a:buChar char="§"/>
            </a:pPr>
            <a:endParaRPr lang="en-US" sz="3200" dirty="0" smtClean="0"/>
          </a:p>
          <a:p>
            <a:pPr>
              <a:spcBef>
                <a:spcPts val="2400"/>
              </a:spcBef>
              <a:buFont typeface="Wingdings" panose="05000000000000000000" pitchFamily="2" charset="2"/>
              <a:buChar char="§"/>
            </a:pPr>
            <a:endParaRPr lang="en-US" sz="3200" dirty="0" smtClean="0"/>
          </a:p>
          <a:p>
            <a:pPr>
              <a:spcBef>
                <a:spcPts val="2400"/>
              </a:spcBef>
              <a:buFont typeface="Wingdings" panose="05000000000000000000" pitchFamily="2" charset="2"/>
              <a:buChar char="§"/>
            </a:pPr>
            <a:endParaRPr lang="en-US" sz="3200" dirty="0" smtClean="0"/>
          </a:p>
          <a:p>
            <a:pPr marL="0" indent="0">
              <a:spcBef>
                <a:spcPts val="2400"/>
              </a:spcBef>
              <a:buNone/>
            </a:pPr>
            <a:endParaRPr lang="en-US" sz="3200" dirty="0"/>
          </a:p>
        </p:txBody>
      </p:sp>
      <p:sp>
        <p:nvSpPr>
          <p:cNvPr id="4" name="Text Placeholder 3"/>
          <p:cNvSpPr>
            <a:spLocks noGrp="1"/>
          </p:cNvSpPr>
          <p:nvPr>
            <p:ph type="body" sz="half" idx="2"/>
          </p:nvPr>
        </p:nvSpPr>
        <p:spPr/>
        <p:txBody>
          <a:bodyPr>
            <a:normAutofit lnSpcReduction="10000"/>
          </a:bodyPr>
          <a:lstStyle/>
          <a:p>
            <a:r>
              <a:rPr lang="en-US" sz="3600" dirty="0" smtClean="0"/>
              <a:t>Agreement to Initiate a Land Exchange</a:t>
            </a:r>
            <a:endParaRPr lang="en-US" sz="3600" dirty="0"/>
          </a:p>
        </p:txBody>
      </p:sp>
      <p:grpSp>
        <p:nvGrpSpPr>
          <p:cNvPr id="5" name="Group 4"/>
          <p:cNvGrpSpPr/>
          <p:nvPr/>
        </p:nvGrpSpPr>
        <p:grpSpPr>
          <a:xfrm>
            <a:off x="4534595" y="4617720"/>
            <a:ext cx="640164" cy="1251926"/>
            <a:chOff x="1970314" y="2202792"/>
            <a:chExt cx="640164" cy="1251926"/>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70314" y="2894574"/>
              <a:ext cx="640164" cy="560144"/>
            </a:xfrm>
            <a:prstGeom prst="rect">
              <a:avLst/>
            </a:prstGeom>
            <a:ln>
              <a:noFill/>
            </a:ln>
            <a:effectLst>
              <a:glow>
                <a:schemeClr val="accent1">
                  <a:alpha val="40000"/>
                </a:schemeClr>
              </a:glow>
              <a:outerShdw blurRad="190500" algn="tl" rotWithShape="0">
                <a:schemeClr val="bg1">
                  <a:alpha val="70000"/>
                </a:scheme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6896" y="2202792"/>
              <a:ext cx="507000" cy="570375"/>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284260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04" y="693174"/>
            <a:ext cx="4483510" cy="3787386"/>
          </a:xfrm>
        </p:spPr>
        <p:txBody>
          <a:bodyPr/>
          <a:lstStyle/>
          <a:p>
            <a:r>
              <a:rPr lang="en-US" sz="4800" dirty="0" smtClean="0"/>
              <a:t>MULTIPLE BLM OFFICES or  OTHER FEDERAL AGENCY</a:t>
            </a:r>
            <a:endParaRPr lang="en-US" sz="4800" dirty="0"/>
          </a:p>
        </p:txBody>
      </p:sp>
      <p:sp>
        <p:nvSpPr>
          <p:cNvPr id="3" name="Content Placeholder 2"/>
          <p:cNvSpPr>
            <a:spLocks noGrp="1"/>
          </p:cNvSpPr>
          <p:nvPr>
            <p:ph idx="1"/>
          </p:nvPr>
        </p:nvSpPr>
        <p:spPr>
          <a:xfrm>
            <a:off x="5265173" y="693173"/>
            <a:ext cx="6459795" cy="5651065"/>
          </a:xfrm>
        </p:spPr>
        <p:txBody>
          <a:bodyPr anchor="t">
            <a:noAutofit/>
          </a:bodyPr>
          <a:lstStyle/>
          <a:p>
            <a:pPr>
              <a:buFont typeface="Wingdings" panose="05000000000000000000" pitchFamily="2" charset="2"/>
              <a:buChar char="§"/>
            </a:pPr>
            <a:r>
              <a:rPr lang="en-US" sz="3200" dirty="0" smtClean="0"/>
              <a:t>All parties must sign ATI</a:t>
            </a:r>
          </a:p>
          <a:p>
            <a:pPr>
              <a:buFont typeface="Wingdings" panose="05000000000000000000" pitchFamily="2" charset="2"/>
              <a:buChar char="§"/>
            </a:pPr>
            <a:r>
              <a:rPr lang="en-US" sz="3200" dirty="0"/>
              <a:t>F</a:t>
            </a:r>
            <a:r>
              <a:rPr lang="en-US" sz="3200" dirty="0" smtClean="0"/>
              <a:t>or multiple BLM offices lead:</a:t>
            </a:r>
          </a:p>
          <a:p>
            <a:pPr lvl="1">
              <a:spcBef>
                <a:spcPts val="600"/>
              </a:spcBef>
              <a:buFont typeface="Wingdings" panose="05000000000000000000" pitchFamily="2" charset="2"/>
              <a:buChar char="§"/>
            </a:pPr>
            <a:r>
              <a:rPr lang="en-US" sz="2800" dirty="0" smtClean="0"/>
              <a:t>Is designated in feasibility report</a:t>
            </a:r>
          </a:p>
          <a:p>
            <a:pPr lvl="1">
              <a:spcBef>
                <a:spcPts val="600"/>
              </a:spcBef>
              <a:buFont typeface="Wingdings" panose="05000000000000000000" pitchFamily="2" charset="2"/>
              <a:buChar char="§"/>
            </a:pPr>
            <a:r>
              <a:rPr lang="en-US" sz="2800" dirty="0" smtClean="0"/>
              <a:t>Has signing authority</a:t>
            </a:r>
          </a:p>
          <a:p>
            <a:pPr>
              <a:buFont typeface="Wingdings" panose="05000000000000000000" pitchFamily="2" charset="2"/>
              <a:buChar char="§"/>
            </a:pPr>
            <a:r>
              <a:rPr lang="en-US" sz="3200" dirty="0" smtClean="0"/>
              <a:t>Identify non-Federal point of contact</a:t>
            </a:r>
          </a:p>
          <a:p>
            <a:pPr>
              <a:buFont typeface="Wingdings" panose="05000000000000000000" pitchFamily="2" charset="2"/>
              <a:buChar char="§"/>
            </a:pPr>
            <a:r>
              <a:rPr lang="en-US" sz="3200" dirty="0" smtClean="0"/>
              <a:t>Other Federal agency</a:t>
            </a:r>
          </a:p>
          <a:p>
            <a:pPr lvl="1">
              <a:spcBef>
                <a:spcPts val="600"/>
              </a:spcBef>
              <a:buFont typeface="Wingdings" panose="05000000000000000000" pitchFamily="2" charset="2"/>
              <a:buChar char="§"/>
            </a:pPr>
            <a:r>
              <a:rPr lang="en-US" sz="2800" dirty="0" smtClean="0"/>
              <a:t>Also signs ATI</a:t>
            </a:r>
          </a:p>
          <a:p>
            <a:pPr lvl="1">
              <a:spcBef>
                <a:spcPts val="600"/>
              </a:spcBef>
              <a:buFont typeface="Wingdings" panose="05000000000000000000" pitchFamily="2" charset="2"/>
              <a:buChar char="§"/>
            </a:pPr>
            <a:r>
              <a:rPr lang="en-US" sz="2800" dirty="0" smtClean="0"/>
              <a:t>Identifies point of contact</a:t>
            </a:r>
          </a:p>
          <a:p>
            <a:pPr lvl="1">
              <a:spcBef>
                <a:spcPts val="600"/>
              </a:spcBef>
              <a:buFont typeface="Wingdings" panose="05000000000000000000" pitchFamily="2" charset="2"/>
              <a:buChar char="§"/>
            </a:pPr>
            <a:r>
              <a:rPr lang="en-US" sz="2800" dirty="0" smtClean="0"/>
              <a:t>Contributes to exchange processing</a:t>
            </a:r>
          </a:p>
          <a:p>
            <a:pPr>
              <a:buFont typeface="Wingdings" panose="05000000000000000000" pitchFamily="2" charset="2"/>
              <a:buChar char="§"/>
            </a:pPr>
            <a:endParaRPr lang="en-US" sz="2800" dirty="0" smtClean="0"/>
          </a:p>
        </p:txBody>
      </p:sp>
      <p:sp>
        <p:nvSpPr>
          <p:cNvPr id="4" name="Text Placeholder 3"/>
          <p:cNvSpPr>
            <a:spLocks noGrp="1"/>
          </p:cNvSpPr>
          <p:nvPr>
            <p:ph type="body" sz="half" idx="2"/>
          </p:nvPr>
        </p:nvSpPr>
        <p:spPr>
          <a:xfrm>
            <a:off x="427704" y="4617720"/>
            <a:ext cx="4001729" cy="1554480"/>
          </a:xfrm>
        </p:spPr>
        <p:txBody>
          <a:bodyPr>
            <a:normAutofit lnSpcReduction="10000"/>
          </a:bodyPr>
          <a:lstStyle/>
          <a:p>
            <a:r>
              <a:rPr lang="en-US" sz="3600" dirty="0" smtClean="0"/>
              <a:t>Agreement to Initiate a Land Exchange</a:t>
            </a:r>
            <a:endParaRPr lang="en-US" sz="3600" dirty="0"/>
          </a:p>
        </p:txBody>
      </p:sp>
      <p:grpSp>
        <p:nvGrpSpPr>
          <p:cNvPr id="5" name="Group 4"/>
          <p:cNvGrpSpPr/>
          <p:nvPr/>
        </p:nvGrpSpPr>
        <p:grpSpPr>
          <a:xfrm>
            <a:off x="4560528" y="4617720"/>
            <a:ext cx="640164" cy="1251926"/>
            <a:chOff x="1970314" y="2202792"/>
            <a:chExt cx="640164" cy="1251926"/>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70314" y="2894574"/>
              <a:ext cx="640164" cy="560144"/>
            </a:xfrm>
            <a:prstGeom prst="rect">
              <a:avLst/>
            </a:prstGeom>
            <a:ln>
              <a:noFill/>
            </a:ln>
            <a:effectLst>
              <a:glow>
                <a:schemeClr val="accent1">
                  <a:alpha val="40000"/>
                </a:schemeClr>
              </a:glow>
              <a:outerShdw blurRad="190500" algn="tl" rotWithShape="0">
                <a:schemeClr val="bg1">
                  <a:alpha val="70000"/>
                </a:scheme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6896" y="2202792"/>
              <a:ext cx="507000" cy="570375"/>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23704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ue Tan Gradient 16x9">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Blue-Tan Gradient presentation (widescreen)</Template>
  <TotalTime>0</TotalTime>
  <Words>5986</Words>
  <Application>Microsoft Office PowerPoint</Application>
  <PresentationFormat>Widescreen</PresentationFormat>
  <Paragraphs>321</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Franklin Gothic Medium</vt:lpstr>
      <vt:lpstr>Times New Roman</vt:lpstr>
      <vt:lpstr>TimesNewRoman</vt:lpstr>
      <vt:lpstr>Wingdings</vt:lpstr>
      <vt:lpstr>Blue Tan Gradient 16x9</vt:lpstr>
      <vt:lpstr>Agreement to Initiate a  Land Exchange</vt:lpstr>
      <vt:lpstr>REFERENCE</vt:lpstr>
      <vt:lpstr>Agreement to Initiate a Land Exchange</vt:lpstr>
      <vt:lpstr>PURPOSE</vt:lpstr>
      <vt:lpstr>WHEN</vt:lpstr>
      <vt:lpstr>AUTHORITY TO EXECUTE</vt:lpstr>
      <vt:lpstr>AUTHORITY TO AMEND</vt:lpstr>
      <vt:lpstr>AUTHORITY  TO TERMINATE</vt:lpstr>
      <vt:lpstr>MULTIPLE BLM OFFICES or  OTHER FEDERAL AGENCY</vt:lpstr>
      <vt:lpstr>MULTIPLE FORESTS or  OTHER FEDERAL AGENCY</vt:lpstr>
      <vt:lpstr>CONTENT</vt:lpstr>
      <vt:lpstr>PowerPoint Presentation</vt:lpstr>
      <vt:lpstr>PowerPoint Presentation</vt:lpstr>
      <vt:lpstr>PowerPoint Presentation</vt:lpstr>
      <vt:lpstr>PowerPoint Presentation</vt:lpstr>
      <vt:lpstr>PowerPoint Presentation</vt:lpstr>
      <vt:lpstr>ATI Content – Conversion of Rights-of-Way</vt:lpstr>
      <vt:lpstr>ATI Content – Additional Statement(s)</vt:lpstr>
      <vt:lpstr>PROCESSING SCHEDULE, COST, AND RESPONSIBILITY ASSIGNMENTS</vt:lpstr>
      <vt:lpstr>PROCESSING SCHEDULE, COST, AND RESPONSIBILITY ASSIGNMENTS</vt:lpstr>
      <vt:lpstr>Assignment of Costs and Responsibilities</vt:lpstr>
      <vt:lpstr>Assignment of Costs and Responsibilities</vt:lpstr>
      <vt:lpstr>Cost and Schedule Considerations</vt:lpstr>
      <vt:lpstr>Cost Sharing</vt:lpstr>
      <vt:lpstr>Funding Methods/Options</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2017-06-07T00:56:11Z</dcterms:created>
  <dcterms:modified xsi:type="dcterms:W3CDTF">2017-06-16T21:34:18Z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