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8" r:id="rId7"/>
    <p:sldId id="261" r:id="rId8"/>
    <p:sldId id="262" r:id="rId9"/>
    <p:sldId id="263" r:id="rId10"/>
    <p:sldId id="264" r:id="rId11"/>
    <p:sldId id="265" r:id="rId12"/>
    <p:sldId id="270" r:id="rId13"/>
    <p:sldId id="269"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66240" autoAdjust="0"/>
  </p:normalViewPr>
  <p:slideViewPr>
    <p:cSldViewPr snapToGrid="0">
      <p:cViewPr varScale="1">
        <p:scale>
          <a:sx n="64" d="100"/>
          <a:sy n="64" d="100"/>
        </p:scale>
        <p:origin x="1716" y="40"/>
      </p:cViewPr>
      <p:guideLst/>
    </p:cSldViewPr>
  </p:slideViewPr>
  <p:notesTextViewPr>
    <p:cViewPr>
      <p:scale>
        <a:sx n="1" d="1"/>
        <a:sy n="1" d="1"/>
      </p:scale>
      <p:origin x="0" y="0"/>
    </p:cViewPr>
  </p:notesTextViewPr>
  <p:notesViewPr>
    <p:cSldViewPr snapToGrid="0">
      <p:cViewPr varScale="1">
        <p:scale>
          <a:sx n="74" d="100"/>
          <a:sy n="74" d="100"/>
        </p:scale>
        <p:origin x="340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0F6C5-466A-44EA-8763-10049C928860}" type="datetimeFigureOut">
              <a:rPr lang="en-US" smtClean="0"/>
              <a:t>6/16/2017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06E40-9C92-46F2-85E5-EBD1453E7D39}" type="slidenum">
              <a:rPr lang="en-US" smtClean="0"/>
              <a:t>‹#›</a:t>
            </a:fld>
            <a:endParaRPr lang="en-US"/>
          </a:p>
        </p:txBody>
      </p:sp>
    </p:spTree>
    <p:extLst>
      <p:ext uri="{BB962C8B-B14F-4D97-AF65-F5344CB8AC3E}">
        <p14:creationId xmlns:p14="http://schemas.microsoft.com/office/powerpoint/2010/main" val="55006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806E40-9C92-46F2-85E5-EBD1453E7D39}" type="slidenum">
              <a:rPr lang="en-US" smtClean="0"/>
              <a:t>1</a:t>
            </a:fld>
            <a:endParaRPr lang="en-US"/>
          </a:p>
        </p:txBody>
      </p:sp>
    </p:spTree>
    <p:extLst>
      <p:ext uri="{BB962C8B-B14F-4D97-AF65-F5344CB8AC3E}">
        <p14:creationId xmlns:p14="http://schemas.microsoft.com/office/powerpoint/2010/main" val="3062273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415925"/>
            <a:ext cx="5486400" cy="3086100"/>
          </a:xfrm>
        </p:spPr>
      </p:sp>
      <p:sp>
        <p:nvSpPr>
          <p:cNvPr id="3" name="Notes Placeholder 2"/>
          <p:cNvSpPr>
            <a:spLocks noGrp="1"/>
          </p:cNvSpPr>
          <p:nvPr>
            <p:ph type="body" idx="1"/>
          </p:nvPr>
        </p:nvSpPr>
        <p:spPr>
          <a:xfrm>
            <a:off x="685800" y="3707705"/>
            <a:ext cx="5486400" cy="4872624"/>
          </a:xfrm>
        </p:spPr>
        <p:txBody>
          <a:bodyPr/>
          <a:lstStyle/>
          <a:p>
            <a:r>
              <a:rPr lang="en-US" sz="1100" dirty="0" smtClean="0"/>
              <a:t>When to publish the NOEP?  Once approval is received</a:t>
            </a:r>
            <a:r>
              <a:rPr lang="en-US" sz="1100" baseline="0" dirty="0" smtClean="0"/>
              <a:t> from the BLM WO/FS RO, ensure segregation is in place, then after the ATI is signed.</a:t>
            </a:r>
          </a:p>
          <a:p>
            <a:endParaRPr lang="en-US" sz="1100" baseline="0" dirty="0" smtClean="0"/>
          </a:p>
          <a:p>
            <a:pPr marL="171450" indent="-171450">
              <a:buFont typeface="Wingdings" panose="05000000000000000000" pitchFamily="2" charset="2"/>
              <a:buChar char="§"/>
            </a:pPr>
            <a:r>
              <a:rPr lang="en-US" sz="1100" b="0" i="0" u="none" strike="noStrike" kern="1200" baseline="0" dirty="0" smtClean="0">
                <a:solidFill>
                  <a:schemeClr val="tx1"/>
                </a:solidFill>
              </a:rPr>
              <a:t>The NOEP must be published in newspaper(s) of general circulation in all counties where affected land is located. </a:t>
            </a:r>
          </a:p>
          <a:p>
            <a:pPr marL="171450" indent="-171450">
              <a:buFont typeface="Wingdings" panose="05000000000000000000" pitchFamily="2" charset="2"/>
              <a:buChar char="§"/>
            </a:pPr>
            <a:r>
              <a:rPr lang="en-US" sz="1100" b="0" i="0" u="none" strike="noStrike" kern="1200" baseline="0" dirty="0" smtClean="0">
                <a:solidFill>
                  <a:schemeClr val="tx1"/>
                </a:solidFill>
              </a:rPr>
              <a:t>If portions of the Federal and non-Federal land are located in different counties, the NOEP may have to be published in more than one newspaper. </a:t>
            </a:r>
          </a:p>
          <a:p>
            <a:pPr marL="171450" indent="-171450">
              <a:buFont typeface="Wingdings" panose="05000000000000000000" pitchFamily="2" charset="2"/>
              <a:buChar char="§"/>
            </a:pPr>
            <a:r>
              <a:rPr lang="en-US" sz="1100" b="0" i="0" u="none" strike="noStrike" kern="1200" baseline="0" dirty="0" smtClean="0">
                <a:solidFill>
                  <a:schemeClr val="tx1"/>
                </a:solidFill>
              </a:rPr>
              <a:t>The NOEP must be published once a week for 4 consecutive weeks. </a:t>
            </a:r>
          </a:p>
          <a:p>
            <a:pPr marL="171450" indent="-171450">
              <a:buFont typeface="Wingdings" panose="05000000000000000000" pitchFamily="2" charset="2"/>
              <a:buChar char="§"/>
            </a:pPr>
            <a:r>
              <a:rPr lang="en-US" sz="1100" b="0" i="0" u="none" strike="noStrike" kern="1200" baseline="0" dirty="0" smtClean="0">
                <a:solidFill>
                  <a:schemeClr val="tx1"/>
                </a:solidFill>
              </a:rPr>
              <a:t>The first publication must be proofread to check for errors. </a:t>
            </a:r>
          </a:p>
          <a:p>
            <a:pPr marL="171450" indent="-171450">
              <a:buFont typeface="Wingdings" panose="05000000000000000000" pitchFamily="2" charset="2"/>
              <a:buChar char="§"/>
            </a:pPr>
            <a:r>
              <a:rPr lang="en-US" sz="1100" b="0" i="0" u="none" strike="noStrike" kern="1200" baseline="0" dirty="0" smtClean="0">
                <a:solidFill>
                  <a:schemeClr val="tx1"/>
                </a:solidFill>
              </a:rPr>
              <a:t>Requests for publication services should include obtaining a “certificate of publication” for case file documentation.</a:t>
            </a:r>
          </a:p>
          <a:p>
            <a:endParaRPr lang="en-US" sz="1100" b="0" i="0" u="none" strike="noStrike" kern="1200" baseline="0" dirty="0" smtClean="0">
              <a:solidFill>
                <a:schemeClr val="tx1"/>
              </a:solidFill>
            </a:endParaRPr>
          </a:p>
          <a:p>
            <a:r>
              <a:rPr lang="en-US" sz="1100" dirty="0" smtClean="0"/>
              <a:t>Choose the cheapest newspaper that will beet the above county requirements.  Newspaper publication rates can vary greatly, with the larger newspapers usually have higher rates.  Some newspapers will accept a clean, camera-ready copy of the NOEP by fax.</a:t>
            </a:r>
            <a:r>
              <a:rPr lang="en-US" sz="1100" baseline="0" dirty="0" smtClean="0"/>
              <a:t>  Others will want to re-type it and charge you more money.  Some will accept the NOEP via email, but it must be in a certain format (MS Word, .doc, etc.).  </a:t>
            </a:r>
          </a:p>
          <a:p>
            <a:endParaRPr lang="en-US" sz="1100" dirty="0"/>
          </a:p>
          <a:p>
            <a:r>
              <a:rPr lang="en-US" sz="1100" baseline="0" dirty="0" smtClean="0"/>
              <a:t>Make sure that you receive an “Affidavit of Publication” from the newspaper to show that the NOEP was published correctly.  Keep a list of various newspapers with addresses, phone numbers, publishing requirements, etc. for future reference.  You may also publish the NOEP in the Federal Register, although there is no regulatory requirement to do so.</a:t>
            </a:r>
            <a:endParaRPr lang="en-US" sz="1100" dirty="0"/>
          </a:p>
        </p:txBody>
      </p:sp>
      <p:sp>
        <p:nvSpPr>
          <p:cNvPr id="4" name="Slide Number Placeholder 3"/>
          <p:cNvSpPr>
            <a:spLocks noGrp="1"/>
          </p:cNvSpPr>
          <p:nvPr>
            <p:ph type="sldNum" sz="quarter" idx="10"/>
          </p:nvPr>
        </p:nvSpPr>
        <p:spPr/>
        <p:txBody>
          <a:bodyPr/>
          <a:lstStyle/>
          <a:p>
            <a:fld id="{73806E40-9C92-46F2-85E5-EBD1453E7D39}" type="slidenum">
              <a:rPr lang="en-US" smtClean="0"/>
              <a:t>10</a:t>
            </a:fld>
            <a:endParaRPr lang="en-US"/>
          </a:p>
        </p:txBody>
      </p:sp>
    </p:spTree>
    <p:extLst>
      <p:ext uri="{BB962C8B-B14F-4D97-AF65-F5344CB8AC3E}">
        <p14:creationId xmlns:p14="http://schemas.microsoft.com/office/powerpoint/2010/main" val="2324688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8613"/>
            <a:ext cx="5486400" cy="3086100"/>
          </a:xfrm>
        </p:spPr>
      </p:sp>
      <p:sp>
        <p:nvSpPr>
          <p:cNvPr id="3" name="Notes Placeholder 2"/>
          <p:cNvSpPr>
            <a:spLocks noGrp="1"/>
          </p:cNvSpPr>
          <p:nvPr>
            <p:ph type="body" idx="1"/>
          </p:nvPr>
        </p:nvSpPr>
        <p:spPr>
          <a:xfrm>
            <a:off x="685800" y="3544866"/>
            <a:ext cx="5652370" cy="5436296"/>
          </a:xfrm>
        </p:spPr>
        <p:txBody>
          <a:bodyPr/>
          <a:lstStyle/>
          <a:p>
            <a:r>
              <a:rPr lang="en-US" sz="1100" dirty="0" smtClean="0"/>
              <a:t>BLM - You must mail the NOEP directly to certain parties.  Develop a mailing list for the NOEP.</a:t>
            </a:r>
          </a:p>
          <a:p>
            <a:r>
              <a:rPr lang="en-US" sz="1100" dirty="0" smtClean="0"/>
              <a:t>FS – You must mail scoping letter</a:t>
            </a:r>
            <a:r>
              <a:rPr lang="en-US" sz="1100" baseline="0" dirty="0" smtClean="0"/>
              <a:t> tailored to the folks receiving them (rather than NOEP).</a:t>
            </a:r>
            <a:endParaRPr lang="en-US" sz="1100" dirty="0" smtClean="0"/>
          </a:p>
          <a:p>
            <a:endParaRPr lang="en-US" sz="1100" dirty="0" smtClean="0"/>
          </a:p>
          <a:p>
            <a:r>
              <a:rPr lang="en-US" sz="1100" b="0" i="0" u="none" strike="noStrike" kern="1200" baseline="0" dirty="0" smtClean="0">
                <a:solidFill>
                  <a:schemeClr val="tx1"/>
                </a:solidFill>
              </a:rPr>
              <a:t>Copies of the NOEP must be sent to:</a:t>
            </a:r>
          </a:p>
          <a:p>
            <a:pPr marL="228600" indent="-228600">
              <a:buAutoNum type="arabicPeriod"/>
            </a:pPr>
            <a:r>
              <a:rPr lang="en-US" sz="1100" b="0" i="0" u="none" strike="noStrike" kern="1200" baseline="0" dirty="0" smtClean="0">
                <a:solidFill>
                  <a:schemeClr val="tx1"/>
                </a:solidFill>
              </a:rPr>
              <a:t>All authorized users of the Federal and non-Federal land involved in the exchange, including grazing permittees/lessees, recreation use permittees, right-of-way holders, mineral lessees, and holders of any other authorizations. Notify owners of mineral or other interests in the Federal and non-Federal lands. The title evidence for the non-Federal land should be reviewed to determine the existence of affected parties and outstanding rights to determine notification requirements. </a:t>
            </a:r>
          </a:p>
          <a:p>
            <a:pPr marL="228600" indent="-228600">
              <a:buAutoNum type="arabicPeriod"/>
            </a:pPr>
            <a:r>
              <a:rPr lang="en-US" sz="1100" b="0" i="0" u="none" strike="noStrike" kern="1200" baseline="0" dirty="0" smtClean="0">
                <a:solidFill>
                  <a:schemeClr val="tx1"/>
                </a:solidFill>
              </a:rPr>
              <a:t>The NOEP may serve as the 2-year grazing notification to authorized grazing permittees in compliance with the grazing regulations at 43 CFR 4110.4-2(b) which state, in part, "When federal lands are disposed of or devoted to a public purpose which precludes livestock grazing, the permittees and lessees must be given two years prior notification . . . before their grazing permit or grazing lease and grazing preference may be canceled . . . (a) permittee or lessee may unconditionally waive the 2-year prior notification . . . .“</a:t>
            </a:r>
          </a:p>
          <a:p>
            <a:pPr marL="228600" indent="-228600">
              <a:buAutoNum type="arabicPeriod"/>
            </a:pPr>
            <a:r>
              <a:rPr lang="en-US" sz="1100" b="0" i="0" u="none" strike="noStrike" kern="1200" baseline="0" dirty="0" smtClean="0">
                <a:solidFill>
                  <a:schemeClr val="tx1"/>
                </a:solidFill>
              </a:rPr>
              <a:t>The NOEP will alert right-of-way holders of the possible change in ownership of the Federal land and provide an opportunity to convert the right-of-way to an easement with the proposed new landowner.</a:t>
            </a:r>
          </a:p>
          <a:p>
            <a:pPr marL="228600" indent="-228600">
              <a:buAutoNum type="arabicPeriod"/>
            </a:pPr>
            <a:r>
              <a:rPr lang="en-US" sz="1100" b="0" i="0" u="none" strike="noStrike" kern="1200" baseline="0" dirty="0" smtClean="0">
                <a:solidFill>
                  <a:schemeClr val="tx1"/>
                </a:solidFill>
              </a:rPr>
              <a:t>Local government and elected officials including the Governor and/or State clearinghouse, local government bodies having planning and zoning jurisdiction over the land, Tribal governments and the U.S. congressional delegation(s) representing the land involved in the exchange proposal.</a:t>
            </a:r>
          </a:p>
          <a:p>
            <a:pPr marL="228600" indent="-228600">
              <a:buAutoNum type="arabicPeriod"/>
            </a:pPr>
            <a:r>
              <a:rPr lang="en-US" sz="1100" b="0" i="0" u="none" strike="noStrike" kern="1200" baseline="0" dirty="0" smtClean="0">
                <a:solidFill>
                  <a:schemeClr val="tx1"/>
                </a:solidFill>
              </a:rPr>
              <a:t>You may also send the NOEP to other interested parties, including the Resource Advisory Council (RAC) or other advisory board, local municipal governments, and adjoining landowners, special interest groups, and those entities on office mailing lists for environmental documents or other information.</a:t>
            </a:r>
          </a:p>
          <a:p>
            <a:pPr marL="228600" indent="-228600">
              <a:buAutoNum type="arabicPeriod"/>
            </a:pPr>
            <a:r>
              <a:rPr lang="en-US" sz="1100" b="0" i="0" u="none" strike="noStrike" kern="1200" baseline="0" dirty="0" smtClean="0">
                <a:solidFill>
                  <a:schemeClr val="tx1"/>
                </a:solidFill>
              </a:rPr>
              <a:t>The NOEP can also function as the initial part of the Native American consultation.  Your archaeologist or Native American specialist will probably want to follow up with a letter to Native American groups after the results of any inventories are finalized.</a:t>
            </a:r>
          </a:p>
        </p:txBody>
      </p:sp>
      <p:sp>
        <p:nvSpPr>
          <p:cNvPr id="4" name="Slide Number Placeholder 3"/>
          <p:cNvSpPr>
            <a:spLocks noGrp="1"/>
          </p:cNvSpPr>
          <p:nvPr>
            <p:ph type="sldNum" sz="quarter" idx="10"/>
          </p:nvPr>
        </p:nvSpPr>
        <p:spPr/>
        <p:txBody>
          <a:bodyPr/>
          <a:lstStyle/>
          <a:p>
            <a:fld id="{73806E40-9C92-46F2-85E5-EBD1453E7D39}" type="slidenum">
              <a:rPr lang="en-US" smtClean="0"/>
              <a:t>11</a:t>
            </a:fld>
            <a:endParaRPr lang="en-US"/>
          </a:p>
        </p:txBody>
      </p:sp>
    </p:spTree>
    <p:extLst>
      <p:ext uri="{BB962C8B-B14F-4D97-AF65-F5344CB8AC3E}">
        <p14:creationId xmlns:p14="http://schemas.microsoft.com/office/powerpoint/2010/main" val="631430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8613"/>
            <a:ext cx="5486400" cy="3086100"/>
          </a:xfrm>
        </p:spPr>
      </p:sp>
      <p:sp>
        <p:nvSpPr>
          <p:cNvPr id="3" name="Notes Placeholder 2"/>
          <p:cNvSpPr>
            <a:spLocks noGrp="1"/>
          </p:cNvSpPr>
          <p:nvPr>
            <p:ph type="body" idx="1"/>
          </p:nvPr>
        </p:nvSpPr>
        <p:spPr>
          <a:xfrm>
            <a:off x="685800" y="3544866"/>
            <a:ext cx="5652370" cy="5436296"/>
          </a:xfrm>
        </p:spPr>
        <p:txBody>
          <a:bodyPr/>
          <a:lstStyle/>
          <a:p>
            <a:r>
              <a:rPr lang="en-US" sz="1100" dirty="0" smtClean="0"/>
              <a:t>BLM - You must mail the NOEP directly to certain parties.  Develop a mailing list for the NOEP.</a:t>
            </a:r>
          </a:p>
          <a:p>
            <a:r>
              <a:rPr lang="en-US" sz="1100" dirty="0" smtClean="0"/>
              <a:t>FS – You must mail scoping letter</a:t>
            </a:r>
            <a:r>
              <a:rPr lang="en-US" sz="1100" baseline="0" dirty="0" smtClean="0"/>
              <a:t> tailored to the folks receiving them (rather than NOEP).</a:t>
            </a:r>
            <a:endParaRPr lang="en-US" sz="1100" dirty="0" smtClean="0"/>
          </a:p>
          <a:p>
            <a:endParaRPr lang="en-US" sz="1100" dirty="0" smtClean="0"/>
          </a:p>
          <a:p>
            <a:r>
              <a:rPr lang="en-US" sz="1100" b="0" i="0" u="none" strike="noStrike" kern="1200" baseline="0" dirty="0" smtClean="0">
                <a:solidFill>
                  <a:schemeClr val="tx1"/>
                </a:solidFill>
              </a:rPr>
              <a:t>Copies of the NOEP must be sent to:</a:t>
            </a:r>
          </a:p>
          <a:p>
            <a:pPr marL="228600" indent="-228600">
              <a:buAutoNum type="arabicPeriod"/>
            </a:pPr>
            <a:r>
              <a:rPr lang="en-US" sz="1100" b="0" i="0" u="none" strike="noStrike" kern="1200" baseline="0" dirty="0" smtClean="0">
                <a:solidFill>
                  <a:schemeClr val="tx1"/>
                </a:solidFill>
              </a:rPr>
              <a:t>All authorized users of the Federal and non-Federal land involved in the exchange, including grazing permittees/lessees, recreation use permittees, right-of-way holders, mineral lessees, and holders of any other authorizations. Notify owners of mineral or other interests in the Federal and non-Federal lands. The title evidence for the non-Federal land should be reviewed to determine the existence of affected parties and outstanding rights to determine notification requirements. </a:t>
            </a:r>
          </a:p>
          <a:p>
            <a:pPr marL="228600" indent="-228600">
              <a:buAutoNum type="arabicPeriod"/>
            </a:pPr>
            <a:r>
              <a:rPr lang="en-US" sz="1100" b="0" i="0" u="none" strike="noStrike" kern="1200" baseline="0" dirty="0" smtClean="0">
                <a:solidFill>
                  <a:schemeClr val="tx1"/>
                </a:solidFill>
              </a:rPr>
              <a:t>The NOEP may serve as the 2-year grazing notification to authorized grazing permittees in compliance with the grazing regulations at 43 CFR 4110.4-2(b) which state, in part, "When federal lands are disposed of or devoted to a public purpose which precludes livestock grazing, the permittees and lessees must be given two years prior notification . . . before their grazing permit or grazing lease and grazing preference may be canceled . . . (a) permittee or lessee may unconditionally waive the 2-year prior notification . . . .“</a:t>
            </a:r>
          </a:p>
          <a:p>
            <a:pPr marL="228600" indent="-228600">
              <a:buAutoNum type="arabicPeriod"/>
            </a:pPr>
            <a:r>
              <a:rPr lang="en-US" sz="1100" b="0" i="0" u="none" strike="noStrike" kern="1200" baseline="0" dirty="0" smtClean="0">
                <a:solidFill>
                  <a:schemeClr val="tx1"/>
                </a:solidFill>
              </a:rPr>
              <a:t>The NOEP will alert right-of-way holders of the possible change in ownership of the Federal land and provide an opportunity to convert the right-of-way to an easement with the proposed new landowner.</a:t>
            </a:r>
          </a:p>
          <a:p>
            <a:pPr marL="228600" indent="-228600">
              <a:buAutoNum type="arabicPeriod"/>
            </a:pPr>
            <a:r>
              <a:rPr lang="en-US" sz="1100" b="0" i="0" u="none" strike="noStrike" kern="1200" baseline="0" dirty="0" smtClean="0">
                <a:solidFill>
                  <a:schemeClr val="tx1"/>
                </a:solidFill>
              </a:rPr>
              <a:t>Local government and elected officials including the Governor and/or State clearinghouse, local government bodies having planning and zoning jurisdiction over the land, Tribal governments and the U.S. congressional delegation(s) representing the land involved in the exchange proposal.</a:t>
            </a:r>
          </a:p>
          <a:p>
            <a:pPr marL="228600" indent="-228600">
              <a:buAutoNum type="arabicPeriod"/>
            </a:pPr>
            <a:r>
              <a:rPr lang="en-US" sz="1100" b="0" i="0" u="none" strike="noStrike" kern="1200" baseline="0" dirty="0" smtClean="0">
                <a:solidFill>
                  <a:schemeClr val="tx1"/>
                </a:solidFill>
              </a:rPr>
              <a:t>You may also send the NOEP to other interested parties, including the Resource Advisory Council (RAC) or other advisory board, local municipal governments, and adjoining landowners, special interest groups, and those entities on office mailing lists for environmental documents or other information.</a:t>
            </a:r>
          </a:p>
          <a:p>
            <a:pPr marL="228600" indent="-228600">
              <a:buAutoNum type="arabicPeriod"/>
            </a:pPr>
            <a:r>
              <a:rPr lang="en-US" sz="1100" b="0" i="0" u="none" strike="noStrike" kern="1200" baseline="0" dirty="0" smtClean="0">
                <a:solidFill>
                  <a:schemeClr val="tx1"/>
                </a:solidFill>
              </a:rPr>
              <a:t>The NOEP can also function as the initial part of the Native American consultation.  Your archaeologist or Native American specialist will probably want to follow up with a letter to Native American groups after the results of any inventories are finalized.</a:t>
            </a:r>
          </a:p>
        </p:txBody>
      </p:sp>
      <p:sp>
        <p:nvSpPr>
          <p:cNvPr id="4" name="Slide Number Placeholder 3"/>
          <p:cNvSpPr>
            <a:spLocks noGrp="1"/>
          </p:cNvSpPr>
          <p:nvPr>
            <p:ph type="sldNum" sz="quarter" idx="10"/>
          </p:nvPr>
        </p:nvSpPr>
        <p:spPr/>
        <p:txBody>
          <a:bodyPr/>
          <a:lstStyle/>
          <a:p>
            <a:fld id="{73806E40-9C92-46F2-85E5-EBD1453E7D39}" type="slidenum">
              <a:rPr lang="en-US" smtClean="0"/>
              <a:t>12</a:t>
            </a:fld>
            <a:endParaRPr lang="en-US"/>
          </a:p>
        </p:txBody>
      </p:sp>
    </p:spTree>
    <p:extLst>
      <p:ext uri="{BB962C8B-B14F-4D97-AF65-F5344CB8AC3E}">
        <p14:creationId xmlns:p14="http://schemas.microsoft.com/office/powerpoint/2010/main" val="1589177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3067"/>
            <a:ext cx="5486400" cy="4802145"/>
          </a:xfrm>
        </p:spPr>
        <p:txBody>
          <a:bodyPr/>
          <a:lstStyle/>
          <a:p>
            <a:r>
              <a:rPr lang="en-US" sz="1100" b="0" i="0" u="none" strike="noStrike" kern="1200" baseline="0" dirty="0" smtClean="0">
                <a:solidFill>
                  <a:schemeClr val="tx1"/>
                </a:solidFill>
              </a:rPr>
              <a:t>The NOEP with a cover letter and map (BLM) or the Scoping Letter and map (FS) is normally mailed providing additional information on the exchange proposal and further explaining opportunities for participation in the evaluation process. While not required by the regulations, it is suggested that the NOEP be sent via certified mail (BLM only) to ensure there is case file documentation that potentially affected interests were served notice of the proposal and afforded an opportunity to participate in the process. FS does not </a:t>
            </a:r>
            <a:r>
              <a:rPr lang="en-US" sz="1100" b="0" i="0" u="none" strike="noStrike" kern="1200" baseline="0" dirty="0" smtClean="0">
                <a:solidFill>
                  <a:schemeClr val="tx1"/>
                </a:solidFill>
              </a:rPr>
              <a:t>send NOEP </a:t>
            </a:r>
            <a:r>
              <a:rPr lang="en-US" sz="1100" b="0" i="0" u="none" strike="noStrike" kern="1200" baseline="0" dirty="0" smtClean="0">
                <a:solidFill>
                  <a:schemeClr val="tx1"/>
                </a:solidFill>
              </a:rPr>
              <a:t>certified mail.  A mailing list should be developed in conjunction with the NOEP to assist in distribution of subsequent notices. The mailing list should be updated throughout land exchange processing to include additional parties expressing an interest in the exchange process.</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Try to make the date of receipt of the mailed NOEPs/Scoping Letters the same as the first day of newspaper publication.  </a:t>
            </a:r>
            <a:endParaRPr lang="en-US" sz="1100" dirty="0" smtClean="0"/>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Comments received in response to the publication of the NOEP should be analyzed and considered during land exchange processing. Comments that are not received within the 45-day comment period should also be considered whenever possible. The NOEP is not a decision, and is not subject to protest or appeal.</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Field Offices are encouraged to consider a variety of additional public involvement forums such as open houses, public meetings, field tours, posting notices to websites and/or including information on the exchange proposal in NEPA and planning updates to improve public involvement opportunities.</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Additionally, it may be beneficial to develop a news release or otherwise encourage local newspapers to do a story on the exchange proposal and encourage public participation in the evaluation process.</a:t>
            </a:r>
            <a:endParaRPr lang="en-US" sz="1100" dirty="0"/>
          </a:p>
        </p:txBody>
      </p:sp>
      <p:sp>
        <p:nvSpPr>
          <p:cNvPr id="4" name="Slide Number Placeholder 3"/>
          <p:cNvSpPr>
            <a:spLocks noGrp="1"/>
          </p:cNvSpPr>
          <p:nvPr>
            <p:ph type="sldNum" sz="quarter" idx="10"/>
          </p:nvPr>
        </p:nvSpPr>
        <p:spPr/>
        <p:txBody>
          <a:bodyPr/>
          <a:lstStyle/>
          <a:p>
            <a:fld id="{73806E40-9C92-46F2-85E5-EBD1453E7D39}" type="slidenum">
              <a:rPr lang="en-US" smtClean="0"/>
              <a:t>13</a:t>
            </a:fld>
            <a:endParaRPr lang="en-US"/>
          </a:p>
        </p:txBody>
      </p:sp>
    </p:spTree>
    <p:extLst>
      <p:ext uri="{BB962C8B-B14F-4D97-AF65-F5344CB8AC3E}">
        <p14:creationId xmlns:p14="http://schemas.microsoft.com/office/powerpoint/2010/main" val="38353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54727"/>
          </a:xfrm>
        </p:spPr>
        <p:txBody>
          <a:bodyPr/>
          <a:lstStyle/>
          <a:p>
            <a:r>
              <a:rPr lang="en-US" sz="1100" b="0" i="0" u="none" strike="noStrike" kern="1200" baseline="0" dirty="0" smtClean="0">
                <a:solidFill>
                  <a:schemeClr val="tx1"/>
                </a:solidFill>
              </a:rPr>
              <a:t>Occasionally additional information is received as part of processing an exchange that results in the proposal no longer being feasible, or a non-Federal party, for various reasons, may withdraw a proposal for an exchange. When the BLM discontinues processing of a proposal that has passed the feasibility stage and for which an Agreement to Initiate has been signed and a Notice of Exchange Proposal published, certain additional follow up actions are necessary. </a:t>
            </a:r>
          </a:p>
          <a:p>
            <a:endParaRPr lang="en-US" sz="1100" dirty="0"/>
          </a:p>
          <a:p>
            <a:r>
              <a:rPr lang="en-US" sz="1100" b="0" i="0" u="none" strike="noStrike" kern="1200" baseline="0" dirty="0" smtClean="0">
                <a:solidFill>
                  <a:schemeClr val="tx1"/>
                </a:solidFill>
              </a:rPr>
              <a:t>When proposals that have been noticed are rejected or abandoned:</a:t>
            </a:r>
          </a:p>
          <a:p>
            <a:r>
              <a:rPr lang="en-US" sz="1100" b="0" i="0" u="none" strike="noStrike" kern="1200" baseline="0" dirty="0" smtClean="0">
                <a:solidFill>
                  <a:schemeClr val="tx1"/>
                </a:solidFill>
              </a:rPr>
              <a:t>1. Send a letter to the non-Federal party which documents the decision to abandon processing the exchange and provides the required notification to terminate the</a:t>
            </a:r>
          </a:p>
          <a:p>
            <a:r>
              <a:rPr lang="en-US" sz="1100" b="0" i="0" u="none" strike="noStrike" kern="1200" baseline="0" dirty="0" smtClean="0">
                <a:solidFill>
                  <a:schemeClr val="tx1"/>
                </a:solidFill>
              </a:rPr>
              <a:t>Agreement to Initiate;</a:t>
            </a:r>
          </a:p>
          <a:p>
            <a:r>
              <a:rPr lang="en-US" sz="1100" b="0" i="0" u="none" strike="noStrike" kern="1200" baseline="0" dirty="0" smtClean="0">
                <a:solidFill>
                  <a:schemeClr val="tx1"/>
                </a:solidFill>
              </a:rPr>
              <a:t>2. Publish a Notice of Exchange Termination informing the public that processing of the exchange is being discontinued, and restoring the public lands to the operation of the public land laws, as appropriate;</a:t>
            </a:r>
          </a:p>
          <a:p>
            <a:r>
              <a:rPr lang="en-US" sz="1100" b="0" i="0" u="none" strike="noStrike" kern="1200" baseline="0" dirty="0" smtClean="0">
                <a:solidFill>
                  <a:schemeClr val="tx1"/>
                </a:solidFill>
              </a:rPr>
              <a:t>3. BLM - Publish an opening order in the Federal Register, specifying the date and time the lands will be opened; and</a:t>
            </a:r>
          </a:p>
          <a:p>
            <a:r>
              <a:rPr lang="en-US" sz="1100" b="0" i="0" u="none" strike="noStrike" kern="1200" baseline="0" dirty="0" smtClean="0">
                <a:solidFill>
                  <a:schemeClr val="tx1"/>
                </a:solidFill>
              </a:rPr>
              <a:t>    FS – Notify the BLM if the lands had been segregated, the BLM then publishes opening order;</a:t>
            </a:r>
          </a:p>
          <a:p>
            <a:r>
              <a:rPr lang="en-US" sz="1100" b="0" i="0" u="none" strike="noStrike" kern="1200" baseline="0" dirty="0" smtClean="0">
                <a:solidFill>
                  <a:schemeClr val="tx1"/>
                </a:solidFill>
              </a:rPr>
              <a:t>4. Close the case file, including updating the automated records and Master Title Plats/Historical Index.</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When exchange processing is abandoned under these circumstances, no appeal is allowed to the decision. See Chapter 9 for additional guidance on decisions and notices.</a:t>
            </a:r>
            <a:endParaRPr lang="en-US" sz="1100" dirty="0"/>
          </a:p>
        </p:txBody>
      </p:sp>
      <p:sp>
        <p:nvSpPr>
          <p:cNvPr id="4" name="Slide Number Placeholder 3"/>
          <p:cNvSpPr>
            <a:spLocks noGrp="1"/>
          </p:cNvSpPr>
          <p:nvPr>
            <p:ph type="sldNum" sz="quarter" idx="10"/>
          </p:nvPr>
        </p:nvSpPr>
        <p:spPr/>
        <p:txBody>
          <a:bodyPr/>
          <a:lstStyle/>
          <a:p>
            <a:fld id="{73806E40-9C92-46F2-85E5-EBD1453E7D39}" type="slidenum">
              <a:rPr lang="en-US" smtClean="0"/>
              <a:t>14</a:t>
            </a:fld>
            <a:endParaRPr lang="en-US"/>
          </a:p>
        </p:txBody>
      </p:sp>
    </p:spTree>
    <p:extLst>
      <p:ext uri="{BB962C8B-B14F-4D97-AF65-F5344CB8AC3E}">
        <p14:creationId xmlns:p14="http://schemas.microsoft.com/office/powerpoint/2010/main" val="317169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806E40-9C92-46F2-85E5-EBD1453E7D39}" type="slidenum">
              <a:rPr lang="en-US" smtClean="0"/>
              <a:t>15</a:t>
            </a:fld>
            <a:endParaRPr lang="en-US"/>
          </a:p>
        </p:txBody>
      </p:sp>
    </p:spTree>
    <p:extLst>
      <p:ext uri="{BB962C8B-B14F-4D97-AF65-F5344CB8AC3E}">
        <p14:creationId xmlns:p14="http://schemas.microsoft.com/office/powerpoint/2010/main" val="150021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kern="1200" baseline="0" dirty="0" smtClean="0">
                <a:solidFill>
                  <a:schemeClr val="tx1"/>
                </a:solidFill>
                <a:latin typeface="+mn-lt"/>
                <a:ea typeface="+mn-ea"/>
                <a:cs typeface="+mn-cs"/>
              </a:rPr>
              <a:t>Segregation of the Federal land involved in a land exchange proposal should occur as far in advance of the NOEP publication as necessary to ensure the protection of the Federal land from actions under various public land laws.  </a:t>
            </a:r>
          </a:p>
        </p:txBody>
      </p:sp>
      <p:sp>
        <p:nvSpPr>
          <p:cNvPr id="4" name="Slide Number Placeholder 3"/>
          <p:cNvSpPr>
            <a:spLocks noGrp="1"/>
          </p:cNvSpPr>
          <p:nvPr>
            <p:ph type="sldNum" sz="quarter" idx="10"/>
          </p:nvPr>
        </p:nvSpPr>
        <p:spPr/>
        <p:txBody>
          <a:bodyPr/>
          <a:lstStyle/>
          <a:p>
            <a:fld id="{73806E40-9C92-46F2-85E5-EBD1453E7D39}" type="slidenum">
              <a:rPr lang="en-US" smtClean="0"/>
              <a:t>2</a:t>
            </a:fld>
            <a:endParaRPr lang="en-US"/>
          </a:p>
        </p:txBody>
      </p:sp>
    </p:spTree>
    <p:extLst>
      <p:ext uri="{BB962C8B-B14F-4D97-AF65-F5344CB8AC3E}">
        <p14:creationId xmlns:p14="http://schemas.microsoft.com/office/powerpoint/2010/main" val="293174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806E40-9C92-46F2-85E5-EBD1453E7D39}" type="slidenum">
              <a:rPr lang="en-US" smtClean="0"/>
              <a:t>3</a:t>
            </a:fld>
            <a:endParaRPr lang="en-US"/>
          </a:p>
        </p:txBody>
      </p:sp>
    </p:spTree>
    <p:extLst>
      <p:ext uri="{BB962C8B-B14F-4D97-AF65-F5344CB8AC3E}">
        <p14:creationId xmlns:p14="http://schemas.microsoft.com/office/powerpoint/2010/main" val="70255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2125"/>
            <a:ext cx="5486400" cy="3086100"/>
          </a:xfrm>
        </p:spPr>
      </p:sp>
      <p:sp>
        <p:nvSpPr>
          <p:cNvPr id="3" name="Notes Placeholder 2"/>
          <p:cNvSpPr>
            <a:spLocks noGrp="1"/>
          </p:cNvSpPr>
          <p:nvPr>
            <p:ph type="body" idx="1"/>
          </p:nvPr>
        </p:nvSpPr>
        <p:spPr>
          <a:xfrm>
            <a:off x="685800" y="3795387"/>
            <a:ext cx="5486400" cy="4889826"/>
          </a:xfrm>
        </p:spPr>
        <p:txBody>
          <a:bodyPr/>
          <a:lstStyle/>
          <a:p>
            <a:r>
              <a:rPr lang="en-US" sz="1100" b="0" i="0" u="none" strike="noStrike" kern="1200" baseline="0" dirty="0" smtClean="0">
                <a:solidFill>
                  <a:schemeClr val="tx1"/>
                </a:solidFill>
              </a:rPr>
              <a:t>The BLM/FS must publish a Notice of Exchange Proposal (NOEP) upon entering into an ATI for an exchange.</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The three purposes of a NOEP are to:</a:t>
            </a:r>
          </a:p>
          <a:p>
            <a:pPr marL="112713" indent="-112713">
              <a:buFont typeface="+mj-lt"/>
              <a:buAutoNum type="arabicPeriod"/>
            </a:pPr>
            <a:r>
              <a:rPr lang="en-US" sz="1100" b="0" i="0" u="none" strike="noStrike" kern="1200" baseline="0" dirty="0" smtClean="0">
                <a:solidFill>
                  <a:schemeClr val="tx1"/>
                </a:solidFill>
              </a:rPr>
              <a:t>Advise the public of the opportunity to participate in the NEPA process by inviting comments on the land exchange proposal. The NEPA process will include the identification of the resources and assessment of impacts associated with the proposed land exchange and any alternatives. The NEPA process will be a primary forum for assessing the public interest served by the exchange of lands.</a:t>
            </a:r>
          </a:p>
          <a:p>
            <a:pPr marL="112713" indent="-112713">
              <a:buFont typeface="+mj-lt"/>
              <a:buAutoNum type="arabicPeriod"/>
            </a:pPr>
            <a:r>
              <a:rPr lang="en-US" sz="1100" b="0" i="0" u="none" strike="noStrike" kern="1200" baseline="0" dirty="0" smtClean="0">
                <a:solidFill>
                  <a:schemeClr val="tx1"/>
                </a:solidFill>
              </a:rPr>
              <a:t>Notify all authorized users and others who may have interests in or claims against the Federal and non-Federal land. The notice serves to ensure identification of all such interests for proper assessment of title to the properties and to ensure consideration of all affected interests as a part of assessing the effects of the exchange proposal.</a:t>
            </a:r>
          </a:p>
          <a:p>
            <a:pPr marL="112713" indent="-112713">
              <a:buFont typeface="+mj-lt"/>
              <a:buAutoNum type="arabicPeriod"/>
            </a:pPr>
            <a:r>
              <a:rPr lang="en-US" sz="1100" b="0" i="0" u="none" strike="noStrike" kern="1200" baseline="0" dirty="0" smtClean="0">
                <a:solidFill>
                  <a:schemeClr val="tx1"/>
                </a:solidFill>
              </a:rPr>
              <a:t>Provide notice to State and local governments, and congressional delegations having jurisdiction over the land in the exchange proposal.</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Why do them?</a:t>
            </a:r>
          </a:p>
          <a:p>
            <a:r>
              <a:rPr lang="en-US" sz="1100" b="0" i="0" u="none" strike="noStrike" kern="1200" baseline="0" dirty="0" smtClean="0">
                <a:solidFill>
                  <a:schemeClr val="tx1"/>
                </a:solidFill>
              </a:rPr>
              <a:t>To give the public and other government entities a chance to comment on the exchange; to gather information on the subject lands; and, as a matter of courtesy, the current users of the subject lands should know what is planned for those lands.  The NOEP is also an information gathering tool/scoping for the NEPA document.  The comments that you receive on the NOEP should be addressed in the NEPA document for the exchange</a:t>
            </a:r>
            <a:r>
              <a:rPr lang="en-US" sz="1100" b="0" i="0" u="none" strike="noStrike" kern="1200" baseline="0" dirty="0" smtClean="0">
                <a:solidFill>
                  <a:schemeClr val="tx1"/>
                </a:solidFill>
              </a:rPr>
              <a:t>.</a:t>
            </a:r>
          </a:p>
        </p:txBody>
      </p:sp>
      <p:sp>
        <p:nvSpPr>
          <p:cNvPr id="4" name="Slide Number Placeholder 3"/>
          <p:cNvSpPr>
            <a:spLocks noGrp="1"/>
          </p:cNvSpPr>
          <p:nvPr>
            <p:ph type="sldNum" sz="quarter" idx="10"/>
          </p:nvPr>
        </p:nvSpPr>
        <p:spPr/>
        <p:txBody>
          <a:bodyPr/>
          <a:lstStyle/>
          <a:p>
            <a:fld id="{73806E40-9C92-46F2-85E5-EBD1453E7D39}" type="slidenum">
              <a:rPr lang="en-US" smtClean="0"/>
              <a:t>4</a:t>
            </a:fld>
            <a:endParaRPr lang="en-US"/>
          </a:p>
        </p:txBody>
      </p:sp>
    </p:spTree>
    <p:extLst>
      <p:ext uri="{BB962C8B-B14F-4D97-AF65-F5344CB8AC3E}">
        <p14:creationId xmlns:p14="http://schemas.microsoft.com/office/powerpoint/2010/main" val="54370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577214" cy="4117149"/>
          </a:xfrm>
        </p:spPr>
        <p:txBody>
          <a:bodyPr/>
          <a:lstStyle/>
          <a:p>
            <a:r>
              <a:rPr lang="en-US" sz="1100" b="0" i="0" u="none" strike="noStrike" kern="1200" baseline="0" dirty="0" smtClean="0">
                <a:solidFill>
                  <a:schemeClr val="tx1"/>
                </a:solidFill>
              </a:rPr>
              <a:t>There are five items identified in 43 CFR 2201.2 (BLM) and 36 CFR 254.8 (FS) that must be included in every NOEP. They are:</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1. The identity of all parties involved in the exchange proposal;</a:t>
            </a:r>
          </a:p>
          <a:p>
            <a:r>
              <a:rPr lang="en-US" sz="1100" b="0" i="0" u="none" strike="noStrike" kern="1200" baseline="0" dirty="0" smtClean="0">
                <a:solidFill>
                  <a:schemeClr val="tx1"/>
                </a:solidFill>
              </a:rPr>
              <a:t>2. The complete legal descriptions of the Federal and non-Federal land and interests in land involved in the exchange proposal;</a:t>
            </a:r>
          </a:p>
          <a:p>
            <a:r>
              <a:rPr lang="en-US" sz="1100" b="0" i="0" u="none" strike="noStrike" kern="1200" baseline="0" dirty="0" smtClean="0">
                <a:solidFill>
                  <a:schemeClr val="tx1"/>
                </a:solidFill>
              </a:rPr>
              <a:t>3. The date and effect of the segregation;</a:t>
            </a:r>
          </a:p>
          <a:p>
            <a:r>
              <a:rPr lang="en-US" sz="1100" b="0" i="0" u="none" strike="noStrike" kern="1200" baseline="0" dirty="0" smtClean="0">
                <a:solidFill>
                  <a:schemeClr val="tx1"/>
                </a:solidFill>
              </a:rPr>
              <a:t>4. An invitation to the public to submit written comments on the proposal and a request for identification of any liens, encumbrances or other claims to the land being considered for exchange; and,</a:t>
            </a:r>
          </a:p>
          <a:p>
            <a:r>
              <a:rPr lang="en-US" sz="1100" b="0" i="0" u="none" strike="noStrike" kern="1200" baseline="0" dirty="0" smtClean="0">
                <a:solidFill>
                  <a:schemeClr val="tx1"/>
                </a:solidFill>
              </a:rPr>
              <a:t>5. The name, title and address of the official who will receive comments and the date by which comments must be received.</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The NOEP should include, at a minimum:  the identity of the parties involved; descriptions of the Federal and non-Federal lands; any wetlands or floodplains; statement as to segregation; an invitation for written public comments; a request for identification of any liens, encumbrances, or other claims on the exchange lands; the deadline for comments; and, the name, title, and address of the official to whom the comments should be sent.</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There is a 45-day comment period after the first publication of the NOEP, ensure to state the form comments will be accepted in, such as fax, written, or email.  Recommend no email or fax comments.</a:t>
            </a:r>
          </a:p>
        </p:txBody>
      </p:sp>
      <p:sp>
        <p:nvSpPr>
          <p:cNvPr id="4" name="Slide Number Placeholder 3"/>
          <p:cNvSpPr>
            <a:spLocks noGrp="1"/>
          </p:cNvSpPr>
          <p:nvPr>
            <p:ph type="sldNum" sz="quarter" idx="10"/>
          </p:nvPr>
        </p:nvSpPr>
        <p:spPr/>
        <p:txBody>
          <a:bodyPr/>
          <a:lstStyle/>
          <a:p>
            <a:fld id="{73806E40-9C92-46F2-85E5-EBD1453E7D39}" type="slidenum">
              <a:rPr lang="en-US" smtClean="0"/>
              <a:t>5</a:t>
            </a:fld>
            <a:endParaRPr lang="en-US"/>
          </a:p>
        </p:txBody>
      </p:sp>
    </p:spTree>
    <p:extLst>
      <p:ext uri="{BB962C8B-B14F-4D97-AF65-F5344CB8AC3E}">
        <p14:creationId xmlns:p14="http://schemas.microsoft.com/office/powerpoint/2010/main" val="399728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rPr>
              <a:t>BLM - You must include the following language for public notices soliciting comments.  This language has been mandated by the DOI.</a:t>
            </a:r>
          </a:p>
          <a:p>
            <a:r>
              <a:rPr lang="en-US" sz="1100" b="0" i="0" u="none" strike="noStrike" kern="1200" baseline="0" dirty="0" smtClean="0">
                <a:solidFill>
                  <a:schemeClr val="tx1"/>
                </a:solidFill>
              </a:rPr>
              <a:t>FS – Not mandated by FS and do not put in legal notices, but language is included in scoping letters which are generally sent at the same time as the NOEP.</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“Before including your address, phone number, e-mail address, or other personal identifying information in your comments, you should be aware that your entire comment – including personal identifying information – may be made publicly available at any time.  While you can ask us in your comment to withhold your personal identifying information from public review, we cannot guarantee that we will be able to do so.”</a:t>
            </a:r>
            <a:endParaRPr lang="en-US" sz="1100" dirty="0"/>
          </a:p>
        </p:txBody>
      </p:sp>
      <p:sp>
        <p:nvSpPr>
          <p:cNvPr id="4" name="Slide Number Placeholder 3"/>
          <p:cNvSpPr>
            <a:spLocks noGrp="1"/>
          </p:cNvSpPr>
          <p:nvPr>
            <p:ph type="sldNum" sz="quarter" idx="10"/>
          </p:nvPr>
        </p:nvSpPr>
        <p:spPr/>
        <p:txBody>
          <a:bodyPr/>
          <a:lstStyle/>
          <a:p>
            <a:fld id="{73806E40-9C92-46F2-85E5-EBD1453E7D39}" type="slidenum">
              <a:rPr lang="en-US" smtClean="0"/>
              <a:t>6</a:t>
            </a:fld>
            <a:endParaRPr lang="en-US"/>
          </a:p>
        </p:txBody>
      </p:sp>
    </p:spTree>
    <p:extLst>
      <p:ext uri="{BB962C8B-B14F-4D97-AF65-F5344CB8AC3E}">
        <p14:creationId xmlns:p14="http://schemas.microsoft.com/office/powerpoint/2010/main" val="1490153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04623"/>
          </a:xfrm>
        </p:spPr>
        <p:txBody>
          <a:bodyPr/>
          <a:lstStyle/>
          <a:p>
            <a:r>
              <a:rPr lang="en-US" sz="1100" b="0" i="0" u="none" strike="noStrike" kern="1200" baseline="0" dirty="0" smtClean="0">
                <a:solidFill>
                  <a:schemeClr val="tx1"/>
                </a:solidFill>
              </a:rPr>
              <a:t>BLM - The following additional information may be considered for inclusion in the NOEP to assist the public in understanding the proposal:</a:t>
            </a:r>
          </a:p>
          <a:p>
            <a:r>
              <a:rPr lang="en-US" sz="1100" b="0" i="0" u="none" strike="noStrike" kern="1200" baseline="0" dirty="0" smtClean="0">
                <a:solidFill>
                  <a:schemeClr val="tx1"/>
                </a:solidFill>
              </a:rPr>
              <a:t>FS – The following additional information may be included in the scoping letter (not NOEP):</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1. The serial number of the case file;</a:t>
            </a:r>
          </a:p>
          <a:p>
            <a:r>
              <a:rPr lang="en-US" sz="1100" b="0" i="0" u="none" strike="noStrike" kern="1200" baseline="0" dirty="0" smtClean="0">
                <a:solidFill>
                  <a:schemeClr val="tx1"/>
                </a:solidFill>
              </a:rPr>
              <a:t>2. For exchanges involving long or complicated land descriptions, you may reference a locally recognized geographic location. It may be helpful to label parcels of land with a name or number to allow for public comment on a specific parcel by reference number rather than by legal description;</a:t>
            </a:r>
          </a:p>
          <a:p>
            <a:r>
              <a:rPr lang="en-US" sz="1100" b="0" i="0" u="none" strike="noStrike" kern="1200" baseline="0" dirty="0" smtClean="0">
                <a:solidFill>
                  <a:schemeClr val="tx1"/>
                </a:solidFill>
              </a:rPr>
              <a:t>3. A description of the purpose of the exchange and the anticipated benefits to the public;</a:t>
            </a:r>
          </a:p>
          <a:p>
            <a:r>
              <a:rPr lang="en-US" sz="1100" b="0" i="0" u="none" strike="noStrike" kern="1200" baseline="0" dirty="0" smtClean="0">
                <a:solidFill>
                  <a:schemeClr val="tx1"/>
                </a:solidFill>
              </a:rPr>
              <a:t>4. A reference to land use plans supporting the exchange and a description of the intended land uses anticipated after the exchange is completed;</a:t>
            </a:r>
          </a:p>
          <a:p>
            <a:r>
              <a:rPr lang="en-US" sz="1100" b="0" i="0" u="none" strike="noStrike" kern="1200" baseline="0" dirty="0" smtClean="0">
                <a:solidFill>
                  <a:schemeClr val="tx1"/>
                </a:solidFill>
              </a:rPr>
              <a:t>5. A description of where the public can obtain more information about the exchange; and,</a:t>
            </a:r>
          </a:p>
          <a:p>
            <a:r>
              <a:rPr lang="en-US" sz="1100" b="0" i="0" u="none" strike="noStrike" kern="1200" baseline="0" dirty="0" smtClean="0">
                <a:solidFill>
                  <a:schemeClr val="tx1"/>
                </a:solidFill>
              </a:rPr>
              <a:t>6. A statement that the land exchange will be completed on an equal fair market value basis based on approved appraisals and a brief description of how the exchange may be equalized.</a:t>
            </a:r>
          </a:p>
          <a:p>
            <a:r>
              <a:rPr lang="en-US" sz="1100" b="0" i="0" u="none" strike="noStrike" kern="1200" baseline="0" dirty="0" smtClean="0">
                <a:solidFill>
                  <a:schemeClr val="tx1"/>
                </a:solidFill>
              </a:rPr>
              <a:t>See Illustration 5-1 H-2200-1 for an example format for a NOEP. </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You may also want to include an explanation of why the exchange is being performed, what the expected public benefits will be, a reference to applicable land use plans, as statement that the exchange will be done on an equal value basis (not acre-for-acre), and a set of maps.</a:t>
            </a:r>
            <a:endParaRPr lang="en-US" sz="1100" dirty="0"/>
          </a:p>
        </p:txBody>
      </p:sp>
      <p:sp>
        <p:nvSpPr>
          <p:cNvPr id="4" name="Slide Number Placeholder 3"/>
          <p:cNvSpPr>
            <a:spLocks noGrp="1"/>
          </p:cNvSpPr>
          <p:nvPr>
            <p:ph type="sldNum" sz="quarter" idx="10"/>
          </p:nvPr>
        </p:nvSpPr>
        <p:spPr/>
        <p:txBody>
          <a:bodyPr/>
          <a:lstStyle/>
          <a:p>
            <a:fld id="{73806E40-9C92-46F2-85E5-EBD1453E7D39}" type="slidenum">
              <a:rPr lang="en-US" smtClean="0"/>
              <a:t>7</a:t>
            </a:fld>
            <a:endParaRPr lang="en-US"/>
          </a:p>
        </p:txBody>
      </p:sp>
    </p:spTree>
    <p:extLst>
      <p:ext uri="{BB962C8B-B14F-4D97-AF65-F5344CB8AC3E}">
        <p14:creationId xmlns:p14="http://schemas.microsoft.com/office/powerpoint/2010/main" val="90468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rPr>
              <a:t>A NOEP must be amended or corrected if Federal or non-Federal land or interests in land not previously identified are included in the exchange proposal. The addition of lands to a proposed land exchange or republication of a NOEP may require a Washington Office concurrence review.</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Minor corrections of land descriptions do not require an amendment. Differentiate minor corrections from major by assessing if the correction is a small typographical or omission error vs. the addition of a parcel or property based on a change in the exchange proposal. Note the case file when errors are discovered in the NOEP, and indicate whether a corrected NOEP was published.</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A NOEP does not have to be amended or corrected when land is deleted from an exchange proposal or when completion of the exchange is delayed for an extended period. However, there is no prohibition on updating notices in extended land exchange processes if it would be appropriate in ensuring effective public participation.</a:t>
            </a:r>
          </a:p>
          <a:p>
            <a:endParaRPr lang="en-US" sz="1100" b="0" i="0" u="none" strike="noStrike" kern="1200" baseline="0" dirty="0" smtClean="0">
              <a:solidFill>
                <a:schemeClr val="tx1"/>
              </a:solidFill>
            </a:endParaRPr>
          </a:p>
          <a:p>
            <a:endParaRPr lang="en-US" sz="1100" dirty="0"/>
          </a:p>
        </p:txBody>
      </p:sp>
      <p:sp>
        <p:nvSpPr>
          <p:cNvPr id="4" name="Slide Number Placeholder 3"/>
          <p:cNvSpPr>
            <a:spLocks noGrp="1"/>
          </p:cNvSpPr>
          <p:nvPr>
            <p:ph type="sldNum" sz="quarter" idx="10"/>
          </p:nvPr>
        </p:nvSpPr>
        <p:spPr/>
        <p:txBody>
          <a:bodyPr/>
          <a:lstStyle/>
          <a:p>
            <a:fld id="{73806E40-9C92-46F2-85E5-EBD1453E7D39}" type="slidenum">
              <a:rPr lang="en-US" smtClean="0"/>
              <a:t>8</a:t>
            </a:fld>
            <a:endParaRPr lang="en-US"/>
          </a:p>
        </p:txBody>
      </p:sp>
    </p:spTree>
    <p:extLst>
      <p:ext uri="{BB962C8B-B14F-4D97-AF65-F5344CB8AC3E}">
        <p14:creationId xmlns:p14="http://schemas.microsoft.com/office/powerpoint/2010/main" val="218823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rPr>
              <a:t>Land use plans can be amended at the same time exchange proposals are being processed. </a:t>
            </a:r>
          </a:p>
          <a:p>
            <a:endParaRPr lang="en-US" sz="1100" dirty="0"/>
          </a:p>
          <a:p>
            <a:r>
              <a:rPr lang="en-US" sz="1100" b="0" i="0" u="none" strike="noStrike" kern="1200" baseline="0" dirty="0" smtClean="0">
                <a:solidFill>
                  <a:schemeClr val="tx1"/>
                </a:solidFill>
              </a:rPr>
              <a:t>Notices, environmental documentation and other procedural steps may be combined consistent with the planning regulations and other guidance to streamline exchange processing and increase the effectiveness of public participation. It should be noted that all public notification requirements for associated actions must be met and this can affect overall scheduling. </a:t>
            </a:r>
          </a:p>
          <a:p>
            <a:endParaRPr lang="en-US" sz="1100" dirty="0"/>
          </a:p>
          <a:p>
            <a:r>
              <a:rPr lang="en-US" sz="1100" b="0" i="0" u="none" strike="noStrike" kern="1200" baseline="0" dirty="0" smtClean="0">
                <a:solidFill>
                  <a:schemeClr val="tx1"/>
                </a:solidFill>
              </a:rPr>
              <a:t>See Illustration 5-2, H-2200-1 for an example of a notice which combines both requirements.</a:t>
            </a:r>
            <a:endParaRPr lang="en-US" sz="1100" dirty="0"/>
          </a:p>
        </p:txBody>
      </p:sp>
      <p:sp>
        <p:nvSpPr>
          <p:cNvPr id="4" name="Slide Number Placeholder 3"/>
          <p:cNvSpPr>
            <a:spLocks noGrp="1"/>
          </p:cNvSpPr>
          <p:nvPr>
            <p:ph type="sldNum" sz="quarter" idx="10"/>
          </p:nvPr>
        </p:nvSpPr>
        <p:spPr/>
        <p:txBody>
          <a:bodyPr/>
          <a:lstStyle/>
          <a:p>
            <a:fld id="{73806E40-9C92-46F2-85E5-EBD1453E7D39}" type="slidenum">
              <a:rPr lang="en-US" smtClean="0"/>
              <a:t>9</a:t>
            </a:fld>
            <a:endParaRPr lang="en-US"/>
          </a:p>
        </p:txBody>
      </p:sp>
    </p:spTree>
    <p:extLst>
      <p:ext uri="{BB962C8B-B14F-4D97-AF65-F5344CB8AC3E}">
        <p14:creationId xmlns:p14="http://schemas.microsoft.com/office/powerpoint/2010/main" val="428488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6/16/2017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064774"/>
            <a:ext cx="7766936" cy="1986062"/>
          </a:xfrm>
          <a:effectLst>
            <a:outerShdw blurRad="50800" dist="38100" dir="2700000" algn="tl" rotWithShape="0">
              <a:prstClr val="black">
                <a:alpha val="40000"/>
              </a:prstClr>
            </a:outerShdw>
          </a:effectLst>
        </p:spPr>
        <p:txBody>
          <a:bodyPr/>
          <a:lstStyle/>
          <a:p>
            <a:r>
              <a:rPr lang="en-US" sz="6000" dirty="0" smtClean="0">
                <a:effectLst>
                  <a:outerShdw blurRad="38100" dist="38100" dir="2700000" algn="tl">
                    <a:srgbClr val="000000">
                      <a:alpha val="43137"/>
                    </a:srgbClr>
                  </a:outerShdw>
                </a:effectLst>
              </a:rPr>
              <a:t>Notice of Exchange Proposal</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2800" dirty="0" smtClean="0">
                <a:effectLst>
                  <a:outerShdw blurRad="38100" dist="38100" dir="2700000" algn="tl">
                    <a:srgbClr val="000000">
                      <a:alpha val="43137"/>
                    </a:srgbClr>
                  </a:outerShdw>
                </a:effectLst>
              </a:rPr>
              <a:t>Intermediate Land Exchange</a:t>
            </a:r>
          </a:p>
          <a:p>
            <a:r>
              <a:rPr lang="en-US" sz="2800" dirty="0" smtClean="0">
                <a:effectLst>
                  <a:outerShdw blurRad="38100" dist="38100" dir="2700000" algn="tl">
                    <a:srgbClr val="000000">
                      <a:alpha val="43137"/>
                    </a:srgbClr>
                  </a:outerShdw>
                </a:effectLst>
              </a:rPr>
              <a:t>2000-17</a:t>
            </a: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566174" y="3967093"/>
            <a:ext cx="1198473" cy="104866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2752" y="2404534"/>
            <a:ext cx="1065315" cy="1198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74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9" y="468352"/>
            <a:ext cx="10010198" cy="1025912"/>
          </a:xfrm>
        </p:spPr>
        <p:txBody>
          <a:bodyPr>
            <a:normAutofit/>
          </a:bodyPr>
          <a:lstStyle/>
          <a:p>
            <a:r>
              <a:rPr lang="en-US" sz="4800" dirty="0" smtClean="0">
                <a:effectLst>
                  <a:outerShdw blurRad="38100" dist="38100" dir="2700000" algn="tl">
                    <a:srgbClr val="000000">
                      <a:alpha val="43137"/>
                    </a:srgbClr>
                  </a:outerShdw>
                </a:effectLst>
              </a:rPr>
              <a:t>NOEP – Publication Requirements</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1949" y="1494265"/>
            <a:ext cx="9158748" cy="5231000"/>
          </a:xfrm>
        </p:spPr>
        <p:txBody>
          <a:bodyPr>
            <a:normAutofit/>
          </a:bodyPr>
          <a:lstStyle/>
          <a:p>
            <a:pPr>
              <a:spcBef>
                <a:spcPts val="1800"/>
              </a:spcBef>
            </a:pPr>
            <a:r>
              <a:rPr lang="en-US" sz="3200" dirty="0" smtClean="0"/>
              <a:t>Publish </a:t>
            </a:r>
            <a:r>
              <a:rPr lang="en-US" sz="3200" dirty="0"/>
              <a:t>in newspaper(s) of general circulation in all counties where </a:t>
            </a:r>
            <a:r>
              <a:rPr lang="en-US" sz="3200" dirty="0" smtClean="0"/>
              <a:t>lands are located</a:t>
            </a:r>
            <a:endParaRPr lang="en-US" sz="3200" dirty="0"/>
          </a:p>
          <a:p>
            <a:pPr>
              <a:spcBef>
                <a:spcPts val="1800"/>
              </a:spcBef>
            </a:pPr>
            <a:r>
              <a:rPr lang="en-US" sz="3200" dirty="0" smtClean="0"/>
              <a:t>If lands are located </a:t>
            </a:r>
            <a:r>
              <a:rPr lang="en-US" sz="3200" dirty="0"/>
              <a:t>in different </a:t>
            </a:r>
            <a:r>
              <a:rPr lang="en-US" sz="3200" dirty="0" smtClean="0"/>
              <a:t>counties, may have to publish in more than one newspaper</a:t>
            </a:r>
            <a:endParaRPr lang="en-US" sz="3200" dirty="0"/>
          </a:p>
          <a:p>
            <a:pPr>
              <a:spcBef>
                <a:spcPts val="1800"/>
              </a:spcBef>
            </a:pPr>
            <a:r>
              <a:rPr lang="en-US" sz="3200" dirty="0" smtClean="0"/>
              <a:t>Publish </a:t>
            </a:r>
            <a:r>
              <a:rPr lang="en-US" sz="3200" dirty="0"/>
              <a:t>once a week for 4 consecutive </a:t>
            </a:r>
            <a:r>
              <a:rPr lang="en-US" sz="3200" dirty="0" smtClean="0"/>
              <a:t>weeks </a:t>
            </a:r>
            <a:endParaRPr lang="en-US" sz="3200" dirty="0"/>
          </a:p>
          <a:p>
            <a:pPr>
              <a:spcBef>
                <a:spcPts val="1800"/>
              </a:spcBef>
            </a:pPr>
            <a:r>
              <a:rPr lang="en-US" sz="3200" dirty="0" smtClean="0"/>
              <a:t>Proofread first </a:t>
            </a:r>
            <a:r>
              <a:rPr lang="en-US" sz="3200" dirty="0"/>
              <a:t>publication </a:t>
            </a:r>
            <a:r>
              <a:rPr lang="en-US" sz="3200" dirty="0" smtClean="0"/>
              <a:t>to </a:t>
            </a:r>
            <a:r>
              <a:rPr lang="en-US" sz="3200" dirty="0"/>
              <a:t>check for </a:t>
            </a:r>
            <a:r>
              <a:rPr lang="en-US" sz="3200" dirty="0" smtClean="0"/>
              <a:t>errors</a:t>
            </a:r>
            <a:endParaRPr lang="en-US" sz="3200" dirty="0"/>
          </a:p>
          <a:p>
            <a:pPr>
              <a:spcBef>
                <a:spcPts val="1800"/>
              </a:spcBef>
            </a:pPr>
            <a:r>
              <a:rPr lang="en-US" sz="3200" dirty="0"/>
              <a:t>O</a:t>
            </a:r>
            <a:r>
              <a:rPr lang="en-US" sz="3200" dirty="0" smtClean="0"/>
              <a:t>btain “</a:t>
            </a:r>
            <a:r>
              <a:rPr lang="en-US" sz="3200" dirty="0"/>
              <a:t>certificate of publication” for case file </a:t>
            </a:r>
            <a:r>
              <a:rPr lang="en-US" sz="3200" dirty="0" smtClean="0"/>
              <a:t>documentation</a:t>
            </a:r>
            <a:endParaRPr lang="en-US" sz="3200" dirty="0"/>
          </a:p>
          <a:p>
            <a:pPr>
              <a:spcBef>
                <a:spcPts val="1800"/>
              </a:spcBef>
            </a:pPr>
            <a:endParaRPr lang="en-US" sz="3200" dirty="0"/>
          </a:p>
        </p:txBody>
      </p:sp>
      <p:pic>
        <p:nvPicPr>
          <p:cNvPr id="6" name="Picture 5" descr="SMALL IMAGE (PNG) Public Dom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567" y="981308"/>
            <a:ext cx="2495126" cy="2857015"/>
          </a:xfrm>
          <a:prstGeom prst="rect">
            <a:avLst/>
          </a:prstGeom>
        </p:spPr>
      </p:pic>
    </p:spTree>
    <p:extLst>
      <p:ext uri="{BB962C8B-B14F-4D97-AF65-F5344CB8AC3E}">
        <p14:creationId xmlns:p14="http://schemas.microsoft.com/office/powerpoint/2010/main" val="3615873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181" y="468352"/>
            <a:ext cx="10884308" cy="1025912"/>
          </a:xfrm>
        </p:spPr>
        <p:txBody>
          <a:bodyPr>
            <a:normAutofit/>
          </a:bodyPr>
          <a:lstStyle/>
          <a:p>
            <a:r>
              <a:rPr lang="en-US" sz="4800" dirty="0" smtClean="0">
                <a:effectLst>
                  <a:outerShdw blurRad="38100" dist="38100" dir="2700000" algn="tl">
                    <a:srgbClr val="000000">
                      <a:alpha val="43137"/>
                    </a:srgbClr>
                  </a:outerShdw>
                </a:effectLst>
              </a:rPr>
              <a:t>Copies of NOEP Must be Sent to:</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34182" y="2643809"/>
            <a:ext cx="8937202" cy="3889726"/>
          </a:xfrm>
        </p:spPr>
        <p:txBody>
          <a:bodyPr>
            <a:normAutofit/>
          </a:bodyPr>
          <a:lstStyle/>
          <a:p>
            <a:pPr marL="0" indent="0" algn="ctr">
              <a:spcBef>
                <a:spcPts val="1800"/>
              </a:spcBef>
              <a:buNone/>
            </a:pPr>
            <a:r>
              <a:rPr lang="en-US" sz="4400" dirty="0" smtClean="0"/>
              <a:t>NOEP MAILING LIST EXERCISE</a:t>
            </a:r>
            <a:endParaRPr lang="en-US" sz="4400" dirty="0" smtClean="0"/>
          </a:p>
        </p:txBody>
      </p:sp>
      <p:grpSp>
        <p:nvGrpSpPr>
          <p:cNvPr id="10" name="Group 9"/>
          <p:cNvGrpSpPr/>
          <p:nvPr/>
        </p:nvGrpSpPr>
        <p:grpSpPr>
          <a:xfrm>
            <a:off x="9085007" y="2520176"/>
            <a:ext cx="3229896" cy="3157953"/>
            <a:chOff x="1696065" y="-771207"/>
            <a:chExt cx="7304742" cy="7304742"/>
          </a:xfrm>
        </p:grpSpPr>
        <p:sp>
          <p:nvSpPr>
            <p:cNvPr id="9" name="Rounded Rectangle 8"/>
            <p:cNvSpPr/>
            <p:nvPr/>
          </p:nvSpPr>
          <p:spPr>
            <a:xfrm rot="19117070">
              <a:off x="3706026" y="1894382"/>
              <a:ext cx="3961047" cy="23724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rrespondence Clipart"/>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696065" y="-771207"/>
              <a:ext cx="7304742" cy="7304742"/>
            </a:xfrm>
            <a:prstGeom prst="rect">
              <a:avLst/>
            </a:prstGeom>
          </p:spPr>
        </p:pic>
      </p:grpSp>
    </p:spTree>
    <p:extLst>
      <p:ext uri="{BB962C8B-B14F-4D97-AF65-F5344CB8AC3E}">
        <p14:creationId xmlns:p14="http://schemas.microsoft.com/office/powerpoint/2010/main" val="1177510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181" y="468352"/>
            <a:ext cx="10884308" cy="1025912"/>
          </a:xfrm>
        </p:spPr>
        <p:txBody>
          <a:bodyPr>
            <a:normAutofit/>
          </a:bodyPr>
          <a:lstStyle/>
          <a:p>
            <a:r>
              <a:rPr lang="en-US" sz="4800" dirty="0" smtClean="0">
                <a:effectLst>
                  <a:outerShdw blurRad="38100" dist="38100" dir="2700000" algn="tl">
                    <a:srgbClr val="000000">
                      <a:alpha val="43137"/>
                    </a:srgbClr>
                  </a:outerShdw>
                </a:effectLst>
              </a:rPr>
              <a:t>Copies of NOEP Must be Sent to:</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34181" y="1494264"/>
            <a:ext cx="9586451" cy="5039271"/>
          </a:xfrm>
        </p:spPr>
        <p:txBody>
          <a:bodyPr>
            <a:normAutofit/>
          </a:bodyPr>
          <a:lstStyle/>
          <a:p>
            <a:pPr>
              <a:spcBef>
                <a:spcPts val="1800"/>
              </a:spcBef>
            </a:pPr>
            <a:r>
              <a:rPr lang="en-US" sz="3200" dirty="0" smtClean="0"/>
              <a:t>All authorized users of all lands involved and other interested parties</a:t>
            </a:r>
          </a:p>
          <a:p>
            <a:pPr>
              <a:spcBef>
                <a:spcPts val="1800"/>
              </a:spcBef>
            </a:pPr>
            <a:r>
              <a:rPr lang="en-US" sz="3200" dirty="0" smtClean="0"/>
              <a:t>May serve as the 2-year grazing notification</a:t>
            </a:r>
          </a:p>
          <a:p>
            <a:pPr>
              <a:spcBef>
                <a:spcPts val="1800"/>
              </a:spcBef>
            </a:pPr>
            <a:r>
              <a:rPr lang="en-US" sz="3200" dirty="0" smtClean="0"/>
              <a:t>Alert right-of-way holders of opportunity to convert to an easement</a:t>
            </a:r>
          </a:p>
          <a:p>
            <a:pPr>
              <a:spcBef>
                <a:spcPts val="1800"/>
              </a:spcBef>
            </a:pPr>
            <a:r>
              <a:rPr lang="en-US" sz="3200" dirty="0" smtClean="0"/>
              <a:t>Notify local governments/elected officials</a:t>
            </a:r>
          </a:p>
          <a:p>
            <a:pPr>
              <a:spcBef>
                <a:spcPts val="1800"/>
              </a:spcBef>
            </a:pPr>
            <a:r>
              <a:rPr lang="en-US" sz="3200" dirty="0" smtClean="0"/>
              <a:t>Initial part of Native American consultation</a:t>
            </a:r>
          </a:p>
          <a:p>
            <a:pPr>
              <a:spcBef>
                <a:spcPts val="1800"/>
              </a:spcBef>
            </a:pPr>
            <a:endParaRPr lang="en-US" sz="3200" dirty="0" smtClean="0"/>
          </a:p>
        </p:txBody>
      </p:sp>
      <p:grpSp>
        <p:nvGrpSpPr>
          <p:cNvPr id="10" name="Group 9"/>
          <p:cNvGrpSpPr/>
          <p:nvPr/>
        </p:nvGrpSpPr>
        <p:grpSpPr>
          <a:xfrm>
            <a:off x="9085007" y="2520176"/>
            <a:ext cx="3229896" cy="3157953"/>
            <a:chOff x="1696065" y="-771207"/>
            <a:chExt cx="7304742" cy="7304742"/>
          </a:xfrm>
        </p:grpSpPr>
        <p:sp>
          <p:nvSpPr>
            <p:cNvPr id="9" name="Rounded Rectangle 8"/>
            <p:cNvSpPr/>
            <p:nvPr/>
          </p:nvSpPr>
          <p:spPr>
            <a:xfrm rot="19117070">
              <a:off x="3706026" y="1894382"/>
              <a:ext cx="3961047" cy="23724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rrespondence Clipart"/>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696065" y="-771207"/>
              <a:ext cx="7304742" cy="7304742"/>
            </a:xfrm>
            <a:prstGeom prst="rect">
              <a:avLst/>
            </a:prstGeom>
          </p:spPr>
        </p:pic>
      </p:grpSp>
    </p:spTree>
    <p:extLst>
      <p:ext uri="{BB962C8B-B14F-4D97-AF65-F5344CB8AC3E}">
        <p14:creationId xmlns:p14="http://schemas.microsoft.com/office/powerpoint/2010/main" val="2981777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48" y="468352"/>
            <a:ext cx="9552998" cy="1025912"/>
          </a:xfrm>
        </p:spPr>
        <p:txBody>
          <a:bodyPr>
            <a:normAutofit/>
          </a:bodyPr>
          <a:lstStyle/>
          <a:p>
            <a:r>
              <a:rPr lang="en-US" sz="4800" dirty="0" smtClean="0">
                <a:effectLst>
                  <a:outerShdw blurRad="38100" dist="38100" dir="2700000" algn="tl">
                    <a:srgbClr val="000000">
                      <a:alpha val="43137"/>
                    </a:srgbClr>
                  </a:outerShdw>
                </a:effectLst>
              </a:rPr>
              <a:t>NOEP – Public Participation </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29148" y="1494264"/>
            <a:ext cx="9028890" cy="5098265"/>
          </a:xfrm>
        </p:spPr>
        <p:txBody>
          <a:bodyPr>
            <a:normAutofit/>
          </a:bodyPr>
          <a:lstStyle/>
          <a:p>
            <a:pPr>
              <a:spcBef>
                <a:spcPts val="1800"/>
              </a:spcBef>
            </a:pPr>
            <a:r>
              <a:rPr lang="en-US" sz="3200" dirty="0" smtClean="0"/>
              <a:t>Mailed with cover letter and map</a:t>
            </a:r>
          </a:p>
          <a:p>
            <a:pPr>
              <a:spcBef>
                <a:spcPts val="1800"/>
              </a:spcBef>
            </a:pPr>
            <a:r>
              <a:rPr lang="en-US" sz="3200" dirty="0" smtClean="0"/>
              <a:t>Certified mail suggested</a:t>
            </a:r>
          </a:p>
          <a:p>
            <a:pPr>
              <a:spcBef>
                <a:spcPts val="1800"/>
              </a:spcBef>
            </a:pPr>
            <a:r>
              <a:rPr lang="en-US" sz="3200" dirty="0" smtClean="0"/>
              <a:t>Develop and maintain </a:t>
            </a:r>
            <a:r>
              <a:rPr lang="en-US" sz="3200" dirty="0" smtClean="0"/>
              <a:t>mailing list</a:t>
            </a:r>
          </a:p>
          <a:p>
            <a:pPr>
              <a:spcBef>
                <a:spcPts val="1800"/>
              </a:spcBef>
            </a:pPr>
            <a:r>
              <a:rPr lang="en-US" sz="3200" dirty="0" smtClean="0"/>
              <a:t>Date of receipt same as 1</a:t>
            </a:r>
            <a:r>
              <a:rPr lang="en-US" sz="3200" baseline="30000" dirty="0" smtClean="0"/>
              <a:t>st</a:t>
            </a:r>
            <a:r>
              <a:rPr lang="en-US" sz="3200" dirty="0" smtClean="0"/>
              <a:t> newspaper publication date</a:t>
            </a:r>
          </a:p>
          <a:p>
            <a:pPr>
              <a:spcBef>
                <a:spcPts val="1800"/>
              </a:spcBef>
            </a:pPr>
            <a:r>
              <a:rPr lang="en-US" sz="3200" dirty="0" smtClean="0"/>
              <a:t>Analyze and consider </a:t>
            </a:r>
            <a:r>
              <a:rPr lang="en-US" sz="3200" dirty="0" smtClean="0"/>
              <a:t>comments in NEPA</a:t>
            </a:r>
          </a:p>
          <a:p>
            <a:pPr>
              <a:spcBef>
                <a:spcPts val="1800"/>
              </a:spcBef>
            </a:pPr>
            <a:r>
              <a:rPr lang="en-US" sz="3200" dirty="0" smtClean="0"/>
              <a:t>Consider additional public forums</a:t>
            </a:r>
          </a:p>
          <a:p>
            <a:pPr>
              <a:spcBef>
                <a:spcPts val="1800"/>
              </a:spcBef>
            </a:pPr>
            <a:endParaRPr lang="en-US" sz="3200" dirty="0"/>
          </a:p>
        </p:txBody>
      </p:sp>
      <p:pic>
        <p:nvPicPr>
          <p:cNvPr id="6" name="Picture 5" descr="12 نصيحة فعالة لتنمية التعلم التعاوني و ..."/>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189842" y="1784555"/>
            <a:ext cx="3826088" cy="3507773"/>
          </a:xfrm>
          <a:prstGeom prst="rect">
            <a:avLst/>
          </a:prstGeom>
          <a:effectLst>
            <a:glow rad="101600">
              <a:schemeClr val="accent1">
                <a:satMod val="175000"/>
                <a:alpha val="40000"/>
              </a:schemeClr>
            </a:glow>
            <a:softEdge rad="0"/>
          </a:effectLst>
        </p:spPr>
      </p:pic>
    </p:spTree>
    <p:extLst>
      <p:ext uri="{BB962C8B-B14F-4D97-AF65-F5344CB8AC3E}">
        <p14:creationId xmlns:p14="http://schemas.microsoft.com/office/powerpoint/2010/main" val="2528632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165" y="468352"/>
            <a:ext cx="9855981" cy="1025912"/>
          </a:xfrm>
        </p:spPr>
        <p:txBody>
          <a:bodyPr>
            <a:normAutofit/>
          </a:bodyPr>
          <a:lstStyle/>
          <a:p>
            <a:r>
              <a:rPr lang="en-US" sz="4800" dirty="0" smtClean="0">
                <a:effectLst>
                  <a:outerShdw blurRad="38100" dist="38100" dir="2700000" algn="tl">
                    <a:srgbClr val="000000">
                      <a:alpha val="43137"/>
                    </a:srgbClr>
                  </a:outerShdw>
                </a:effectLst>
              </a:rPr>
              <a:t>NOEP – </a:t>
            </a:r>
            <a:r>
              <a:rPr lang="en-US" sz="4800" dirty="0" smtClean="0">
                <a:effectLst>
                  <a:outerShdw blurRad="38100" dist="38100" dir="2700000" algn="tl">
                    <a:srgbClr val="000000">
                      <a:alpha val="43137"/>
                    </a:srgbClr>
                  </a:outerShdw>
                </a:effectLst>
              </a:rPr>
              <a:t>Rejecting or Abandoning </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6165" y="1494264"/>
            <a:ext cx="9063525" cy="4980278"/>
          </a:xfrm>
        </p:spPr>
        <p:txBody>
          <a:bodyPr>
            <a:normAutofit/>
          </a:bodyPr>
          <a:lstStyle/>
          <a:p>
            <a:pPr>
              <a:spcBef>
                <a:spcPts val="1800"/>
              </a:spcBef>
            </a:pPr>
            <a:r>
              <a:rPr lang="en-US" sz="3200" dirty="0" smtClean="0"/>
              <a:t>Send letter to non-Federal party documenting decision</a:t>
            </a:r>
          </a:p>
          <a:p>
            <a:pPr>
              <a:spcBef>
                <a:spcPts val="1800"/>
              </a:spcBef>
            </a:pPr>
            <a:r>
              <a:rPr lang="en-US" sz="3200" dirty="0" smtClean="0"/>
              <a:t>Publish a Notice of Exchange Termination</a:t>
            </a:r>
          </a:p>
          <a:p>
            <a:pPr>
              <a:spcBef>
                <a:spcPts val="1800"/>
              </a:spcBef>
            </a:pPr>
            <a:r>
              <a:rPr lang="en-US" sz="3200" dirty="0" smtClean="0"/>
              <a:t>Publish an opening order in the Federal Register</a:t>
            </a:r>
          </a:p>
          <a:p>
            <a:pPr>
              <a:spcBef>
                <a:spcPts val="1800"/>
              </a:spcBef>
            </a:pPr>
            <a:r>
              <a:rPr lang="en-US" sz="3200" dirty="0" smtClean="0"/>
              <a:t>Close case file </a:t>
            </a:r>
            <a:r>
              <a:rPr lang="en-US" sz="3200" dirty="0" smtClean="0"/>
              <a:t>and </a:t>
            </a:r>
            <a:r>
              <a:rPr lang="en-US" sz="3200" dirty="0" smtClean="0"/>
              <a:t>update </a:t>
            </a:r>
            <a:r>
              <a:rPr lang="en-US" sz="3200" dirty="0" smtClean="0"/>
              <a:t>MTP, HI and LR2000 (BLM); LADS (FS)</a:t>
            </a:r>
            <a:endParaRPr lang="en-US" sz="3200" dirty="0" smtClean="0"/>
          </a:p>
          <a:p>
            <a:pPr>
              <a:spcBef>
                <a:spcPts val="1800"/>
              </a:spcBef>
            </a:pPr>
            <a:r>
              <a:rPr lang="en-US" sz="3200" dirty="0" smtClean="0"/>
              <a:t>Not appealable</a:t>
            </a:r>
            <a:endParaRPr lang="en-US" sz="3200" dirty="0"/>
          </a:p>
        </p:txBody>
      </p:sp>
    </p:spTree>
    <p:extLst>
      <p:ext uri="{BB962C8B-B14F-4D97-AF65-F5344CB8AC3E}">
        <p14:creationId xmlns:p14="http://schemas.microsoft.com/office/powerpoint/2010/main" val="3833150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ing &lt;strong&gt;Notice&lt;/strong&gt;"/>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54163" y="3764944"/>
            <a:ext cx="2448403" cy="2814450"/>
          </a:xfrm>
          <a:prstGeom prst="rect">
            <a:avLst/>
          </a:prstGeom>
        </p:spPr>
      </p:pic>
      <p:sp>
        <p:nvSpPr>
          <p:cNvPr id="3" name="Text Placeholder 3"/>
          <p:cNvSpPr txBox="1">
            <a:spLocks/>
          </p:cNvSpPr>
          <p:nvPr/>
        </p:nvSpPr>
        <p:spPr>
          <a:xfrm rot="20447783">
            <a:off x="3643915" y="1387953"/>
            <a:ext cx="6105588" cy="3013374"/>
          </a:xfrm>
          <a:prstGeom prst="rect">
            <a:avLst/>
          </a:prstGeom>
        </p:spPr>
        <p:txBody>
          <a:bodyPr vert="horz" lIns="91440" tIns="45720" rIns="91440" bIns="45720" numCol="1" rtlCol="0">
            <a:prstTxWarp prst="textCurveUp">
              <a:avLst/>
            </a:prstTxWarp>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1pPr>
            <a:lvl2pPr marL="457063"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2pPr>
            <a:lvl3pPr marL="914126"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3pPr>
            <a:lvl4pPr marL="1371189"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4pPr>
            <a:lvl5pPr marL="1828251"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5pPr>
            <a:lvl6pPr marL="2285314"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6pPr>
            <a:lvl7pPr marL="2742377"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7pPr>
            <a:lvl8pPr marL="319944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8pPr>
            <a:lvl9pPr marL="3656503"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9pPr>
          </a:lstStyle>
          <a:p>
            <a:r>
              <a:rPr lang="en-US" sz="2400" b="1" dirty="0" smtClean="0">
                <a:effectLst>
                  <a:outerShdw blurRad="38100" dist="38100" dir="2700000" algn="tl">
                    <a:srgbClr val="000000">
                      <a:alpha val="43137"/>
                    </a:srgbClr>
                  </a:outerShdw>
                </a:effectLst>
                <a:latin typeface="Arial Rounded MT Bold" panose="020F0704030504030204" pitchFamily="34" charset="0"/>
              </a:rPr>
              <a:t>Questions?</a:t>
            </a:r>
            <a:endParaRPr lang="en-US" sz="24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61706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864" y="468352"/>
            <a:ext cx="8035137" cy="1025912"/>
          </a:xfrm>
        </p:spPr>
        <p:txBody>
          <a:bodyPr>
            <a:normAutofit/>
          </a:bodyPr>
          <a:lstStyle/>
          <a:p>
            <a:r>
              <a:rPr lang="en-US" sz="4400" dirty="0" smtClean="0">
                <a:effectLst>
                  <a:outerShdw blurRad="38100" dist="38100" dir="2700000" algn="tl">
                    <a:srgbClr val="000000">
                      <a:alpha val="43137"/>
                    </a:srgbClr>
                  </a:outerShdw>
                </a:effectLst>
              </a:rPr>
              <a:t>NOEP - </a:t>
            </a:r>
            <a:r>
              <a:rPr lang="en-US" sz="4800" dirty="0" smtClean="0">
                <a:effectLst>
                  <a:outerShdw blurRad="38100" dist="38100" dir="2700000" algn="tl">
                    <a:srgbClr val="000000">
                      <a:alpha val="43137"/>
                    </a:srgbClr>
                  </a:outerShdw>
                </a:effectLst>
              </a:rPr>
              <a:t>Reference</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38865" y="1962615"/>
            <a:ext cx="8719173" cy="4078747"/>
          </a:xfrm>
        </p:spPr>
        <p:txBody>
          <a:bodyPr>
            <a:normAutofit/>
          </a:bodyPr>
          <a:lstStyle/>
          <a:p>
            <a:r>
              <a:rPr lang="en-US" sz="3600" dirty="0" smtClean="0"/>
              <a:t>BLM Handbook H-2200-1 Chapter 5</a:t>
            </a:r>
          </a:p>
          <a:p>
            <a:r>
              <a:rPr lang="en-US" sz="3600" dirty="0" smtClean="0"/>
              <a:t>43 CFR 2201.2</a:t>
            </a:r>
          </a:p>
          <a:p>
            <a:pPr marL="0" indent="0">
              <a:buNone/>
            </a:pPr>
            <a:endParaRPr lang="en-US" sz="3600" dirty="0" smtClean="0"/>
          </a:p>
          <a:p>
            <a:r>
              <a:rPr lang="en-US" sz="3600" dirty="0" smtClean="0"/>
              <a:t>FSH 5409.13, 33.3; Exhibits Chapter 39</a:t>
            </a:r>
          </a:p>
          <a:p>
            <a:r>
              <a:rPr lang="en-US" sz="3600" dirty="0" smtClean="0"/>
              <a:t>36 CFR 254.8</a:t>
            </a:r>
            <a:endParaRPr lang="en-US" sz="3600" dirty="0"/>
          </a:p>
        </p:txBody>
      </p:sp>
    </p:spTree>
    <p:extLst>
      <p:ext uri="{BB962C8B-B14F-4D97-AF65-F5344CB8AC3E}">
        <p14:creationId xmlns:p14="http://schemas.microsoft.com/office/powerpoint/2010/main" val="3895417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22672"/>
            <a:ext cx="3854528" cy="2262146"/>
          </a:xfrm>
        </p:spPr>
        <p:txBody>
          <a:bodyPr>
            <a:noAutofit/>
          </a:bodyPr>
          <a:lstStyle/>
          <a:p>
            <a:r>
              <a:rPr lang="en-US" sz="4800" dirty="0" smtClean="0"/>
              <a:t>Notice of Exchange Proposal</a:t>
            </a:r>
            <a:endParaRPr lang="en-US" sz="4800" dirty="0"/>
          </a:p>
        </p:txBody>
      </p:sp>
      <p:sp>
        <p:nvSpPr>
          <p:cNvPr id="3" name="Content Placeholder 2"/>
          <p:cNvSpPr>
            <a:spLocks noGrp="1"/>
          </p:cNvSpPr>
          <p:nvPr>
            <p:ph idx="1"/>
          </p:nvPr>
        </p:nvSpPr>
        <p:spPr>
          <a:xfrm>
            <a:off x="4760461" y="722672"/>
            <a:ext cx="6905513" cy="5901326"/>
          </a:xfrm>
        </p:spPr>
        <p:txBody>
          <a:bodyPr>
            <a:normAutofit/>
          </a:bodyPr>
          <a:lstStyle/>
          <a:p>
            <a:pPr>
              <a:spcBef>
                <a:spcPts val="1300"/>
              </a:spcBef>
            </a:pPr>
            <a:r>
              <a:rPr lang="en-US" sz="3200" dirty="0" smtClean="0"/>
              <a:t>Purpose</a:t>
            </a:r>
          </a:p>
          <a:p>
            <a:pPr>
              <a:spcBef>
                <a:spcPts val="1300"/>
              </a:spcBef>
            </a:pPr>
            <a:r>
              <a:rPr lang="en-US" sz="3200" dirty="0" smtClean="0"/>
              <a:t>Required Information</a:t>
            </a:r>
          </a:p>
          <a:p>
            <a:pPr>
              <a:spcBef>
                <a:spcPts val="1300"/>
              </a:spcBef>
            </a:pPr>
            <a:r>
              <a:rPr lang="en-US" sz="3200" dirty="0" smtClean="0"/>
              <a:t>Additional Information</a:t>
            </a:r>
          </a:p>
          <a:p>
            <a:pPr>
              <a:spcBef>
                <a:spcPts val="1300"/>
              </a:spcBef>
            </a:pPr>
            <a:r>
              <a:rPr lang="en-US" sz="3200" dirty="0" smtClean="0"/>
              <a:t>Correcting or Amending</a:t>
            </a:r>
            <a:endParaRPr lang="en-US" sz="3200" dirty="0" smtClean="0"/>
          </a:p>
          <a:p>
            <a:pPr>
              <a:spcBef>
                <a:spcPts val="1300"/>
              </a:spcBef>
            </a:pPr>
            <a:r>
              <a:rPr lang="en-US" sz="3200" dirty="0" smtClean="0"/>
              <a:t>Combined Plan Amendment</a:t>
            </a:r>
          </a:p>
          <a:p>
            <a:pPr>
              <a:spcBef>
                <a:spcPts val="1300"/>
              </a:spcBef>
            </a:pPr>
            <a:r>
              <a:rPr lang="en-US" sz="3200" dirty="0" smtClean="0"/>
              <a:t>Publication </a:t>
            </a:r>
            <a:r>
              <a:rPr lang="en-US" sz="3200" dirty="0" smtClean="0"/>
              <a:t>Requirements</a:t>
            </a:r>
            <a:endParaRPr lang="en-US" sz="3200" dirty="0" smtClean="0"/>
          </a:p>
          <a:p>
            <a:pPr>
              <a:spcBef>
                <a:spcPts val="1300"/>
              </a:spcBef>
            </a:pPr>
            <a:r>
              <a:rPr lang="en-US" sz="3200" dirty="0" smtClean="0"/>
              <a:t>Public Participation</a:t>
            </a:r>
          </a:p>
          <a:p>
            <a:pPr>
              <a:spcBef>
                <a:spcPts val="1300"/>
              </a:spcBef>
            </a:pPr>
            <a:r>
              <a:rPr lang="en-US" sz="3200" dirty="0" smtClean="0"/>
              <a:t>Rejecting or Abandoning</a:t>
            </a:r>
            <a:endParaRPr lang="en-US" sz="3200" dirty="0"/>
          </a:p>
        </p:txBody>
      </p:sp>
      <p:pic>
        <p:nvPicPr>
          <p:cNvPr id="5" name="Picture 4" descr="Training &lt;strong&gt;Notice&lt;/strong&gt;"/>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06309" y="5048445"/>
            <a:ext cx="1370637" cy="1575553"/>
          </a:xfrm>
          <a:prstGeom prst="rect">
            <a:avLst/>
          </a:prstGeom>
        </p:spPr>
      </p:pic>
      <p:sp>
        <p:nvSpPr>
          <p:cNvPr id="6" name="Text Placeholder 3"/>
          <p:cNvSpPr txBox="1">
            <a:spLocks/>
          </p:cNvSpPr>
          <p:nvPr/>
        </p:nvSpPr>
        <p:spPr>
          <a:xfrm rot="19264230">
            <a:off x="1387819" y="3105703"/>
            <a:ext cx="3213196" cy="1893738"/>
          </a:xfrm>
          <a:prstGeom prst="rect">
            <a:avLst/>
          </a:prstGeom>
        </p:spPr>
        <p:txBody>
          <a:bodyPr vert="horz" lIns="91440" tIns="45720" rIns="91440" bIns="45720" numCol="1" rtlCol="0">
            <a:prstTxWarp prst="textCurveUp">
              <a:avLst/>
            </a:prstTxWarp>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1pPr>
            <a:lvl2pPr marL="457063"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2pPr>
            <a:lvl3pPr marL="914126"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3pPr>
            <a:lvl4pPr marL="1371189"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4pPr>
            <a:lvl5pPr marL="1828251"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5pPr>
            <a:lvl6pPr marL="2285314"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6pPr>
            <a:lvl7pPr marL="2742377"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7pPr>
            <a:lvl8pPr marL="319944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8pPr>
            <a:lvl9pPr marL="3656503"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9pPr>
          </a:lstStyle>
          <a:p>
            <a:r>
              <a:rPr lang="en-US" sz="2400" b="1" dirty="0" smtClean="0">
                <a:effectLst>
                  <a:outerShdw blurRad="38100" dist="38100" dir="2700000" algn="tl">
                    <a:srgbClr val="000000">
                      <a:alpha val="43137"/>
                    </a:srgbClr>
                  </a:outerShdw>
                </a:effectLst>
                <a:latin typeface="Arial Rounded MT Bold" panose="020F0704030504030204" pitchFamily="34" charset="0"/>
              </a:rPr>
              <a:t>NOEP</a:t>
            </a:r>
            <a:endParaRPr lang="en-US" sz="24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90520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8352"/>
            <a:ext cx="8596668" cy="1025912"/>
          </a:xfrm>
        </p:spPr>
        <p:txBody>
          <a:bodyPr>
            <a:normAutofit/>
          </a:bodyPr>
          <a:lstStyle/>
          <a:p>
            <a:r>
              <a:rPr lang="en-US" sz="4800" dirty="0" smtClean="0">
                <a:effectLst>
                  <a:outerShdw blurRad="38100" dist="38100" dir="2700000" algn="tl">
                    <a:srgbClr val="000000">
                      <a:alpha val="43137"/>
                    </a:srgbClr>
                  </a:outerShdw>
                </a:effectLst>
              </a:rPr>
              <a:t>NOEP - Purpose</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3" y="1814052"/>
            <a:ext cx="9280705" cy="4441781"/>
          </a:xfrm>
        </p:spPr>
        <p:txBody>
          <a:bodyPr>
            <a:normAutofit/>
          </a:bodyPr>
          <a:lstStyle/>
          <a:p>
            <a:pPr>
              <a:spcBef>
                <a:spcPts val="1800"/>
              </a:spcBef>
            </a:pPr>
            <a:r>
              <a:rPr lang="en-US" sz="3200" dirty="0" smtClean="0"/>
              <a:t>Advise </a:t>
            </a:r>
            <a:r>
              <a:rPr lang="en-US" sz="3200" dirty="0" smtClean="0"/>
              <a:t>public and invite </a:t>
            </a:r>
            <a:r>
              <a:rPr lang="en-US" sz="3200" dirty="0" smtClean="0"/>
              <a:t>comments (NEPA)</a:t>
            </a:r>
          </a:p>
          <a:p>
            <a:pPr>
              <a:spcBef>
                <a:spcPts val="1800"/>
              </a:spcBef>
            </a:pPr>
            <a:r>
              <a:rPr lang="en-US" sz="3200" dirty="0" smtClean="0"/>
              <a:t>Notify authorized </a:t>
            </a:r>
            <a:r>
              <a:rPr lang="en-US" sz="3200" dirty="0" smtClean="0"/>
              <a:t>users and others</a:t>
            </a:r>
            <a:endParaRPr lang="en-US" sz="3200" dirty="0" smtClean="0"/>
          </a:p>
          <a:p>
            <a:pPr>
              <a:spcBef>
                <a:spcPts val="1800"/>
              </a:spcBef>
            </a:pPr>
            <a:r>
              <a:rPr lang="en-US" sz="3200" dirty="0" smtClean="0"/>
              <a:t>Notice to </a:t>
            </a:r>
            <a:r>
              <a:rPr lang="en-US" sz="3200" dirty="0" smtClean="0"/>
              <a:t>State and local </a:t>
            </a:r>
            <a:r>
              <a:rPr lang="en-US" sz="3200" dirty="0" smtClean="0"/>
              <a:t>governments </a:t>
            </a:r>
            <a:r>
              <a:rPr lang="en-US" sz="3200" dirty="0" smtClean="0"/>
              <a:t>and </a:t>
            </a:r>
            <a:r>
              <a:rPr lang="en-US" sz="3200" dirty="0" smtClean="0"/>
              <a:t>congressional delegations</a:t>
            </a:r>
          </a:p>
          <a:p>
            <a:pPr>
              <a:spcBef>
                <a:spcPts val="1800"/>
              </a:spcBef>
            </a:pPr>
            <a:r>
              <a:rPr lang="en-US" sz="3200" dirty="0" smtClean="0"/>
              <a:t>Not subject to protest or </a:t>
            </a:r>
            <a:r>
              <a:rPr lang="en-US" sz="3200" dirty="0" smtClean="0"/>
              <a:t>appeal</a:t>
            </a:r>
          </a:p>
          <a:p>
            <a:pPr>
              <a:spcBef>
                <a:spcPts val="1800"/>
              </a:spcBef>
            </a:pPr>
            <a:r>
              <a:rPr lang="en-US" sz="3200" dirty="0" smtClean="0"/>
              <a:t>FS Notice also posted to PALS website with additional information</a:t>
            </a:r>
            <a:endParaRPr lang="en-US" sz="3200" dirty="0"/>
          </a:p>
        </p:txBody>
      </p:sp>
      <p:pic>
        <p:nvPicPr>
          <p:cNvPr id="5" name="Picture 4" descr="&lt;strong&gt;Public&lt;/strong&gt; &lt;strong&gt;notice&lt;/strong&gt; is a &lt;strong&gt;notice&lt;/strong&gt; given to the &lt;strong&gt;public&lt;/strong&gt; regarding certain types ..."/>
          <p:cNvPicPr>
            <a:picLocks noChangeAspect="1"/>
          </p:cNvPicPr>
          <p:nvPr/>
        </p:nvPicPr>
        <p:blipFill rotWithShape="1">
          <a:blip r:embed="rId3">
            <a:extLst>
              <a:ext uri="{28A0092B-C50C-407E-A947-70E740481C1C}">
                <a14:useLocalDpi xmlns:a14="http://schemas.microsoft.com/office/drawing/2010/main" val="0"/>
              </a:ext>
            </a:extLst>
          </a:blip>
          <a:srcRect l="31047" t="8124" r="31802" b="8417"/>
          <a:stretch/>
        </p:blipFill>
        <p:spPr>
          <a:xfrm>
            <a:off x="9274002" y="1607575"/>
            <a:ext cx="2501309" cy="3746091"/>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385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47126"/>
            <a:ext cx="8596668" cy="873751"/>
          </a:xfrm>
        </p:spPr>
        <p:txBody>
          <a:bodyPr>
            <a:normAutofit/>
          </a:bodyPr>
          <a:lstStyle/>
          <a:p>
            <a:r>
              <a:rPr lang="en-US" sz="4800" dirty="0" smtClean="0">
                <a:effectLst>
                  <a:outerShdw blurRad="38100" dist="38100" dir="2700000" algn="tl">
                    <a:srgbClr val="000000">
                      <a:alpha val="43137"/>
                    </a:srgbClr>
                  </a:outerShdw>
                </a:effectLst>
              </a:rPr>
              <a:t>NOEP – Required Information</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2" y="1297857"/>
            <a:ext cx="9676035" cy="5383161"/>
          </a:xfrm>
        </p:spPr>
        <p:txBody>
          <a:bodyPr>
            <a:noAutofit/>
          </a:bodyPr>
          <a:lstStyle/>
          <a:p>
            <a:pPr>
              <a:lnSpc>
                <a:spcPts val="3800"/>
              </a:lnSpc>
              <a:spcBef>
                <a:spcPts val="1400"/>
              </a:spcBef>
            </a:pPr>
            <a:r>
              <a:rPr lang="en-US" sz="3200" dirty="0" smtClean="0">
                <a:solidFill>
                  <a:schemeClr val="tx1"/>
                </a:solidFill>
              </a:rPr>
              <a:t>Identify all </a:t>
            </a:r>
            <a:r>
              <a:rPr lang="en-US" sz="3200" dirty="0">
                <a:solidFill>
                  <a:schemeClr val="tx1"/>
                </a:solidFill>
              </a:rPr>
              <a:t>parties </a:t>
            </a:r>
            <a:r>
              <a:rPr lang="en-US" sz="3200" dirty="0" smtClean="0">
                <a:solidFill>
                  <a:schemeClr val="tx1"/>
                </a:solidFill>
              </a:rPr>
              <a:t>involved</a:t>
            </a:r>
          </a:p>
          <a:p>
            <a:pPr>
              <a:lnSpc>
                <a:spcPts val="3800"/>
              </a:lnSpc>
              <a:spcBef>
                <a:spcPts val="1400"/>
              </a:spcBef>
            </a:pPr>
            <a:r>
              <a:rPr lang="en-US" sz="3200" dirty="0" smtClean="0">
                <a:solidFill>
                  <a:schemeClr val="tx1"/>
                </a:solidFill>
              </a:rPr>
              <a:t>Complete legal descriptions</a:t>
            </a:r>
          </a:p>
          <a:p>
            <a:pPr>
              <a:lnSpc>
                <a:spcPts val="3800"/>
              </a:lnSpc>
              <a:spcBef>
                <a:spcPts val="1400"/>
              </a:spcBef>
            </a:pPr>
            <a:r>
              <a:rPr lang="en-US" sz="3200" dirty="0" smtClean="0">
                <a:solidFill>
                  <a:schemeClr val="tx1"/>
                </a:solidFill>
              </a:rPr>
              <a:t>Date </a:t>
            </a:r>
            <a:r>
              <a:rPr lang="en-US" sz="3200" dirty="0">
                <a:solidFill>
                  <a:schemeClr val="tx1"/>
                </a:solidFill>
              </a:rPr>
              <a:t>and effect of </a:t>
            </a:r>
            <a:r>
              <a:rPr lang="en-US" sz="3200" dirty="0" smtClean="0">
                <a:solidFill>
                  <a:schemeClr val="tx1"/>
                </a:solidFill>
              </a:rPr>
              <a:t>segregation</a:t>
            </a:r>
            <a:endParaRPr lang="en-US" sz="3200" dirty="0">
              <a:solidFill>
                <a:schemeClr val="tx1"/>
              </a:solidFill>
            </a:endParaRPr>
          </a:p>
          <a:p>
            <a:pPr>
              <a:lnSpc>
                <a:spcPts val="3800"/>
              </a:lnSpc>
              <a:spcBef>
                <a:spcPts val="1400"/>
              </a:spcBef>
            </a:pPr>
            <a:r>
              <a:rPr lang="en-US" sz="3200" dirty="0" smtClean="0">
                <a:solidFill>
                  <a:schemeClr val="tx1"/>
                </a:solidFill>
              </a:rPr>
              <a:t>Invite </a:t>
            </a:r>
            <a:r>
              <a:rPr lang="en-US" sz="3200" dirty="0">
                <a:solidFill>
                  <a:schemeClr val="tx1"/>
                </a:solidFill>
              </a:rPr>
              <a:t>public to submit written </a:t>
            </a:r>
            <a:r>
              <a:rPr lang="en-US" sz="3200" dirty="0" smtClean="0">
                <a:solidFill>
                  <a:schemeClr val="tx1"/>
                </a:solidFill>
              </a:rPr>
              <a:t>comments </a:t>
            </a:r>
          </a:p>
          <a:p>
            <a:pPr>
              <a:lnSpc>
                <a:spcPts val="3800"/>
              </a:lnSpc>
              <a:spcBef>
                <a:spcPts val="1400"/>
              </a:spcBef>
            </a:pPr>
            <a:r>
              <a:rPr lang="en-US" sz="3200" dirty="0" smtClean="0">
                <a:solidFill>
                  <a:schemeClr val="tx1"/>
                </a:solidFill>
              </a:rPr>
              <a:t>Identify </a:t>
            </a:r>
            <a:r>
              <a:rPr lang="en-US" sz="3200" dirty="0" smtClean="0">
                <a:solidFill>
                  <a:schemeClr val="tx1"/>
                </a:solidFill>
              </a:rPr>
              <a:t>liens, encumbrances and other </a:t>
            </a:r>
            <a:r>
              <a:rPr lang="en-US" sz="3200" dirty="0" smtClean="0">
                <a:solidFill>
                  <a:schemeClr val="tx1"/>
                </a:solidFill>
              </a:rPr>
              <a:t>claims</a:t>
            </a:r>
            <a:endParaRPr lang="en-US" sz="3200" dirty="0">
              <a:solidFill>
                <a:schemeClr val="tx1"/>
              </a:solidFill>
            </a:endParaRPr>
          </a:p>
          <a:p>
            <a:pPr>
              <a:lnSpc>
                <a:spcPts val="3800"/>
              </a:lnSpc>
              <a:spcBef>
                <a:spcPts val="1400"/>
              </a:spcBef>
            </a:pPr>
            <a:r>
              <a:rPr lang="en-US" sz="3200" dirty="0" smtClean="0">
                <a:solidFill>
                  <a:schemeClr val="tx1"/>
                </a:solidFill>
              </a:rPr>
              <a:t>Name, title and address </a:t>
            </a:r>
            <a:r>
              <a:rPr lang="en-US" sz="3200" dirty="0">
                <a:solidFill>
                  <a:schemeClr val="tx1"/>
                </a:solidFill>
              </a:rPr>
              <a:t>of </a:t>
            </a:r>
            <a:r>
              <a:rPr lang="en-US" sz="3200" dirty="0" smtClean="0">
                <a:solidFill>
                  <a:schemeClr val="tx1"/>
                </a:solidFill>
              </a:rPr>
              <a:t>official </a:t>
            </a:r>
            <a:r>
              <a:rPr lang="en-US" sz="3200" dirty="0" smtClean="0">
                <a:solidFill>
                  <a:schemeClr val="tx1"/>
                </a:solidFill>
              </a:rPr>
              <a:t>to </a:t>
            </a:r>
            <a:r>
              <a:rPr lang="en-US" sz="3200" dirty="0">
                <a:solidFill>
                  <a:schemeClr val="tx1"/>
                </a:solidFill>
              </a:rPr>
              <a:t>receive </a:t>
            </a:r>
            <a:r>
              <a:rPr lang="en-US" sz="3200" dirty="0" smtClean="0">
                <a:solidFill>
                  <a:schemeClr val="tx1"/>
                </a:solidFill>
              </a:rPr>
              <a:t>comments and date comments are due</a:t>
            </a:r>
          </a:p>
          <a:p>
            <a:pPr>
              <a:lnSpc>
                <a:spcPts val="3800"/>
              </a:lnSpc>
              <a:spcBef>
                <a:spcPts val="1400"/>
              </a:spcBef>
            </a:pPr>
            <a:r>
              <a:rPr lang="en-US" sz="3200" dirty="0" smtClean="0">
                <a:solidFill>
                  <a:schemeClr val="tx1"/>
                </a:solidFill>
              </a:rPr>
              <a:t>Public notice privacy language</a:t>
            </a:r>
            <a:endParaRPr lang="en-US" sz="3200" dirty="0"/>
          </a:p>
        </p:txBody>
      </p:sp>
    </p:spTree>
    <p:extLst>
      <p:ext uri="{BB962C8B-B14F-4D97-AF65-F5344CB8AC3E}">
        <p14:creationId xmlns:p14="http://schemas.microsoft.com/office/powerpoint/2010/main" val="1123618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043" y="379862"/>
            <a:ext cx="9159842" cy="873751"/>
          </a:xfrm>
        </p:spPr>
        <p:txBody>
          <a:bodyPr>
            <a:normAutofit/>
          </a:bodyPr>
          <a:lstStyle/>
          <a:p>
            <a:r>
              <a:rPr lang="en-US" sz="4800" dirty="0" smtClean="0">
                <a:effectLst>
                  <a:outerShdw blurRad="38100" dist="38100" dir="2700000" algn="tl">
                    <a:srgbClr val="000000">
                      <a:alpha val="43137"/>
                    </a:srgbClr>
                  </a:outerShdw>
                </a:effectLst>
              </a:rPr>
              <a:t>NOEP – Required Information</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46043" y="1371600"/>
            <a:ext cx="8245441" cy="5250425"/>
          </a:xfrm>
        </p:spPr>
        <p:txBody>
          <a:bodyPr>
            <a:noAutofit/>
          </a:bodyPr>
          <a:lstStyle/>
          <a:p>
            <a:pPr marL="0" indent="0" algn="ctr">
              <a:spcBef>
                <a:spcPts val="600"/>
              </a:spcBef>
              <a:buNone/>
            </a:pPr>
            <a:r>
              <a:rPr lang="en-US" sz="3000" dirty="0">
                <a:solidFill>
                  <a:schemeClr val="tx1"/>
                </a:solidFill>
              </a:rPr>
              <a:t>“Before including your address, phone number, e-mail address, or other personal identifying information in your comments, you should be aware that your entire comment – including personal identifying information – may be made publicly available at any time.  While you can ask us in your comment to withhold your personal identifying information from public review, we cannot guarantee that we will be able to do so</a:t>
            </a:r>
            <a:r>
              <a:rPr lang="en-US" sz="3000" dirty="0" smtClean="0">
                <a:solidFill>
                  <a:schemeClr val="tx1"/>
                </a:solidFill>
              </a:rPr>
              <a:t>.”</a:t>
            </a:r>
            <a:endParaRPr lang="en-US" sz="3000" dirty="0"/>
          </a:p>
        </p:txBody>
      </p:sp>
    </p:spTree>
    <p:extLst>
      <p:ext uri="{BB962C8B-B14F-4D97-AF65-F5344CB8AC3E}">
        <p14:creationId xmlns:p14="http://schemas.microsoft.com/office/powerpoint/2010/main" val="4212854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915" y="468352"/>
            <a:ext cx="9592568" cy="1025912"/>
          </a:xfrm>
        </p:spPr>
        <p:txBody>
          <a:bodyPr>
            <a:normAutofit/>
          </a:bodyPr>
          <a:lstStyle/>
          <a:p>
            <a:r>
              <a:rPr lang="en-US" sz="4800" dirty="0" smtClean="0">
                <a:effectLst>
                  <a:outerShdw blurRad="38100" dist="38100" dir="2700000" algn="tl">
                    <a:srgbClr val="000000">
                      <a:alpha val="43137"/>
                    </a:srgbClr>
                  </a:outerShdw>
                </a:effectLst>
              </a:rPr>
              <a:t>NOEP – Additional Information</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6915" y="1696064"/>
            <a:ext cx="10353369" cy="4852219"/>
          </a:xfrm>
        </p:spPr>
        <p:txBody>
          <a:bodyPr>
            <a:normAutofit/>
          </a:bodyPr>
          <a:lstStyle/>
          <a:p>
            <a:pPr>
              <a:spcBef>
                <a:spcPts val="1800"/>
              </a:spcBef>
            </a:pPr>
            <a:r>
              <a:rPr lang="en-US" sz="3200" dirty="0" smtClean="0"/>
              <a:t>Reference local geographic location</a:t>
            </a:r>
          </a:p>
          <a:p>
            <a:pPr>
              <a:spcBef>
                <a:spcPts val="1800"/>
              </a:spcBef>
            </a:pPr>
            <a:r>
              <a:rPr lang="en-US" sz="3200" dirty="0" smtClean="0"/>
              <a:t>Describe purpose of exchange</a:t>
            </a:r>
          </a:p>
          <a:p>
            <a:pPr>
              <a:spcBef>
                <a:spcPts val="1800"/>
              </a:spcBef>
            </a:pPr>
            <a:r>
              <a:rPr lang="en-US" sz="3200" dirty="0" smtClean="0"/>
              <a:t>Anticipated public benefits</a:t>
            </a:r>
          </a:p>
          <a:p>
            <a:pPr>
              <a:spcBef>
                <a:spcPts val="1800"/>
              </a:spcBef>
            </a:pPr>
            <a:r>
              <a:rPr lang="en-US" sz="3200" spc="-20" dirty="0" smtClean="0"/>
              <a:t>Reference land use </a:t>
            </a:r>
            <a:r>
              <a:rPr lang="en-US" sz="3200" spc="-20" dirty="0" smtClean="0"/>
              <a:t>plans and intended </a:t>
            </a:r>
            <a:r>
              <a:rPr lang="en-US" sz="3200" spc="-20" dirty="0" smtClean="0"/>
              <a:t>land uses</a:t>
            </a:r>
          </a:p>
          <a:p>
            <a:pPr>
              <a:spcBef>
                <a:spcPts val="1800"/>
              </a:spcBef>
            </a:pPr>
            <a:r>
              <a:rPr lang="en-US" sz="3200" dirty="0" smtClean="0"/>
              <a:t>Where to obtain more information</a:t>
            </a:r>
          </a:p>
          <a:p>
            <a:pPr>
              <a:spcBef>
                <a:spcPts val="1800"/>
              </a:spcBef>
            </a:pPr>
            <a:r>
              <a:rPr lang="en-US" sz="3200" dirty="0" smtClean="0"/>
              <a:t>Equal value exchange (not acre-for-acre)</a:t>
            </a:r>
            <a:endParaRPr lang="en-US" sz="3200" dirty="0"/>
          </a:p>
        </p:txBody>
      </p:sp>
    </p:spTree>
    <p:extLst>
      <p:ext uri="{BB962C8B-B14F-4D97-AF65-F5344CB8AC3E}">
        <p14:creationId xmlns:p14="http://schemas.microsoft.com/office/powerpoint/2010/main" val="2107410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50" y="508109"/>
            <a:ext cx="9172345" cy="1025912"/>
          </a:xfrm>
        </p:spPr>
        <p:txBody>
          <a:bodyPr>
            <a:normAutofit/>
          </a:bodyPr>
          <a:lstStyle/>
          <a:p>
            <a:r>
              <a:rPr lang="en-US" sz="4800" dirty="0" smtClean="0">
                <a:effectLst>
                  <a:outerShdw blurRad="38100" dist="38100" dir="2700000" algn="tl">
                    <a:srgbClr val="000000">
                      <a:alpha val="43137"/>
                    </a:srgbClr>
                  </a:outerShdw>
                </a:effectLst>
              </a:rPr>
              <a:t>NOEP – </a:t>
            </a:r>
            <a:r>
              <a:rPr lang="en-US" sz="4800" dirty="0" smtClean="0">
                <a:effectLst>
                  <a:outerShdw blurRad="38100" dist="38100" dir="2700000" algn="tl">
                    <a:srgbClr val="000000">
                      <a:alpha val="43137"/>
                    </a:srgbClr>
                  </a:outerShdw>
                </a:effectLst>
              </a:rPr>
              <a:t>Correcting and Amending</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8550" y="1681316"/>
            <a:ext cx="9530154" cy="4852219"/>
          </a:xfrm>
        </p:spPr>
        <p:txBody>
          <a:bodyPr>
            <a:normAutofit/>
          </a:bodyPr>
          <a:lstStyle/>
          <a:p>
            <a:pPr>
              <a:spcBef>
                <a:spcPts val="1800"/>
              </a:spcBef>
            </a:pPr>
            <a:r>
              <a:rPr lang="en-US" sz="3200" dirty="0" smtClean="0"/>
              <a:t>If Federal or non-Federal land or interests in land are added to proposal</a:t>
            </a:r>
          </a:p>
          <a:p>
            <a:pPr>
              <a:spcBef>
                <a:spcPts val="1800"/>
              </a:spcBef>
            </a:pPr>
            <a:r>
              <a:rPr lang="en-US" sz="3200" dirty="0" smtClean="0"/>
              <a:t>Minor land description corrections do not require an amendment</a:t>
            </a:r>
          </a:p>
          <a:p>
            <a:pPr>
              <a:spcBef>
                <a:spcPts val="1800"/>
              </a:spcBef>
            </a:pPr>
            <a:r>
              <a:rPr lang="en-US" sz="3200" dirty="0" smtClean="0"/>
              <a:t>Do not have to </a:t>
            </a:r>
            <a:r>
              <a:rPr lang="en-US" sz="3200" dirty="0" smtClean="0"/>
              <a:t>amend or correct </a:t>
            </a:r>
            <a:r>
              <a:rPr lang="en-US" sz="3200" dirty="0" smtClean="0"/>
              <a:t>when land is deleted from proposal</a:t>
            </a:r>
          </a:p>
          <a:p>
            <a:pPr>
              <a:spcBef>
                <a:spcPts val="1800"/>
              </a:spcBef>
            </a:pPr>
            <a:r>
              <a:rPr lang="en-US" sz="3200" dirty="0" smtClean="0"/>
              <a:t>NOEP can be updated if </a:t>
            </a:r>
            <a:r>
              <a:rPr lang="en-US" sz="3200" dirty="0" smtClean="0"/>
              <a:t>stale</a:t>
            </a:r>
            <a:endParaRPr lang="en-US" sz="3200" dirty="0"/>
          </a:p>
        </p:txBody>
      </p:sp>
    </p:spTree>
    <p:extLst>
      <p:ext uri="{BB962C8B-B14F-4D97-AF65-F5344CB8AC3E}">
        <p14:creationId xmlns:p14="http://schemas.microsoft.com/office/powerpoint/2010/main" val="1624787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71947"/>
            <a:ext cx="9410564" cy="1843549"/>
          </a:xfrm>
          <a:effectLst>
            <a:outerShdw blurRad="50800" dist="38100" dir="2700000" algn="tl" rotWithShape="0">
              <a:prstClr val="black">
                <a:alpha val="40000"/>
              </a:prstClr>
            </a:outerShdw>
          </a:effectLst>
        </p:spPr>
        <p:txBody>
          <a:bodyPr>
            <a:normAutofit/>
          </a:bodyPr>
          <a:lstStyle/>
          <a:p>
            <a:r>
              <a:rPr lang="en-US" sz="4800" dirty="0" smtClean="0"/>
              <a:t>NOEP – Combined Plan Amendment</a:t>
            </a:r>
            <a:endParaRPr lang="en-US" sz="4800" dirty="0"/>
          </a:p>
        </p:txBody>
      </p:sp>
      <p:sp>
        <p:nvSpPr>
          <p:cNvPr id="3" name="Content Placeholder 2"/>
          <p:cNvSpPr>
            <a:spLocks noGrp="1"/>
          </p:cNvSpPr>
          <p:nvPr>
            <p:ph idx="1"/>
          </p:nvPr>
        </p:nvSpPr>
        <p:spPr>
          <a:xfrm>
            <a:off x="677333" y="2551471"/>
            <a:ext cx="9280705" cy="3704362"/>
          </a:xfrm>
        </p:spPr>
        <p:txBody>
          <a:bodyPr>
            <a:normAutofit/>
          </a:bodyPr>
          <a:lstStyle/>
          <a:p>
            <a:pPr>
              <a:spcBef>
                <a:spcPts val="2400"/>
              </a:spcBef>
            </a:pPr>
            <a:r>
              <a:rPr lang="en-US" sz="3200" dirty="0" smtClean="0"/>
              <a:t>Land Use Plans can be amended at the same time exchange proposals are being </a:t>
            </a:r>
            <a:r>
              <a:rPr lang="en-US" sz="3200" dirty="0" smtClean="0"/>
              <a:t>processed</a:t>
            </a:r>
            <a:endParaRPr lang="en-US" sz="3200" dirty="0" smtClean="0"/>
          </a:p>
          <a:p>
            <a:pPr>
              <a:spcBef>
                <a:spcPts val="2400"/>
              </a:spcBef>
            </a:pPr>
            <a:r>
              <a:rPr lang="en-US" sz="3200" dirty="0" smtClean="0"/>
              <a:t>Notices and other procedural steps can be combined to streamline processing</a:t>
            </a:r>
            <a:endParaRPr lang="en-US" sz="3200" dirty="0"/>
          </a:p>
        </p:txBody>
      </p:sp>
    </p:spTree>
    <p:extLst>
      <p:ext uri="{BB962C8B-B14F-4D97-AF65-F5344CB8AC3E}">
        <p14:creationId xmlns:p14="http://schemas.microsoft.com/office/powerpoint/2010/main" val="2920512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438</TotalTime>
  <Words>3330</Words>
  <Application>Microsoft Office PowerPoint</Application>
  <PresentationFormat>Widescreen</PresentationFormat>
  <Paragraphs>191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Rounded MT Bold</vt:lpstr>
      <vt:lpstr>Calibri</vt:lpstr>
      <vt:lpstr>Trebuchet MS</vt:lpstr>
      <vt:lpstr>Wingdings</vt:lpstr>
      <vt:lpstr>Wingdings 3</vt:lpstr>
      <vt:lpstr>Facet</vt:lpstr>
      <vt:lpstr>Notice of Exchange Proposal</vt:lpstr>
      <vt:lpstr>NOEP - Reference</vt:lpstr>
      <vt:lpstr>Notice of Exchange Proposal</vt:lpstr>
      <vt:lpstr>NOEP - Purpose</vt:lpstr>
      <vt:lpstr>NOEP – Required Information</vt:lpstr>
      <vt:lpstr>NOEP – Required Information</vt:lpstr>
      <vt:lpstr>NOEP – Additional Information</vt:lpstr>
      <vt:lpstr>NOEP – Correcting and Amending</vt:lpstr>
      <vt:lpstr>NOEP – Combined Plan Amendment</vt:lpstr>
      <vt:lpstr>NOEP – Publication Requirements</vt:lpstr>
      <vt:lpstr>Copies of NOEP Must be Sent to:</vt:lpstr>
      <vt:lpstr>Copies of NOEP Must be Sent to:</vt:lpstr>
      <vt:lpstr>NOEP – Public Participation </vt:lpstr>
      <vt:lpstr>NOEP – Rejecting or Abandoning </vt:lpstr>
      <vt:lpstr>PowerPoint Presentation</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Notice of Exchange Proposal</dc:title>
  <dc:creator>Ford, Laurie A</dc:creator>
  <cp:lastModifiedBy>ilmntcctrn74</cp:lastModifiedBy>
  <cp:revision>42</cp:revision>
  <dcterms:created xsi:type="dcterms:W3CDTF">2017-06-12T16:06:13Z</dcterms:created>
  <dcterms:modified xsi:type="dcterms:W3CDTF">2017-06-16T16:23:24Z</dcterms:modified>
</cp:coreProperties>
</file>