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bin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89" autoAdjust="0"/>
  </p:normalViewPr>
  <p:slideViewPr>
    <p:cSldViewPr snapToGrid="0">
      <p:cViewPr varScale="1">
        <p:scale>
          <a:sx n="78" d="100"/>
          <a:sy n="78" d="100"/>
        </p:scale>
        <p:origin x="1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GWD – Meets DOJ Regulations – 1) grantor owns the property 2) no encumbrances except for those stated 3) right to quiet enjoyment 4) grantor defends title against lawful claims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LWD – Implied warranty, but limited to only those acts committed while in grantor’s possession.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 – Form of a Special Warranty Deed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Patents do not warrant title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Patents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specific information needed by BLM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US cannot accept quitclaim deeds.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Remember, no quitclaim deeds</a:t>
            </a:r>
            <a:r>
              <a:rPr lang="en-US" dirty="0" smtClean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Some</a:t>
            </a:r>
            <a:r>
              <a:rPr lang="en-US" baseline="0" dirty="0" smtClean="0"/>
              <a:t> solicitors want escrow instructions.</a:t>
            </a:r>
            <a:endParaRPr lang="en-US" dirty="0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issues?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Indemnification provisions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paid in advance of appropriation (Anti-deficiency Act) – Road maintenance agreements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Restrictions on use (Managers need to justify)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Curing items not found in the record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Ownership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Feasibility package needs to include review and concurrence from solicitors/OGC. Can be done concurrent with PRE-ACQUISITION TITLE REVIEW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(</a:t>
            </a:r>
            <a:r>
              <a:rPr lang="en-US" dirty="0"/>
              <a:t>PTO).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requires the client to interpret the effect of the documents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Vesting is who owns the property.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these be acquired, or reserved, or have they been severed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the Federal Lands?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of Record? Grazing leases, Billboards, Easement and CEs.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LSR – 4 Results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Acceptable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Problems, Some Risk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Significant Problems, Should not use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is Required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Status is important to know what kind of conveyance document to prepare. 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417778" y="802297"/>
            <a:ext cx="8637072" cy="2541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4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437663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527909" y="-1060599"/>
            <a:ext cx="3450612" cy="9603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917037" y="2321046"/>
            <a:ext cx="4659888" cy="1615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3029142" y="-785497"/>
            <a:ext cx="4659888" cy="7828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9439110" y="798972"/>
            <a:ext cx="0" cy="4659888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1" name="Shape 31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54238" y="1756130"/>
            <a:ext cx="8643153" cy="1887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454238" y="3806194"/>
            <a:ext cx="8630445" cy="101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1454238" y="3804985"/>
            <a:ext cx="863044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49216" y="804889"/>
            <a:ext cx="9605634" cy="1059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47330" y="2010877"/>
            <a:ext cx="4645151" cy="3448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413771" y="2017342"/>
            <a:ext cx="4645151" cy="344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6" name="Shape 46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7191" y="804162"/>
            <a:ext cx="9607661" cy="1056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1" cy="801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447191" y="2824268"/>
            <a:ext cx="4645151" cy="2644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412362" y="2023002"/>
            <a:ext cx="4645151" cy="80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1" cy="2637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44670" y="798972"/>
            <a:ext cx="3273098" cy="2247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69" cy="46588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444670" y="3205491"/>
            <a:ext cx="3275012" cy="2248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1448279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7477386" y="482170"/>
            <a:ext cx="4074532" cy="5149101"/>
            <a:chOff x="7477386" y="482170"/>
            <a:chExt cx="4074532" cy="5149101"/>
          </a:xfrm>
        </p:grpSpPr>
        <p:sp>
          <p:nvSpPr>
            <p:cNvPr id="77" name="Shape 77"/>
            <p:cNvSpPr/>
            <p:nvPr/>
          </p:nvSpPr>
          <p:spPr>
            <a:xfrm>
              <a:off x="7477386" y="482170"/>
              <a:ext cx="4074532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790446" y="812506"/>
              <a:ext cx="3450288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51205" y="1129512"/>
            <a:ext cx="5532327" cy="183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124389" y="1122541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450329" y="3145991"/>
            <a:ext cx="5524403" cy="2003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447382" y="5469855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447382" y="318639"/>
            <a:ext cx="5541003" cy="32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019475"/>
            <a:ext cx="12192000" cy="410594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0" y="612841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2417778" y="802297"/>
            <a:ext cx="8637072" cy="2541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TITLE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742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KAREN MONTGOMERY, REALTY LEAD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CALIFORNIA STATE OFFICE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K15MONTG@BLM.GOV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916-978-4647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0475" y="4124125"/>
            <a:ext cx="1924050" cy="1647825"/>
            <a:chOff x="850475" y="4124125"/>
            <a:chExt cx="1924050" cy="1647825"/>
          </a:xfrm>
        </p:grpSpPr>
        <p:sp>
          <p:nvSpPr>
            <p:cNvPr id="2" name="Rectangle 1"/>
            <p:cNvSpPr/>
            <p:nvPr/>
          </p:nvSpPr>
          <p:spPr>
            <a:xfrm>
              <a:off x="1371600" y="4428309"/>
              <a:ext cx="875211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6" name="Shape 106"/>
            <p:cNvPicPr preferRelativeResize="0"/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850475" y="4124125"/>
              <a:ext cx="1924050" cy="1647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Shape 107"/>
          <p:cNvPicPr preferRelativeResize="0"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125175" y="4124125"/>
            <a:ext cx="16002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3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PREPARE OR OBTAIN CURATIVE DOCUMENTS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674901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Easements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Lot Line Adjustments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Work with partner (NGO)</a:t>
            </a:r>
          </a:p>
        </p:txBody>
      </p:sp>
      <p:sp>
        <p:nvSpPr>
          <p:cNvPr id="180" name="Shape 180"/>
          <p:cNvSpPr/>
          <p:nvPr/>
        </p:nvSpPr>
        <p:spPr>
          <a:xfrm>
            <a:off x="6253216" y="2015731"/>
            <a:ext cx="4801638" cy="2249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LANDS: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Easement Policy (BLM)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 IM-97-08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81" name="Shape 181"/>
          <p:cNvCxnSpPr/>
          <p:nvPr/>
        </p:nvCxnSpPr>
        <p:spPr>
          <a:xfrm>
            <a:off x="6004560" y="2015732"/>
            <a:ext cx="0" cy="32420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46762" y="5759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3</a:t>
            </a:r>
            <a:b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PREPARE DEEDS, PATENTS AND ESCROW INSTRUCTIONS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796821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General Warranty Deed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Limited Warranty Deed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Grant Deed (CA)</a:t>
            </a:r>
          </a:p>
        </p:txBody>
      </p:sp>
      <p:sp>
        <p:nvSpPr>
          <p:cNvPr id="189" name="Shape 189"/>
          <p:cNvSpPr/>
          <p:nvPr/>
        </p:nvSpPr>
        <p:spPr>
          <a:xfrm>
            <a:off x="6253216" y="2015731"/>
            <a:ext cx="4801638" cy="2821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LANDS: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Patent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Issued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by the BLM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Exchange Deed issued by FS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Quit 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Claim Deed (QCD)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Issued by BLM and FS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6004560" y="2015732"/>
            <a:ext cx="0" cy="32420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880"/>
              <a:t>STEP 3</a:t>
            </a:r>
            <a:br>
              <a:rPr lang="en-US" sz="2880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CONVEYANCE DOCUMENT TO THE US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451575" y="1853625"/>
            <a:ext cx="6322800" cy="406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 u="sng" dirty="0">
                <a:latin typeface="Arial"/>
                <a:ea typeface="Arial"/>
                <a:cs typeface="Arial"/>
                <a:sym typeface="Arial"/>
              </a:rPr>
              <a:t>General Warranty Deed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Recite true consideration and receipt thereof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2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Name of </a:t>
            </a:r>
            <a:r>
              <a:rPr lang="en-US" sz="2200" u="sng" dirty="0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grantors, signed exactly as listed and notarized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2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Convey to “United States of America, </a:t>
            </a:r>
            <a:r>
              <a:rPr lang="en-US" sz="2200" u="sng" dirty="0">
                <a:latin typeface="Arial"/>
                <a:ea typeface="Arial"/>
                <a:cs typeface="Arial"/>
                <a:sym typeface="Arial"/>
              </a:rPr>
              <a:t>and its assigns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2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Cite the authority for the exchange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2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Contains reference to the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administrating agency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2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Use approved legal description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775" y="1909574"/>
            <a:ext cx="3128100" cy="417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80"/>
              <a:t>STEP 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CONVEYING FEDERAL LANDS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u="sng" dirty="0">
                <a:latin typeface="Arial"/>
                <a:ea typeface="Arial"/>
                <a:cs typeface="Arial"/>
                <a:sym typeface="Arial"/>
              </a:rPr>
              <a:t>Patent or Exchange Deed or Quitclaim Deed</a:t>
            </a: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Authority for the conveyance</a:t>
            </a: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Identification of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patentee or grantee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Reservations and Subject to</a:t>
            </a: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Cash equalization, if applicable</a:t>
            </a:r>
          </a:p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Use approved legal description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75" y="1197025"/>
            <a:ext cx="3582899" cy="46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4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PRE-ACQUISITION TITLE REVIEW (PTO)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8525178" cy="382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Draft Deeds and Patents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Evidence, and all supporting documents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Admin Determination or Certificate of Use and Consent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Appraisal Approval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Environmental Site Assessment (ESA) and CIP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Maps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8823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451579" y="63306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4</a:t>
            </a:r>
            <a:b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61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CURE ISSUES IDENTIFIED IN PRE-ACQUISIT</a:t>
            </a:r>
            <a:r>
              <a:rPr lang="en-US" sz="2610" dirty="0"/>
              <a:t>I</a:t>
            </a:r>
            <a:r>
              <a:rPr lang="en-US" sz="261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TITLE REVIEW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5452140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Work with Attorneys to </a:t>
            </a:r>
            <a:r>
              <a:rPr lang="en-US" sz="2400"/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esolve </a:t>
            </a:r>
            <a:r>
              <a:rPr lang="en-US" sz="2400"/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ssues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May Need to Request Supplementary Pre-Acquisition Title Review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475" y="1977401"/>
            <a:ext cx="3170700" cy="38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ENCUMBRANCES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“YOU BE THE JUDGE”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426196" y="2133606"/>
            <a:ext cx="565404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Determine if the title encumbrances are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321549" y="2606475"/>
            <a:ext cx="1733863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Acceptable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8089699" y="2601975"/>
            <a:ext cx="217280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Unacceptable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075844" y="3143449"/>
            <a:ext cx="2116200" cy="8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More Research Needed</a:t>
            </a:r>
          </a:p>
        </p:txBody>
      </p:sp>
      <p:pic>
        <p:nvPicPr>
          <p:cNvPr id="232" name="Shape 232" descr="&lt;strong&gt;Judge&lt;/strong&gt;_Ham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19811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Category:&lt;strong&gt;Scale&lt;/strong&gt; icons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2769" y="524666"/>
            <a:ext cx="11430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 descr="&lt;strong&gt;thumbs_up&lt;/strong&gt;_bciy.jpg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3131380"/>
            <a:ext cx="1828781" cy="146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external image &lt;strong&gt;thumbs-down&lt;/strong&gt;.jpg"/>
          <p:cNvPicPr preferRelativeResize="0"/>
          <p:nvPr/>
        </p:nvPicPr>
        <p:blipFill rotWithShape="1">
          <a:blip r:embed="rId6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300150" y="3070384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Private Investigator Smiley by mondspeer on Deviant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69010" y="4323566"/>
            <a:ext cx="1529868" cy="1529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1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2148840" y="2015733"/>
            <a:ext cx="7848599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Property taxes , which are a lien not yet due and payable, including any assessments collected with taxes to be levied for the fiscal year 2016‐2017.</a:t>
            </a:r>
          </a:p>
        </p:txBody>
      </p:sp>
      <p:pic>
        <p:nvPicPr>
          <p:cNvPr id="244" name="Shape 24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781" cy="146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168" cy="14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53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2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965959" y="2015733"/>
            <a:ext cx="8442960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easement over said land for road and incidental purposes, as granted to Brent Owen, et al, in deed recorded October 19, 2005, Book 2815, Page 471, official records.</a:t>
            </a:r>
          </a:p>
          <a:p>
            <a:pPr marL="0" marR="0" lvl="0" indent="0" algn="ctr" rtl="0">
              <a:lnSpc>
                <a:spcPct val="95833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exact location and extent of said </a:t>
            </a:r>
          </a:p>
          <a:p>
            <a:pPr marL="0" marR="0" lvl="0" indent="0" algn="ctr" rtl="0">
              <a:lnSpc>
                <a:spcPct val="95833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easement is not disclosed of record.</a:t>
            </a:r>
          </a:p>
        </p:txBody>
      </p:sp>
      <p:pic>
        <p:nvPicPr>
          <p:cNvPr id="254" name="Shape 25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3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451579" y="2015733"/>
            <a:ext cx="9603275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Deed of trust (Mortgage) to secure an indebtedness of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$250,000, dated March 27, 2006, recorded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April 13, 2006, Instrument No. 2006‐007954,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official records.</a:t>
            </a:r>
          </a:p>
        </p:txBody>
      </p:sp>
      <p:pic>
        <p:nvPicPr>
          <p:cNvPr id="264" name="Shape 26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LAND TITLE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WHY IS IT IMPORTANT?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51580" y="2015732"/>
            <a:ext cx="5519861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is the evidence of ownership in the land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Landowner may lawfully assert and protect their possession and use of the property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75" y="804525"/>
            <a:ext cx="3677700" cy="47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4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451579" y="2015733"/>
            <a:ext cx="9603275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Reservations contained in that certain patent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recorded March 25, 1943, as Mineral Entry No. 216406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Book Z at Page 483, official records.</a:t>
            </a:r>
          </a:p>
        </p:txBody>
      </p:sp>
      <p:pic>
        <p:nvPicPr>
          <p:cNvPr id="274" name="Shape 27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5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451579" y="2015733"/>
            <a:ext cx="9603275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unrecorded power transmission line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discovered on the property during a site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inspection.</a:t>
            </a:r>
          </a:p>
        </p:txBody>
      </p:sp>
      <p:pic>
        <p:nvPicPr>
          <p:cNvPr id="284" name="Shape 28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</a:t>
            </a:r>
            <a:r>
              <a:rPr lang="en-US"/>
              <a:t>6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321475" y="2015725"/>
            <a:ext cx="10435096" cy="25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Subject to matters and proceedings in Bankruptcy Case No. 04‐0926 (District No. 190) in the United States Bankruptcy Court for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District of Columbia in regards to Environmental Land Technology, Ltd.</a:t>
            </a:r>
          </a:p>
        </p:txBody>
      </p:sp>
      <p:pic>
        <p:nvPicPr>
          <p:cNvPr id="294" name="Shape 29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</a:t>
            </a:r>
            <a:r>
              <a:rPr lang="en-US"/>
              <a:t>7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783080" y="2015733"/>
            <a:ext cx="8702040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Discrepancies, conflicts in boundary lines,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shortage in area, encroachments, or any facts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a correct survey would disclose and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are not shown by the public records.</a:t>
            </a:r>
          </a:p>
        </p:txBody>
      </p:sp>
      <p:pic>
        <p:nvPicPr>
          <p:cNvPr id="304" name="Shape 304" descr="&lt;strong&gt;thumbs_up&lt;/strong&gt;_bci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external image &lt;strong&gt;thumbs-down&lt;/strong&gt;.jpg"/>
          <p:cNvPicPr preferRelativeResize="0"/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89084" y="4434839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Private Investigator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 </a:t>
            </a:r>
            <a:r>
              <a:rPr lang="en-US"/>
              <a:t>8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783080" y="2015733"/>
            <a:ext cx="9271774" cy="2525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covenant, condition and restrictions (CC&amp;R) agreement entitled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“Agreement Restricting Use of Real Property”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recorded on January 25, 2008, Instrument No.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2008‐1811‐8, of Official Records.</a:t>
            </a:r>
          </a:p>
        </p:txBody>
      </p:sp>
      <p:pic>
        <p:nvPicPr>
          <p:cNvPr id="314" name="Shape 314" descr="&lt;strong&gt;Manager&lt;/strong&gt; between chair and desk by palomaironique - Teacher or &lt;strong&gt;Manager&lt;/strong&gt;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379" y="4033044"/>
            <a:ext cx="2078480" cy="186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&lt;strong&gt;thumbs_up&lt;/strong&gt;_bciy.jpg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26632" y="4434839"/>
            <a:ext cx="1828800" cy="1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external image &lt;strong&gt;thumbs-down&lt;/strong&gt;.jpg"/>
          <p:cNvPicPr preferRelativeResize="0"/>
          <p:nvPr/>
        </p:nvPicPr>
        <p:blipFill rotWithShape="1"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707784" y="4433814"/>
            <a:ext cx="15603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 descr="Private Investigator Smiley by mondspeer on Deviant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7260" y="4400366"/>
            <a:ext cx="1530000" cy="15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300" cy="10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Additional Training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166"/>
            </a:pPr>
            <a:r>
              <a:rPr lang="en-US" sz="2380" dirty="0"/>
              <a:t>Forest Service Lands and Realty Title Training, Level 1 - Web Based FS-National-5400-101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166"/>
            </a:pPr>
            <a:r>
              <a:rPr lang="en-US" sz="2380" dirty="0" smtClean="0"/>
              <a:t>BLM – stay tuned…</a:t>
            </a:r>
            <a:endParaRPr lang="en-US" sz="23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CONGRATULATIONS!</a:t>
            </a:r>
          </a:p>
        </p:txBody>
      </p:sp>
      <p:pic>
        <p:nvPicPr>
          <p:cNvPr id="331" name="Shape 331" descr="GreatJob | Italian Language Advisory Council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516682" y="2021203"/>
            <a:ext cx="5473065" cy="373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GUIDANCE AND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DELEGATED AUTHORITY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7219980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Guidance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Department of Justice - DOJ Title Regulations (2016)</a:t>
            </a: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Delegated Authority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Office of the Solicitor and Office of General </a:t>
            </a:r>
            <a:r>
              <a:rPr lang="en-US" sz="2400"/>
              <a:t>Counsel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(OGC) are delegated, on behalf of the DOJ, to accept title for the United States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974" y="804518"/>
            <a:ext cx="3394842" cy="4393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989950" y="419500"/>
            <a:ext cx="1838325" cy="1819275"/>
            <a:chOff x="6989950" y="419500"/>
            <a:chExt cx="1838325" cy="1819275"/>
          </a:xfrm>
        </p:grpSpPr>
        <p:sp>
          <p:nvSpPr>
            <p:cNvPr id="2" name="Oval 1"/>
            <p:cNvSpPr/>
            <p:nvPr/>
          </p:nvSpPr>
          <p:spPr>
            <a:xfrm>
              <a:off x="7341327" y="804518"/>
              <a:ext cx="1045028" cy="1049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3" name="Shape 123"/>
            <p:cNvPicPr preferRelativeResize="0"/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6989950" y="419500"/>
              <a:ext cx="1838325" cy="1819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0674" y="2122400"/>
            <a:ext cx="1202825" cy="12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1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OBTAIN TITLE EVIDENCE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849012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Preliminary Title Report (PTR)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Vesting Deed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Corp., Trust, or Court documents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Private Surveys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Encumbrance Documents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6400800" y="2015732"/>
            <a:ext cx="4654054" cy="470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LANDS: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MTP &amp; HI, Land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Status,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Atlas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Survey Plats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LR2000, ALP and SUDS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Casefiles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Sec. Orders and PLOs</a:t>
            </a:r>
          </a:p>
          <a:p>
            <a:pPr marR="0" lvl="0" algn="l" rtl="0">
              <a:lnSpc>
                <a:spcPct val="120000"/>
              </a:lnSpc>
              <a:spcBef>
                <a:spcPts val="1000"/>
              </a:spcBef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6004560" y="2015732"/>
            <a:ext cx="0" cy="32420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10192734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1</a:t>
            </a:r>
            <a:b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8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PTR,  ABSTRACT,  TITLE COMMITMENT OR PRO-FORMA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10249884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Preliminary Title Report (PTR)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Shows current ownership, legal description, and all encumbrances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Abstract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Chronological compilation of documents affecting a parcel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Commitment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Binding – Obligates the title company to issue a policy, may expire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Pro-Forma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Replica of the final title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1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PARTS OF A TITLE REPORT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Cover Sheet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Preprinted - coverage and exceptions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Schedule A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Vesting and Legal Description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Schedule B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Encumbrances and Exceptions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189" y="804518"/>
            <a:ext cx="3875583" cy="501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2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IDENTIFY OTHER PROPERTY RIGHTS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Minerals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Timber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Items not of record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3555" y="2015732"/>
            <a:ext cx="4904100" cy="36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2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IDENTIFY SURVEY NEEDS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600 Departmental Manual  5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Standards for Federal Lands Boundary Evidence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Survey Services Request (LSSR)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Survey Report (LSR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), Land Description Verification</a:t>
            </a:r>
            <a:endParaRPr lang="en-US"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Boundary Assurance Certificate – includes a field inspection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buNone/>
            </a:pPr>
            <a:endParaRPr sz="1800" dirty="0"/>
          </a:p>
          <a:p>
            <a:pPr marL="457200" marR="0" lvl="0" indent="-381000" algn="l" rtl="0">
              <a:lnSpc>
                <a:spcPct val="120000"/>
              </a:lnSpc>
              <a:spcBef>
                <a:spcPts val="500"/>
              </a:spcBef>
              <a:buSzPct val="100000"/>
            </a:pPr>
            <a:r>
              <a:rPr lang="en-US" sz="2400" dirty="0"/>
              <a:t>Identify Encroachments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STEP 2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REVIEW ENCUMBRANCE DOCUMENTS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698699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Certificate of Use and Consent (Forest Service)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Administrative Determination (BLM)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Certificate of Inspection and Possession (CIP)</a:t>
            </a:r>
          </a:p>
        </p:txBody>
      </p:sp>
      <p:sp>
        <p:nvSpPr>
          <p:cNvPr id="171" name="Shape 171"/>
          <p:cNvSpPr/>
          <p:nvPr/>
        </p:nvSpPr>
        <p:spPr>
          <a:xfrm>
            <a:off x="6253216" y="2015731"/>
            <a:ext cx="5069628" cy="3392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LANDS: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Status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Public Domain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Re-Conveyed Public Domain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Acquired Lands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Encumbrances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6004560" y="2015732"/>
            <a:ext cx="0" cy="32420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1078</Words>
  <Application>Microsoft Office PowerPoint</Application>
  <PresentationFormat>Widescreen</PresentationFormat>
  <Paragraphs>212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Cabin</vt:lpstr>
      <vt:lpstr>Gallery</vt:lpstr>
      <vt:lpstr>LAND TITLE</vt:lpstr>
      <vt:lpstr>WHAT IS LAND TITLE  AND WHY IS IT IMPORTANT?</vt:lpstr>
      <vt:lpstr>GUIDANCE AND  DELEGATED AUTHORITY</vt:lpstr>
      <vt:lpstr>STEP 1 OBTAIN TITLE EVIDENCE</vt:lpstr>
      <vt:lpstr>STEP 1 PTR,  ABSTRACT,  TITLE COMMITMENT OR PRO-FORMA</vt:lpstr>
      <vt:lpstr>STEP 1 PARTS OF A TITLE REPORT</vt:lpstr>
      <vt:lpstr>STEP 2 IDENTIFY OTHER PROPERTY RIGHTS</vt:lpstr>
      <vt:lpstr>STEP 2  IDENTIFY SURVEY NEEDS</vt:lpstr>
      <vt:lpstr>STEP 2 REVIEW ENCUMBRANCE DOCUMENTS</vt:lpstr>
      <vt:lpstr>STEP 3 PREPARE OR OBTAIN CURATIVE DOCUMENTS</vt:lpstr>
      <vt:lpstr>STEP 3 PREPARE DEEDS, PATENTS AND ESCROW INSTRUCTIONS</vt:lpstr>
      <vt:lpstr>STEP 3 CONVEYANCE DOCUMENT TO THE US</vt:lpstr>
      <vt:lpstr>STEP 3 CONVEYING FEDERAL LANDS</vt:lpstr>
      <vt:lpstr>STEP 4 PRE-ACQUISITION TITLE REVIEW (PTO)</vt:lpstr>
      <vt:lpstr>STEP 4 CURE ISSUES IDENTIFIED IN PRE-ACQUISITION TITLE REVIEW</vt:lpstr>
      <vt:lpstr>TITLE ENCUMBRANCES “YOU BE THE JUDGE”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Additional Training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TITLE</dc:title>
  <cp:lastModifiedBy>ilmntcctrn74</cp:lastModifiedBy>
  <cp:revision>3</cp:revision>
  <dcterms:modified xsi:type="dcterms:W3CDTF">2017-06-16T16:46:55Z</dcterms:modified>
</cp:coreProperties>
</file>