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7"/>
  </p:notesMasterIdLst>
  <p:sldIdLst>
    <p:sldId id="256" r:id="rId2"/>
    <p:sldId id="258" r:id="rId3"/>
    <p:sldId id="263" r:id="rId4"/>
    <p:sldId id="261" r:id="rId5"/>
    <p:sldId id="281" r:id="rId6"/>
    <p:sldId id="260" r:id="rId7"/>
    <p:sldId id="259" r:id="rId8"/>
    <p:sldId id="257" r:id="rId9"/>
    <p:sldId id="262" r:id="rId10"/>
    <p:sldId id="264" r:id="rId11"/>
    <p:sldId id="265" r:id="rId12"/>
    <p:sldId id="278" r:id="rId13"/>
    <p:sldId id="269" r:id="rId14"/>
    <p:sldId id="270" r:id="rId15"/>
    <p:sldId id="267" r:id="rId16"/>
    <p:sldId id="268" r:id="rId17"/>
    <p:sldId id="279" r:id="rId18"/>
    <p:sldId id="272" r:id="rId19"/>
    <p:sldId id="271" r:id="rId20"/>
    <p:sldId id="273" r:id="rId21"/>
    <p:sldId id="274" r:id="rId22"/>
    <p:sldId id="275" r:id="rId23"/>
    <p:sldId id="276" r:id="rId24"/>
    <p:sldId id="280" r:id="rId25"/>
    <p:sldId id="27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mntcctrn74" initials="i" lastIdx="1" clrIdx="0">
    <p:extLst>
      <p:ext uri="{19B8F6BF-5375-455C-9EA6-DF929625EA0E}">
        <p15:presenceInfo xmlns:p15="http://schemas.microsoft.com/office/powerpoint/2012/main" userId="ilmntcctrn7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157" autoAdjust="0"/>
  </p:normalViewPr>
  <p:slideViewPr>
    <p:cSldViewPr snapToGrid="0">
      <p:cViewPr varScale="1">
        <p:scale>
          <a:sx n="58" d="100"/>
          <a:sy n="58" d="100"/>
        </p:scale>
        <p:origin x="72" y="216"/>
      </p:cViewPr>
      <p:guideLst/>
    </p:cSldViewPr>
  </p:slideViewPr>
  <p:outlineViewPr>
    <p:cViewPr>
      <p:scale>
        <a:sx n="33" d="100"/>
        <a:sy n="33" d="100"/>
      </p:scale>
      <p:origin x="0" y="-28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6-16T10:12:36.541" idx="1">
    <p:pos x="10" y="10"/>
    <p:text>may be moved to new section</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B7611-38E7-4B13-A555-8EF7828AEFB4}" type="datetimeFigureOut">
              <a:rPr lang="en-US" smtClean="0"/>
              <a:t>6/16/2017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0EFFF-D876-49ED-86F5-78B3EB413CCA}" type="slidenum">
              <a:rPr lang="en-US" smtClean="0"/>
              <a:t>‹#›</a:t>
            </a:fld>
            <a:endParaRPr lang="en-US"/>
          </a:p>
        </p:txBody>
      </p:sp>
    </p:spTree>
    <p:extLst>
      <p:ext uri="{BB962C8B-B14F-4D97-AF65-F5344CB8AC3E}">
        <p14:creationId xmlns:p14="http://schemas.microsoft.com/office/powerpoint/2010/main" val="410734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What are your thoughts on exchange benefits to help frame purpose and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What is the scope of the project?  How does it meet land exchange regulations? What are the benefits? </a:t>
            </a:r>
          </a:p>
          <a:p>
            <a:endParaRPr lang="en-US" dirty="0"/>
          </a:p>
        </p:txBody>
      </p:sp>
      <p:sp>
        <p:nvSpPr>
          <p:cNvPr id="4" name="Slide Number Placeholder 3"/>
          <p:cNvSpPr>
            <a:spLocks noGrp="1"/>
          </p:cNvSpPr>
          <p:nvPr>
            <p:ph type="sldNum" sz="quarter" idx="10"/>
          </p:nvPr>
        </p:nvSpPr>
        <p:spPr/>
        <p:txBody>
          <a:bodyPr/>
          <a:lstStyle/>
          <a:p>
            <a:fld id="{57E0EFFF-D876-49ED-86F5-78B3EB413CCA}" type="slidenum">
              <a:rPr lang="en-US" smtClean="0"/>
              <a:t>10</a:t>
            </a:fld>
            <a:endParaRPr lang="en-US"/>
          </a:p>
        </p:txBody>
      </p:sp>
    </p:spTree>
    <p:extLst>
      <p:ext uri="{BB962C8B-B14F-4D97-AF65-F5344CB8AC3E}">
        <p14:creationId xmlns:p14="http://schemas.microsoft.com/office/powerpoint/2010/main" val="57422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dirty="0" smtClean="0"/>
              <a:t>Better management of federal lands and resources.</a:t>
            </a:r>
          </a:p>
          <a:p>
            <a:pPr marL="285750" lvl="0" indent="-285750">
              <a:buFont typeface="Arial" panose="020B0604020202020204" pitchFamily="34" charset="0"/>
              <a:buChar char="•"/>
            </a:pPr>
            <a:r>
              <a:rPr lang="en-US" sz="1200" dirty="0" smtClean="0"/>
              <a:t>To meet the needs of state and local residents and their economies.</a:t>
            </a:r>
          </a:p>
          <a:p>
            <a:pPr marL="285750" lvl="0" indent="-285750">
              <a:buFont typeface="Arial" panose="020B0604020202020204" pitchFamily="34" charset="0"/>
              <a:buChar char="•"/>
            </a:pPr>
            <a:r>
              <a:rPr lang="en-US" sz="1200" dirty="0" smtClean="0"/>
              <a:t>To secure important objectives, including such things as: protection of fish and wildlife habitats, cultural resources, watersheds, and wilderness and aesthetic values.</a:t>
            </a:r>
          </a:p>
          <a:p>
            <a:pPr marL="285750" lvl="0" indent="-285750">
              <a:buFont typeface="Arial" panose="020B0604020202020204" pitchFamily="34" charset="0"/>
              <a:buChar char="•"/>
            </a:pPr>
            <a:r>
              <a:rPr lang="en-US" sz="1200" dirty="0" smtClean="0"/>
              <a:t>Enhancement of recreation opportunities and public access.</a:t>
            </a:r>
          </a:p>
          <a:p>
            <a:pPr marL="285750" lvl="0" indent="-285750">
              <a:buFont typeface="Arial" panose="020B0604020202020204" pitchFamily="34" charset="0"/>
              <a:buChar char="•"/>
            </a:pPr>
            <a:r>
              <a:rPr lang="en-US" sz="1200" dirty="0" smtClean="0"/>
              <a:t>Consolidation of lands or interests in lands, such as mineral and timber interests, for more logical and efficient management and development.</a:t>
            </a:r>
          </a:p>
          <a:p>
            <a:pPr marL="285750" lvl="0" indent="-285750">
              <a:buFont typeface="Arial" panose="020B0604020202020204" pitchFamily="34" charset="0"/>
              <a:buChar char="•"/>
            </a:pPr>
            <a:r>
              <a:rPr lang="en-US" sz="1200" dirty="0" smtClean="0"/>
              <a:t>Reduce administrative costs, including consolidation in miles of property line and corners.</a:t>
            </a:r>
          </a:p>
          <a:p>
            <a:pPr marL="285750" lvl="0" indent="-285750">
              <a:buFont typeface="Arial" panose="020B0604020202020204" pitchFamily="34" charset="0"/>
              <a:buChar char="•"/>
            </a:pPr>
            <a:endParaRPr lang="en-US" sz="1200" dirty="0" smtClean="0"/>
          </a:p>
          <a:p>
            <a:pPr marL="285750" lvl="0" indent="-285750">
              <a:buFont typeface="Arial" panose="020B0604020202020204" pitchFamily="34" charset="0"/>
              <a:buChar char="•"/>
            </a:pPr>
            <a:r>
              <a:rPr lang="en-US" sz="1200" dirty="0" smtClean="0"/>
              <a:t>Eliminate the need for acquiring rights-of-way or granting special-use authorizations.</a:t>
            </a:r>
          </a:p>
          <a:p>
            <a:pPr marL="285750" lvl="0" indent="-285750">
              <a:buFont typeface="Arial" panose="020B0604020202020204" pitchFamily="34" charset="0"/>
              <a:buChar char="•"/>
            </a:pPr>
            <a:r>
              <a:rPr lang="en-US" sz="1200" dirty="0" smtClean="0"/>
              <a:t>Resolve land claims and occupancy trespasses.  </a:t>
            </a:r>
          </a:p>
          <a:p>
            <a:pPr marL="285750" lvl="0" indent="-285750">
              <a:buFont typeface="Arial" panose="020B0604020202020204" pitchFamily="34" charset="0"/>
              <a:buChar char="•"/>
            </a:pPr>
            <a:r>
              <a:rPr lang="en-US" sz="1200" dirty="0" smtClean="0"/>
              <a:t>Consolidate split estates.</a:t>
            </a:r>
          </a:p>
          <a:p>
            <a:pPr marL="285750" lvl="0" indent="-285750">
              <a:buFont typeface="Arial" panose="020B0604020202020204" pitchFamily="34" charset="0"/>
              <a:buChar char="•"/>
            </a:pPr>
            <a:r>
              <a:rPr lang="en-US" sz="1200" dirty="0" smtClean="0"/>
              <a:t>Expansion of communities.</a:t>
            </a:r>
          </a:p>
          <a:p>
            <a:pPr marL="285750" lvl="0" indent="-285750">
              <a:buFont typeface="Arial" panose="020B0604020202020204" pitchFamily="34" charset="0"/>
              <a:buChar char="•"/>
            </a:pPr>
            <a:r>
              <a:rPr lang="en-US" sz="1200" dirty="0" smtClean="0"/>
              <a:t>Accommodate existing or planned land use authorization.</a:t>
            </a:r>
          </a:p>
          <a:p>
            <a:pPr marL="285750" lvl="0" indent="-285750">
              <a:buFont typeface="Arial" panose="020B0604020202020204" pitchFamily="34" charset="0"/>
              <a:buChar char="•"/>
            </a:pPr>
            <a:r>
              <a:rPr lang="en-US" sz="1200" dirty="0" smtClean="0"/>
              <a:t>Implementation of applicable forest land and resource management plans.</a:t>
            </a:r>
          </a:p>
          <a:p>
            <a:pPr marL="285750" lvl="0" indent="-285750">
              <a:buFont typeface="Arial" panose="020B0604020202020204" pitchFamily="34" charset="0"/>
              <a:buChar char="•"/>
            </a:pPr>
            <a:r>
              <a:rPr lang="en-US" sz="1200" dirty="0" smtClean="0"/>
              <a:t>Fulfillment of public needs.</a:t>
            </a:r>
          </a:p>
          <a:p>
            <a:endParaRPr lang="en-US" dirty="0"/>
          </a:p>
        </p:txBody>
      </p:sp>
      <p:sp>
        <p:nvSpPr>
          <p:cNvPr id="4" name="Slide Number Placeholder 3"/>
          <p:cNvSpPr>
            <a:spLocks noGrp="1"/>
          </p:cNvSpPr>
          <p:nvPr>
            <p:ph type="sldNum" sz="quarter" idx="10"/>
          </p:nvPr>
        </p:nvSpPr>
        <p:spPr/>
        <p:txBody>
          <a:bodyPr/>
          <a:lstStyle/>
          <a:p>
            <a:fld id="{57E0EFFF-D876-49ED-86F5-78B3EB413CCA}" type="slidenum">
              <a:rPr lang="en-US" smtClean="0"/>
              <a:t>11</a:t>
            </a:fld>
            <a:endParaRPr lang="en-US"/>
          </a:p>
        </p:txBody>
      </p:sp>
    </p:spTree>
    <p:extLst>
      <p:ext uri="{BB962C8B-B14F-4D97-AF65-F5344CB8AC3E}">
        <p14:creationId xmlns:p14="http://schemas.microsoft.com/office/powerpoint/2010/main" val="331127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Cumulative</a:t>
            </a:r>
            <a:r>
              <a:rPr lang="en-US" baseline="0" dirty="0" smtClean="0"/>
              <a:t> effects needs to consider the foreseeable use of lands fed and non-fed</a:t>
            </a:r>
            <a:endParaRPr lang="en-US" dirty="0"/>
          </a:p>
        </p:txBody>
      </p:sp>
      <p:sp>
        <p:nvSpPr>
          <p:cNvPr id="4" name="Slide Number Placeholder 3"/>
          <p:cNvSpPr>
            <a:spLocks noGrp="1"/>
          </p:cNvSpPr>
          <p:nvPr>
            <p:ph type="sldNum" sz="quarter" idx="10"/>
          </p:nvPr>
        </p:nvSpPr>
        <p:spPr/>
        <p:txBody>
          <a:bodyPr/>
          <a:lstStyle/>
          <a:p>
            <a:fld id="{57E0EFFF-D876-49ED-86F5-78B3EB413CCA}" type="slidenum">
              <a:rPr lang="en-US" smtClean="0"/>
              <a:t>17</a:t>
            </a:fld>
            <a:endParaRPr lang="en-US"/>
          </a:p>
        </p:txBody>
      </p:sp>
    </p:spTree>
    <p:extLst>
      <p:ext uri="{BB962C8B-B14F-4D97-AF65-F5344CB8AC3E}">
        <p14:creationId xmlns:p14="http://schemas.microsoft.com/office/powerpoint/2010/main" val="373535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There are some ministerial actions which a Federal agency is required by law to undertake, and the Agency does not have discretion not to act, or to control the action.  Occasionally, Congress may direct the Forest Service to take certain actions, such as sale, exchange, or disposal of land, and the Forest Service has no discretion whether or how to take the action.  In these cases it is not likely that the Forest Service is obligated to perform analysis and documentation under NEPA. The specific statutory wording is key in these circumstances and therefore it is important to consult with an Office of General Counsel attorney to verify whether or not NEPA applies in each specific situation.</a:t>
            </a:r>
          </a:p>
          <a:p>
            <a:endParaRPr lang="en-US" dirty="0"/>
          </a:p>
        </p:txBody>
      </p:sp>
      <p:sp>
        <p:nvSpPr>
          <p:cNvPr id="4" name="Slide Number Placeholder 3"/>
          <p:cNvSpPr>
            <a:spLocks noGrp="1"/>
          </p:cNvSpPr>
          <p:nvPr>
            <p:ph type="sldNum" sz="quarter" idx="10"/>
          </p:nvPr>
        </p:nvSpPr>
        <p:spPr/>
        <p:txBody>
          <a:bodyPr/>
          <a:lstStyle/>
          <a:p>
            <a:fld id="{57E0EFFF-D876-49ED-86F5-78B3EB413CCA}" type="slidenum">
              <a:rPr lang="en-US" smtClean="0"/>
              <a:t>18</a:t>
            </a:fld>
            <a:endParaRPr lang="en-US"/>
          </a:p>
        </p:txBody>
      </p:sp>
    </p:spTree>
    <p:extLst>
      <p:ext uri="{BB962C8B-B14F-4D97-AF65-F5344CB8AC3E}">
        <p14:creationId xmlns:p14="http://schemas.microsoft.com/office/powerpoint/2010/main" val="278479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BLM has not adopted the new DOJ forms as of this</a:t>
            </a:r>
            <a:r>
              <a:rPr lang="en-US" baseline="0" dirty="0" smtClean="0"/>
              <a:t> date.</a:t>
            </a:r>
            <a:endParaRPr lang="en-US" dirty="0"/>
          </a:p>
        </p:txBody>
      </p:sp>
      <p:sp>
        <p:nvSpPr>
          <p:cNvPr id="4" name="Slide Number Placeholder 3"/>
          <p:cNvSpPr>
            <a:spLocks noGrp="1"/>
          </p:cNvSpPr>
          <p:nvPr>
            <p:ph type="sldNum" sz="quarter" idx="10"/>
          </p:nvPr>
        </p:nvSpPr>
        <p:spPr/>
        <p:txBody>
          <a:bodyPr/>
          <a:lstStyle/>
          <a:p>
            <a:fld id="{57E0EFFF-D876-49ED-86F5-78B3EB413CCA}" type="slidenum">
              <a:rPr lang="en-US" smtClean="0"/>
              <a:t>20</a:t>
            </a:fld>
            <a:endParaRPr lang="en-US"/>
          </a:p>
        </p:txBody>
      </p:sp>
    </p:spTree>
    <p:extLst>
      <p:ext uri="{BB962C8B-B14F-4D97-AF65-F5344CB8AC3E}">
        <p14:creationId xmlns:p14="http://schemas.microsoft.com/office/powerpoint/2010/main" val="1722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Environmental</a:t>
            </a:r>
            <a:r>
              <a:rPr lang="en-US" baseline="0" dirty="0" smtClean="0"/>
              <a:t> Professional </a:t>
            </a:r>
            <a:r>
              <a:rPr lang="en-US" sz="1200" u="sng" kern="1200" dirty="0" smtClean="0">
                <a:solidFill>
                  <a:schemeClr val="tx1"/>
                </a:solidFill>
                <a:effectLst/>
                <a:latin typeface="+mn-lt"/>
                <a:ea typeface="+mn-ea"/>
                <a:cs typeface="+mn-cs"/>
              </a:rPr>
              <a:t>Environmental Professionals</a:t>
            </a:r>
            <a:r>
              <a:rPr lang="en-US" sz="1200" kern="1200" dirty="0" smtClean="0">
                <a:solidFill>
                  <a:schemeClr val="tx1"/>
                </a:solidFill>
                <a:effectLst/>
                <a:latin typeface="+mn-lt"/>
                <a:ea typeface="+mn-ea"/>
                <a:cs typeface="+mn-cs"/>
              </a:rPr>
              <a:t>.  Pre-acquisition environmental assessments consistent with EPA’s AAI rule can be performed by either contractors or Forest Service personnel.  However, the contractor or the Forest Service personnel responsible for the preparation of the assessment must be qualified as an Environmental Professional (EP) prior to beginning the AAI process. </a:t>
            </a:r>
            <a:endParaRPr lang="en-US" baseline="0" dirty="0" smtClean="0"/>
          </a:p>
          <a:p>
            <a:r>
              <a:rPr lang="en-US" baseline="0" dirty="0" smtClean="0"/>
              <a:t>Assistant Environmental Professional</a:t>
            </a:r>
            <a:r>
              <a:rPr lang="en-US" sz="1200" kern="1200" dirty="0" smtClean="0">
                <a:solidFill>
                  <a:schemeClr val="tx1"/>
                </a:solidFill>
                <a:effectLst/>
                <a:latin typeface="+mn-lt"/>
                <a:ea typeface="+mn-ea"/>
                <a:cs typeface="+mn-cs"/>
              </a:rPr>
              <a:t> The regulation allows for participation of individuals who do not qualify as Environmental Professionals provided the activities are conducted under the supervision or responsible charge of an Environmental Professional</a:t>
            </a:r>
            <a:endParaRPr lang="en-US" baseline="0" dirty="0" smtClean="0"/>
          </a:p>
        </p:txBody>
      </p:sp>
      <p:sp>
        <p:nvSpPr>
          <p:cNvPr id="4" name="Slide Number Placeholder 3"/>
          <p:cNvSpPr>
            <a:spLocks noGrp="1"/>
          </p:cNvSpPr>
          <p:nvPr>
            <p:ph type="sldNum" sz="quarter" idx="10"/>
          </p:nvPr>
        </p:nvSpPr>
        <p:spPr/>
        <p:txBody>
          <a:bodyPr/>
          <a:lstStyle/>
          <a:p>
            <a:fld id="{57E0EFFF-D876-49ED-86F5-78B3EB413CCA}" type="slidenum">
              <a:rPr lang="en-US" smtClean="0"/>
              <a:t>21</a:t>
            </a:fld>
            <a:endParaRPr lang="en-US"/>
          </a:p>
        </p:txBody>
      </p:sp>
    </p:spTree>
    <p:extLst>
      <p:ext uri="{BB962C8B-B14F-4D97-AF65-F5344CB8AC3E}">
        <p14:creationId xmlns:p14="http://schemas.microsoft.com/office/powerpoint/2010/main" val="241764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6/16/2017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6/16/2017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6/16/2017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6/16/2017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6/16/2017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6/16/2017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6/16/2017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5283" y="172373"/>
            <a:ext cx="9966960" cy="3434061"/>
          </a:xfrm>
        </p:spPr>
        <p:txBody>
          <a:bodyPr>
            <a:normAutofit/>
          </a:bodyPr>
          <a:lstStyle/>
          <a:p>
            <a:r>
              <a:rPr lang="en-US" dirty="0" smtClean="0"/>
              <a:t>NEPA Analysis</a:t>
            </a:r>
            <a:br>
              <a:rPr lang="en-US" dirty="0" smtClean="0"/>
            </a:br>
            <a:r>
              <a:rPr lang="en-US" dirty="0" smtClean="0"/>
              <a:t>and other pertinent info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31" y="3606434"/>
            <a:ext cx="5049774" cy="3001518"/>
          </a:xfrm>
          <a:prstGeom prst="rect">
            <a:avLst/>
          </a:prstGeom>
        </p:spPr>
      </p:pic>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308585" y="4582861"/>
            <a:ext cx="1198473" cy="1048664"/>
          </a:xfrm>
          <a:prstGeom prst="rect">
            <a:avLst/>
          </a:prstGeom>
          <a:ln>
            <a:noFill/>
          </a:ln>
          <a:effectLst>
            <a:glow>
              <a:schemeClr val="accent1">
                <a:alpha val="40000"/>
              </a:schemeClr>
            </a:glow>
            <a:outerShdw blurRad="190500" algn="tl" rotWithShape="0">
              <a:schemeClr val="bg1">
                <a:alpha val="70000"/>
              </a:scheme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404" y="4582861"/>
            <a:ext cx="932146" cy="1048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547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2434" y="322729"/>
            <a:ext cx="9681882" cy="5109091"/>
          </a:xfrm>
          <a:prstGeom prst="rect">
            <a:avLst/>
          </a:prstGeom>
          <a:noFill/>
        </p:spPr>
        <p:txBody>
          <a:bodyPr wrap="square" rtlCol="0">
            <a:spAutoFit/>
          </a:bodyPr>
          <a:lstStyle/>
          <a:p>
            <a:r>
              <a:rPr lang="en-US" sz="2800" dirty="0" smtClean="0"/>
              <a:t>PURPOSE AND NEED:</a:t>
            </a:r>
          </a:p>
          <a:p>
            <a:endParaRPr lang="en-US" sz="2800" dirty="0" smtClean="0"/>
          </a:p>
          <a:p>
            <a:r>
              <a:rPr lang="en-US" sz="2800" dirty="0" smtClean="0"/>
              <a:t>Describe the exchange and opportunities </a:t>
            </a:r>
            <a:r>
              <a:rPr lang="en-US" sz="2800" dirty="0"/>
              <a:t>to be realized by describing the current condition, the desired condition and the difference between them. The purpose and need will identify why the exchange is in the public interest.  </a:t>
            </a:r>
            <a:endParaRPr lang="en-US" sz="2800" dirty="0" smtClean="0"/>
          </a:p>
          <a:p>
            <a:endParaRPr lang="en-US" sz="2800" dirty="0"/>
          </a:p>
          <a:p>
            <a:endParaRPr lang="en-US" sz="2800" dirty="0" smtClean="0"/>
          </a:p>
          <a:p>
            <a:endParaRPr lang="en-US" sz="2800" dirty="0" smtClean="0"/>
          </a:p>
          <a:p>
            <a:r>
              <a:rPr lang="en-US" sz="2800" dirty="0" smtClean="0"/>
              <a:t>Show </a:t>
            </a:r>
            <a:r>
              <a:rPr lang="en-US" sz="2800" dirty="0"/>
              <a:t>how the </a:t>
            </a:r>
            <a:r>
              <a:rPr lang="en-US" sz="2800" dirty="0" smtClean="0"/>
              <a:t>exchange </a:t>
            </a:r>
            <a:r>
              <a:rPr lang="en-US" sz="2800" dirty="0"/>
              <a:t>relates to the goals and objectives of the </a:t>
            </a:r>
            <a:r>
              <a:rPr lang="en-US" sz="2800" dirty="0" smtClean="0"/>
              <a:t>Land Management Plan </a:t>
            </a:r>
            <a:r>
              <a:rPr lang="en-US" sz="2800" dirty="0"/>
              <a:t>and include </a:t>
            </a:r>
            <a:r>
              <a:rPr lang="en-US" sz="2800" dirty="0" smtClean="0"/>
              <a:t>citations </a:t>
            </a:r>
            <a:r>
              <a:rPr lang="en-US" sz="2800" dirty="0"/>
              <a:t>to the Plan.  </a:t>
            </a:r>
            <a:endParaRPr lang="en-US" sz="2800" dirty="0" smtClean="0"/>
          </a:p>
          <a:p>
            <a:endParaRPr lang="en-US" dirty="0" smtClean="0"/>
          </a:p>
        </p:txBody>
      </p:sp>
    </p:spTree>
    <p:extLst>
      <p:ext uri="{BB962C8B-B14F-4D97-AF65-F5344CB8AC3E}">
        <p14:creationId xmlns:p14="http://schemas.microsoft.com/office/powerpoint/2010/main" val="244822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820" y="745996"/>
            <a:ext cx="12157335" cy="1384995"/>
          </a:xfrm>
          <a:prstGeom prst="rect">
            <a:avLst/>
          </a:prstGeom>
          <a:noFill/>
        </p:spPr>
        <p:txBody>
          <a:bodyPr wrap="square" rtlCol="0">
            <a:spAutoFit/>
          </a:bodyPr>
          <a:lstStyle/>
          <a:p>
            <a:pPr marL="285750" lvl="0" indent="-285750">
              <a:buFont typeface="Arial" panose="020B0604020202020204" pitchFamily="34" charset="0"/>
              <a:buChar char="•"/>
            </a:pPr>
            <a:r>
              <a:rPr lang="en-US" sz="2800" dirty="0" smtClean="0"/>
              <a:t>What are some reasons to complete an exchange:</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US" sz="2800" dirty="0" smtClean="0"/>
              <a:t>Purpose and Need?</a:t>
            </a:r>
            <a:endParaRPr lang="en-US" sz="2800" dirty="0"/>
          </a:p>
        </p:txBody>
      </p:sp>
      <p:pic>
        <p:nvPicPr>
          <p:cNvPr id="2" name="Picture 1" descr="Multiple Sclerosis, Motherhood, and Other Traumatic Experienc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690" y="2215909"/>
            <a:ext cx="5786887" cy="4340165"/>
          </a:xfrm>
          <a:prstGeom prst="rect">
            <a:avLst/>
          </a:prstGeom>
        </p:spPr>
      </p:pic>
    </p:spTree>
    <p:extLst>
      <p:ext uri="{BB962C8B-B14F-4D97-AF65-F5344CB8AC3E}">
        <p14:creationId xmlns:p14="http://schemas.microsoft.com/office/powerpoint/2010/main" val="4732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2049" y="3221045"/>
            <a:ext cx="6841158" cy="836781"/>
          </a:xfrm>
          <a:prstGeom prst="rect">
            <a:avLst/>
          </a:prstGeom>
        </p:spPr>
      </p:pic>
      <p:pic>
        <p:nvPicPr>
          <p:cNvPr id="5" name="Picture 4"/>
          <p:cNvPicPr>
            <a:picLocks noChangeAspect="1"/>
          </p:cNvPicPr>
          <p:nvPr/>
        </p:nvPicPr>
        <p:blipFill>
          <a:blip r:embed="rId3"/>
          <a:stretch>
            <a:fillRect/>
          </a:stretch>
        </p:blipFill>
        <p:spPr>
          <a:xfrm>
            <a:off x="6589060" y="355402"/>
            <a:ext cx="5216282" cy="1746631"/>
          </a:xfrm>
          <a:prstGeom prst="rect">
            <a:avLst/>
          </a:prstGeom>
          <a:solidFill>
            <a:schemeClr val="bg1"/>
          </a:solidFill>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68" y="3859216"/>
            <a:ext cx="3901440" cy="2599944"/>
          </a:xfrm>
          <a:prstGeom prst="rect">
            <a:avLst/>
          </a:prstGeom>
        </p:spPr>
      </p:pic>
      <p:sp>
        <p:nvSpPr>
          <p:cNvPr id="8" name="TextBox 7"/>
          <p:cNvSpPr txBox="1"/>
          <p:nvPr/>
        </p:nvSpPr>
        <p:spPr>
          <a:xfrm>
            <a:off x="5369858" y="3820360"/>
            <a:ext cx="5585012" cy="2677656"/>
          </a:xfrm>
          <a:prstGeom prst="rect">
            <a:avLst/>
          </a:prstGeom>
          <a:solidFill>
            <a:schemeClr val="bg1"/>
          </a:solidFill>
        </p:spPr>
        <p:txBody>
          <a:bodyPr wrap="square" rtlCol="0">
            <a:spAutoFit/>
          </a:bodyPr>
          <a:lstStyle/>
          <a:p>
            <a:r>
              <a:rPr lang="en-US" sz="2800" dirty="0" smtClean="0"/>
              <a:t>Biological Assessment and Biological Evaluation</a:t>
            </a:r>
          </a:p>
          <a:p>
            <a:endParaRPr lang="en-US" sz="2800" dirty="0"/>
          </a:p>
          <a:p>
            <a:r>
              <a:rPr lang="en-US" sz="2800" dirty="0" smtClean="0"/>
              <a:t>Plants and Animals</a:t>
            </a:r>
          </a:p>
          <a:p>
            <a:endParaRPr lang="en-US" sz="2800" dirty="0"/>
          </a:p>
          <a:p>
            <a:r>
              <a:rPr lang="en-US" sz="2800" dirty="0" smtClean="0"/>
              <a:t>T&amp;E and Sensitive Species</a:t>
            </a:r>
            <a:endParaRPr lang="en-US" sz="28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7908" y="355402"/>
            <a:ext cx="3810000" cy="2857500"/>
          </a:xfrm>
          <a:prstGeom prst="rect">
            <a:avLst/>
          </a:prstGeom>
        </p:spPr>
      </p:pic>
      <p:sp>
        <p:nvSpPr>
          <p:cNvPr id="10" name="TextBox 9"/>
          <p:cNvSpPr txBox="1"/>
          <p:nvPr/>
        </p:nvSpPr>
        <p:spPr>
          <a:xfrm>
            <a:off x="6045679" y="2627058"/>
            <a:ext cx="3070412" cy="523220"/>
          </a:xfrm>
          <a:prstGeom prst="rect">
            <a:avLst/>
          </a:prstGeom>
          <a:solidFill>
            <a:schemeClr val="bg1"/>
          </a:solidFill>
        </p:spPr>
        <p:txBody>
          <a:bodyPr wrap="square" rtlCol="0">
            <a:spAutoFit/>
          </a:bodyPr>
          <a:lstStyle/>
          <a:p>
            <a:r>
              <a:rPr lang="en-US" sz="2800" dirty="0" smtClean="0">
                <a:latin typeface="+mj-lt"/>
              </a:rPr>
              <a:t>Minerals Report</a:t>
            </a:r>
            <a:endParaRPr lang="en-US" sz="2800" dirty="0">
              <a:latin typeface="+mj-lt"/>
            </a:endParaRPr>
          </a:p>
        </p:txBody>
      </p:sp>
      <p:sp>
        <p:nvSpPr>
          <p:cNvPr id="2" name="TextBox 1"/>
          <p:cNvSpPr txBox="1"/>
          <p:nvPr/>
        </p:nvSpPr>
        <p:spPr>
          <a:xfrm>
            <a:off x="327998" y="500332"/>
            <a:ext cx="2089334" cy="954107"/>
          </a:xfrm>
          <a:prstGeom prst="rect">
            <a:avLst/>
          </a:prstGeom>
          <a:noFill/>
        </p:spPr>
        <p:txBody>
          <a:bodyPr wrap="square" rtlCol="0">
            <a:spAutoFit/>
          </a:bodyPr>
          <a:lstStyle/>
          <a:p>
            <a:r>
              <a:rPr lang="en-US" sz="2800" dirty="0" smtClean="0"/>
              <a:t>Specialist</a:t>
            </a:r>
          </a:p>
          <a:p>
            <a:r>
              <a:rPr lang="en-US" sz="2800" dirty="0" smtClean="0"/>
              <a:t>Involvement</a:t>
            </a:r>
            <a:endParaRPr lang="en-US" sz="2800" dirty="0"/>
          </a:p>
        </p:txBody>
      </p:sp>
    </p:spTree>
    <p:extLst>
      <p:ext uri="{BB962C8B-B14F-4D97-AF65-F5344CB8AC3E}">
        <p14:creationId xmlns:p14="http://schemas.microsoft.com/office/powerpoint/2010/main" val="242315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343596"/>
            <a:ext cx="10035821" cy="6178208"/>
          </a:xfrm>
          <a:prstGeom prst="rect">
            <a:avLst/>
          </a:prstGeom>
        </p:spPr>
      </p:pic>
    </p:spTree>
    <p:extLst>
      <p:ext uri="{BB962C8B-B14F-4D97-AF65-F5344CB8AC3E}">
        <p14:creationId xmlns:p14="http://schemas.microsoft.com/office/powerpoint/2010/main" val="375701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350" y="3972096"/>
            <a:ext cx="9606578" cy="1815882"/>
          </a:xfrm>
          <a:prstGeom prst="rect">
            <a:avLst/>
          </a:prstGeom>
        </p:spPr>
        <p:txBody>
          <a:bodyPr wrap="square">
            <a:spAutoFit/>
          </a:bodyPr>
          <a:lstStyle/>
          <a:p>
            <a:r>
              <a:rPr lang="en-US" sz="2800" b="1" dirty="0" smtClean="0">
                <a:latin typeface="Arial" panose="020B0604020202020204" pitchFamily="34" charset="0"/>
                <a:ea typeface="Times New Roman" panose="02020603050405020304" pitchFamily="18" charset="0"/>
              </a:rPr>
              <a:t>FS - Public </a:t>
            </a:r>
            <a:r>
              <a:rPr lang="en-US" sz="2800" b="1" dirty="0">
                <a:latin typeface="Arial" panose="020B0604020202020204" pitchFamily="34" charset="0"/>
                <a:ea typeface="Times New Roman" panose="02020603050405020304" pitchFamily="18" charset="0"/>
              </a:rPr>
              <a:t>Interest Determination:</a:t>
            </a:r>
            <a:r>
              <a:rPr lang="en-US" sz="2800" dirty="0">
                <a:latin typeface="Arial" panose="020B0604020202020204" pitchFamily="34" charset="0"/>
                <a:ea typeface="Times New Roman" panose="02020603050405020304" pitchFamily="18" charset="0"/>
              </a:rPr>
              <a:t>  The decision must conclude that the selected exchange is in the public interest (see 36 CFR 254.3b) and must include adequate rationale to support that conclusion.  </a:t>
            </a:r>
            <a:endParaRPr lang="en-US" sz="2800" dirty="0">
              <a:effectLst/>
              <a:latin typeface="Times New Roman" panose="02020603050405020304" pitchFamily="18" charset="0"/>
              <a:ea typeface="Times New Roman" panose="02020603050405020304" pitchFamily="18" charset="0"/>
            </a:endParaRPr>
          </a:p>
        </p:txBody>
      </p:sp>
      <p:sp>
        <p:nvSpPr>
          <p:cNvPr id="5" name="TextBox 4"/>
          <p:cNvSpPr txBox="1"/>
          <p:nvPr/>
        </p:nvSpPr>
        <p:spPr>
          <a:xfrm>
            <a:off x="1478844" y="733778"/>
            <a:ext cx="8545689" cy="1815882"/>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BLM – Public Interest Determination:  </a:t>
            </a:r>
            <a:r>
              <a:rPr lang="en-US" sz="2800" dirty="0" smtClean="0">
                <a:latin typeface="Arial" panose="020B0604020202020204" pitchFamily="34" charset="0"/>
                <a:cs typeface="Arial" panose="020B0604020202020204" pitchFamily="34" charset="0"/>
              </a:rPr>
              <a:t>The authorized officer may complete an exchange only after a determination is made that the public interest will be well served (40 CFR 2200.0-6)</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36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8222" y="1402456"/>
            <a:ext cx="8410223" cy="1938992"/>
          </a:xfrm>
          <a:prstGeom prst="rect">
            <a:avLst/>
          </a:prstGeom>
        </p:spPr>
        <p:txBody>
          <a:bodyPr wrap="square">
            <a:spAutoFit/>
          </a:bodyPr>
          <a:lstStyle/>
          <a:p>
            <a:pPr marL="365760" lvl="1" indent="-256032">
              <a:spcBef>
                <a:spcPts val="400"/>
              </a:spcBef>
              <a:buSzPct val="68000"/>
              <a:buFont typeface="Wingdings 3"/>
              <a:buChar char=""/>
            </a:pPr>
            <a:r>
              <a:rPr lang="en-US" sz="2400" dirty="0">
                <a:latin typeface="Arial" pitchFamily="34" charset="0"/>
                <a:cs typeface="Arial" pitchFamily="34" charset="0"/>
              </a:rPr>
              <a:t>Moves projects documented in an Environmental Assessment (EA)/Decision Notice (DN) or Environmental Impact Statement (EIS)/Record of Decision (ROD) from a post-decisional appeals process (36 CFR 215) to a </a:t>
            </a:r>
            <a:r>
              <a:rPr lang="en-US" sz="2400" dirty="0">
                <a:solidFill>
                  <a:schemeClr val="bg2">
                    <a:lumMod val="10000"/>
                  </a:schemeClr>
                </a:solidFill>
                <a:latin typeface="Arial" pitchFamily="34" charset="0"/>
                <a:cs typeface="Arial" pitchFamily="34" charset="0"/>
              </a:rPr>
              <a:t>pre-decisional objection </a:t>
            </a:r>
            <a:r>
              <a:rPr lang="en-US" sz="2400" dirty="0" smtClean="0">
                <a:solidFill>
                  <a:schemeClr val="bg2">
                    <a:lumMod val="10000"/>
                  </a:schemeClr>
                </a:solidFill>
                <a:latin typeface="Arial" pitchFamily="34" charset="0"/>
                <a:cs typeface="Arial" pitchFamily="34" charset="0"/>
              </a:rPr>
              <a:t>process.</a:t>
            </a:r>
            <a:endParaRPr lang="en-US" sz="2400" dirty="0">
              <a:latin typeface="Arial" pitchFamily="34" charset="0"/>
              <a:cs typeface="Arial" pitchFamily="34" charset="0"/>
            </a:endParaRPr>
          </a:p>
        </p:txBody>
      </p:sp>
      <p:sp>
        <p:nvSpPr>
          <p:cNvPr id="5" name="Rectangle 4"/>
          <p:cNvSpPr/>
          <p:nvPr/>
        </p:nvSpPr>
        <p:spPr>
          <a:xfrm>
            <a:off x="1501423" y="3889150"/>
            <a:ext cx="8692444" cy="2677656"/>
          </a:xfrm>
          <a:prstGeom prst="rect">
            <a:avLst/>
          </a:prstGeom>
        </p:spPr>
        <p:txBody>
          <a:bodyPr wrap="square">
            <a:spAutoFit/>
          </a:bodyPr>
          <a:lstStyle/>
          <a:p>
            <a:pPr lvl="1"/>
            <a:r>
              <a:rPr lang="en-US" sz="2400" dirty="0">
                <a:latin typeface="Arial" pitchFamily="34" charset="0"/>
                <a:cs typeface="Arial" pitchFamily="34" charset="0"/>
              </a:rPr>
              <a:t>N</a:t>
            </a:r>
            <a:r>
              <a:rPr lang="en-US" sz="2400" dirty="0" smtClean="0">
                <a:latin typeface="Arial" pitchFamily="34" charset="0"/>
                <a:cs typeface="Arial" pitchFamily="34" charset="0"/>
              </a:rPr>
              <a:t>otice </a:t>
            </a:r>
            <a:r>
              <a:rPr lang="en-US" sz="2400" dirty="0">
                <a:latin typeface="Arial" pitchFamily="34" charset="0"/>
                <a:cs typeface="Arial" pitchFamily="34" charset="0"/>
              </a:rPr>
              <a:t>and comment process</a:t>
            </a:r>
          </a:p>
          <a:p>
            <a:pPr lvl="2"/>
            <a:r>
              <a:rPr lang="en-US" sz="2400" dirty="0">
                <a:latin typeface="Arial" pitchFamily="34" charset="0"/>
                <a:cs typeface="Arial" pitchFamily="34" charset="0"/>
              </a:rPr>
              <a:t>Legal notice of opportunity to comment</a:t>
            </a:r>
          </a:p>
          <a:p>
            <a:pPr lvl="3"/>
            <a:r>
              <a:rPr lang="en-US" sz="2400" dirty="0">
                <a:latin typeface="Arial" pitchFamily="34" charset="0"/>
                <a:cs typeface="Arial" pitchFamily="34" charset="0"/>
              </a:rPr>
              <a:t>30 days for an EA; no extension allowed</a:t>
            </a:r>
          </a:p>
          <a:p>
            <a:pPr lvl="3"/>
            <a:r>
              <a:rPr lang="en-US" sz="2400" dirty="0">
                <a:latin typeface="Arial" pitchFamily="34" charset="0"/>
                <a:cs typeface="Arial" pitchFamily="34" charset="0"/>
              </a:rPr>
              <a:t>45 days for an EIS; extension allowed</a:t>
            </a:r>
          </a:p>
          <a:p>
            <a:pPr lvl="3"/>
            <a:r>
              <a:rPr lang="en-US" sz="2400" dirty="0">
                <a:latin typeface="Arial" pitchFamily="34" charset="0"/>
                <a:cs typeface="Arial" pitchFamily="34" charset="0"/>
              </a:rPr>
              <a:t>Must post a copy of the legal notice of opportunity to comment on web within 4 days of its publication.  </a:t>
            </a:r>
            <a:r>
              <a:rPr lang="en-US" sz="2400" dirty="0">
                <a:solidFill>
                  <a:srgbClr val="FF0000"/>
                </a:solidFill>
                <a:latin typeface="Arial" pitchFamily="34" charset="0"/>
                <a:cs typeface="Arial" pitchFamily="34" charset="0"/>
              </a:rPr>
              <a:t>This is a new requirement!</a:t>
            </a:r>
          </a:p>
        </p:txBody>
      </p:sp>
      <p:sp>
        <p:nvSpPr>
          <p:cNvPr id="6" name="TextBox 5"/>
          <p:cNvSpPr txBox="1"/>
          <p:nvPr/>
        </p:nvSpPr>
        <p:spPr>
          <a:xfrm>
            <a:off x="1298222" y="485422"/>
            <a:ext cx="6299200" cy="769441"/>
          </a:xfrm>
          <a:prstGeom prst="rect">
            <a:avLst/>
          </a:prstGeom>
          <a:noFill/>
        </p:spPr>
        <p:txBody>
          <a:bodyPr wrap="square" rtlCol="0">
            <a:spAutoFit/>
          </a:bodyPr>
          <a:lstStyle/>
          <a:p>
            <a:r>
              <a:rPr lang="en-US" sz="4400" dirty="0" smtClean="0"/>
              <a:t>FS </a:t>
            </a:r>
            <a:r>
              <a:rPr lang="en-US" sz="4400" dirty="0" smtClean="0"/>
              <a:t>EA or </a:t>
            </a:r>
            <a:r>
              <a:rPr lang="en-US" sz="4400" dirty="0" smtClean="0"/>
              <a:t>EIS Process</a:t>
            </a:r>
            <a:endParaRPr lang="en-US" sz="4400" dirty="0"/>
          </a:p>
        </p:txBody>
      </p:sp>
    </p:spTree>
    <p:extLst>
      <p:ext uri="{BB962C8B-B14F-4D97-AF65-F5344CB8AC3E}">
        <p14:creationId xmlns:p14="http://schemas.microsoft.com/office/powerpoint/2010/main" val="22635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7840" y="680006"/>
            <a:ext cx="9032838" cy="2677656"/>
          </a:xfrm>
          <a:prstGeom prst="rect">
            <a:avLst/>
          </a:prstGeom>
        </p:spPr>
        <p:txBody>
          <a:bodyPr wrap="square">
            <a:spAutoFit/>
          </a:bodyPr>
          <a:lstStyle/>
          <a:p>
            <a:pPr lvl="2"/>
            <a:r>
              <a:rPr lang="en-US" sz="2800" dirty="0">
                <a:latin typeface="Arial" pitchFamily="34" charset="0"/>
                <a:cs typeface="Arial" pitchFamily="34" charset="0"/>
              </a:rPr>
              <a:t>Objection time periods </a:t>
            </a:r>
          </a:p>
          <a:p>
            <a:pPr lvl="3"/>
            <a:r>
              <a:rPr lang="en-US" sz="2800" dirty="0">
                <a:latin typeface="Arial" pitchFamily="34" charset="0"/>
                <a:cs typeface="Arial" pitchFamily="34" charset="0"/>
              </a:rPr>
              <a:t>45 day objection period for EAs</a:t>
            </a:r>
          </a:p>
          <a:p>
            <a:pPr lvl="3"/>
            <a:r>
              <a:rPr lang="en-US" sz="2800" dirty="0">
                <a:latin typeface="Arial" pitchFamily="34" charset="0"/>
                <a:cs typeface="Arial" pitchFamily="34" charset="0"/>
              </a:rPr>
              <a:t>45 day objection period for EISs</a:t>
            </a:r>
          </a:p>
          <a:p>
            <a:pPr lvl="2"/>
            <a:r>
              <a:rPr lang="en-US" sz="2800" dirty="0">
                <a:latin typeface="Arial" pitchFamily="34" charset="0"/>
                <a:cs typeface="Arial" pitchFamily="34" charset="0"/>
              </a:rPr>
              <a:t>Objection response period</a:t>
            </a:r>
          </a:p>
          <a:p>
            <a:pPr lvl="3"/>
            <a:r>
              <a:rPr lang="en-US" sz="2800" dirty="0">
                <a:latin typeface="Arial" pitchFamily="34" charset="0"/>
                <a:cs typeface="Arial" pitchFamily="34" charset="0"/>
              </a:rPr>
              <a:t>45 days for Reviewing Officer to respond</a:t>
            </a:r>
          </a:p>
          <a:p>
            <a:pPr lvl="4"/>
            <a:r>
              <a:rPr lang="en-US" sz="2800" dirty="0">
                <a:latin typeface="Arial" pitchFamily="34" charset="0"/>
                <a:cs typeface="Arial" pitchFamily="34" charset="0"/>
              </a:rPr>
              <a:t>Discretion to extend for 30 days</a:t>
            </a:r>
          </a:p>
        </p:txBody>
      </p:sp>
    </p:spTree>
    <p:extLst>
      <p:ext uri="{BB962C8B-B14F-4D97-AF65-F5344CB8AC3E}">
        <p14:creationId xmlns:p14="http://schemas.microsoft.com/office/powerpoint/2010/main" val="255263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6874" y="989647"/>
            <a:ext cx="10801351" cy="5509200"/>
          </a:xfrm>
          <a:prstGeom prst="rect">
            <a:avLst/>
          </a:prstGeom>
          <a:noFill/>
        </p:spPr>
        <p:txBody>
          <a:bodyPr wrap="square" rtlCol="0">
            <a:spAutoFit/>
          </a:bodyPr>
          <a:lstStyle/>
          <a:p>
            <a:r>
              <a:rPr lang="en-US" sz="4400" dirty="0" smtClean="0"/>
              <a:t>BLM </a:t>
            </a:r>
            <a:r>
              <a:rPr lang="en-US" sz="4400" dirty="0" smtClean="0"/>
              <a:t>NEPA Unique to Land Exchanges</a:t>
            </a:r>
          </a:p>
          <a:p>
            <a:endParaRPr lang="en-US" sz="4400" dirty="0"/>
          </a:p>
          <a:p>
            <a:pPr marL="571500" indent="-571500">
              <a:buFont typeface="Arial" panose="020B0604020202020204" pitchFamily="34" charset="0"/>
              <a:buChar char="•"/>
            </a:pPr>
            <a:r>
              <a:rPr lang="en-US" sz="4400" dirty="0" smtClean="0"/>
              <a:t>Must include purchase and sale alternative</a:t>
            </a:r>
          </a:p>
          <a:p>
            <a:pPr marL="571500" indent="-571500">
              <a:buFont typeface="Arial" panose="020B0604020202020204" pitchFamily="34" charset="0"/>
              <a:buChar char="•"/>
            </a:pPr>
            <a:r>
              <a:rPr lang="en-US" sz="4400" dirty="0" smtClean="0"/>
              <a:t>Disposition of Structures</a:t>
            </a:r>
          </a:p>
          <a:p>
            <a:pPr marL="571500" indent="-571500">
              <a:buFont typeface="Arial" panose="020B0604020202020204" pitchFamily="34" charset="0"/>
              <a:buChar char="•"/>
            </a:pPr>
            <a:r>
              <a:rPr lang="en-US" sz="4400" dirty="0" smtClean="0"/>
              <a:t>Foreseeable use of Lands </a:t>
            </a:r>
          </a:p>
          <a:p>
            <a:pPr marL="571500" indent="-571500">
              <a:buFont typeface="Arial" panose="020B0604020202020204" pitchFamily="34" charset="0"/>
              <a:buChar char="•"/>
            </a:pPr>
            <a:r>
              <a:rPr lang="en-US" sz="4400" dirty="0" smtClean="0"/>
              <a:t>Outstanding Rights and Deed Restrictions</a:t>
            </a:r>
          </a:p>
          <a:p>
            <a:pPr marL="571500" indent="-571500">
              <a:buFont typeface="Arial" panose="020B0604020202020204" pitchFamily="34" charset="0"/>
              <a:buChar char="•"/>
            </a:pPr>
            <a:r>
              <a:rPr lang="en-US" sz="4400" dirty="0" smtClean="0"/>
              <a:t>Value Information</a:t>
            </a:r>
            <a:endParaRPr lang="en-US" sz="4400" dirty="0" smtClean="0"/>
          </a:p>
          <a:p>
            <a:pPr marL="571500" indent="-571500">
              <a:buFont typeface="Arial" panose="020B0604020202020204" pitchFamily="34" charset="0"/>
              <a:buChar char="•"/>
            </a:pPr>
            <a:endParaRPr lang="en-US" sz="4400" dirty="0"/>
          </a:p>
        </p:txBody>
      </p:sp>
    </p:spTree>
    <p:extLst>
      <p:ext uri="{BB962C8B-B14F-4D97-AF65-F5344CB8AC3E}">
        <p14:creationId xmlns:p14="http://schemas.microsoft.com/office/powerpoint/2010/main" val="102195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6673" y="642339"/>
            <a:ext cx="11015829" cy="6011265"/>
          </a:xfrm>
        </p:spPr>
        <p:txBody>
          <a:bodyPr>
            <a:normAutofit/>
          </a:bodyPr>
          <a:lstStyle/>
          <a:p>
            <a:r>
              <a:rPr lang="en-US" sz="4400" dirty="0" smtClean="0">
                <a:solidFill>
                  <a:schemeClr val="tx1"/>
                </a:solidFill>
              </a:rPr>
              <a:t>Legislated Exchanges</a:t>
            </a:r>
          </a:p>
          <a:p>
            <a:r>
              <a:rPr lang="en-US" sz="2800" b="1" cap="all" dirty="0" smtClean="0">
                <a:solidFill>
                  <a:schemeClr val="tx1"/>
                </a:solidFill>
              </a:rPr>
              <a:t>FSH </a:t>
            </a:r>
            <a:r>
              <a:rPr lang="en-US" sz="2800" b="1" cap="all" dirty="0">
                <a:solidFill>
                  <a:schemeClr val="tx1"/>
                </a:solidFill>
              </a:rPr>
              <a:t>1909.15 - national environmental policy act handbook</a:t>
            </a:r>
          </a:p>
          <a:p>
            <a:r>
              <a:rPr lang="en-US" sz="2800" dirty="0">
                <a:solidFill>
                  <a:schemeClr val="tx1"/>
                </a:solidFill>
              </a:rPr>
              <a:t>Chapter - zero code</a:t>
            </a:r>
          </a:p>
          <a:p>
            <a:endParaRPr lang="en-US" sz="4400" dirty="0" smtClean="0"/>
          </a:p>
          <a:p>
            <a:endParaRPr lang="en-US" sz="3200" dirty="0" smtClean="0"/>
          </a:p>
          <a:p>
            <a:r>
              <a:rPr lang="en-US" sz="3200" dirty="0" smtClean="0"/>
              <a:t>Level </a:t>
            </a:r>
            <a:r>
              <a:rPr lang="en-US" sz="3200" dirty="0"/>
              <a:t>of NEPA may require consultation with OGC.</a:t>
            </a:r>
          </a:p>
          <a:p>
            <a:endParaRPr lang="en-US" sz="4400" dirty="0"/>
          </a:p>
        </p:txBody>
      </p:sp>
    </p:spTree>
    <p:extLst>
      <p:ext uri="{BB962C8B-B14F-4D97-AF65-F5344CB8AC3E}">
        <p14:creationId xmlns:p14="http://schemas.microsoft.com/office/powerpoint/2010/main" val="209117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642" y="720762"/>
            <a:ext cx="10531737" cy="5016758"/>
          </a:xfrm>
          <a:prstGeom prst="rect">
            <a:avLst/>
          </a:prstGeom>
          <a:noFill/>
        </p:spPr>
        <p:txBody>
          <a:bodyPr wrap="square" rtlCol="0">
            <a:spAutoFit/>
          </a:bodyPr>
          <a:lstStyle/>
          <a:p>
            <a:r>
              <a:rPr lang="en-US" sz="3600" dirty="0" smtClean="0"/>
              <a:t>FS - Certificate of Inspection and Possession</a:t>
            </a:r>
          </a:p>
          <a:p>
            <a:endParaRPr lang="en-US" sz="2800" dirty="0" smtClean="0"/>
          </a:p>
          <a:p>
            <a:pPr lvl="1"/>
            <a:r>
              <a:rPr lang="en-US" sz="2800" dirty="0" smtClean="0"/>
              <a:t>There </a:t>
            </a:r>
            <a:r>
              <a:rPr lang="en-US" sz="2800" dirty="0"/>
              <a:t>is an updated Certificate of Inspection and Possession (CIP).  All </a:t>
            </a:r>
            <a:r>
              <a:rPr lang="en-US" sz="2800" dirty="0" smtClean="0"/>
              <a:t>FS Regions </a:t>
            </a:r>
            <a:r>
              <a:rPr lang="en-US" sz="2800" dirty="0"/>
              <a:t>should start using the new CIP immediately.  </a:t>
            </a:r>
            <a:r>
              <a:rPr lang="en-US" sz="2800" dirty="0" smtClean="0"/>
              <a:t>March 2017 Briefing Paper to Regions from WO**.</a:t>
            </a:r>
          </a:p>
          <a:p>
            <a:pPr lvl="1"/>
            <a:endParaRPr lang="en-US" sz="2800" dirty="0"/>
          </a:p>
          <a:p>
            <a:endParaRPr lang="en-US" sz="3600" dirty="0"/>
          </a:p>
          <a:p>
            <a:r>
              <a:rPr lang="en-US" sz="3600" dirty="0" smtClean="0"/>
              <a:t>Checklist in DOJ Regulations very handy for CIP form.</a:t>
            </a:r>
          </a:p>
          <a:p>
            <a:endParaRPr lang="en-US" sz="3600" dirty="0"/>
          </a:p>
          <a:p>
            <a:r>
              <a:rPr lang="en-US" sz="3600" dirty="0" smtClean="0"/>
              <a:t>** Your region may not be using this form!</a:t>
            </a:r>
            <a:endParaRPr lang="en-US" sz="3600" dirty="0"/>
          </a:p>
        </p:txBody>
      </p:sp>
    </p:spTree>
    <p:extLst>
      <p:ext uri="{BB962C8B-B14F-4D97-AF65-F5344CB8AC3E}">
        <p14:creationId xmlns:p14="http://schemas.microsoft.com/office/powerpoint/2010/main" val="248611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0156" y="430306"/>
            <a:ext cx="11220226" cy="3539430"/>
          </a:xfrm>
          <a:prstGeom prst="rect">
            <a:avLst/>
          </a:prstGeom>
          <a:noFill/>
        </p:spPr>
        <p:txBody>
          <a:bodyPr wrap="square" rtlCol="0">
            <a:spAutoFit/>
          </a:bodyPr>
          <a:lstStyle/>
          <a:p>
            <a:r>
              <a:rPr lang="en-US" sz="2800" b="1" dirty="0" smtClean="0"/>
              <a:t>REFERENCES:</a:t>
            </a:r>
          </a:p>
          <a:p>
            <a:pPr lvl="1"/>
            <a:r>
              <a:rPr lang="en-US" sz="2800" b="1" dirty="0" smtClean="0"/>
              <a:t>-</a:t>
            </a:r>
            <a:r>
              <a:rPr lang="en-US" sz="2800" dirty="0" smtClean="0"/>
              <a:t>BLM </a:t>
            </a:r>
            <a:r>
              <a:rPr lang="en-US" sz="2800" dirty="0"/>
              <a:t>Handbook Land Exchange H-2200-1, Chapter 6;</a:t>
            </a:r>
          </a:p>
          <a:p>
            <a:pPr lvl="1"/>
            <a:r>
              <a:rPr lang="en-US" sz="2800" dirty="0"/>
              <a:t>-BLM Handbook NEPA H-'11"10, All Chapters;</a:t>
            </a:r>
          </a:p>
          <a:p>
            <a:pPr lvl="1"/>
            <a:r>
              <a:rPr lang="en-US" sz="2800" dirty="0"/>
              <a:t>-43 CFR 2201.2(a) </a:t>
            </a:r>
            <a:r>
              <a:rPr lang="en-US" sz="2800" i="1" dirty="0"/>
              <a:t>4 </a:t>
            </a:r>
            <a:r>
              <a:rPr lang="en-US" sz="2800" dirty="0"/>
              <a:t>and 5; 43 CFR 2200.0-6(h); 40 CFR 1501.3</a:t>
            </a:r>
          </a:p>
          <a:p>
            <a:pPr marL="914400" lvl="1" indent="-457200">
              <a:buFontTx/>
              <a:buChar char="-"/>
            </a:pPr>
            <a:r>
              <a:rPr lang="en-US" sz="2800" dirty="0" smtClean="0"/>
              <a:t>FSH </a:t>
            </a:r>
            <a:r>
              <a:rPr lang="en-US" sz="2800" dirty="0"/>
              <a:t>5409.13, 33.4, </a:t>
            </a:r>
            <a:r>
              <a:rPr lang="en-US" sz="2800" dirty="0" smtClean="0"/>
              <a:t>34</a:t>
            </a:r>
          </a:p>
          <a:p>
            <a:pPr marL="914400" lvl="1" indent="-457200">
              <a:buFontTx/>
              <a:buChar char="-"/>
            </a:pPr>
            <a:r>
              <a:rPr lang="en-US" sz="2800" dirty="0" smtClean="0"/>
              <a:t>FSH 1909.15 Environmental Policy and Procedures Handbook</a:t>
            </a:r>
          </a:p>
          <a:p>
            <a:pPr lvl="1"/>
            <a:r>
              <a:rPr lang="en-US" sz="2800" dirty="0" smtClean="0"/>
              <a:t>- 36 </a:t>
            </a:r>
            <a:r>
              <a:rPr lang="en-US" sz="2800" dirty="0"/>
              <a:t>CFR 254.</a:t>
            </a:r>
          </a:p>
          <a:p>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264" y="3460377"/>
            <a:ext cx="5711721" cy="3046251"/>
          </a:xfrm>
          <a:prstGeom prst="rect">
            <a:avLst/>
          </a:prstGeom>
        </p:spPr>
      </p:pic>
    </p:spTree>
    <p:extLst>
      <p:ext uri="{BB962C8B-B14F-4D97-AF65-F5344CB8AC3E}">
        <p14:creationId xmlns:p14="http://schemas.microsoft.com/office/powerpoint/2010/main" val="16827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3642" y="720762"/>
            <a:ext cx="10531737" cy="4770537"/>
          </a:xfrm>
          <a:prstGeom prst="rect">
            <a:avLst/>
          </a:prstGeom>
          <a:noFill/>
        </p:spPr>
        <p:txBody>
          <a:bodyPr wrap="square" rtlCol="0">
            <a:spAutoFit/>
          </a:bodyPr>
          <a:lstStyle/>
          <a:p>
            <a:r>
              <a:rPr lang="en-US" sz="3600" dirty="0" smtClean="0"/>
              <a:t>BLM Certificate of Inspection and Possession</a:t>
            </a:r>
          </a:p>
          <a:p>
            <a:endParaRPr lang="en-US" sz="2800" dirty="0" smtClean="0"/>
          </a:p>
          <a:p>
            <a:pPr lvl="1"/>
            <a:r>
              <a:rPr lang="en-US" sz="2800" dirty="0" smtClean="0"/>
              <a:t>Form 2000-5 (August 2005)</a:t>
            </a:r>
          </a:p>
          <a:p>
            <a:pPr lvl="1"/>
            <a:endParaRPr lang="en-US" sz="2800" dirty="0"/>
          </a:p>
          <a:p>
            <a:pPr lvl="1"/>
            <a:r>
              <a:rPr lang="en-US" sz="2800" dirty="0" smtClean="0"/>
              <a:t>Form 2000-6 (August 2006)</a:t>
            </a:r>
          </a:p>
          <a:p>
            <a:pPr lvl="1"/>
            <a:endParaRPr lang="en-US" sz="2800" dirty="0"/>
          </a:p>
          <a:p>
            <a:pPr lvl="1"/>
            <a:endParaRPr lang="en-US" sz="2800" dirty="0" smtClean="0"/>
          </a:p>
          <a:p>
            <a:pPr lvl="1"/>
            <a:endParaRPr lang="en-US" sz="2800" dirty="0"/>
          </a:p>
          <a:p>
            <a:r>
              <a:rPr lang="en-US" sz="3600" dirty="0" smtClean="0"/>
              <a:t>(trivia – what is different about the two forms</a:t>
            </a:r>
            <a:r>
              <a:rPr lang="en-US" sz="3600" dirty="0" smtClean="0"/>
              <a:t>?)</a:t>
            </a:r>
          </a:p>
          <a:p>
            <a:endParaRPr lang="en-US" sz="3600" dirty="0"/>
          </a:p>
        </p:txBody>
      </p:sp>
    </p:spTree>
    <p:extLst>
      <p:ext uri="{BB962C8B-B14F-4D97-AF65-F5344CB8AC3E}">
        <p14:creationId xmlns:p14="http://schemas.microsoft.com/office/powerpoint/2010/main" val="2800450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611" y="527124"/>
            <a:ext cx="10531737" cy="5386090"/>
          </a:xfrm>
          <a:prstGeom prst="rect">
            <a:avLst/>
          </a:prstGeom>
          <a:noFill/>
        </p:spPr>
        <p:txBody>
          <a:bodyPr wrap="square" rtlCol="0">
            <a:spAutoFit/>
          </a:bodyPr>
          <a:lstStyle/>
          <a:p>
            <a:r>
              <a:rPr lang="en-US" sz="3600" dirty="0" smtClean="0"/>
              <a:t>Environmental Site Assessments</a:t>
            </a:r>
          </a:p>
          <a:p>
            <a:pPr lvl="1"/>
            <a:r>
              <a:rPr lang="en-US" sz="2800" b="1" dirty="0" smtClean="0"/>
              <a:t>Designation</a:t>
            </a:r>
            <a:r>
              <a:rPr lang="en-US" sz="2800" b="1" dirty="0"/>
              <a:t>: E1527 − 13</a:t>
            </a:r>
          </a:p>
          <a:p>
            <a:pPr lvl="1"/>
            <a:r>
              <a:rPr lang="en-US" sz="2800" b="1" dirty="0" smtClean="0"/>
              <a:t>Standard </a:t>
            </a:r>
            <a:r>
              <a:rPr lang="en-US" sz="2800" b="1" dirty="0"/>
              <a:t>Practice </a:t>
            </a:r>
            <a:r>
              <a:rPr lang="en-US" sz="2800" b="1" dirty="0" smtClean="0"/>
              <a:t>for Environmental </a:t>
            </a:r>
            <a:r>
              <a:rPr lang="en-US" sz="2800" b="1" dirty="0"/>
              <a:t>Site Assessments: Phase I Environmental Site Assessment </a:t>
            </a:r>
            <a:r>
              <a:rPr lang="en-US" sz="2800" b="1" dirty="0" smtClean="0"/>
              <a:t>Process</a:t>
            </a:r>
            <a:endParaRPr lang="en-US" sz="2800" b="1" baseline="30000" dirty="0"/>
          </a:p>
          <a:p>
            <a:pPr lvl="1"/>
            <a:endParaRPr lang="en-US" sz="2800" dirty="0"/>
          </a:p>
          <a:p>
            <a:r>
              <a:rPr lang="en-US" sz="2800" i="1" dirty="0"/>
              <a:t>Purpose—</a:t>
            </a:r>
            <a:r>
              <a:rPr lang="en-US" sz="2800" dirty="0"/>
              <a:t>The purpose of this practice is to define good</a:t>
            </a:r>
          </a:p>
          <a:p>
            <a:r>
              <a:rPr lang="en-US" sz="2800" dirty="0"/>
              <a:t>commercial and customary practice in the United States of</a:t>
            </a:r>
          </a:p>
          <a:p>
            <a:r>
              <a:rPr lang="en-US" sz="2800" dirty="0"/>
              <a:t>America for conducting an </a:t>
            </a:r>
            <a:r>
              <a:rPr lang="en-US" sz="2800" i="1" dirty="0"/>
              <a:t>environmental site </a:t>
            </a:r>
            <a:r>
              <a:rPr lang="en-US" sz="2800" i="1" dirty="0" smtClean="0"/>
              <a:t>assessment</a:t>
            </a:r>
            <a:r>
              <a:rPr lang="en-US" sz="2800" dirty="0"/>
              <a:t>s</a:t>
            </a:r>
            <a:r>
              <a:rPr lang="en-US" sz="2800" dirty="0" smtClean="0"/>
              <a:t> </a:t>
            </a:r>
            <a:r>
              <a:rPr lang="en-US" sz="2800" dirty="0"/>
              <a:t>of a</a:t>
            </a:r>
          </a:p>
          <a:p>
            <a:r>
              <a:rPr lang="en-US" sz="2800" dirty="0"/>
              <a:t>parcel of </a:t>
            </a:r>
            <a:r>
              <a:rPr lang="en-US" sz="2800" i="1" dirty="0"/>
              <a:t>commercial real estate </a:t>
            </a:r>
            <a:r>
              <a:rPr lang="en-US" sz="2800" dirty="0"/>
              <a:t>with respect to the range of</a:t>
            </a:r>
          </a:p>
          <a:p>
            <a:r>
              <a:rPr lang="en-US" sz="2800" dirty="0"/>
              <a:t>contaminants within the scope of the Comprehensive Environmental</a:t>
            </a:r>
          </a:p>
          <a:p>
            <a:r>
              <a:rPr lang="en-US" sz="2800" dirty="0"/>
              <a:t>Response, Compensation and Liability Act (CERCLA)</a:t>
            </a:r>
          </a:p>
          <a:p>
            <a:r>
              <a:rPr lang="en-US" sz="2800" dirty="0"/>
              <a:t>(42 U.S.C. §9601) and </a:t>
            </a:r>
            <a:r>
              <a:rPr lang="en-US" sz="2800" i="1" dirty="0"/>
              <a:t>petroleum products</a:t>
            </a:r>
            <a:r>
              <a:rPr lang="en-US" sz="2800" dirty="0"/>
              <a:t>.</a:t>
            </a:r>
          </a:p>
        </p:txBody>
      </p:sp>
    </p:spTree>
    <p:extLst>
      <p:ext uri="{BB962C8B-B14F-4D97-AF65-F5344CB8AC3E}">
        <p14:creationId xmlns:p14="http://schemas.microsoft.com/office/powerpoint/2010/main" val="359380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611" y="527124"/>
            <a:ext cx="10531737" cy="646331"/>
          </a:xfrm>
          <a:prstGeom prst="rect">
            <a:avLst/>
          </a:prstGeom>
          <a:noFill/>
        </p:spPr>
        <p:txBody>
          <a:bodyPr wrap="square" rtlCol="0">
            <a:spAutoFit/>
          </a:bodyPr>
          <a:lstStyle/>
          <a:p>
            <a:r>
              <a:rPr lang="en-US" sz="3600" dirty="0" smtClean="0"/>
              <a:t>Environmental Site Assessments</a:t>
            </a:r>
          </a:p>
        </p:txBody>
      </p:sp>
      <p:sp>
        <p:nvSpPr>
          <p:cNvPr id="2" name="Rectangle 1"/>
          <p:cNvSpPr/>
          <p:nvPr/>
        </p:nvSpPr>
        <p:spPr>
          <a:xfrm>
            <a:off x="1129553" y="1173455"/>
            <a:ext cx="9606578" cy="2677656"/>
          </a:xfrm>
          <a:prstGeom prst="rect">
            <a:avLst/>
          </a:prstGeom>
        </p:spPr>
        <p:txBody>
          <a:bodyPr wrap="square">
            <a:spAutoFit/>
          </a:bodyPr>
          <a:lstStyle/>
          <a:p>
            <a:r>
              <a:rPr lang="en-US" sz="2800" dirty="0">
                <a:latin typeface="Arial" panose="020B0604020202020204" pitchFamily="34" charset="0"/>
                <a:ea typeface="Times New Roman" panose="02020603050405020304" pitchFamily="18" charset="0"/>
                <a:cs typeface="Arial" panose="020B0604020202020204" pitchFamily="34" charset="0"/>
              </a:rPr>
              <a:t>United States Environmental Protection Agency (EPA) issued new regulations for performance of environmental site assessments conducted as part of the land acquisition screening process.  These new regulations, promulgated as the final Standards and Practices for All Appropriate Inquiries (AAI) (40 CFR 312)</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03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i_cm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753" y="4949155"/>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SD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0744" y="5174580"/>
            <a:ext cx="1408113" cy="11461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0000167 - acid mine drainage from O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5653" y="1017494"/>
            <a:ext cx="3314700" cy="22177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MVC-193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053" y="1562007"/>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riage house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248" y="3463832"/>
            <a:ext cx="3511550" cy="26336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1929653" y="81160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914112" rIns="914112" bIns="91411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Pre-Acquisition Environmental Assessment Guidance</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for Federal Land Transactions</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7"/>
          <p:cNvSpPr>
            <a:spLocks noChangeArrowheads="1"/>
          </p:cNvSpPr>
          <p:nvPr/>
        </p:nvSpPr>
        <p:spPr bwMode="auto">
          <a:xfrm>
            <a:off x="2196353" y="7888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p:cNvSpPr>
            <a:spLocks noChangeArrowheads="1"/>
          </p:cNvSpPr>
          <p:nvPr/>
        </p:nvSpPr>
        <p:spPr bwMode="auto">
          <a:xfrm>
            <a:off x="2196353" y="124609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en-US" altLang="en-US"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040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013" y="2039662"/>
            <a:ext cx="11477625" cy="1239722"/>
          </a:xfrm>
        </p:spPr>
        <p:txBody>
          <a:bodyPr>
            <a:normAutofit fontScale="90000"/>
          </a:bodyPr>
          <a:lstStyle/>
          <a:p>
            <a:pPr algn="l"/>
            <a:r>
              <a:rPr lang="en-US" dirty="0" smtClean="0"/>
              <a:t/>
            </a:r>
            <a:br>
              <a:rPr lang="en-US" dirty="0" smtClean="0"/>
            </a:br>
            <a:r>
              <a:rPr lang="en-US" dirty="0"/>
              <a:t/>
            </a:r>
            <a:br>
              <a:rPr lang="en-US" dirty="0"/>
            </a:br>
            <a:r>
              <a:rPr lang="en-US" dirty="0" smtClean="0"/>
              <a:t>BLM Handbooks</a:t>
            </a:r>
            <a:br>
              <a:rPr lang="en-US" dirty="0" smtClean="0"/>
            </a:br>
            <a:r>
              <a:rPr lang="en-US" dirty="0" smtClean="0"/>
              <a:t/>
            </a:r>
            <a:br>
              <a:rPr lang="en-US" dirty="0" smtClean="0"/>
            </a:br>
            <a:r>
              <a:rPr lang="en-US" sz="3200" b="0" dirty="0" smtClean="0"/>
              <a:t>602 Departmental Manual 2 </a:t>
            </a:r>
            <a:br>
              <a:rPr lang="en-US" sz="3200" b="0" dirty="0" smtClean="0"/>
            </a:br>
            <a:r>
              <a:rPr lang="en-US" sz="3200" b="0" dirty="0" smtClean="0"/>
              <a:t>H-2000-01 Pre-acquisition handbook</a:t>
            </a:r>
            <a:br>
              <a:rPr lang="en-US" sz="3200" b="0" dirty="0" smtClean="0"/>
            </a:br>
            <a:r>
              <a:rPr lang="en-US" sz="3200" b="0" dirty="0" smtClean="0"/>
              <a:t>H-2000-02 environmental site assessment for disposal</a:t>
            </a:r>
            <a:endParaRPr lang="en-US" dirty="0"/>
          </a:p>
        </p:txBody>
      </p:sp>
      <p:sp>
        <p:nvSpPr>
          <p:cNvPr id="3" name="Subtitle 2"/>
          <p:cNvSpPr>
            <a:spLocks noGrp="1"/>
          </p:cNvSpPr>
          <p:nvPr>
            <p:ph type="subTitle" idx="1"/>
          </p:nvPr>
        </p:nvSpPr>
        <p:spPr>
          <a:xfrm>
            <a:off x="1243013" y="3869634"/>
            <a:ext cx="9234377" cy="1388165"/>
          </a:xfrm>
        </p:spPr>
        <p:txBody>
          <a:bodyPr/>
          <a:lstStyle/>
          <a:p>
            <a:r>
              <a:rPr lang="en-US" sz="3600" dirty="0" smtClean="0"/>
              <a:t>FS currently does not have a Handbook</a:t>
            </a:r>
            <a:endParaRPr lang="en-US" dirty="0"/>
          </a:p>
        </p:txBody>
      </p:sp>
    </p:spTree>
    <p:extLst>
      <p:ext uri="{BB962C8B-B14F-4D97-AF65-F5344CB8AC3E}">
        <p14:creationId xmlns:p14="http://schemas.microsoft.com/office/powerpoint/2010/main" val="49599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1126" y="671268"/>
            <a:ext cx="10418619" cy="3385542"/>
          </a:xfrm>
          <a:prstGeom prst="rect">
            <a:avLst/>
          </a:prstGeom>
        </p:spPr>
        <p:txBody>
          <a:bodyPr wrap="square">
            <a:spAutoFit/>
          </a:bodyPr>
          <a:lstStyle/>
          <a:p>
            <a:pPr algn="ctr"/>
            <a:r>
              <a:rPr lang="en-US" b="1" dirty="0">
                <a:latin typeface="Times New Roman" panose="02020603050405020304" pitchFamily="18" charset="0"/>
              </a:rPr>
              <a:t>All Appropriate Inquiry - Land Acquisition Screening</a:t>
            </a:r>
            <a:endParaRPr lang="en-US" sz="2400" b="1" dirty="0">
              <a:latin typeface="Arial" panose="020B0604020202020204" pitchFamily="34" charset="0"/>
            </a:endParaRPr>
          </a:p>
          <a:p>
            <a:pPr algn="ctr"/>
            <a:r>
              <a:rPr lang="en-US" b="1" dirty="0">
                <a:latin typeface="Times New Roman" panose="02020603050405020304" pitchFamily="18" charset="0"/>
                <a:ea typeface="Times New Roman" panose="02020603050405020304" pitchFamily="18" charset="0"/>
              </a:rPr>
              <a:t>Worksheet 1: RECORDS </a:t>
            </a:r>
            <a:r>
              <a:rPr lang="en-US" b="1" dirty="0" smtClean="0">
                <a:latin typeface="Times New Roman" panose="02020603050405020304" pitchFamily="18" charset="0"/>
                <a:ea typeface="Times New Roman" panose="02020603050405020304" pitchFamily="18" charset="0"/>
              </a:rPr>
              <a:t>SEARCH</a:t>
            </a:r>
          </a:p>
          <a:p>
            <a:pPr algn="ctr"/>
            <a:endParaRPr lang="en-US" b="1" dirty="0">
              <a:latin typeface="Times New Roman" panose="02020603050405020304" pitchFamily="18" charset="0"/>
            </a:endParaRPr>
          </a:p>
          <a:p>
            <a:pPr algn="ctr"/>
            <a:r>
              <a:rPr lang="en-US" b="1" dirty="0">
                <a:latin typeface="Times New Roman" panose="02020603050405020304" pitchFamily="18" charset="0"/>
              </a:rPr>
              <a:t>All Appropriate Inquiry - Land Acquisition Screening</a:t>
            </a:r>
          </a:p>
          <a:p>
            <a:pPr algn="ctr"/>
            <a:r>
              <a:rPr lang="en-US" b="1" dirty="0">
                <a:latin typeface="Times New Roman" panose="02020603050405020304" pitchFamily="18" charset="0"/>
              </a:rPr>
              <a:t> </a:t>
            </a:r>
            <a:r>
              <a:rPr lang="en-US" b="1" dirty="0" smtClean="0">
                <a:latin typeface="Times New Roman" panose="02020603050405020304" pitchFamily="18" charset="0"/>
              </a:rPr>
              <a:t>Worksheet </a:t>
            </a:r>
            <a:r>
              <a:rPr lang="en-US" b="1" dirty="0">
                <a:latin typeface="Times New Roman" panose="02020603050405020304" pitchFamily="18" charset="0"/>
              </a:rPr>
              <a:t>2: INTERVIEWS WITH PAST and PRESENT OWNERS, OPERATORS, and </a:t>
            </a:r>
            <a:r>
              <a:rPr lang="en-US" b="1" dirty="0" smtClean="0">
                <a:latin typeface="Times New Roman" panose="02020603050405020304" pitchFamily="18" charset="0"/>
              </a:rPr>
              <a:t>OCCUPANTS</a:t>
            </a:r>
          </a:p>
          <a:p>
            <a:pPr algn="ctr"/>
            <a:endParaRPr lang="en-US" b="1" dirty="0">
              <a:latin typeface="Times New Roman" panose="02020603050405020304" pitchFamily="18" charset="0"/>
            </a:endParaRPr>
          </a:p>
          <a:p>
            <a:pPr algn="ctr"/>
            <a:r>
              <a:rPr lang="en-US" b="1" dirty="0">
                <a:latin typeface="Times New Roman" panose="02020603050405020304" pitchFamily="18" charset="0"/>
              </a:rPr>
              <a:t>All Appropriate Inquiry - Land Acquisition Screening</a:t>
            </a:r>
          </a:p>
          <a:p>
            <a:pPr algn="ctr"/>
            <a:r>
              <a:rPr lang="en-US" b="1" dirty="0">
                <a:latin typeface="Times New Roman" panose="02020603050405020304" pitchFamily="18" charset="0"/>
              </a:rPr>
              <a:t>Worksheet 3: SITE VISIT SURVEY-VISUAL ON-SITE INSPECTION OF THE PROPERTY AND OF ADJOINING PROPERTIES</a:t>
            </a:r>
          </a:p>
          <a:p>
            <a:pPr algn="ctr"/>
            <a:endParaRPr lang="en-US" b="1" dirty="0">
              <a:latin typeface="Times New Roman" panose="02020603050405020304" pitchFamily="18" charset="0"/>
            </a:endParaRPr>
          </a:p>
          <a:p>
            <a:pPr algn="ctr"/>
            <a:endParaRPr lang="en-US"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409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6494" y="4181606"/>
            <a:ext cx="10296004" cy="1917979"/>
          </a:xfrm>
        </p:spPr>
        <p:txBody>
          <a:bodyPr>
            <a:normAutofit/>
          </a:bodyPr>
          <a:lstStyle/>
          <a:p>
            <a:pPr algn="l"/>
            <a:r>
              <a:rPr lang="en-US" sz="2800" dirty="0" smtClean="0">
                <a:solidFill>
                  <a:schemeClr val="bg2">
                    <a:lumMod val="10000"/>
                  </a:schemeClr>
                </a:solidFill>
              </a:rPr>
              <a:t>Informally </a:t>
            </a:r>
            <a:r>
              <a:rPr lang="en-US" sz="2800" dirty="0">
                <a:solidFill>
                  <a:schemeClr val="bg2">
                    <a:lumMod val="10000"/>
                  </a:schemeClr>
                </a:solidFill>
              </a:rPr>
              <a:t>involve the public early in the development of a land exchange proposal.  Discuss general proposal, talk with interested parties, local governments and adjacent landowners.</a:t>
            </a:r>
          </a:p>
          <a:p>
            <a:pPr algn="l"/>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76" y="300676"/>
            <a:ext cx="4823729" cy="3617797"/>
          </a:xfrm>
          <a:prstGeom prst="rect">
            <a:avLst/>
          </a:prstGeom>
        </p:spPr>
      </p:pic>
      <p:sp>
        <p:nvSpPr>
          <p:cNvPr id="6" name="TextBox 5"/>
          <p:cNvSpPr txBox="1"/>
          <p:nvPr/>
        </p:nvSpPr>
        <p:spPr>
          <a:xfrm>
            <a:off x="6486861" y="688489"/>
            <a:ext cx="4765637" cy="2585323"/>
          </a:xfrm>
          <a:prstGeom prst="rect">
            <a:avLst/>
          </a:prstGeom>
          <a:noFill/>
        </p:spPr>
        <p:txBody>
          <a:bodyPr wrap="square" rtlCol="0">
            <a:spAutoFit/>
          </a:bodyPr>
          <a:lstStyle/>
          <a:p>
            <a:r>
              <a:rPr lang="en-US" sz="2400" dirty="0" smtClean="0"/>
              <a:t>IT’S NOT JUST  YOU!</a:t>
            </a:r>
          </a:p>
          <a:p>
            <a:endParaRPr lang="en-US" sz="2400" dirty="0" smtClean="0"/>
          </a:p>
          <a:p>
            <a:r>
              <a:rPr lang="en-US" sz="2400" dirty="0" smtClean="0"/>
              <a:t>-</a:t>
            </a:r>
            <a:r>
              <a:rPr lang="en-US" sz="2400" dirty="0" smtClean="0"/>
              <a:t>Line Officer Field Office Manager,          District Ranger, Forest Supervisor</a:t>
            </a:r>
          </a:p>
          <a:p>
            <a:r>
              <a:rPr lang="en-US" sz="2400" dirty="0" smtClean="0"/>
              <a:t>-PAO</a:t>
            </a:r>
          </a:p>
          <a:p>
            <a:r>
              <a:rPr lang="en-US" sz="2400" dirty="0" smtClean="0"/>
              <a:t>-</a:t>
            </a:r>
            <a:r>
              <a:rPr lang="en-US" sz="2400" dirty="0" smtClean="0"/>
              <a:t>Forest, Zone </a:t>
            </a:r>
            <a:r>
              <a:rPr lang="en-US" sz="2400" dirty="0" smtClean="0"/>
              <a:t>or RO staff</a:t>
            </a:r>
          </a:p>
          <a:p>
            <a:endParaRPr lang="en-US" dirty="0"/>
          </a:p>
        </p:txBody>
      </p:sp>
    </p:spTree>
    <p:extLst>
      <p:ext uri="{BB962C8B-B14F-4D97-AF65-F5344CB8AC3E}">
        <p14:creationId xmlns:p14="http://schemas.microsoft.com/office/powerpoint/2010/main" val="12295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4104" y="710005"/>
            <a:ext cx="8745967" cy="2554545"/>
          </a:xfrm>
          <a:prstGeom prst="rect">
            <a:avLst/>
          </a:prstGeom>
          <a:noFill/>
        </p:spPr>
        <p:txBody>
          <a:bodyPr wrap="square" rtlCol="0">
            <a:spAutoFit/>
          </a:bodyPr>
          <a:lstStyle/>
          <a:p>
            <a:r>
              <a:rPr lang="en-US" sz="3200" dirty="0"/>
              <a:t>BLM, most land exchanges are processed with an Environmental Assessment (EA) and that will be the focus of this segment. </a:t>
            </a:r>
            <a:r>
              <a:rPr lang="en-US" sz="3200" dirty="0" smtClean="0"/>
              <a:t>An Environmental </a:t>
            </a:r>
            <a:r>
              <a:rPr lang="en-US" sz="3200" dirty="0"/>
              <a:t>Impact Statement (EIS) </a:t>
            </a:r>
            <a:r>
              <a:rPr lang="en-US" sz="3200" dirty="0" smtClean="0"/>
              <a:t>is needed for </a:t>
            </a:r>
            <a:r>
              <a:rPr lang="en-US" sz="3200" dirty="0"/>
              <a:t>actions with a significant </a:t>
            </a:r>
            <a:r>
              <a:rPr lang="en-US" sz="3200" dirty="0" smtClean="0"/>
              <a:t>effect or plan amendment. </a:t>
            </a:r>
            <a:endParaRPr lang="en-US" sz="3200" dirty="0"/>
          </a:p>
        </p:txBody>
      </p:sp>
      <p:sp>
        <p:nvSpPr>
          <p:cNvPr id="6" name="TextBox 5"/>
          <p:cNvSpPr txBox="1"/>
          <p:nvPr/>
        </p:nvSpPr>
        <p:spPr>
          <a:xfrm>
            <a:off x="1959105" y="4107076"/>
            <a:ext cx="8477026" cy="2062103"/>
          </a:xfrm>
          <a:prstGeom prst="rect">
            <a:avLst/>
          </a:prstGeom>
          <a:noFill/>
        </p:spPr>
        <p:txBody>
          <a:bodyPr wrap="square" rtlCol="0">
            <a:spAutoFit/>
          </a:bodyPr>
          <a:lstStyle/>
          <a:p>
            <a:r>
              <a:rPr lang="en-US" sz="3200" dirty="0"/>
              <a:t>Forest Service, most land exchanges are also processed with an </a:t>
            </a:r>
            <a:r>
              <a:rPr lang="en-US" sz="3200" dirty="0" smtClean="0"/>
              <a:t>EA. </a:t>
            </a:r>
            <a:r>
              <a:rPr lang="en-US" sz="3200" dirty="0"/>
              <a:t>I</a:t>
            </a:r>
            <a:r>
              <a:rPr lang="en-US" sz="3200" dirty="0" smtClean="0"/>
              <a:t>n </a:t>
            </a:r>
            <a:r>
              <a:rPr lang="en-US" sz="3200" dirty="0"/>
              <a:t>some </a:t>
            </a:r>
            <a:r>
              <a:rPr lang="en-US" sz="3200" dirty="0" smtClean="0"/>
              <a:t>larger</a:t>
            </a:r>
            <a:r>
              <a:rPr lang="en-US" sz="3200" dirty="0"/>
              <a:t>, more complicated and controversial exchanges an </a:t>
            </a:r>
            <a:r>
              <a:rPr lang="en-US" sz="3200" dirty="0" smtClean="0"/>
              <a:t>EIS may be used.</a:t>
            </a:r>
            <a:endParaRPr lang="en-US" sz="3200" dirty="0"/>
          </a:p>
        </p:txBody>
      </p:sp>
    </p:spTree>
    <p:extLst>
      <p:ext uri="{BB962C8B-B14F-4D97-AF65-F5344CB8AC3E}">
        <p14:creationId xmlns:p14="http://schemas.microsoft.com/office/powerpoint/2010/main" val="3232673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581" y="508958"/>
            <a:ext cx="9635706" cy="2062103"/>
          </a:xfrm>
          <a:prstGeom prst="rect">
            <a:avLst/>
          </a:prstGeom>
          <a:noFill/>
        </p:spPr>
        <p:txBody>
          <a:bodyPr wrap="square" rtlCol="0">
            <a:spAutoFit/>
          </a:bodyPr>
          <a:lstStyle/>
          <a:p>
            <a:r>
              <a:rPr lang="en-US" sz="3200" dirty="0" smtClean="0"/>
              <a:t>Rejection of an Exchange Proposal</a:t>
            </a:r>
          </a:p>
          <a:p>
            <a:endParaRPr lang="en-US" sz="3200" dirty="0"/>
          </a:p>
          <a:p>
            <a:r>
              <a:rPr lang="en-US" sz="3200" dirty="0" smtClean="0"/>
              <a:t>NEPA is not required to consider and reject an exchange proposal.</a:t>
            </a:r>
            <a:endParaRPr lang="en-US" sz="3200" dirty="0"/>
          </a:p>
        </p:txBody>
      </p:sp>
      <p:pic>
        <p:nvPicPr>
          <p:cNvPr id="5" name="Picture 4" descr="La première fille à avoir vraiment compté m'a quitté parce qu'el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617" y="2865945"/>
            <a:ext cx="5818804" cy="3646997"/>
          </a:xfrm>
          <a:prstGeom prst="rect">
            <a:avLst/>
          </a:prstGeom>
        </p:spPr>
      </p:pic>
    </p:spTree>
    <p:extLst>
      <p:ext uri="{BB962C8B-B14F-4D97-AF65-F5344CB8AC3E}">
        <p14:creationId xmlns:p14="http://schemas.microsoft.com/office/powerpoint/2010/main" val="4003688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610" y="640528"/>
            <a:ext cx="10327382" cy="4038600"/>
          </a:xfrm>
        </p:spPr>
        <p:txBody>
          <a:bodyPr>
            <a:noAutofit/>
          </a:bodyPr>
          <a:lstStyle/>
          <a:p>
            <a:r>
              <a:rPr lang="en-US" sz="2800" b="1" dirty="0">
                <a:solidFill>
                  <a:schemeClr val="accent2">
                    <a:lumMod val="50000"/>
                  </a:schemeClr>
                </a:solidFill>
              </a:rPr>
              <a:t>§ 220.6 Categorical </a:t>
            </a:r>
            <a:r>
              <a:rPr lang="en-US" sz="2800" b="1" dirty="0" smtClean="0">
                <a:solidFill>
                  <a:schemeClr val="accent2">
                    <a:lumMod val="50000"/>
                  </a:schemeClr>
                </a:solidFill>
              </a:rPr>
              <a:t>exclusions – Forest Service.</a:t>
            </a:r>
            <a:endParaRPr lang="en-US" sz="2800" b="1" dirty="0">
              <a:solidFill>
                <a:schemeClr val="accent2">
                  <a:lumMod val="50000"/>
                </a:schemeClr>
              </a:solidFill>
            </a:endParaRPr>
          </a:p>
          <a:p>
            <a:pPr marL="457200" indent="-457200">
              <a:buAutoNum type="alphaLcParenBoth"/>
            </a:pPr>
            <a:r>
              <a:rPr lang="en-US" sz="2800" b="1" i="1" dirty="0">
                <a:solidFill>
                  <a:schemeClr val="accent2">
                    <a:lumMod val="50000"/>
                  </a:schemeClr>
                </a:solidFill>
              </a:rPr>
              <a:t>General. </a:t>
            </a:r>
            <a:r>
              <a:rPr lang="en-US" sz="2800" b="1" dirty="0">
                <a:solidFill>
                  <a:schemeClr val="accent2">
                    <a:lumMod val="50000"/>
                  </a:schemeClr>
                </a:solidFill>
              </a:rPr>
              <a:t>A proposed action may be categorically excluded from further analysis and documentation in an EIS or EA only if there are no extraordinary circumstances related to the proposed action and if:</a:t>
            </a:r>
          </a:p>
          <a:p>
            <a:r>
              <a:rPr lang="en-US" sz="2800" b="1" dirty="0">
                <a:solidFill>
                  <a:schemeClr val="accent2">
                    <a:lumMod val="50000"/>
                  </a:schemeClr>
                </a:solidFill>
              </a:rPr>
              <a:t>(1) The proposed action is within one</a:t>
            </a:r>
          </a:p>
          <a:p>
            <a:r>
              <a:rPr lang="en-US" sz="2800" b="1" dirty="0">
                <a:solidFill>
                  <a:schemeClr val="accent2">
                    <a:lumMod val="50000"/>
                  </a:schemeClr>
                </a:solidFill>
              </a:rPr>
              <a:t>of the categories established by the  </a:t>
            </a:r>
          </a:p>
          <a:p>
            <a:r>
              <a:rPr lang="en-US" sz="2800" b="1" dirty="0">
                <a:solidFill>
                  <a:schemeClr val="accent2">
                    <a:lumMod val="50000"/>
                  </a:schemeClr>
                </a:solidFill>
              </a:rPr>
              <a:t>Secretary at 7 CFR part 1b.3; or</a:t>
            </a:r>
          </a:p>
          <a:p>
            <a:endParaRPr lang="en-US" sz="2800" b="1" dirty="0">
              <a:solidFill>
                <a:schemeClr val="accent2">
                  <a:lumMod val="50000"/>
                </a:schemeClr>
              </a:solidFill>
            </a:endParaRPr>
          </a:p>
          <a:p>
            <a:r>
              <a:rPr lang="en-US" sz="2800" b="1" dirty="0">
                <a:solidFill>
                  <a:schemeClr val="accent2">
                    <a:lumMod val="50000"/>
                  </a:schemeClr>
                </a:solidFill>
              </a:rPr>
              <a:t>(2) The proposed action is within a</a:t>
            </a:r>
          </a:p>
          <a:p>
            <a:r>
              <a:rPr lang="en-US" sz="2800" b="1" dirty="0">
                <a:solidFill>
                  <a:schemeClr val="accent2">
                    <a:lumMod val="50000"/>
                  </a:schemeClr>
                </a:solidFill>
              </a:rPr>
              <a:t>category listed in § 220.6(d) and (e).</a:t>
            </a:r>
          </a:p>
        </p:txBody>
      </p:sp>
      <p:sp>
        <p:nvSpPr>
          <p:cNvPr id="4" name="Slide Number Placeholder 3"/>
          <p:cNvSpPr>
            <a:spLocks noGrp="1"/>
          </p:cNvSpPr>
          <p:nvPr>
            <p:ph type="sldNum" sz="quarter" idx="12"/>
          </p:nvPr>
        </p:nvSpPr>
        <p:spPr/>
        <p:txBody>
          <a:bodyPr/>
          <a:lstStyle/>
          <a:p>
            <a:fld id="{1F7EF9B2-38D4-4A85-BFC9-8F6CAB9E68B3}" type="slidenum">
              <a:rPr lang="en-US" smtClean="0"/>
              <a:t>6</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08446" y="3015490"/>
            <a:ext cx="3886200" cy="2895600"/>
          </a:xfrm>
          <a:prstGeom prst="rect">
            <a:avLst/>
          </a:prstGeom>
        </p:spPr>
      </p:pic>
    </p:spTree>
    <p:extLst>
      <p:ext uri="{BB962C8B-B14F-4D97-AF65-F5344CB8AC3E}">
        <p14:creationId xmlns:p14="http://schemas.microsoft.com/office/powerpoint/2010/main" val="3290393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0617" y="1287834"/>
            <a:ext cx="8433995" cy="4401205"/>
          </a:xfrm>
          <a:prstGeom prst="rect">
            <a:avLst/>
          </a:prstGeom>
        </p:spPr>
        <p:txBody>
          <a:bodyPr wrap="square">
            <a:spAutoFit/>
          </a:bodyPr>
          <a:lstStyle/>
          <a:p>
            <a:r>
              <a:rPr lang="en-US" sz="2800" dirty="0"/>
              <a:t>(7) Sale or exchange of land or interest in land and resources where resulting land uses remain essentially the same. Examples include but are not limited to:</a:t>
            </a:r>
          </a:p>
          <a:p>
            <a:pPr marL="571500" indent="-571500">
              <a:buAutoNum type="romanLcParenBoth"/>
            </a:pPr>
            <a:r>
              <a:rPr lang="en-US" sz="2800" dirty="0"/>
              <a:t>Selling or exchanging land pursuant to the Small Tracts Act;</a:t>
            </a:r>
          </a:p>
          <a:p>
            <a:endParaRPr lang="en-US" sz="2800" dirty="0"/>
          </a:p>
          <a:p>
            <a:r>
              <a:rPr lang="en-US" sz="2800" b="1" u="sng" dirty="0"/>
              <a:t>(ii) Exchanging NFS lands or interests with a State agency, local government, or other non-Federal party (individual or organization) with similar resource management objectives and practices;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316" y="411631"/>
            <a:ext cx="932146" cy="1048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055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6672" y="548640"/>
            <a:ext cx="9488245" cy="5509200"/>
          </a:xfrm>
          <a:prstGeom prst="rect">
            <a:avLst/>
          </a:prstGeom>
        </p:spPr>
        <p:txBody>
          <a:bodyPr wrap="square">
            <a:spAutoFit/>
          </a:bodyPr>
          <a:lstStyle/>
          <a:p>
            <a:r>
              <a:rPr lang="en-US" sz="3200" dirty="0"/>
              <a:t>NEPA compliance responsibilities associated with landownership adjustment cases, including exchanges, purchases, donations, conveyances, rights-of-way and small tracts act cases.  All proposed land adjustments must follow the NEPA processes at 36 CFR 220 and guidance in FSH 1909.15.  </a:t>
            </a:r>
            <a:endParaRPr lang="en-US" sz="3200" dirty="0" smtClean="0"/>
          </a:p>
          <a:p>
            <a:endParaRPr lang="en-US" sz="3200" dirty="0"/>
          </a:p>
          <a:p>
            <a:r>
              <a:rPr lang="en-US" sz="3200" dirty="0"/>
              <a:t>If the proposed project does not qualify under one of these categorical exclusions, then an EA or an EIS would be required and would be subject to administrative review under 36 CFR 218.</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8844" y="5244887"/>
            <a:ext cx="932146" cy="1048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45447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6851" y="215484"/>
            <a:ext cx="9966960" cy="2484768"/>
          </a:xfrm>
        </p:spPr>
        <p:txBody>
          <a:bodyPr>
            <a:normAutofit/>
          </a:bodyPr>
          <a:lstStyle/>
          <a:p>
            <a:r>
              <a:rPr lang="en-US" sz="2800" u="heavy" dirty="0"/>
              <a:t>Remember the primary purpose of a NEPA document:</a:t>
            </a:r>
            <a:r>
              <a:rPr lang="en-US" sz="2800" dirty="0"/>
              <a:t> </a:t>
            </a:r>
            <a:r>
              <a:rPr lang="en-US" sz="2800" dirty="0" smtClean="0"/>
              <a:t/>
            </a:r>
            <a:br>
              <a:rPr lang="en-US" sz="2800" dirty="0" smtClean="0"/>
            </a:br>
            <a:r>
              <a:rPr lang="en-US" sz="2800" dirty="0"/>
              <a:t/>
            </a:r>
            <a:br>
              <a:rPr lang="en-US" sz="2800" dirty="0"/>
            </a:br>
            <a:r>
              <a:rPr lang="en-US" sz="2800" dirty="0" smtClean="0"/>
              <a:t>to </a:t>
            </a:r>
            <a:r>
              <a:rPr lang="en-US" sz="2800" dirty="0"/>
              <a:t>inform the Federal decision maker of </a:t>
            </a:r>
            <a:r>
              <a:rPr lang="en-US" sz="2800" dirty="0" smtClean="0"/>
              <a:t> the </a:t>
            </a:r>
            <a:r>
              <a:rPr lang="en-US" sz="2800" dirty="0"/>
              <a:t>consequences of the action, and to present viable </a:t>
            </a:r>
            <a:r>
              <a:rPr lang="en-US" sz="2800" dirty="0" smtClean="0"/>
              <a:t>alternatives</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472" y="3367144"/>
            <a:ext cx="4460838" cy="2810326"/>
          </a:xfrm>
          <a:prstGeom prst="rect">
            <a:avLst/>
          </a:prstGeom>
        </p:spPr>
      </p:pic>
      <p:sp>
        <p:nvSpPr>
          <p:cNvPr id="5" name="TextBox 4"/>
          <p:cNvSpPr txBox="1"/>
          <p:nvPr/>
        </p:nvSpPr>
        <p:spPr>
          <a:xfrm>
            <a:off x="301214" y="3749822"/>
            <a:ext cx="6572922" cy="2677656"/>
          </a:xfrm>
          <a:prstGeom prst="rect">
            <a:avLst/>
          </a:prstGeom>
          <a:noFill/>
        </p:spPr>
        <p:txBody>
          <a:bodyPr wrap="square" rtlCol="0">
            <a:spAutoFit/>
          </a:bodyPr>
          <a:lstStyle/>
          <a:p>
            <a:pPr lvl="1"/>
            <a:r>
              <a:rPr lang="en-US" sz="2400" dirty="0" smtClean="0"/>
              <a:t>CEQ: </a:t>
            </a:r>
          </a:p>
          <a:p>
            <a:pPr lvl="1"/>
            <a:r>
              <a:rPr lang="en-US" sz="2400" dirty="0" smtClean="0"/>
              <a:t>1. need </a:t>
            </a:r>
            <a:r>
              <a:rPr lang="en-US" sz="2400" dirty="0"/>
              <a:t>for the proposal  (and proposed action)</a:t>
            </a:r>
          </a:p>
          <a:p>
            <a:pPr lvl="1"/>
            <a:r>
              <a:rPr lang="en-US" sz="2400" dirty="0" smtClean="0"/>
              <a:t>2. alternatives  </a:t>
            </a:r>
            <a:r>
              <a:rPr lang="en-US" sz="2400" dirty="0"/>
              <a:t>which should be considered  (affected </a:t>
            </a:r>
            <a:r>
              <a:rPr lang="en-US" sz="2400" dirty="0" smtClean="0"/>
              <a:t>current </a:t>
            </a:r>
            <a:r>
              <a:rPr lang="en-US" sz="2400" dirty="0"/>
              <a:t>condition)</a:t>
            </a:r>
          </a:p>
          <a:p>
            <a:pPr lvl="1"/>
            <a:r>
              <a:rPr lang="en-US" sz="2400" dirty="0" smtClean="0"/>
              <a:t>3. environmental  </a:t>
            </a:r>
            <a:r>
              <a:rPr lang="en-US" sz="2400" dirty="0"/>
              <a:t>impacts of the proposed  action and the alternatives (cumulative)</a:t>
            </a:r>
          </a:p>
          <a:p>
            <a:pPr lvl="1"/>
            <a:r>
              <a:rPr lang="en-US" sz="2400" dirty="0" smtClean="0"/>
              <a:t>4. a </a:t>
            </a:r>
            <a:r>
              <a:rPr lang="en-US" sz="2400" dirty="0"/>
              <a:t>listing of agencies and persons  consulted</a:t>
            </a:r>
          </a:p>
        </p:txBody>
      </p:sp>
    </p:spTree>
    <p:extLst>
      <p:ext uri="{BB962C8B-B14F-4D97-AF65-F5344CB8AC3E}">
        <p14:creationId xmlns:p14="http://schemas.microsoft.com/office/powerpoint/2010/main" val="1741516899"/>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406</TotalTime>
  <Words>1434</Words>
  <Application>Microsoft Office PowerPoint</Application>
  <PresentationFormat>Widescreen</PresentationFormat>
  <Paragraphs>157</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Corbel</vt:lpstr>
      <vt:lpstr>Times New Roman</vt:lpstr>
      <vt:lpstr>Wingdings 3</vt:lpstr>
      <vt:lpstr>Basis</vt:lpstr>
      <vt:lpstr>NEPA Analysis and other pertinent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the primary purpose of a NEPA document:   to inform the Federal decision maker of  the consequences of the action, and to present viable alternatives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BLM Handbooks  602 Departmental Manual 2  H-2000-01 Pre-acquisition handbook H-2000-02 environmental site assessment for disposal</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 Analysis</dc:title>
  <dc:creator>Hockelberg, Cindy -FS</dc:creator>
  <cp:lastModifiedBy>ilmntcctrn74</cp:lastModifiedBy>
  <cp:revision>28</cp:revision>
  <dcterms:created xsi:type="dcterms:W3CDTF">2017-06-06T21:48:27Z</dcterms:created>
  <dcterms:modified xsi:type="dcterms:W3CDTF">2017-06-16T17:34:21Z</dcterms:modified>
</cp:coreProperties>
</file>