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1"/>
  </p:notesMasterIdLst>
  <p:handoutMasterIdLst>
    <p:handoutMasterId r:id="rId22"/>
  </p:handoutMasterIdLst>
  <p:sldIdLst>
    <p:sldId id="285" r:id="rId2"/>
    <p:sldId id="338" r:id="rId3"/>
    <p:sldId id="365" r:id="rId4"/>
    <p:sldId id="368" r:id="rId5"/>
    <p:sldId id="369" r:id="rId6"/>
    <p:sldId id="332" r:id="rId7"/>
    <p:sldId id="375" r:id="rId8"/>
    <p:sldId id="351" r:id="rId9"/>
    <p:sldId id="361" r:id="rId10"/>
    <p:sldId id="300" r:id="rId11"/>
    <p:sldId id="297" r:id="rId12"/>
    <p:sldId id="310" r:id="rId13"/>
    <p:sldId id="376" r:id="rId14"/>
    <p:sldId id="311" r:id="rId15"/>
    <p:sldId id="371" r:id="rId16"/>
    <p:sldId id="372" r:id="rId17"/>
    <p:sldId id="377" r:id="rId18"/>
    <p:sldId id="373" r:id="rId19"/>
    <p:sldId id="374" r:id="rId20"/>
  </p:sldIdLst>
  <p:sldSz cx="9144000" cy="6858000" type="screen4x3"/>
  <p:notesSz cx="6918325" cy="9204325"/>
  <p:defaultTextStyle>
    <a:defPPr>
      <a:defRPr lang="en-US"/>
    </a:defPPr>
    <a:lvl1pPr algn="ctr" rtl="0" fontAlgn="base">
      <a:spcBef>
        <a:spcPct val="0"/>
      </a:spcBef>
      <a:spcAft>
        <a:spcPct val="0"/>
      </a:spcAft>
      <a:defRPr sz="2800" kern="1200">
        <a:solidFill>
          <a:schemeClr val="tx1"/>
        </a:solidFill>
        <a:latin typeface="Times New Roman" pitchFamily="18" charset="0"/>
        <a:ea typeface="+mn-ea"/>
        <a:cs typeface="+mn-cs"/>
      </a:defRPr>
    </a:lvl1pPr>
    <a:lvl2pPr marL="457200" algn="ctr" rtl="0" fontAlgn="base">
      <a:spcBef>
        <a:spcPct val="0"/>
      </a:spcBef>
      <a:spcAft>
        <a:spcPct val="0"/>
      </a:spcAft>
      <a:defRPr sz="2800" kern="1200">
        <a:solidFill>
          <a:schemeClr val="tx1"/>
        </a:solidFill>
        <a:latin typeface="Times New Roman" pitchFamily="18" charset="0"/>
        <a:ea typeface="+mn-ea"/>
        <a:cs typeface="+mn-cs"/>
      </a:defRPr>
    </a:lvl2pPr>
    <a:lvl3pPr marL="914400" algn="ctr" rtl="0" fontAlgn="base">
      <a:spcBef>
        <a:spcPct val="0"/>
      </a:spcBef>
      <a:spcAft>
        <a:spcPct val="0"/>
      </a:spcAft>
      <a:defRPr sz="2800" kern="1200">
        <a:solidFill>
          <a:schemeClr val="tx1"/>
        </a:solidFill>
        <a:latin typeface="Times New Roman" pitchFamily="18" charset="0"/>
        <a:ea typeface="+mn-ea"/>
        <a:cs typeface="+mn-cs"/>
      </a:defRPr>
    </a:lvl3pPr>
    <a:lvl4pPr marL="1371600" algn="ctr" rtl="0" fontAlgn="base">
      <a:spcBef>
        <a:spcPct val="0"/>
      </a:spcBef>
      <a:spcAft>
        <a:spcPct val="0"/>
      </a:spcAft>
      <a:defRPr sz="2800" kern="1200">
        <a:solidFill>
          <a:schemeClr val="tx1"/>
        </a:solidFill>
        <a:latin typeface="Times New Roman" pitchFamily="18" charset="0"/>
        <a:ea typeface="+mn-ea"/>
        <a:cs typeface="+mn-cs"/>
      </a:defRPr>
    </a:lvl4pPr>
    <a:lvl5pPr marL="1828800" algn="ctr"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9">
          <p15:clr>
            <a:srgbClr val="A4A3A4"/>
          </p15:clr>
        </p15:guide>
        <p15:guide id="2" pos="21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0099"/>
    <a:srgbClr val="0033CC"/>
    <a:srgbClr val="0099FF"/>
    <a:srgbClr val="33CC33"/>
    <a:srgbClr val="9900CC"/>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57414" autoAdjust="0"/>
  </p:normalViewPr>
  <p:slideViewPr>
    <p:cSldViewPr>
      <p:cViewPr varScale="1">
        <p:scale>
          <a:sx n="52" d="100"/>
          <a:sy n="52" d="100"/>
        </p:scale>
        <p:origin x="146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46" y="-102"/>
      </p:cViewPr>
      <p:guideLst>
        <p:guide orient="horz" pos="2899"/>
        <p:guide pos="21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0"/>
            <a:ext cx="2999301" cy="461161"/>
          </a:xfrm>
          <a:prstGeom prst="rect">
            <a:avLst/>
          </a:prstGeom>
          <a:noFill/>
          <a:ln w="9525">
            <a:noFill/>
            <a:miter lim="800000"/>
            <a:headEnd/>
            <a:tailEnd/>
          </a:ln>
          <a:effectLst/>
        </p:spPr>
        <p:txBody>
          <a:bodyPr vert="horz" wrap="square" lIns="92108" tIns="46055" rIns="92108" bIns="46055" numCol="1" anchor="t" anchorCtr="0" compatLnSpc="1">
            <a:prstTxWarp prst="textNoShape">
              <a:avLst/>
            </a:prstTxWarp>
          </a:bodyPr>
          <a:lstStyle>
            <a:lvl1pPr algn="l" defTabSz="921078">
              <a:defRPr sz="1200"/>
            </a:lvl1pPr>
          </a:lstStyle>
          <a:p>
            <a:endParaRPr lang="en-US"/>
          </a:p>
        </p:txBody>
      </p:sp>
      <p:sp>
        <p:nvSpPr>
          <p:cNvPr id="15363" name="Rectangle 3"/>
          <p:cNvSpPr>
            <a:spLocks noGrp="1" noChangeArrowheads="1"/>
          </p:cNvSpPr>
          <p:nvPr>
            <p:ph type="dt" sz="quarter" idx="1"/>
          </p:nvPr>
        </p:nvSpPr>
        <p:spPr bwMode="auto">
          <a:xfrm>
            <a:off x="3919025" y="0"/>
            <a:ext cx="2999300" cy="461161"/>
          </a:xfrm>
          <a:prstGeom prst="rect">
            <a:avLst/>
          </a:prstGeom>
          <a:noFill/>
          <a:ln w="9525">
            <a:noFill/>
            <a:miter lim="800000"/>
            <a:headEnd/>
            <a:tailEnd/>
          </a:ln>
          <a:effectLst/>
        </p:spPr>
        <p:txBody>
          <a:bodyPr vert="horz" wrap="square" lIns="92108" tIns="46055" rIns="92108" bIns="46055" numCol="1" anchor="t" anchorCtr="0" compatLnSpc="1">
            <a:prstTxWarp prst="textNoShape">
              <a:avLst/>
            </a:prstTxWarp>
          </a:bodyPr>
          <a:lstStyle>
            <a:lvl1pPr algn="r" defTabSz="921078">
              <a:defRPr sz="1200"/>
            </a:lvl1pPr>
          </a:lstStyle>
          <a:p>
            <a:endParaRPr lang="en-US"/>
          </a:p>
        </p:txBody>
      </p:sp>
      <p:sp>
        <p:nvSpPr>
          <p:cNvPr id="15364" name="Rectangle 4"/>
          <p:cNvSpPr>
            <a:spLocks noGrp="1" noChangeArrowheads="1"/>
          </p:cNvSpPr>
          <p:nvPr>
            <p:ph type="ftr" sz="quarter" idx="2"/>
          </p:nvPr>
        </p:nvSpPr>
        <p:spPr bwMode="auto">
          <a:xfrm>
            <a:off x="2" y="8743166"/>
            <a:ext cx="2999301" cy="461160"/>
          </a:xfrm>
          <a:prstGeom prst="rect">
            <a:avLst/>
          </a:prstGeom>
          <a:noFill/>
          <a:ln w="9525">
            <a:noFill/>
            <a:miter lim="800000"/>
            <a:headEnd/>
            <a:tailEnd/>
          </a:ln>
          <a:effectLst/>
        </p:spPr>
        <p:txBody>
          <a:bodyPr vert="horz" wrap="square" lIns="92108" tIns="46055" rIns="92108" bIns="46055" numCol="1" anchor="b" anchorCtr="0" compatLnSpc="1">
            <a:prstTxWarp prst="textNoShape">
              <a:avLst/>
            </a:prstTxWarp>
          </a:bodyPr>
          <a:lstStyle>
            <a:lvl1pPr algn="l" defTabSz="921078">
              <a:defRPr sz="1200"/>
            </a:lvl1pPr>
          </a:lstStyle>
          <a:p>
            <a:endParaRPr lang="en-US"/>
          </a:p>
        </p:txBody>
      </p:sp>
      <p:sp>
        <p:nvSpPr>
          <p:cNvPr id="15365" name="Rectangle 5"/>
          <p:cNvSpPr>
            <a:spLocks noGrp="1" noChangeArrowheads="1"/>
          </p:cNvSpPr>
          <p:nvPr>
            <p:ph type="sldNum" sz="quarter" idx="3"/>
          </p:nvPr>
        </p:nvSpPr>
        <p:spPr bwMode="auto">
          <a:xfrm>
            <a:off x="3919025" y="8743166"/>
            <a:ext cx="2999300" cy="461160"/>
          </a:xfrm>
          <a:prstGeom prst="rect">
            <a:avLst/>
          </a:prstGeom>
          <a:noFill/>
          <a:ln w="9525">
            <a:noFill/>
            <a:miter lim="800000"/>
            <a:headEnd/>
            <a:tailEnd/>
          </a:ln>
          <a:effectLst/>
        </p:spPr>
        <p:txBody>
          <a:bodyPr vert="horz" wrap="square" lIns="92108" tIns="46055" rIns="92108" bIns="46055" numCol="1" anchor="b" anchorCtr="0" compatLnSpc="1">
            <a:prstTxWarp prst="textNoShape">
              <a:avLst/>
            </a:prstTxWarp>
          </a:bodyPr>
          <a:lstStyle>
            <a:lvl1pPr algn="r" defTabSz="921078">
              <a:defRPr sz="1200"/>
            </a:lvl1pPr>
          </a:lstStyle>
          <a:p>
            <a:fld id="{99964B9A-E79B-48A4-A0F7-ABAE17861C13}" type="slidenum">
              <a:rPr lang="en-US"/>
              <a:pPr/>
              <a:t>‹#›</a:t>
            </a:fld>
            <a:endParaRPr lang="en-US"/>
          </a:p>
        </p:txBody>
      </p:sp>
    </p:spTree>
    <p:extLst>
      <p:ext uri="{BB962C8B-B14F-4D97-AF65-F5344CB8AC3E}">
        <p14:creationId xmlns:p14="http://schemas.microsoft.com/office/powerpoint/2010/main" val="2851649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2" y="0"/>
            <a:ext cx="2999301" cy="461161"/>
          </a:xfrm>
          <a:prstGeom prst="rect">
            <a:avLst/>
          </a:prstGeom>
          <a:noFill/>
          <a:ln w="9525">
            <a:noFill/>
            <a:miter lim="800000"/>
            <a:headEnd/>
            <a:tailEnd/>
          </a:ln>
          <a:effectLst/>
        </p:spPr>
        <p:txBody>
          <a:bodyPr vert="horz" wrap="square" lIns="92108" tIns="46055" rIns="92108" bIns="46055" numCol="1" anchor="t" anchorCtr="0" compatLnSpc="1">
            <a:prstTxWarp prst="textNoShape">
              <a:avLst/>
            </a:prstTxWarp>
          </a:bodyPr>
          <a:lstStyle>
            <a:lvl1pPr algn="l" defTabSz="921078">
              <a:defRPr sz="1200"/>
            </a:lvl1pPr>
          </a:lstStyle>
          <a:p>
            <a:endParaRPr lang="en-US"/>
          </a:p>
        </p:txBody>
      </p:sp>
      <p:sp>
        <p:nvSpPr>
          <p:cNvPr id="12291" name="Rectangle 3"/>
          <p:cNvSpPr>
            <a:spLocks noGrp="1" noChangeArrowheads="1"/>
          </p:cNvSpPr>
          <p:nvPr>
            <p:ph type="dt" idx="1"/>
          </p:nvPr>
        </p:nvSpPr>
        <p:spPr bwMode="auto">
          <a:xfrm>
            <a:off x="3919025" y="0"/>
            <a:ext cx="2999300" cy="461161"/>
          </a:xfrm>
          <a:prstGeom prst="rect">
            <a:avLst/>
          </a:prstGeom>
          <a:noFill/>
          <a:ln w="9525">
            <a:noFill/>
            <a:miter lim="800000"/>
            <a:headEnd/>
            <a:tailEnd/>
          </a:ln>
          <a:effectLst/>
        </p:spPr>
        <p:txBody>
          <a:bodyPr vert="horz" wrap="square" lIns="92108" tIns="46055" rIns="92108" bIns="46055" numCol="1" anchor="t" anchorCtr="0" compatLnSpc="1">
            <a:prstTxWarp prst="textNoShape">
              <a:avLst/>
            </a:prstTxWarp>
          </a:bodyPr>
          <a:lstStyle>
            <a:lvl1pPr algn="r" defTabSz="921078">
              <a:defRPr sz="1200"/>
            </a:lvl1pPr>
          </a:lstStyle>
          <a:p>
            <a:endParaRPr lang="en-US"/>
          </a:p>
        </p:txBody>
      </p:sp>
      <p:sp>
        <p:nvSpPr>
          <p:cNvPr id="12292" name="Rectangle 4"/>
          <p:cNvSpPr>
            <a:spLocks noGrp="1" noRot="1" noChangeAspect="1" noChangeArrowheads="1" noTextEdit="1"/>
          </p:cNvSpPr>
          <p:nvPr>
            <p:ph type="sldImg" idx="2"/>
          </p:nvPr>
        </p:nvSpPr>
        <p:spPr bwMode="auto">
          <a:xfrm>
            <a:off x="1158875" y="688975"/>
            <a:ext cx="4600575" cy="3451225"/>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922862" y="4372369"/>
            <a:ext cx="5072601" cy="4142576"/>
          </a:xfrm>
          <a:prstGeom prst="rect">
            <a:avLst/>
          </a:prstGeom>
          <a:noFill/>
          <a:ln w="9525">
            <a:noFill/>
            <a:miter lim="800000"/>
            <a:headEnd/>
            <a:tailEnd/>
          </a:ln>
          <a:effectLst/>
        </p:spPr>
        <p:txBody>
          <a:bodyPr vert="horz" wrap="square" lIns="92108" tIns="46055" rIns="92108" bIns="4605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ftr" sz="quarter" idx="4"/>
          </p:nvPr>
        </p:nvSpPr>
        <p:spPr bwMode="auto">
          <a:xfrm>
            <a:off x="2" y="8743166"/>
            <a:ext cx="2999301" cy="461160"/>
          </a:xfrm>
          <a:prstGeom prst="rect">
            <a:avLst/>
          </a:prstGeom>
          <a:noFill/>
          <a:ln w="9525">
            <a:noFill/>
            <a:miter lim="800000"/>
            <a:headEnd/>
            <a:tailEnd/>
          </a:ln>
          <a:effectLst/>
        </p:spPr>
        <p:txBody>
          <a:bodyPr vert="horz" wrap="square" lIns="92108" tIns="46055" rIns="92108" bIns="46055" numCol="1" anchor="b" anchorCtr="0" compatLnSpc="1">
            <a:prstTxWarp prst="textNoShape">
              <a:avLst/>
            </a:prstTxWarp>
          </a:bodyPr>
          <a:lstStyle>
            <a:lvl1pPr algn="l" defTabSz="921078">
              <a:defRPr sz="1200"/>
            </a:lvl1pPr>
          </a:lstStyle>
          <a:p>
            <a:endParaRPr lang="en-US"/>
          </a:p>
        </p:txBody>
      </p:sp>
      <p:sp>
        <p:nvSpPr>
          <p:cNvPr id="12295" name="Rectangle 7"/>
          <p:cNvSpPr>
            <a:spLocks noGrp="1" noChangeArrowheads="1"/>
          </p:cNvSpPr>
          <p:nvPr>
            <p:ph type="sldNum" sz="quarter" idx="5"/>
          </p:nvPr>
        </p:nvSpPr>
        <p:spPr bwMode="auto">
          <a:xfrm>
            <a:off x="3919025" y="8743166"/>
            <a:ext cx="2999300" cy="461160"/>
          </a:xfrm>
          <a:prstGeom prst="rect">
            <a:avLst/>
          </a:prstGeom>
          <a:noFill/>
          <a:ln w="9525">
            <a:noFill/>
            <a:miter lim="800000"/>
            <a:headEnd/>
            <a:tailEnd/>
          </a:ln>
          <a:effectLst/>
        </p:spPr>
        <p:txBody>
          <a:bodyPr vert="horz" wrap="square" lIns="92108" tIns="46055" rIns="92108" bIns="46055" numCol="1" anchor="b" anchorCtr="0" compatLnSpc="1">
            <a:prstTxWarp prst="textNoShape">
              <a:avLst/>
            </a:prstTxWarp>
          </a:bodyPr>
          <a:lstStyle>
            <a:lvl1pPr algn="r" defTabSz="921078">
              <a:defRPr sz="1200"/>
            </a:lvl1pPr>
          </a:lstStyle>
          <a:p>
            <a:fld id="{7E4EDEA7-39E5-4D15-B6FA-8045ABC40EF7}" type="slidenum">
              <a:rPr lang="en-US"/>
              <a:pPr/>
              <a:t>‹#›</a:t>
            </a:fld>
            <a:endParaRPr lang="en-US"/>
          </a:p>
        </p:txBody>
      </p:sp>
    </p:spTree>
    <p:extLst>
      <p:ext uri="{BB962C8B-B14F-4D97-AF65-F5344CB8AC3E}">
        <p14:creationId xmlns:p14="http://schemas.microsoft.com/office/powerpoint/2010/main" val="34011266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10E6BD-6759-4E25-94A8-47D43CDE7D5B}" type="slidenum">
              <a:rPr lang="en-US"/>
              <a:pPr/>
              <a:t>1</a:t>
            </a:fld>
            <a:endParaRPr lang="en-US"/>
          </a:p>
        </p:txBody>
      </p:sp>
      <p:sp>
        <p:nvSpPr>
          <p:cNvPr id="409602" name="Rectangle 2"/>
          <p:cNvSpPr>
            <a:spLocks noGrp="1" noRot="1" noChangeAspec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27371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1D170-8640-4558-B7CA-DBB6BEA844FC}" type="slidenum">
              <a:rPr lang="en-US"/>
              <a:pPr/>
              <a:t>10</a:t>
            </a:fld>
            <a:endParaRPr lang="en-US"/>
          </a:p>
        </p:txBody>
      </p:sp>
      <p:sp>
        <p:nvSpPr>
          <p:cNvPr id="399362" name="Rectangle 2"/>
          <p:cNvSpPr>
            <a:spLocks noGrp="1" noRot="1" noChangeAspect="1" noChangeArrowheads="1" noTextEdit="1"/>
          </p:cNvSpPr>
          <p:nvPr>
            <p:ph type="sldImg"/>
          </p:nvPr>
        </p:nvSpPr>
        <p:spPr>
          <a:ln/>
        </p:spPr>
      </p:sp>
      <p:sp>
        <p:nvSpPr>
          <p:cNvPr id="399363" name="Rectangle 3"/>
          <p:cNvSpPr>
            <a:spLocks noGrp="1" noChangeArrowheads="1"/>
          </p:cNvSpPr>
          <p:nvPr>
            <p:ph type="body" idx="1"/>
          </p:nvPr>
        </p:nvSpPr>
        <p:spPr/>
        <p:txBody>
          <a:bodyPr/>
          <a:lstStyle/>
          <a:p>
            <a:r>
              <a:rPr lang="en-US" dirty="0" smtClean="0"/>
              <a:t>Briefly recap the historical highlights…</a:t>
            </a:r>
          </a:p>
          <a:p>
            <a:endParaRPr lang="en-US" dirty="0" smtClean="0"/>
          </a:p>
          <a:p>
            <a:endParaRPr lang="en-US" dirty="0" smtClean="0"/>
          </a:p>
          <a:p>
            <a:r>
              <a:rPr lang="en-US" dirty="0" smtClean="0"/>
              <a:t>Land exchange program identified as having a material weakness. </a:t>
            </a:r>
          </a:p>
          <a:p>
            <a:endParaRPr lang="en-US" dirty="0" smtClean="0"/>
          </a:p>
          <a:p>
            <a:r>
              <a:rPr lang="en-US" dirty="0" smtClean="0"/>
              <a:t>BLM failed to determine need for right-of-way prior to sale</a:t>
            </a:r>
          </a:p>
          <a:p>
            <a:r>
              <a:rPr lang="en-US" dirty="0" smtClean="0"/>
              <a:t>Highest and best use of property different from current use is not  </a:t>
            </a:r>
          </a:p>
          <a:p>
            <a:r>
              <a:rPr lang="en-US" dirty="0" smtClean="0"/>
              <a:t>supported by credible evidence</a:t>
            </a:r>
          </a:p>
          <a:p>
            <a:endParaRPr lang="en-US" dirty="0"/>
          </a:p>
        </p:txBody>
      </p:sp>
    </p:spTree>
    <p:extLst>
      <p:ext uri="{BB962C8B-B14F-4D97-AF65-F5344CB8AC3E}">
        <p14:creationId xmlns:p14="http://schemas.microsoft.com/office/powerpoint/2010/main" val="3305647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2BF56E-E89F-4963-9FA6-3E5E558593E9}" type="slidenum">
              <a:rPr lang="en-US"/>
              <a:pPr/>
              <a:t>11</a:t>
            </a:fld>
            <a:endParaRPr lang="en-US"/>
          </a:p>
        </p:txBody>
      </p:sp>
      <p:sp>
        <p:nvSpPr>
          <p:cNvPr id="400386" name="Rectangle 2"/>
          <p:cNvSpPr>
            <a:spLocks noGrp="1" noRot="1" noChangeAspect="1" noChangeArrowheads="1" noTextEdit="1"/>
          </p:cNvSpPr>
          <p:nvPr>
            <p:ph type="sldImg"/>
          </p:nvPr>
        </p:nvSpPr>
        <p:spPr>
          <a:ln/>
        </p:spPr>
      </p:sp>
      <p:sp>
        <p:nvSpPr>
          <p:cNvPr id="400387" name="Rectangle 3"/>
          <p:cNvSpPr>
            <a:spLocks noGrp="1" noChangeArrowheads="1"/>
          </p:cNvSpPr>
          <p:nvPr>
            <p:ph type="body" idx="1"/>
          </p:nvPr>
        </p:nvSpPr>
        <p:spPr/>
        <p:txBody>
          <a:bodyPr/>
          <a:lstStyle/>
          <a:p>
            <a:r>
              <a:rPr lang="en-US" dirty="0" smtClean="0"/>
              <a:t>Refer to Matrix handout.  The handout list the recommendations and how BLM responded to them. </a:t>
            </a:r>
          </a:p>
          <a:p>
            <a:endParaRPr lang="en-US" dirty="0"/>
          </a:p>
        </p:txBody>
      </p:sp>
    </p:spTree>
    <p:extLst>
      <p:ext uri="{BB962C8B-B14F-4D97-AF65-F5344CB8AC3E}">
        <p14:creationId xmlns:p14="http://schemas.microsoft.com/office/powerpoint/2010/main" val="2993456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A08864-5426-4776-B9C2-8270D493C7D2}" type="slidenum">
              <a:rPr lang="en-US"/>
              <a:pPr/>
              <a:t>12</a:t>
            </a:fld>
            <a:endParaRPr lang="en-US"/>
          </a:p>
        </p:txBody>
      </p:sp>
      <p:sp>
        <p:nvSpPr>
          <p:cNvPr id="401410" name="Rectangle 2"/>
          <p:cNvSpPr>
            <a:spLocks noGrp="1" noRot="1" noChangeAspect="1" noChangeArrowheads="1" noTextEdit="1"/>
          </p:cNvSpPr>
          <p:nvPr>
            <p:ph type="sldImg"/>
          </p:nvPr>
        </p:nvSpPr>
        <p:spPr>
          <a:ln/>
        </p:spPr>
      </p:sp>
      <p:sp>
        <p:nvSpPr>
          <p:cNvPr id="401411" name="Rectangle 3"/>
          <p:cNvSpPr>
            <a:spLocks noGrp="1" noChangeArrowheads="1"/>
          </p:cNvSpPr>
          <p:nvPr>
            <p:ph type="body" idx="1"/>
          </p:nvPr>
        </p:nvSpPr>
        <p:spPr/>
        <p:txBody>
          <a:bodyPr/>
          <a:lstStyle/>
          <a:p>
            <a:pPr>
              <a:lnSpc>
                <a:spcPct val="80000"/>
              </a:lnSpc>
            </a:pPr>
            <a:r>
              <a:rPr lang="en-US" b="1" dirty="0" smtClean="0"/>
              <a:t>Quickly highlight &amp; refer to the handout's:</a:t>
            </a:r>
          </a:p>
          <a:p>
            <a:pPr>
              <a:lnSpc>
                <a:spcPct val="80000"/>
              </a:lnSpc>
            </a:pPr>
            <a:endParaRPr lang="en-US" dirty="0" smtClean="0"/>
          </a:p>
          <a:p>
            <a:pPr>
              <a:lnSpc>
                <a:spcPct val="80000"/>
              </a:lnSpc>
            </a:pPr>
            <a:r>
              <a:rPr lang="en-US" dirty="0" smtClean="0"/>
              <a:t>1 – Memo &amp; 37 Recommendations selected for implementation.</a:t>
            </a:r>
          </a:p>
          <a:p>
            <a:pPr>
              <a:lnSpc>
                <a:spcPct val="80000"/>
              </a:lnSpc>
            </a:pPr>
            <a:r>
              <a:rPr lang="en-US" dirty="0" smtClean="0"/>
              <a:t>2- Table showing progress on implementation.</a:t>
            </a:r>
          </a:p>
          <a:p>
            <a:pPr>
              <a:lnSpc>
                <a:spcPct val="80000"/>
              </a:lnSpc>
            </a:pPr>
            <a:endParaRPr lang="en-US" dirty="0" smtClean="0"/>
          </a:p>
          <a:p>
            <a:pPr>
              <a:lnSpc>
                <a:spcPct val="80000"/>
              </a:lnSpc>
            </a:pPr>
            <a:r>
              <a:rPr lang="en-US" u="sng" dirty="0" smtClean="0"/>
              <a:t>Optional items to also mention/discuss:</a:t>
            </a:r>
          </a:p>
          <a:p>
            <a:pPr>
              <a:lnSpc>
                <a:spcPct val="80000"/>
              </a:lnSpc>
            </a:pPr>
            <a:endParaRPr lang="en-US" dirty="0" smtClean="0"/>
          </a:p>
          <a:p>
            <a:pPr>
              <a:lnSpc>
                <a:spcPct val="80000"/>
              </a:lnSpc>
            </a:pPr>
            <a:r>
              <a:rPr lang="en-US" dirty="0" smtClean="0"/>
              <a:t>Congress enacted SNPLMA &amp; FLTFA - Current practice re. competitive sales</a:t>
            </a:r>
          </a:p>
          <a:p>
            <a:pPr>
              <a:lnSpc>
                <a:spcPct val="80000"/>
              </a:lnSpc>
            </a:pPr>
            <a:endParaRPr lang="en-US" dirty="0" smtClean="0"/>
          </a:p>
          <a:p>
            <a:pPr>
              <a:lnSpc>
                <a:spcPct val="80000"/>
              </a:lnSpc>
            </a:pPr>
            <a:r>
              <a:rPr lang="en-US" dirty="0" smtClean="0"/>
              <a:t>DOI consolidated all appraisal functions in the Appraisal Services Directorate. (?)</a:t>
            </a:r>
          </a:p>
          <a:p>
            <a:pPr>
              <a:lnSpc>
                <a:spcPct val="80000"/>
              </a:lnSpc>
            </a:pPr>
            <a:endParaRPr lang="en-US" dirty="0" smtClean="0"/>
          </a:p>
          <a:p>
            <a:pPr>
              <a:lnSpc>
                <a:spcPct val="80000"/>
              </a:lnSpc>
            </a:pPr>
            <a:r>
              <a:rPr lang="en-US" dirty="0" smtClean="0"/>
              <a:t>Current WO surname process </a:t>
            </a:r>
          </a:p>
          <a:p>
            <a:pPr>
              <a:lnSpc>
                <a:spcPct val="80000"/>
              </a:lnSpc>
            </a:pPr>
            <a:endParaRPr lang="en-US" dirty="0" smtClean="0"/>
          </a:p>
          <a:p>
            <a:pPr>
              <a:lnSpc>
                <a:spcPct val="80000"/>
              </a:lnSpc>
            </a:pPr>
            <a:r>
              <a:rPr lang="en-US" dirty="0" smtClean="0"/>
              <a:t>Discussion of Review Process </a:t>
            </a:r>
          </a:p>
          <a:p>
            <a:pPr>
              <a:lnSpc>
                <a:spcPct val="80000"/>
              </a:lnSpc>
            </a:pPr>
            <a:r>
              <a:rPr lang="en-US" dirty="0" smtClean="0"/>
              <a:t>   - Review Checklist*</a:t>
            </a:r>
          </a:p>
          <a:p>
            <a:pPr>
              <a:lnSpc>
                <a:spcPct val="80000"/>
              </a:lnSpc>
            </a:pPr>
            <a:r>
              <a:rPr lang="en-US" dirty="0" smtClean="0"/>
              <a:t>   - Full Team Review process </a:t>
            </a:r>
          </a:p>
          <a:p>
            <a:pPr>
              <a:lnSpc>
                <a:spcPct val="80000"/>
              </a:lnSpc>
            </a:pPr>
            <a:endParaRPr lang="en-US" dirty="0" smtClean="0"/>
          </a:p>
          <a:p>
            <a:pPr>
              <a:lnSpc>
                <a:spcPct val="80000"/>
              </a:lnSpc>
            </a:pPr>
            <a:r>
              <a:rPr lang="en-US" dirty="0" smtClean="0"/>
              <a:t> Share Folder and Calendar</a:t>
            </a:r>
          </a:p>
          <a:p>
            <a:pPr>
              <a:lnSpc>
                <a:spcPct val="80000"/>
              </a:lnSpc>
            </a:pPr>
            <a:r>
              <a:rPr lang="en-US" dirty="0" smtClean="0"/>
              <a:t> </a:t>
            </a:r>
          </a:p>
          <a:p>
            <a:pPr>
              <a:lnSpc>
                <a:spcPct val="80000"/>
              </a:lnSpc>
            </a:pPr>
            <a:r>
              <a:rPr lang="en-US" dirty="0" smtClean="0"/>
              <a:t>Coordination, Assistance Visits and Participation in State Workshops</a:t>
            </a:r>
          </a:p>
          <a:p>
            <a:pPr>
              <a:lnSpc>
                <a:spcPct val="80000"/>
              </a:lnSpc>
            </a:pPr>
            <a:endParaRPr lang="en-US" dirty="0" smtClean="0"/>
          </a:p>
          <a:p>
            <a:pPr>
              <a:lnSpc>
                <a:spcPct val="80000"/>
              </a:lnSpc>
            </a:pPr>
            <a:r>
              <a:rPr lang="en-US" b="1" dirty="0" smtClean="0"/>
              <a:t>Legislative</a:t>
            </a:r>
          </a:p>
          <a:p>
            <a:pPr>
              <a:lnSpc>
                <a:spcPct val="80000"/>
              </a:lnSpc>
            </a:pPr>
            <a:r>
              <a:rPr lang="en-US" dirty="0" smtClean="0"/>
              <a:t>What does </a:t>
            </a:r>
            <a:r>
              <a:rPr lang="en-US" u="sng" dirty="0" smtClean="0"/>
              <a:t>all </a:t>
            </a:r>
            <a:r>
              <a:rPr lang="en-US" dirty="0" smtClean="0"/>
              <a:t>mean?  It includes all land exchanges even those that are legislated for example the (Colorado Example) land exchange.</a:t>
            </a:r>
            <a:endParaRPr lang="en-US" dirty="0"/>
          </a:p>
          <a:p>
            <a:endParaRPr lang="en-US" dirty="0"/>
          </a:p>
        </p:txBody>
      </p:sp>
    </p:spTree>
    <p:extLst>
      <p:ext uri="{BB962C8B-B14F-4D97-AF65-F5344CB8AC3E}">
        <p14:creationId xmlns:p14="http://schemas.microsoft.com/office/powerpoint/2010/main" val="1440431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A08864-5426-4776-B9C2-8270D493C7D2}" type="slidenum">
              <a:rPr lang="en-US"/>
              <a:pPr/>
              <a:t>13</a:t>
            </a:fld>
            <a:endParaRPr lang="en-US"/>
          </a:p>
        </p:txBody>
      </p:sp>
      <p:sp>
        <p:nvSpPr>
          <p:cNvPr id="401410" name="Rectangle 2"/>
          <p:cNvSpPr>
            <a:spLocks noGrp="1" noRot="1" noChangeAspect="1" noChangeArrowheads="1" noTextEdit="1"/>
          </p:cNvSpPr>
          <p:nvPr>
            <p:ph type="sldImg"/>
          </p:nvPr>
        </p:nvSpPr>
        <p:spPr>
          <a:ln/>
        </p:spPr>
      </p:sp>
      <p:sp>
        <p:nvSpPr>
          <p:cNvPr id="401411" name="Rectangle 3"/>
          <p:cNvSpPr>
            <a:spLocks noGrp="1" noChangeArrowheads="1"/>
          </p:cNvSpPr>
          <p:nvPr>
            <p:ph type="body" idx="1"/>
          </p:nvPr>
        </p:nvSpPr>
        <p:spPr/>
        <p:txBody>
          <a:bodyPr/>
          <a:lstStyle/>
          <a:p>
            <a:endParaRPr lang="en-US" sz="1200" b="0" i="0" u="none" strike="noStrike" baseline="0" dirty="0" smtClean="0">
              <a:latin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0" i="0" u="none" strike="noStrike" baseline="0" dirty="0" smtClean="0">
              <a:latin typeface="Times New Roman" panose="02020603050405020304" pitchFamily="18" charset="0"/>
            </a:endParaRPr>
          </a:p>
          <a:p>
            <a:endParaRPr lang="en-US" sz="1200" b="0" i="0" u="none" strike="noStrike" baseline="0" dirty="0" smtClean="0">
              <a:latin typeface="Times New Roman" panose="02020603050405020304" pitchFamily="18" charset="0"/>
            </a:endParaRPr>
          </a:p>
        </p:txBody>
      </p:sp>
    </p:spTree>
    <p:extLst>
      <p:ext uri="{BB962C8B-B14F-4D97-AF65-F5344CB8AC3E}">
        <p14:creationId xmlns:p14="http://schemas.microsoft.com/office/powerpoint/2010/main" val="2194884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99B28E-B7B5-4529-85C4-46125D39919C}" type="slidenum">
              <a:rPr lang="en-US"/>
              <a:pPr/>
              <a:t>14</a:t>
            </a:fld>
            <a:endParaRPr lang="en-US"/>
          </a:p>
        </p:txBody>
      </p:sp>
      <p:sp>
        <p:nvSpPr>
          <p:cNvPr id="402434" name="Rectangle 2"/>
          <p:cNvSpPr>
            <a:spLocks noGrp="1" noRot="1" noChangeAspect="1" noChangeArrowheads="1" noTextEdit="1"/>
          </p:cNvSpPr>
          <p:nvPr>
            <p:ph type="sldImg"/>
          </p:nvPr>
        </p:nvSpPr>
        <p:spPr>
          <a:ln/>
        </p:spPr>
      </p:sp>
      <p:sp>
        <p:nvSpPr>
          <p:cNvPr id="402435" name="Rectangle 3"/>
          <p:cNvSpPr>
            <a:spLocks noGrp="1" noChangeArrowheads="1"/>
          </p:cNvSpPr>
          <p:nvPr>
            <p:ph type="body" idx="1"/>
          </p:nvPr>
        </p:nvSpPr>
        <p:spPr/>
        <p:txBody>
          <a:bodyPr/>
          <a:lstStyle/>
          <a:p>
            <a:r>
              <a:rPr lang="en-US" b="1" dirty="0" smtClean="0"/>
              <a:t>Highlight briefly. </a:t>
            </a:r>
          </a:p>
          <a:p>
            <a:endParaRPr lang="en-US" dirty="0" smtClean="0"/>
          </a:p>
          <a:p>
            <a:r>
              <a:rPr lang="en-US" dirty="0" smtClean="0"/>
              <a:t>Mention recent situation regarding Mountain Island LEX  -  Questions on O&amp;G as a funding source and the typo regarding water right the BLM would acquire.</a:t>
            </a:r>
          </a:p>
          <a:p>
            <a:endParaRPr lang="en-US" dirty="0" smtClean="0"/>
          </a:p>
          <a:p>
            <a:r>
              <a:rPr lang="en-US" dirty="0" smtClean="0"/>
              <a:t>IM 2008-197 – Congressional Notification for Land Exchanges</a:t>
            </a:r>
          </a:p>
          <a:p>
            <a:endParaRPr lang="en-US" dirty="0" smtClean="0"/>
          </a:p>
          <a:p>
            <a:r>
              <a:rPr lang="en-US" dirty="0" smtClean="0"/>
              <a:t>BLM – Congressional notification required for proposed land exchanged in which the value of the Federal lands is greater than $500,000.</a:t>
            </a:r>
          </a:p>
          <a:p>
            <a:endParaRPr lang="en-US" dirty="0"/>
          </a:p>
        </p:txBody>
      </p:sp>
    </p:spTree>
    <p:extLst>
      <p:ext uri="{BB962C8B-B14F-4D97-AF65-F5344CB8AC3E}">
        <p14:creationId xmlns:p14="http://schemas.microsoft.com/office/powerpoint/2010/main" val="2072199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b="1" dirty="0" smtClean="0"/>
              <a:t>Discuss current review process and some innovations and improvements</a:t>
            </a:r>
          </a:p>
          <a:p>
            <a:endParaRPr lang="en-US" sz="1400" dirty="0" smtClean="0"/>
          </a:p>
          <a:p>
            <a:endParaRPr lang="en-US" sz="1400" dirty="0"/>
          </a:p>
        </p:txBody>
      </p:sp>
      <p:sp>
        <p:nvSpPr>
          <p:cNvPr id="4" name="Slide Number Placeholder 3"/>
          <p:cNvSpPr>
            <a:spLocks noGrp="1"/>
          </p:cNvSpPr>
          <p:nvPr>
            <p:ph type="sldNum" sz="quarter" idx="10"/>
          </p:nvPr>
        </p:nvSpPr>
        <p:spPr/>
        <p:txBody>
          <a:bodyPr/>
          <a:lstStyle/>
          <a:p>
            <a:fld id="{F7A9A09F-B40C-4925-BFC1-FC00A9AAA23A}" type="slidenum">
              <a:rPr lang="en-US" smtClean="0"/>
              <a:pPr/>
              <a:t>15</a:t>
            </a:fld>
            <a:endParaRPr lang="en-US"/>
          </a:p>
        </p:txBody>
      </p:sp>
    </p:spTree>
    <p:extLst>
      <p:ext uri="{BB962C8B-B14F-4D97-AF65-F5344CB8AC3E}">
        <p14:creationId xmlns:p14="http://schemas.microsoft.com/office/powerpoint/2010/main" val="3376997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3E475-DFE7-43AE-807F-2D5007DABE2E}" type="slidenum">
              <a:rPr lang="en-US"/>
              <a:pPr/>
              <a:t>16</a:t>
            </a:fld>
            <a:endParaRPr lang="en-US"/>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r>
              <a:rPr lang="en-US" sz="1400" b="1" dirty="0"/>
              <a:t>We are going to explore some of these topics in more </a:t>
            </a:r>
            <a:r>
              <a:rPr lang="en-US" sz="1400" b="1" dirty="0" smtClean="0"/>
              <a:t>depth.  </a:t>
            </a:r>
            <a:endParaRPr lang="en-US" sz="1400" b="1" dirty="0"/>
          </a:p>
        </p:txBody>
      </p:sp>
    </p:spTree>
    <p:extLst>
      <p:ext uri="{BB962C8B-B14F-4D97-AF65-F5344CB8AC3E}">
        <p14:creationId xmlns:p14="http://schemas.microsoft.com/office/powerpoint/2010/main" val="33145521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3E475-DFE7-43AE-807F-2D5007DABE2E}" type="slidenum">
              <a:rPr lang="en-US"/>
              <a:pPr/>
              <a:t>17</a:t>
            </a:fld>
            <a:endParaRPr lang="en-US"/>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r>
              <a:rPr lang="en-US" sz="1400" b="1" dirty="0" smtClean="0"/>
              <a:t>Wolf</a:t>
            </a:r>
            <a:r>
              <a:rPr lang="en-US" sz="1400" b="1" baseline="0" dirty="0" smtClean="0"/>
              <a:t> Creek decision:     </a:t>
            </a:r>
            <a:r>
              <a:rPr lang="en-US" sz="1200" kern="1200" dirty="0" smtClean="0">
                <a:solidFill>
                  <a:schemeClr val="tx1"/>
                </a:solidFill>
                <a:effectLst/>
                <a:latin typeface="Times New Roman" pitchFamily="18" charset="0"/>
                <a:ea typeface="+mn-ea"/>
                <a:cs typeface="+mn-cs"/>
              </a:rPr>
              <a:t>Throughout the proceeding it was clear the judge held a firm conviction that the Forest Service should have imposed development restrictions on the federal exchange parcel.  The Agency record was not solid on why something similar to the “scenic easement” that was on the 1986 land exchange was not imposed on the current exchange.  Based on this ruling, it is possible your LOA folks may focus a bit harder on whether or not to consider placing deed restrictions on Fed parcels proposed to be exchanged away in order to protect the surrounding NFS lands…see FSH 5409.13, chapter 30, subpart 32.12 and 36 CFR 254.3(h).  At a minimum, I think it safe to say there will be more documentation going forward about why deed restrictions are not necessary for any given LEX.</a:t>
            </a:r>
          </a:p>
          <a:p>
            <a:endParaRPr lang="en-US" sz="1400" b="1" dirty="0"/>
          </a:p>
        </p:txBody>
      </p:sp>
    </p:spTree>
    <p:extLst>
      <p:ext uri="{BB962C8B-B14F-4D97-AF65-F5344CB8AC3E}">
        <p14:creationId xmlns:p14="http://schemas.microsoft.com/office/powerpoint/2010/main" val="3610376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676AA6-A1A6-4E24-B0F0-81BBB91503C0}" type="slidenum">
              <a:rPr lang="en-US"/>
              <a:pPr/>
              <a:t>18</a:t>
            </a:fld>
            <a:endParaRPr lang="en-US"/>
          </a:p>
        </p:txBody>
      </p:sp>
      <p:sp>
        <p:nvSpPr>
          <p:cNvPr id="427010" name="Rectangle 2"/>
          <p:cNvSpPr>
            <a:spLocks noGrp="1" noRot="1" noChangeAspect="1" noChangeArrowheads="1" noTextEdit="1"/>
          </p:cNvSpPr>
          <p:nvPr>
            <p:ph type="sldImg"/>
          </p:nvPr>
        </p:nvSpPr>
        <p:spPr>
          <a:ln/>
        </p:spPr>
      </p:sp>
      <p:sp>
        <p:nvSpPr>
          <p:cNvPr id="427011" name="Rectangle 3"/>
          <p:cNvSpPr>
            <a:spLocks noGrp="1" noChangeArrowheads="1"/>
          </p:cNvSpPr>
          <p:nvPr>
            <p:ph type="body" idx="1"/>
          </p:nvPr>
        </p:nvSpPr>
        <p:spPr/>
        <p:txBody>
          <a:bodyPr/>
          <a:lstStyle/>
          <a:p>
            <a:r>
              <a:rPr lang="en-US" sz="1400" dirty="0"/>
              <a:t>In summation we advise that you put the time in upfront or as Stephen Covey would say “put first things first”!</a:t>
            </a:r>
          </a:p>
          <a:p>
            <a:endParaRPr lang="en-US" sz="1400" dirty="0"/>
          </a:p>
          <a:p>
            <a:r>
              <a:rPr lang="en-US" sz="1400" dirty="0"/>
              <a:t>Avoid spending time on proposals without significant public interest values.</a:t>
            </a:r>
          </a:p>
          <a:p>
            <a:endParaRPr lang="en-US" sz="1400" dirty="0" smtClean="0"/>
          </a:p>
          <a:p>
            <a:endParaRPr lang="en-US" sz="1400" dirty="0" smtClean="0"/>
          </a:p>
          <a:p>
            <a:r>
              <a:rPr lang="en-US" sz="1400" dirty="0" smtClean="0"/>
              <a:t>Highlight importance of ethics</a:t>
            </a:r>
            <a:endParaRPr lang="en-US" sz="1400" dirty="0"/>
          </a:p>
          <a:p>
            <a:endParaRPr lang="en-US" sz="1400" dirty="0"/>
          </a:p>
          <a:p>
            <a:endParaRPr lang="en-US" sz="1400" dirty="0"/>
          </a:p>
          <a:p>
            <a:endParaRPr lang="en-US" sz="1400" dirty="0"/>
          </a:p>
        </p:txBody>
      </p:sp>
    </p:spTree>
    <p:extLst>
      <p:ext uri="{BB962C8B-B14F-4D97-AF65-F5344CB8AC3E}">
        <p14:creationId xmlns:p14="http://schemas.microsoft.com/office/powerpoint/2010/main" val="1269767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Review the Land Exchange Directory and how to access --</a:t>
            </a:r>
            <a:endParaRPr lang="en-US" sz="1400" dirty="0"/>
          </a:p>
        </p:txBody>
      </p:sp>
      <p:sp>
        <p:nvSpPr>
          <p:cNvPr id="4" name="Slide Number Placeholder 3"/>
          <p:cNvSpPr>
            <a:spLocks noGrp="1"/>
          </p:cNvSpPr>
          <p:nvPr>
            <p:ph type="sldNum" sz="quarter" idx="10"/>
          </p:nvPr>
        </p:nvSpPr>
        <p:spPr/>
        <p:txBody>
          <a:bodyPr/>
          <a:lstStyle/>
          <a:p>
            <a:fld id="{F7A9A09F-B40C-4925-BFC1-FC00A9AAA23A}" type="slidenum">
              <a:rPr lang="en-US" smtClean="0"/>
              <a:pPr/>
              <a:t>19</a:t>
            </a:fld>
            <a:endParaRPr lang="en-US"/>
          </a:p>
        </p:txBody>
      </p:sp>
    </p:spTree>
    <p:extLst>
      <p:ext uri="{BB962C8B-B14F-4D97-AF65-F5344CB8AC3E}">
        <p14:creationId xmlns:p14="http://schemas.microsoft.com/office/powerpoint/2010/main" val="4871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7EB807-0612-4D34-853D-50DE75511A4F}" type="slidenum">
              <a:rPr lang="en-US"/>
              <a:pPr/>
              <a:t>2</a:t>
            </a:fld>
            <a:endParaRPr lang="en-US"/>
          </a:p>
        </p:txBody>
      </p:sp>
      <p:sp>
        <p:nvSpPr>
          <p:cNvPr id="408578" name="Rectangle 2"/>
          <p:cNvSpPr>
            <a:spLocks noGrp="1" noRot="1" noChangeAspect="1" noChangeArrowheads="1" noTextEdit="1"/>
          </p:cNvSpPr>
          <p:nvPr>
            <p:ph type="sldImg"/>
          </p:nvPr>
        </p:nvSpPr>
        <p:spPr>
          <a:ln/>
        </p:spPr>
      </p:sp>
      <p:sp>
        <p:nvSpPr>
          <p:cNvPr id="408579" name="Rectangle 3"/>
          <p:cNvSpPr>
            <a:spLocks noGrp="1" noChangeArrowheads="1"/>
          </p:cNvSpPr>
          <p:nvPr>
            <p:ph type="body" idx="1"/>
          </p:nvPr>
        </p:nvSpPr>
        <p:spPr/>
        <p:txBody>
          <a:bodyPr/>
          <a:lstStyle/>
          <a:p>
            <a:r>
              <a:rPr lang="en-US" dirty="0" smtClean="0">
                <a:latin typeface="Georgia" pitchFamily="18" charset="0"/>
              </a:rPr>
              <a:t>This presentation is intended as an overview The who, what, why, when, where and how.</a:t>
            </a:r>
          </a:p>
          <a:p>
            <a:endParaRPr lang="en-US" dirty="0" smtClean="0">
              <a:latin typeface="Georgia" pitchFamily="18" charset="0"/>
            </a:endParaRPr>
          </a:p>
          <a:p>
            <a:endParaRPr lang="en-US" dirty="0" smtClean="0">
              <a:latin typeface="Georgia" pitchFamily="18" charset="0"/>
            </a:endParaRPr>
          </a:p>
          <a:p>
            <a:r>
              <a:rPr lang="en-US" dirty="0" smtClean="0">
                <a:latin typeface="Georgia" pitchFamily="18" charset="0"/>
              </a:rPr>
              <a:t>We anticipate covering the process in an abbreviated fashion and have planned a time for discussion of specific questions you may have in more detail at the end of the presentation.  However, please stop us if additional clarification is needed as we go along. </a:t>
            </a:r>
          </a:p>
          <a:p>
            <a:endParaRPr lang="en-US" dirty="0"/>
          </a:p>
          <a:p>
            <a:endParaRPr lang="en-US" dirty="0"/>
          </a:p>
          <a:p>
            <a:r>
              <a:rPr lang="en-US" baseline="0" dirty="0">
                <a:latin typeface="Georgia" pitchFamily="18" charset="0"/>
              </a:rPr>
              <a:t>As you can see by looking at the flow/wall chart land exchanges are very complex!  In fact exchanges are likely BLM’s most complex type of land tenure transaction.</a:t>
            </a:r>
          </a:p>
          <a:p>
            <a:endParaRPr lang="en-US" dirty="0"/>
          </a:p>
        </p:txBody>
      </p:sp>
    </p:spTree>
    <p:extLst>
      <p:ext uri="{BB962C8B-B14F-4D97-AF65-F5344CB8AC3E}">
        <p14:creationId xmlns:p14="http://schemas.microsoft.com/office/powerpoint/2010/main" val="4026904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r>
              <a:rPr lang="en-US" sz="1400" dirty="0" smtClean="0"/>
              <a:t>Discuss from slide…</a:t>
            </a:r>
          </a:p>
        </p:txBody>
      </p:sp>
      <p:sp>
        <p:nvSpPr>
          <p:cNvPr id="26628" name="Slide Number Placeholder 3"/>
          <p:cNvSpPr>
            <a:spLocks noGrp="1"/>
          </p:cNvSpPr>
          <p:nvPr>
            <p:ph type="sldNum" sz="quarter" idx="5"/>
          </p:nvPr>
        </p:nvSpPr>
        <p:spPr>
          <a:noFill/>
        </p:spPr>
        <p:txBody>
          <a:bodyPr/>
          <a:lstStyle/>
          <a:p>
            <a:fld id="{63CFFD5F-1609-4164-863A-ED47A623F0FF}" type="slidenum">
              <a:rPr lang="en-US"/>
              <a:pPr/>
              <a:t>3</a:t>
            </a:fld>
            <a:endParaRPr lang="en-US"/>
          </a:p>
        </p:txBody>
      </p:sp>
    </p:spTree>
    <p:extLst>
      <p:ext uri="{BB962C8B-B14F-4D97-AF65-F5344CB8AC3E}">
        <p14:creationId xmlns:p14="http://schemas.microsoft.com/office/powerpoint/2010/main" val="990315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4A36A1-B702-4110-A4E7-3E5334FB770F}" type="slidenum">
              <a:rPr lang="en-US"/>
              <a:pPr/>
              <a:t>4</a:t>
            </a:fld>
            <a:endParaRPr lang="en-US"/>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r>
              <a:rPr lang="en-US" sz="1400" b="1" dirty="0" smtClean="0">
                <a:latin typeface="Georgia" pitchFamily="18" charset="0"/>
              </a:rPr>
              <a:t>Briefly recap roles and responsibilities –</a:t>
            </a:r>
          </a:p>
          <a:p>
            <a:endParaRPr lang="en-US" sz="1400" b="1" dirty="0" smtClean="0">
              <a:latin typeface="Georgia" pitchFamily="18" charset="0"/>
            </a:endParaRPr>
          </a:p>
          <a:p>
            <a:r>
              <a:rPr lang="en-US" sz="1400" b="1" dirty="0" smtClean="0">
                <a:latin typeface="Georgia" pitchFamily="18" charset="0"/>
              </a:rPr>
              <a:t>The </a:t>
            </a:r>
            <a:r>
              <a:rPr lang="en-US" sz="1400" b="1" u="sng" dirty="0" smtClean="0">
                <a:solidFill>
                  <a:srgbClr val="FF0000"/>
                </a:solidFill>
                <a:latin typeface="Georgia" pitchFamily="18" charset="0"/>
              </a:rPr>
              <a:t>State and Field Office </a:t>
            </a:r>
            <a:r>
              <a:rPr lang="en-US" sz="1400" b="1" dirty="0" smtClean="0">
                <a:latin typeface="Georgia" pitchFamily="18" charset="0"/>
              </a:rPr>
              <a:t>is where the rubber meets the road.  You folks are the ones truly responsible for BLM’s unstinting responsiveness and rapid adjustment to positive program change.  IN the case of the Forest Service generally this is at the District and Supervisor</a:t>
            </a:r>
            <a:r>
              <a:rPr lang="en-US" sz="1400" b="1" baseline="0" dirty="0" smtClean="0">
                <a:latin typeface="Georgia" pitchFamily="18" charset="0"/>
              </a:rPr>
              <a:t> levels.</a:t>
            </a:r>
            <a:endParaRPr lang="en-US" sz="1400" b="1" dirty="0" smtClean="0">
              <a:latin typeface="Georgia" pitchFamily="18" charset="0"/>
            </a:endParaRPr>
          </a:p>
          <a:p>
            <a:endParaRPr lang="en-US" sz="1400" b="1" dirty="0" smtClean="0">
              <a:latin typeface="Georgia" pitchFamily="18" charset="0"/>
            </a:endParaRPr>
          </a:p>
          <a:p>
            <a:r>
              <a:rPr lang="en-US" sz="1400" b="1" dirty="0" smtClean="0">
                <a:latin typeface="Georgia" pitchFamily="18" charset="0"/>
              </a:rPr>
              <a:t>As Theodore Roosevelt said  in 1910 – It is not the critic who counts…The credit belongs to those who are actually in the arena…</a:t>
            </a:r>
          </a:p>
          <a:p>
            <a:endParaRPr lang="en-US" sz="1400" b="1" dirty="0" smtClean="0">
              <a:latin typeface="Georgia" pitchFamily="18" charset="0"/>
            </a:endParaRPr>
          </a:p>
          <a:p>
            <a:pPr marL="180782" defTabSz="903911">
              <a:defRPr/>
            </a:pPr>
            <a:r>
              <a:rPr lang="en-US" sz="800" dirty="0" smtClean="0"/>
              <a:t>“It is not the critic who counts, not the one who points out how the strong stumbled, or where the doer of deeds could have done better.  The credit belongs to those who are actually in the arena; whose face is marred by dust and sweat and blood; who strives valiantly; who errs and comes short again and again; who knows the great enthusiasms, the great devotions and spends themselves in a worthy course; who at best knows in the end the triumph of high achievement; and who, at worst, if they fail, at least fails while daring greatly; so that their place shall never be with those cold and timid souls who know neither victory or defeat.”</a:t>
            </a:r>
            <a:endParaRPr lang="en-US" sz="800" b="1" dirty="0" smtClean="0"/>
          </a:p>
          <a:p>
            <a:endParaRPr lang="en-US" sz="1400" b="1" dirty="0" smtClean="0">
              <a:latin typeface="Georgia" pitchFamily="18" charset="0"/>
            </a:endParaRPr>
          </a:p>
          <a:p>
            <a:r>
              <a:rPr lang="en-US" sz="1400" b="1" u="sng" dirty="0" smtClean="0">
                <a:latin typeface="Georgia" pitchFamily="18" charset="0"/>
              </a:rPr>
              <a:t>WO Lands </a:t>
            </a:r>
            <a:r>
              <a:rPr lang="en-US" sz="1400" b="1" dirty="0" smtClean="0">
                <a:latin typeface="Georgia" pitchFamily="18" charset="0"/>
              </a:rPr>
              <a:t>– We are fortunate to have the high caliber of Program folks in Washington.</a:t>
            </a:r>
          </a:p>
        </p:txBody>
      </p:sp>
    </p:spTree>
    <p:extLst>
      <p:ext uri="{BB962C8B-B14F-4D97-AF65-F5344CB8AC3E}">
        <p14:creationId xmlns:p14="http://schemas.microsoft.com/office/powerpoint/2010/main" val="1624896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6079A-1FC1-432D-93A2-740536CAF829}" type="slidenum">
              <a:rPr lang="en-US"/>
              <a:pPr/>
              <a:t>5</a:t>
            </a:fld>
            <a:endParaRPr lang="en-US"/>
          </a:p>
        </p:txBody>
      </p:sp>
      <p:sp>
        <p:nvSpPr>
          <p:cNvPr id="388098" name="Rectangle 2"/>
          <p:cNvSpPr>
            <a:spLocks noGrp="1" noRot="1" noChangeAspect="1" noChangeArrowheads="1" noTextEdit="1"/>
          </p:cNvSpPr>
          <p:nvPr>
            <p:ph type="sldImg"/>
          </p:nvPr>
        </p:nvSpPr>
        <p:spPr>
          <a:ln/>
        </p:spPr>
      </p:sp>
      <p:sp>
        <p:nvSpPr>
          <p:cNvPr id="388099" name="Rectangle 3"/>
          <p:cNvSpPr>
            <a:spLocks noGrp="1" noChangeArrowheads="1"/>
          </p:cNvSpPr>
          <p:nvPr>
            <p:ph type="body" idx="1"/>
          </p:nvPr>
        </p:nvSpPr>
        <p:spPr/>
        <p:txBody>
          <a:bodyPr/>
          <a:lstStyle/>
          <a:p>
            <a:r>
              <a:rPr lang="en-US" sz="1400" dirty="0"/>
              <a:t>The NLET was established in 1998 </a:t>
            </a:r>
            <a:r>
              <a:rPr lang="en-US" sz="1400" dirty="0" smtClean="0"/>
              <a:t>… and </a:t>
            </a:r>
            <a:r>
              <a:rPr lang="en-US" sz="1400" u="sng" dirty="0" smtClean="0"/>
              <a:t>now</a:t>
            </a:r>
            <a:r>
              <a:rPr lang="en-US" sz="1400" dirty="0" smtClean="0"/>
              <a:t> primarily </a:t>
            </a:r>
            <a:r>
              <a:rPr lang="en-US" sz="1400" dirty="0"/>
              <a:t>focuses on</a:t>
            </a:r>
            <a:r>
              <a:rPr lang="en-US" sz="1400" dirty="0" smtClean="0"/>
              <a:t>:</a:t>
            </a:r>
          </a:p>
          <a:p>
            <a:endParaRPr lang="en-US" sz="1400" dirty="0" smtClean="0"/>
          </a:p>
          <a:p>
            <a:r>
              <a:rPr lang="en-US" sz="1400" dirty="0" smtClean="0"/>
              <a:t>IM 2010-121 – Review of Land Exchange Proposals and Records Management</a:t>
            </a:r>
          </a:p>
          <a:p>
            <a:r>
              <a:rPr lang="en-US" sz="1400" dirty="0" smtClean="0"/>
              <a:t>A State Director’s authority to approve land exchange actions is subject to review by the Solicitor’s Office and the Washington Office review and concurrence by the Director at the feasibility and decision stages of the land exchange process.  WO 20007-181 contains guidance on the Solicitor’s review of land exchange proposals.  The current practice for review by the Solicitor and the WO will continue for all land exchanges, including land exchanges authorized by legislation, until the Director authorized individual State Directors to resume selective responsibility for land exchange management oversight and quality control.  In addition, the WO may elect to conduct reviews of individual land exchange cases or program reviews at the field office, district, or state levels.</a:t>
            </a:r>
          </a:p>
        </p:txBody>
      </p:sp>
    </p:spTree>
    <p:extLst>
      <p:ext uri="{BB962C8B-B14F-4D97-AF65-F5344CB8AC3E}">
        <p14:creationId xmlns:p14="http://schemas.microsoft.com/office/powerpoint/2010/main" val="1882742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C61DA8-D908-42BB-B8C2-D399AE9BC8FA}" type="slidenum">
              <a:rPr lang="en-US"/>
              <a:pPr/>
              <a:t>6</a:t>
            </a:fld>
            <a:endParaRPr lang="en-US"/>
          </a:p>
        </p:txBody>
      </p:sp>
      <p:sp>
        <p:nvSpPr>
          <p:cNvPr id="396290" name="Rectangle 2"/>
          <p:cNvSpPr>
            <a:spLocks noGrp="1" noRot="1" noChangeAspect="1" noChangeArrowheads="1" noTextEdit="1"/>
          </p:cNvSpPr>
          <p:nvPr>
            <p:ph type="sldImg"/>
          </p:nvPr>
        </p:nvSpPr>
        <p:spPr>
          <a:ln/>
        </p:spPr>
      </p:sp>
      <p:sp>
        <p:nvSpPr>
          <p:cNvPr id="396291" name="Rectangle 3"/>
          <p:cNvSpPr>
            <a:spLocks noGrp="1" noChangeArrowheads="1"/>
          </p:cNvSpPr>
          <p:nvPr>
            <p:ph type="body" idx="1"/>
          </p:nvPr>
        </p:nvSpPr>
        <p:spPr/>
        <p:txBody>
          <a:bodyPr/>
          <a:lstStyle/>
          <a:p>
            <a:r>
              <a:rPr lang="en-US" dirty="0" smtClean="0"/>
              <a:t>You might be asking why we have a national level review team… or how our current situation came about?</a:t>
            </a:r>
          </a:p>
          <a:p>
            <a:endParaRPr lang="en-US" dirty="0" smtClean="0"/>
          </a:p>
          <a:p>
            <a:r>
              <a:rPr lang="en-US" dirty="0" smtClean="0"/>
              <a:t>On July 11, 2000, the GAO released a report entitled “BLM and the Forest Service, Land Exchanges Need to Reflect Appropriate Value and Serve the Public Interest.”  This Report is critical of the BLM’s/FS’s land exchange program and suggests that, because of the problems GAO finds with land exchanges, Congress may wish to repeal the authority for most land exchanges.</a:t>
            </a:r>
          </a:p>
          <a:p>
            <a:r>
              <a:rPr lang="en-US" dirty="0" smtClean="0"/>
              <a:t>As a result, the NLAT/BLM WO are taking a more active oversight role in assuring that land exchanges meet statutory, regulatory and policy requirements.  The BLM revised its handbook to include clarification in a number of areas, including a discussion of the preparation of an appraisal and its use.</a:t>
            </a:r>
          </a:p>
          <a:p>
            <a:r>
              <a:rPr lang="en-US" dirty="0" smtClean="0"/>
              <a:t>Much of the GAO and OIG criticisms were focused on the Bureau’s appraisal and bargaining practices.</a:t>
            </a:r>
          </a:p>
          <a:p>
            <a:r>
              <a:rPr lang="en-US" dirty="0" smtClean="0"/>
              <a:t>Feasibility reports now required on all proposed exchanges for submission to NLAT/WO review.  Solicitor review required for technical adequacy and compliance with </a:t>
            </a:r>
            <a:r>
              <a:rPr lang="en-US" dirty="0" err="1" smtClean="0"/>
              <a:t>regs</a:t>
            </a:r>
            <a:r>
              <a:rPr lang="en-US" dirty="0" smtClean="0"/>
              <a:t>.</a:t>
            </a:r>
          </a:p>
          <a:p>
            <a:endParaRPr lang="en-US" dirty="0"/>
          </a:p>
        </p:txBody>
      </p:sp>
    </p:spTree>
    <p:extLst>
      <p:ext uri="{BB962C8B-B14F-4D97-AF65-F5344CB8AC3E}">
        <p14:creationId xmlns:p14="http://schemas.microsoft.com/office/powerpoint/2010/main" val="2640948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FS policy letter August</a:t>
            </a:r>
            <a:r>
              <a:rPr lang="en-US" baseline="0" dirty="0" smtClean="0"/>
              <a:t> 8, 2014.</a:t>
            </a:r>
            <a:endParaRPr lang="en-US" dirty="0"/>
          </a:p>
        </p:txBody>
      </p:sp>
      <p:sp>
        <p:nvSpPr>
          <p:cNvPr id="4" name="Slide Number Placeholder 3"/>
          <p:cNvSpPr>
            <a:spLocks noGrp="1"/>
          </p:cNvSpPr>
          <p:nvPr>
            <p:ph type="sldNum" sz="quarter" idx="10"/>
          </p:nvPr>
        </p:nvSpPr>
        <p:spPr/>
        <p:txBody>
          <a:bodyPr/>
          <a:lstStyle/>
          <a:p>
            <a:fld id="{7E4EDEA7-39E5-4D15-B6FA-8045ABC40EF7}" type="slidenum">
              <a:rPr lang="en-US" smtClean="0"/>
              <a:pPr/>
              <a:t>7</a:t>
            </a:fld>
            <a:endParaRPr lang="en-US"/>
          </a:p>
        </p:txBody>
      </p:sp>
    </p:spTree>
    <p:extLst>
      <p:ext uri="{BB962C8B-B14F-4D97-AF65-F5344CB8AC3E}">
        <p14:creationId xmlns:p14="http://schemas.microsoft.com/office/powerpoint/2010/main" val="1535432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C2693B-75A0-4E8A-B3BC-81F64C5EFA86}" type="slidenum">
              <a:rPr lang="en-US"/>
              <a:pPr/>
              <a:t>8</a:t>
            </a:fld>
            <a:endParaRPr lang="en-US"/>
          </a:p>
        </p:txBody>
      </p:sp>
      <p:sp>
        <p:nvSpPr>
          <p:cNvPr id="397314" name="Rectangle 2"/>
          <p:cNvSpPr>
            <a:spLocks noGrp="1" noRot="1" noChangeAspect="1" noChangeArrowheads="1" noTextEdit="1"/>
          </p:cNvSpPr>
          <p:nvPr>
            <p:ph type="sldImg"/>
          </p:nvPr>
        </p:nvSpPr>
        <p:spPr>
          <a:ln/>
        </p:spPr>
      </p:sp>
      <p:sp>
        <p:nvSpPr>
          <p:cNvPr id="397315" name="Rectangle 3"/>
          <p:cNvSpPr>
            <a:spLocks noGrp="1" noChangeArrowheads="1"/>
          </p:cNvSpPr>
          <p:nvPr>
            <p:ph type="body" idx="1"/>
          </p:nvPr>
        </p:nvSpPr>
        <p:spPr/>
        <p:txBody>
          <a:bodyPr/>
          <a:lstStyle/>
          <a:p>
            <a:r>
              <a:rPr lang="en-US" dirty="0" smtClean="0"/>
              <a:t>For many years NBC News had a “Fleecing of America”  segment.  One evening about 12 years ago now the subject was Federal Land Exchanges and featured a piece of an interview with Ray Brady and other BLM and Forest Service managers.</a:t>
            </a:r>
          </a:p>
          <a:p>
            <a:endParaRPr lang="en-US" dirty="0" smtClean="0"/>
          </a:p>
          <a:p>
            <a:r>
              <a:rPr lang="en-US" dirty="0" smtClean="0"/>
              <a:t>The segment may have been a follow-on to the Golden Fleece Awards that Senator William </a:t>
            </a:r>
            <a:r>
              <a:rPr lang="en-US" dirty="0" err="1" smtClean="0"/>
              <a:t>Proxmire</a:t>
            </a:r>
            <a:r>
              <a:rPr lang="en-US" dirty="0" smtClean="0"/>
              <a:t> (Democrat from Wisconsin) gave out between 1975 and 1988.  The Senator passed away in 2005 but you can learn more about the history of the award at http://www.taxpayer.net/awards/goldenfleece</a:t>
            </a:r>
            <a:endParaRPr lang="en-US" dirty="0"/>
          </a:p>
        </p:txBody>
      </p:sp>
    </p:spTree>
    <p:extLst>
      <p:ext uri="{BB962C8B-B14F-4D97-AF65-F5344CB8AC3E}">
        <p14:creationId xmlns:p14="http://schemas.microsoft.com/office/powerpoint/2010/main" val="1517901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FA8BB7-05B2-4043-9AEC-98E3EE76CE5B}" type="slidenum">
              <a:rPr lang="en-US"/>
              <a:pPr/>
              <a:t>9</a:t>
            </a:fld>
            <a:endParaRPr lang="en-US"/>
          </a:p>
        </p:txBody>
      </p:sp>
      <p:sp>
        <p:nvSpPr>
          <p:cNvPr id="398338" name="Rectangle 2"/>
          <p:cNvSpPr>
            <a:spLocks noGrp="1" noRot="1" noChangeAspect="1" noChangeArrowheads="1" noTextEdit="1"/>
          </p:cNvSpPr>
          <p:nvPr>
            <p:ph type="sldImg"/>
          </p:nvPr>
        </p:nvSpPr>
        <p:spPr>
          <a:ln/>
        </p:spPr>
      </p:sp>
      <p:sp>
        <p:nvSpPr>
          <p:cNvPr id="398339" name="Rectangle 3"/>
          <p:cNvSpPr>
            <a:spLocks noGrp="1" noChangeArrowheads="1"/>
          </p:cNvSpPr>
          <p:nvPr>
            <p:ph type="body" idx="1"/>
          </p:nvPr>
        </p:nvSpPr>
        <p:spPr/>
        <p:txBody>
          <a:bodyPr/>
          <a:lstStyle/>
          <a:p>
            <a:pPr defTabSz="905360">
              <a:defRPr/>
            </a:pPr>
            <a:r>
              <a:rPr lang="en-US" dirty="0"/>
              <a:t>Briefly explain role </a:t>
            </a:r>
            <a:r>
              <a:rPr lang="en-US" dirty="0" smtClean="0"/>
              <a:t>Briefly highlight and differentiate roles.</a:t>
            </a:r>
          </a:p>
          <a:p>
            <a:r>
              <a:rPr lang="en-US" dirty="0" smtClean="0"/>
              <a:t>Copy GAO audit on</a:t>
            </a:r>
            <a:r>
              <a:rPr lang="en-US" baseline="0" dirty="0" smtClean="0"/>
              <a:t> your thumb drive</a:t>
            </a:r>
            <a:endParaRPr lang="en-US" dirty="0"/>
          </a:p>
        </p:txBody>
      </p:sp>
    </p:spTree>
    <p:extLst>
      <p:ext uri="{BB962C8B-B14F-4D97-AF65-F5344CB8AC3E}">
        <p14:creationId xmlns:p14="http://schemas.microsoft.com/office/powerpoint/2010/main" val="318985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2098"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3209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2100" name="Rectangle 4"/>
          <p:cNvSpPr>
            <a:spLocks noGrp="1" noChangeArrowheads="1"/>
          </p:cNvSpPr>
          <p:nvPr>
            <p:ph type="dt" sz="quarter" idx="2"/>
          </p:nvPr>
        </p:nvSpPr>
        <p:spPr/>
        <p:txBody>
          <a:bodyPr/>
          <a:lstStyle>
            <a:lvl1pPr>
              <a:defRPr/>
            </a:lvl1pPr>
          </a:lstStyle>
          <a:p>
            <a:endParaRPr lang="en-US"/>
          </a:p>
        </p:txBody>
      </p:sp>
      <p:sp>
        <p:nvSpPr>
          <p:cNvPr id="132101" name="Rectangle 5"/>
          <p:cNvSpPr>
            <a:spLocks noGrp="1" noChangeArrowheads="1"/>
          </p:cNvSpPr>
          <p:nvPr>
            <p:ph type="ftr" sz="quarter" idx="3"/>
          </p:nvPr>
        </p:nvSpPr>
        <p:spPr/>
        <p:txBody>
          <a:bodyPr/>
          <a:lstStyle>
            <a:lvl1pPr>
              <a:defRPr/>
            </a:lvl1pPr>
          </a:lstStyle>
          <a:p>
            <a:endParaRPr lang="en-US"/>
          </a:p>
        </p:txBody>
      </p:sp>
      <p:sp>
        <p:nvSpPr>
          <p:cNvPr id="132102" name="Rectangle 6"/>
          <p:cNvSpPr>
            <a:spLocks noGrp="1" noChangeArrowheads="1"/>
          </p:cNvSpPr>
          <p:nvPr>
            <p:ph type="sldNum" sz="quarter" idx="4"/>
          </p:nvPr>
        </p:nvSpPr>
        <p:spPr/>
        <p:txBody>
          <a:bodyPr/>
          <a:lstStyle>
            <a:lvl1pPr>
              <a:defRPr/>
            </a:lvl1pPr>
          </a:lstStyle>
          <a:p>
            <a:fld id="{CABAE0D6-8755-4F6D-81C1-8F90B1C768A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38D5B7-DDFB-4D24-9574-316859304A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A07E77-620E-4A6E-B4A1-7E1A3D5A10E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28993FB0-4B87-4B6E-9B0F-1E4756C6094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4114800"/>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09CD152-9FE2-4A81-A929-310ECC0326A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8032A25C-7CF2-4C5F-B95C-4757688CF42F}"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46A44166-3BD0-4A01-A763-4794D481C522}"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56271C-55EF-4AAF-803D-901D10B19F5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214027-DD5E-4620-BB18-C83D42079BF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65968A-8E61-4F3D-B7BE-BE810CD859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7C6874B-C813-49DE-B79C-FE0169D6BF9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C6968B2-72DA-4F63-B80E-7FA97145C49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43D0631-BAC9-47F0-A2AC-1CA6F2E4E0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E3A446-43B7-42F7-9E7B-21A14D7FDD0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2C5CAC2-F3D0-4E05-95E5-74E0E5B26E8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1075"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1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effectLst>
                  <a:outerShdw blurRad="38100" dist="38100" dir="2700000" algn="tl">
                    <a:srgbClr val="000000"/>
                  </a:outerShdw>
                </a:effectLst>
                <a:latin typeface="Arial" charset="0"/>
              </a:defRPr>
            </a:lvl1pPr>
          </a:lstStyle>
          <a:p>
            <a:endParaRPr lang="en-US"/>
          </a:p>
        </p:txBody>
      </p:sp>
      <p:sp>
        <p:nvSpPr>
          <p:cNvPr id="131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en-US"/>
          </a:p>
        </p:txBody>
      </p:sp>
      <p:sp>
        <p:nvSpPr>
          <p:cNvPr id="131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B96B0886-BC6B-4700-84DA-D4ED5661E276}"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717" r:id="rId12"/>
    <p:sldLayoutId id="2147483718" r:id="rId13"/>
    <p:sldLayoutId id="2147483721" r:id="rId14"/>
    <p:sldLayoutId id="2147483722" r:id="rId15"/>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8.pn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3"/>
          <p:cNvSpPr txBox="1">
            <a:spLocks noChangeArrowheads="1"/>
          </p:cNvSpPr>
          <p:nvPr/>
        </p:nvSpPr>
        <p:spPr bwMode="auto">
          <a:xfrm>
            <a:off x="971550" y="320675"/>
            <a:ext cx="7175500" cy="1446550"/>
          </a:xfrm>
          <a:prstGeom prst="rect">
            <a:avLst/>
          </a:prstGeom>
          <a:noFill/>
          <a:ln w="9525">
            <a:noFill/>
            <a:miter lim="800000"/>
            <a:headEnd/>
            <a:tailEnd/>
          </a:ln>
          <a:effectLst/>
        </p:spPr>
        <p:txBody>
          <a:bodyPr wrap="square">
            <a:spAutoFit/>
          </a:bodyPr>
          <a:lstStyle/>
          <a:p>
            <a:r>
              <a:rPr lang="en-US" sz="4400" b="1" dirty="0" smtClean="0">
                <a:effectLst>
                  <a:outerShdw blurRad="38100" dist="38100" dir="2700000" algn="tl">
                    <a:srgbClr val="000000">
                      <a:alpha val="43137"/>
                    </a:srgbClr>
                  </a:outerShdw>
                </a:effectLst>
              </a:rPr>
              <a:t>NLAT and BLM </a:t>
            </a:r>
            <a:r>
              <a:rPr lang="en-US" sz="4400" b="1" dirty="0">
                <a:effectLst>
                  <a:outerShdw blurRad="38100" dist="38100" dir="2700000" algn="tl">
                    <a:srgbClr val="000000">
                      <a:alpha val="43137"/>
                    </a:srgbClr>
                  </a:outerShdw>
                </a:effectLst>
              </a:rPr>
              <a:t>National </a:t>
            </a:r>
            <a:r>
              <a:rPr lang="en-US" sz="4400" b="1" dirty="0" smtClean="0">
                <a:effectLst>
                  <a:outerShdw blurRad="38100" dist="38100" dir="2700000" algn="tl">
                    <a:srgbClr val="000000">
                      <a:alpha val="43137"/>
                    </a:srgbClr>
                  </a:outerShdw>
                </a:effectLst>
              </a:rPr>
              <a:t>Land Exchange Oversight</a:t>
            </a:r>
            <a:endParaRPr lang="en-US" sz="4400" b="1" dirty="0">
              <a:effectLst>
                <a:outerShdw blurRad="38100" dist="38100" dir="2700000" algn="tl">
                  <a:srgbClr val="000000">
                    <a:alpha val="43137"/>
                  </a:srgbClr>
                </a:outerShdw>
              </a:effectLst>
            </a:endParaRPr>
          </a:p>
        </p:txBody>
      </p:sp>
      <p:sp>
        <p:nvSpPr>
          <p:cNvPr id="60421" name="Rectangle 5"/>
          <p:cNvSpPr>
            <a:spLocks noChangeArrowheads="1"/>
          </p:cNvSpPr>
          <p:nvPr/>
        </p:nvSpPr>
        <p:spPr bwMode="auto">
          <a:xfrm>
            <a:off x="0" y="6019800"/>
            <a:ext cx="6781800" cy="519113"/>
          </a:xfrm>
          <a:prstGeom prst="rect">
            <a:avLst/>
          </a:prstGeom>
          <a:noFill/>
          <a:ln w="9525">
            <a:noFill/>
            <a:miter lim="800000"/>
            <a:headEnd/>
            <a:tailEnd/>
          </a:ln>
          <a:effectLst/>
        </p:spPr>
        <p:txBody>
          <a:bodyPr>
            <a:spAutoFit/>
          </a:bodyPr>
          <a:lstStyle/>
          <a:p>
            <a:pPr algn="l"/>
            <a:r>
              <a:rPr lang="en-US"/>
              <a:t> </a:t>
            </a:r>
          </a:p>
        </p:txBody>
      </p:sp>
      <p:sp>
        <p:nvSpPr>
          <p:cNvPr id="2" name="AutoShape 2" descr="http://www.search-best-cartoon.com/wallpapers/ice_age/ice_age_07.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www.search-best-cartoon.com/wallpapers/ice_age/ice_age_07.jpg"/>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http://www.search-best-cartoon.com/wallpapers/ice_age/ice_age_07.jpg"/>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http://www.search-best-cartoon.com/wallpapers/ice_age/ice_age_07.jpg"/>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0" descr="http://www.search-best-cartoon.com/wallpapers/ice_age/ice_age_07.jpg"/>
          <p:cNvSpPr>
            <a:spLocks noChangeAspect="1" noChangeArrowheads="1"/>
          </p:cNvSpPr>
          <p:nvPr/>
        </p:nvSpPr>
        <p:spPr bwMode="auto">
          <a:xfrm>
            <a:off x="673100" y="473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2424" y="1974200"/>
            <a:ext cx="5873751" cy="4405313"/>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381000"/>
            <a:ext cx="5727700" cy="1371600"/>
          </a:xfrm>
        </p:spPr>
        <p:txBody>
          <a:bodyPr/>
          <a:lstStyle/>
          <a:p>
            <a:r>
              <a:rPr lang="en-US" sz="4000" b="1" dirty="0"/>
              <a:t>HISTORICAL HIGHLIGHTS</a:t>
            </a:r>
          </a:p>
        </p:txBody>
      </p:sp>
      <p:sp>
        <p:nvSpPr>
          <p:cNvPr id="76803" name="Rectangle 3"/>
          <p:cNvSpPr>
            <a:spLocks noGrp="1" noChangeArrowheads="1"/>
          </p:cNvSpPr>
          <p:nvPr>
            <p:ph type="body" sz="half" idx="1"/>
          </p:nvPr>
        </p:nvSpPr>
        <p:spPr>
          <a:xfrm>
            <a:off x="533400" y="2209800"/>
            <a:ext cx="8305800" cy="4267200"/>
          </a:xfrm>
        </p:spPr>
        <p:txBody>
          <a:bodyPr/>
          <a:lstStyle/>
          <a:p>
            <a:pPr lvl="1">
              <a:buClr>
                <a:schemeClr val="tx1"/>
              </a:buClr>
              <a:buFont typeface="Wingdings" pitchFamily="2" charset="2"/>
              <a:buChar char="q"/>
            </a:pPr>
            <a:r>
              <a:rPr lang="en-US" dirty="0"/>
              <a:t>  1987 – 2003 Series of 7 OIG/GAO Audits </a:t>
            </a:r>
            <a:endParaRPr lang="en-US" dirty="0" smtClean="0"/>
          </a:p>
          <a:p>
            <a:pPr lvl="1">
              <a:buClr>
                <a:schemeClr val="tx1"/>
              </a:buClr>
              <a:buFont typeface="Wingdings" pitchFamily="2" charset="2"/>
              <a:buChar char="q"/>
            </a:pPr>
            <a:r>
              <a:rPr lang="en-US" dirty="0"/>
              <a:t> </a:t>
            </a:r>
            <a:r>
              <a:rPr lang="en-US" dirty="0" smtClean="0"/>
              <a:t> Primary issues: </a:t>
            </a:r>
            <a:r>
              <a:rPr lang="en-US" dirty="0"/>
              <a:t>appraisal, financial or </a:t>
            </a:r>
            <a:r>
              <a:rPr lang="en-US" dirty="0" smtClean="0"/>
              <a:t>land </a:t>
            </a:r>
          </a:p>
          <a:p>
            <a:pPr lvl="1">
              <a:buClr>
                <a:schemeClr val="tx1"/>
              </a:buClr>
              <a:buNone/>
            </a:pPr>
            <a:r>
              <a:rPr lang="en-US" dirty="0" smtClean="0"/>
              <a:t>     exchange process</a:t>
            </a:r>
            <a:endParaRPr lang="en-US" dirty="0"/>
          </a:p>
          <a:p>
            <a:pPr lvl="1">
              <a:buClr>
                <a:schemeClr val="tx1"/>
              </a:buClr>
              <a:buFont typeface="Wingdings" pitchFamily="2" charset="2"/>
              <a:buChar char="q"/>
            </a:pPr>
            <a:r>
              <a:rPr lang="en-US" dirty="0"/>
              <a:t>  National Television &amp; News Media </a:t>
            </a:r>
            <a:r>
              <a:rPr lang="en-US" dirty="0" smtClean="0"/>
              <a:t>Attention</a:t>
            </a:r>
          </a:p>
          <a:p>
            <a:pPr lvl="1">
              <a:buClr>
                <a:schemeClr val="tx1"/>
              </a:buClr>
              <a:buFont typeface="Wingdings" pitchFamily="2" charset="2"/>
              <a:buChar char="q"/>
            </a:pPr>
            <a:r>
              <a:rPr lang="en-US" dirty="0" smtClean="0"/>
              <a:t>  2002 Appraisal </a:t>
            </a:r>
            <a:r>
              <a:rPr lang="en-US" dirty="0"/>
              <a:t>Foundation Report. </a:t>
            </a:r>
            <a:endParaRPr lang="en-US" dirty="0" smtClean="0"/>
          </a:p>
          <a:p>
            <a:pPr lvl="1">
              <a:buClr>
                <a:schemeClr val="tx1"/>
              </a:buClr>
              <a:buFont typeface="Wingdings" pitchFamily="2" charset="2"/>
              <a:buChar char="q"/>
            </a:pPr>
            <a:r>
              <a:rPr lang="en-US" dirty="0" smtClean="0"/>
              <a:t>  2009 GAO Follow-up on June 2000 report</a:t>
            </a:r>
            <a:endParaRPr lang="en-US" dirty="0"/>
          </a:p>
          <a:p>
            <a:pPr lvl="1">
              <a:buClr>
                <a:schemeClr val="tx1"/>
              </a:buClr>
              <a:buFont typeface="Wingdings" pitchFamily="2" charset="2"/>
              <a:buNone/>
            </a:pPr>
            <a:endParaRPr lang="en-US" sz="2400" dirty="0">
              <a:solidFill>
                <a:schemeClr val="accent2"/>
              </a:solidFill>
            </a:endParaRPr>
          </a:p>
          <a:p>
            <a:pPr lvl="1">
              <a:buClr>
                <a:schemeClr val="tx1"/>
              </a:buClr>
              <a:buFont typeface="Wingdings" pitchFamily="2" charset="2"/>
              <a:buNone/>
            </a:pPr>
            <a:endParaRPr lang="en-US" sz="2400" dirty="0"/>
          </a:p>
          <a:p>
            <a:pPr lvl="1">
              <a:buClr>
                <a:schemeClr val="tx1"/>
              </a:buClr>
              <a:buFont typeface="Wingdings" pitchFamily="2" charset="2"/>
              <a:buNone/>
            </a:pPr>
            <a:endParaRPr lang="en-US" sz="2400" dirty="0"/>
          </a:p>
        </p:txBody>
      </p:sp>
      <p:pic>
        <p:nvPicPr>
          <p:cNvPr id="76804" name="Picture 4" descr="rcaqvyuj[1]"/>
          <p:cNvPicPr>
            <a:picLocks noGrp="1" noChangeAspect="1" noChangeArrowheads="1"/>
          </p:cNvPicPr>
          <p:nvPr>
            <p:ph sz="half" idx="2"/>
          </p:nvPr>
        </p:nvPicPr>
        <p:blipFill>
          <a:blip r:embed="rId3" cstate="print"/>
          <a:srcRect/>
          <a:stretch>
            <a:fillRect/>
          </a:stretch>
        </p:blipFill>
        <p:spPr>
          <a:xfrm>
            <a:off x="6019800" y="304800"/>
            <a:ext cx="2362200" cy="16764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6802"/>
                                        </p:tgtEl>
                                        <p:attrNameLst>
                                          <p:attrName>style.visibility</p:attrName>
                                        </p:attrNameLst>
                                      </p:cBhvr>
                                      <p:to>
                                        <p:strVal val="visible"/>
                                      </p:to>
                                    </p:set>
                                    <p:animEffect transition="in" filter="fade">
                                      <p:cBhvr>
                                        <p:cTn id="7" dur="2000"/>
                                        <p:tgtEl>
                                          <p:spTgt spid="768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6803"/>
                                        </p:tgtEl>
                                        <p:attrNameLst>
                                          <p:attrName>style.visibility</p:attrName>
                                        </p:attrNameLst>
                                      </p:cBhvr>
                                      <p:to>
                                        <p:strVal val="visible"/>
                                      </p:to>
                                    </p:set>
                                    <p:animEffect transition="in" filter="fade">
                                      <p:cBhvr>
                                        <p:cTn id="10" dur="2000"/>
                                        <p:tgtEl>
                                          <p:spTgt spid="76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0"/>
            <a:ext cx="7772400" cy="1219200"/>
          </a:xfrm>
        </p:spPr>
        <p:txBody>
          <a:bodyPr/>
          <a:lstStyle/>
          <a:p>
            <a:r>
              <a:rPr lang="en-US" dirty="0" smtClean="0"/>
              <a:t>Summary of Audits/Reports</a:t>
            </a:r>
            <a:endParaRPr lang="en-US" dirty="0"/>
          </a:p>
        </p:txBody>
      </p:sp>
      <p:sp>
        <p:nvSpPr>
          <p:cNvPr id="73731" name="Rectangle 3"/>
          <p:cNvSpPr>
            <a:spLocks noGrp="1" noChangeArrowheads="1"/>
          </p:cNvSpPr>
          <p:nvPr>
            <p:ph idx="1"/>
          </p:nvPr>
        </p:nvSpPr>
        <p:spPr>
          <a:xfrm>
            <a:off x="457200" y="1676400"/>
            <a:ext cx="8229600" cy="4800600"/>
          </a:xfrm>
        </p:spPr>
        <p:txBody>
          <a:bodyPr/>
          <a:lstStyle/>
          <a:p>
            <a:pPr>
              <a:lnSpc>
                <a:spcPct val="80000"/>
              </a:lnSpc>
              <a:buClr>
                <a:schemeClr val="tx1"/>
              </a:buClr>
              <a:buFont typeface="Wingdings" pitchFamily="2" charset="2"/>
              <a:buChar char="Ø"/>
            </a:pPr>
            <a:r>
              <a:rPr lang="en-US" sz="2400" dirty="0"/>
              <a:t>July 1996-Nevada Land Exchange Activities (OIG Report 96-I-1025)</a:t>
            </a:r>
          </a:p>
          <a:p>
            <a:pPr>
              <a:lnSpc>
                <a:spcPct val="80000"/>
              </a:lnSpc>
              <a:buClr>
                <a:schemeClr val="tx1"/>
              </a:buClr>
              <a:buFont typeface="Wingdings" pitchFamily="2" charset="2"/>
              <a:buChar char="Ø"/>
            </a:pPr>
            <a:r>
              <a:rPr lang="en-US" sz="2400" dirty="0"/>
              <a:t>March 1998-Del Webb Land Exchange (OIG Report 98-I-363)</a:t>
            </a:r>
          </a:p>
          <a:p>
            <a:pPr>
              <a:lnSpc>
                <a:spcPct val="80000"/>
              </a:lnSpc>
              <a:buClr>
                <a:schemeClr val="tx1"/>
              </a:buClr>
              <a:buFont typeface="Wingdings" pitchFamily="2" charset="2"/>
              <a:buChar char="Ø"/>
            </a:pPr>
            <a:r>
              <a:rPr lang="en-US" sz="2400" dirty="0"/>
              <a:t>September 1998-Followup of Nevada Land Exchange Activities (OIG Report 98-I-689)</a:t>
            </a:r>
          </a:p>
          <a:p>
            <a:pPr>
              <a:lnSpc>
                <a:spcPct val="80000"/>
              </a:lnSpc>
              <a:buClr>
                <a:schemeClr val="tx1"/>
              </a:buClr>
              <a:buFont typeface="Wingdings" pitchFamily="2" charset="2"/>
              <a:buChar char="Ø"/>
            </a:pPr>
            <a:r>
              <a:rPr lang="en-US" sz="2400" dirty="0"/>
              <a:t>June 2000-Land Exchanges Need to Reflect Appropriate Value and Serve the Public Interest (GAO Report RCED-00-73)</a:t>
            </a:r>
          </a:p>
          <a:p>
            <a:pPr>
              <a:lnSpc>
                <a:spcPct val="80000"/>
              </a:lnSpc>
              <a:buClr>
                <a:schemeClr val="tx1"/>
              </a:buClr>
              <a:buFont typeface="Wingdings" pitchFamily="2" charset="2"/>
              <a:buChar char="Ø"/>
            </a:pPr>
            <a:r>
              <a:rPr lang="en-US" sz="2400" dirty="0"/>
              <a:t>July 2001-Land Exchanges and Acquisitions, Utah (OIG Report 2001-I-413) </a:t>
            </a:r>
          </a:p>
          <a:p>
            <a:pPr>
              <a:lnSpc>
                <a:spcPct val="80000"/>
              </a:lnSpc>
              <a:buClr>
                <a:schemeClr val="tx1"/>
              </a:buClr>
              <a:buFont typeface="Wingdings" pitchFamily="2" charset="2"/>
              <a:buChar char="Ø"/>
            </a:pPr>
            <a:r>
              <a:rPr lang="en-US" sz="2400" dirty="0" smtClean="0"/>
              <a:t>October 2002-Appraisal Foundation Report</a:t>
            </a:r>
          </a:p>
          <a:p>
            <a:pPr>
              <a:lnSpc>
                <a:spcPct val="80000"/>
              </a:lnSpc>
              <a:buClr>
                <a:schemeClr val="tx1"/>
              </a:buClr>
              <a:buFont typeface="Wingdings" pitchFamily="2" charset="2"/>
              <a:buChar char="Ø"/>
            </a:pPr>
            <a:r>
              <a:rPr lang="en-US" sz="2400" dirty="0" smtClean="0"/>
              <a:t>June 2009 – Federal Land Management, BLM and the Forest Service Have Improved Oversight of the Land Exchange Process, but Additional Actions Are Needed (GAO-09-611)</a:t>
            </a:r>
          </a:p>
          <a:p>
            <a:pPr>
              <a:lnSpc>
                <a:spcPct val="80000"/>
              </a:lnSpc>
              <a:buClr>
                <a:schemeClr val="tx1"/>
              </a:buClr>
              <a:buFont typeface="Wingdings" pitchFamily="2" charset="2"/>
              <a:buChar char="Ø"/>
            </a:pPr>
            <a:endParaRPr lang="en-US" sz="2400" dirty="0" smtClean="0">
              <a:solidFill>
                <a:schemeClr val="bg1">
                  <a:lumMod val="40000"/>
                  <a:lumOff val="60000"/>
                </a:schemeClr>
              </a:solidFill>
            </a:endParaRPr>
          </a:p>
        </p:txBody>
      </p:sp>
      <p:sp>
        <p:nvSpPr>
          <p:cNvPr id="73732" name="Line 4"/>
          <p:cNvSpPr>
            <a:spLocks noChangeShapeType="1"/>
          </p:cNvSpPr>
          <p:nvPr/>
        </p:nvSpPr>
        <p:spPr bwMode="auto">
          <a:xfrm>
            <a:off x="1295400" y="1524000"/>
            <a:ext cx="6553200" cy="0"/>
          </a:xfrm>
          <a:prstGeom prst="line">
            <a:avLst/>
          </a:prstGeom>
          <a:noFill/>
          <a:ln w="38100">
            <a:solidFill>
              <a:schemeClr val="tx1"/>
            </a:solidFill>
            <a:round/>
            <a:headEnd/>
            <a:tailEnd/>
          </a:ln>
          <a:effectLst/>
        </p:spPr>
        <p:txBody>
          <a:bodyP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3731"/>
                                        </p:tgtEl>
                                        <p:attrNameLst>
                                          <p:attrName>style.visibility</p:attrName>
                                        </p:attrNameLst>
                                      </p:cBhvr>
                                      <p:to>
                                        <p:strVal val="visible"/>
                                      </p:to>
                                    </p:set>
                                    <p:animEffect transition="in" filter="fade">
                                      <p:cBhvr>
                                        <p:cTn id="10" dur="2000"/>
                                        <p:tgtEl>
                                          <p:spTgt spid="73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838200"/>
            <a:ext cx="6172200" cy="1143000"/>
          </a:xfrm>
        </p:spPr>
        <p:txBody>
          <a:bodyPr/>
          <a:lstStyle/>
          <a:p>
            <a:r>
              <a:rPr lang="en-US" dirty="0"/>
              <a:t>BLM Response:</a:t>
            </a:r>
          </a:p>
        </p:txBody>
      </p:sp>
      <p:sp>
        <p:nvSpPr>
          <p:cNvPr id="88067" name="Rectangle 3"/>
          <p:cNvSpPr>
            <a:spLocks noGrp="1" noChangeArrowheads="1"/>
          </p:cNvSpPr>
          <p:nvPr>
            <p:ph type="body" sz="half" idx="1"/>
          </p:nvPr>
        </p:nvSpPr>
        <p:spPr>
          <a:xfrm>
            <a:off x="457200" y="2514600"/>
            <a:ext cx="7315200" cy="3581400"/>
          </a:xfrm>
        </p:spPr>
        <p:txBody>
          <a:bodyPr/>
          <a:lstStyle/>
          <a:p>
            <a:pPr lvl="0">
              <a:lnSpc>
                <a:spcPct val="90000"/>
              </a:lnSpc>
              <a:buClr>
                <a:srgbClr val="00CCFF"/>
              </a:buClr>
            </a:pPr>
            <a:r>
              <a:rPr lang="en-US" dirty="0">
                <a:solidFill>
                  <a:srgbClr val="FFFFFF"/>
                </a:solidFill>
              </a:rPr>
              <a:t>State Director and Washington Office </a:t>
            </a:r>
            <a:r>
              <a:rPr lang="en-US" dirty="0" smtClean="0">
                <a:solidFill>
                  <a:srgbClr val="FFFFFF"/>
                </a:solidFill>
              </a:rPr>
              <a:t>(WO-350 &amp; WO-300) review and BLM Director concurrence at Feasibility and Decision Stages</a:t>
            </a:r>
          </a:p>
          <a:p>
            <a:pPr marL="0" lvl="0" indent="0">
              <a:lnSpc>
                <a:spcPct val="90000"/>
              </a:lnSpc>
              <a:buClr>
                <a:srgbClr val="00CCFF"/>
              </a:buClr>
              <a:buNone/>
            </a:pPr>
            <a:endParaRPr lang="en-US" dirty="0" smtClean="0"/>
          </a:p>
          <a:p>
            <a:pPr>
              <a:lnSpc>
                <a:spcPct val="90000"/>
              </a:lnSpc>
            </a:pPr>
            <a:r>
              <a:rPr lang="en-US" dirty="0" smtClean="0"/>
              <a:t>Workgroup Report/Recommendations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p:cTn id="7" dur="1000" fill="hold"/>
                                        <p:tgtEl>
                                          <p:spTgt spid="88066"/>
                                        </p:tgtEl>
                                        <p:attrNameLst>
                                          <p:attrName>ppt_x</p:attrName>
                                        </p:attrNameLst>
                                      </p:cBhvr>
                                      <p:tavLst>
                                        <p:tav tm="0">
                                          <p:val>
                                            <p:strVal val="#ppt_x-.2"/>
                                          </p:val>
                                        </p:tav>
                                        <p:tav tm="100000">
                                          <p:val>
                                            <p:strVal val="#ppt_x"/>
                                          </p:val>
                                        </p:tav>
                                      </p:tavLst>
                                    </p:anim>
                                    <p:anim calcmode="lin" valueType="num">
                                      <p:cBhvr>
                                        <p:cTn id="8" dur="1000" fill="hold"/>
                                        <p:tgtEl>
                                          <p:spTgt spid="880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8806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8067">
                                            <p:txEl>
                                              <p:pRg st="0" end="0"/>
                                            </p:txEl>
                                          </p:spTgt>
                                        </p:tgtEl>
                                        <p:attrNameLst>
                                          <p:attrName>style.visibility</p:attrName>
                                        </p:attrNameLst>
                                      </p:cBhvr>
                                      <p:to>
                                        <p:strVal val="visible"/>
                                      </p:to>
                                    </p:set>
                                    <p:animEffect transition="in" filter="fade">
                                      <p:cBhvr>
                                        <p:cTn id="14" dur="500"/>
                                        <p:tgtEl>
                                          <p:spTgt spid="88067">
                                            <p:txEl>
                                              <p:pRg st="0" end="0"/>
                                            </p:txEl>
                                          </p:spTgt>
                                        </p:tgtEl>
                                      </p:cBhvr>
                                    </p:animEffect>
                                    <p:anim calcmode="lin" valueType="num">
                                      <p:cBhvr>
                                        <p:cTn id="15" dur="5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80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88067">
                                            <p:txEl>
                                              <p:pRg st="2" end="2"/>
                                            </p:txEl>
                                          </p:spTgt>
                                        </p:tgtEl>
                                        <p:attrNameLst>
                                          <p:attrName>style.visibility</p:attrName>
                                        </p:attrNameLst>
                                      </p:cBhvr>
                                      <p:to>
                                        <p:strVal val="visible"/>
                                      </p:to>
                                    </p:set>
                                    <p:animEffect transition="in" filter="fade">
                                      <p:cBhvr>
                                        <p:cTn id="21" dur="500"/>
                                        <p:tgtEl>
                                          <p:spTgt spid="88067">
                                            <p:txEl>
                                              <p:pRg st="2" end="2"/>
                                            </p:txEl>
                                          </p:spTgt>
                                        </p:tgtEl>
                                      </p:cBhvr>
                                    </p:animEffect>
                                    <p:anim calcmode="lin" valueType="num">
                                      <p:cBhvr>
                                        <p:cTn id="22" dur="5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8806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838200"/>
            <a:ext cx="6172200" cy="1143000"/>
          </a:xfrm>
        </p:spPr>
        <p:txBody>
          <a:bodyPr/>
          <a:lstStyle/>
          <a:p>
            <a:r>
              <a:rPr lang="en-US" dirty="0" smtClean="0"/>
              <a:t>FS </a:t>
            </a:r>
            <a:r>
              <a:rPr lang="en-US" dirty="0"/>
              <a:t>Response:</a:t>
            </a:r>
          </a:p>
        </p:txBody>
      </p:sp>
      <p:sp>
        <p:nvSpPr>
          <p:cNvPr id="88067" name="Rectangle 3"/>
          <p:cNvSpPr>
            <a:spLocks noGrp="1" noChangeArrowheads="1"/>
          </p:cNvSpPr>
          <p:nvPr>
            <p:ph type="body" sz="half" idx="1"/>
          </p:nvPr>
        </p:nvSpPr>
        <p:spPr>
          <a:xfrm>
            <a:off x="457200" y="2514600"/>
            <a:ext cx="7315200" cy="3581400"/>
          </a:xfrm>
        </p:spPr>
        <p:txBody>
          <a:bodyPr/>
          <a:lstStyle/>
          <a:p>
            <a:pPr lvl="0">
              <a:lnSpc>
                <a:spcPct val="90000"/>
              </a:lnSpc>
              <a:buClr>
                <a:srgbClr val="00CCFF"/>
              </a:buClr>
            </a:pPr>
            <a:r>
              <a:rPr lang="en-US" dirty="0" smtClean="0">
                <a:solidFill>
                  <a:srgbClr val="FFFFFF"/>
                </a:solidFill>
              </a:rPr>
              <a:t>Developed an agency wide format for Feasibility Analysis</a:t>
            </a:r>
          </a:p>
          <a:p>
            <a:pPr lvl="0">
              <a:lnSpc>
                <a:spcPct val="90000"/>
              </a:lnSpc>
              <a:buClr>
                <a:srgbClr val="00CCFF"/>
              </a:buClr>
            </a:pPr>
            <a:r>
              <a:rPr lang="en-US" dirty="0" smtClean="0">
                <a:solidFill>
                  <a:srgbClr val="FFFFFF"/>
                </a:solidFill>
              </a:rPr>
              <a:t>Revised and Standard ATI Schedule</a:t>
            </a:r>
          </a:p>
          <a:p>
            <a:pPr lvl="0">
              <a:lnSpc>
                <a:spcPct val="90000"/>
              </a:lnSpc>
              <a:buClr>
                <a:srgbClr val="00CCFF"/>
              </a:buClr>
            </a:pPr>
            <a:r>
              <a:rPr lang="en-US" dirty="0" smtClean="0">
                <a:solidFill>
                  <a:srgbClr val="FFFFFF"/>
                </a:solidFill>
              </a:rPr>
              <a:t>New Manual and Handbook for LEX</a:t>
            </a:r>
          </a:p>
          <a:p>
            <a:pPr lvl="0">
              <a:lnSpc>
                <a:spcPct val="90000"/>
              </a:lnSpc>
              <a:buClr>
                <a:srgbClr val="00CCFF"/>
              </a:buClr>
            </a:pPr>
            <a:r>
              <a:rPr lang="en-US" dirty="0" smtClean="0">
                <a:solidFill>
                  <a:srgbClr val="FFFFFF"/>
                </a:solidFill>
              </a:rPr>
              <a:t>NLAT Review</a:t>
            </a:r>
          </a:p>
          <a:p>
            <a:pPr lvl="0">
              <a:lnSpc>
                <a:spcPct val="90000"/>
              </a:lnSpc>
              <a:buClr>
                <a:srgbClr val="00CCFF"/>
              </a:buClr>
            </a:pPr>
            <a:r>
              <a:rPr lang="en-US" dirty="0" smtClean="0">
                <a:solidFill>
                  <a:srgbClr val="FFFFFF"/>
                </a:solidFill>
              </a:rPr>
              <a:t>Expanded Training Opportunities</a:t>
            </a:r>
          </a:p>
        </p:txBody>
      </p:sp>
    </p:spTree>
    <p:extLst>
      <p:ext uri="{BB962C8B-B14F-4D97-AF65-F5344CB8AC3E}">
        <p14:creationId xmlns:p14="http://schemas.microsoft.com/office/powerpoint/2010/main" val="26656387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p:cTn id="7" dur="1000" fill="hold"/>
                                        <p:tgtEl>
                                          <p:spTgt spid="88066"/>
                                        </p:tgtEl>
                                        <p:attrNameLst>
                                          <p:attrName>ppt_x</p:attrName>
                                        </p:attrNameLst>
                                      </p:cBhvr>
                                      <p:tavLst>
                                        <p:tav tm="0">
                                          <p:val>
                                            <p:strVal val="#ppt_x-.2"/>
                                          </p:val>
                                        </p:tav>
                                        <p:tav tm="100000">
                                          <p:val>
                                            <p:strVal val="#ppt_x"/>
                                          </p:val>
                                        </p:tav>
                                      </p:tavLst>
                                    </p:anim>
                                    <p:anim calcmode="lin" valueType="num">
                                      <p:cBhvr>
                                        <p:cTn id="8" dur="1000" fill="hold"/>
                                        <p:tgtEl>
                                          <p:spTgt spid="880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8806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8067">
                                            <p:txEl>
                                              <p:pRg st="0" end="0"/>
                                            </p:txEl>
                                          </p:spTgt>
                                        </p:tgtEl>
                                        <p:attrNameLst>
                                          <p:attrName>style.visibility</p:attrName>
                                        </p:attrNameLst>
                                      </p:cBhvr>
                                      <p:to>
                                        <p:strVal val="visible"/>
                                      </p:to>
                                    </p:set>
                                    <p:animEffect transition="in" filter="fade">
                                      <p:cBhvr>
                                        <p:cTn id="14" dur="500"/>
                                        <p:tgtEl>
                                          <p:spTgt spid="88067">
                                            <p:txEl>
                                              <p:pRg st="0" end="0"/>
                                            </p:txEl>
                                          </p:spTgt>
                                        </p:tgtEl>
                                      </p:cBhvr>
                                    </p:animEffect>
                                    <p:anim calcmode="lin" valueType="num">
                                      <p:cBhvr>
                                        <p:cTn id="15" dur="5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80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88067">
                                            <p:txEl>
                                              <p:pRg st="1" end="1"/>
                                            </p:txEl>
                                          </p:spTgt>
                                        </p:tgtEl>
                                        <p:attrNameLst>
                                          <p:attrName>style.visibility</p:attrName>
                                        </p:attrNameLst>
                                      </p:cBhvr>
                                      <p:to>
                                        <p:strVal val="visible"/>
                                      </p:to>
                                    </p:set>
                                    <p:animEffect transition="in" filter="fade">
                                      <p:cBhvr>
                                        <p:cTn id="21" dur="500"/>
                                        <p:tgtEl>
                                          <p:spTgt spid="88067">
                                            <p:txEl>
                                              <p:pRg st="1" end="1"/>
                                            </p:txEl>
                                          </p:spTgt>
                                        </p:tgtEl>
                                      </p:cBhvr>
                                    </p:animEffect>
                                    <p:anim calcmode="lin" valueType="num">
                                      <p:cBhvr>
                                        <p:cTn id="22"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8806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88067">
                                            <p:txEl>
                                              <p:pRg st="2" end="2"/>
                                            </p:txEl>
                                          </p:spTgt>
                                        </p:tgtEl>
                                        <p:attrNameLst>
                                          <p:attrName>style.visibility</p:attrName>
                                        </p:attrNameLst>
                                      </p:cBhvr>
                                      <p:to>
                                        <p:strVal val="visible"/>
                                      </p:to>
                                    </p:set>
                                    <p:animEffect transition="in" filter="fade">
                                      <p:cBhvr>
                                        <p:cTn id="28" dur="500"/>
                                        <p:tgtEl>
                                          <p:spTgt spid="88067">
                                            <p:txEl>
                                              <p:pRg st="2" end="2"/>
                                            </p:txEl>
                                          </p:spTgt>
                                        </p:tgtEl>
                                      </p:cBhvr>
                                    </p:animEffect>
                                    <p:anim calcmode="lin" valueType="num">
                                      <p:cBhvr>
                                        <p:cTn id="29" dur="5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8806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88067">
                                            <p:txEl>
                                              <p:pRg st="3" end="3"/>
                                            </p:txEl>
                                          </p:spTgt>
                                        </p:tgtEl>
                                        <p:attrNameLst>
                                          <p:attrName>style.visibility</p:attrName>
                                        </p:attrNameLst>
                                      </p:cBhvr>
                                      <p:to>
                                        <p:strVal val="visible"/>
                                      </p:to>
                                    </p:set>
                                    <p:animEffect transition="in" filter="fade">
                                      <p:cBhvr>
                                        <p:cTn id="35" dur="500"/>
                                        <p:tgtEl>
                                          <p:spTgt spid="88067">
                                            <p:txEl>
                                              <p:pRg st="3" end="3"/>
                                            </p:txEl>
                                          </p:spTgt>
                                        </p:tgtEl>
                                      </p:cBhvr>
                                    </p:animEffect>
                                    <p:anim calcmode="lin" valueType="num">
                                      <p:cBhvr>
                                        <p:cTn id="36"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8806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88067">
                                            <p:txEl>
                                              <p:pRg st="4" end="4"/>
                                            </p:txEl>
                                          </p:spTgt>
                                        </p:tgtEl>
                                        <p:attrNameLst>
                                          <p:attrName>style.visibility</p:attrName>
                                        </p:attrNameLst>
                                      </p:cBhvr>
                                      <p:to>
                                        <p:strVal val="visible"/>
                                      </p:to>
                                    </p:set>
                                    <p:animEffect transition="in" filter="fade">
                                      <p:cBhvr>
                                        <p:cTn id="42" dur="500"/>
                                        <p:tgtEl>
                                          <p:spTgt spid="88067">
                                            <p:txEl>
                                              <p:pRg st="4" end="4"/>
                                            </p:txEl>
                                          </p:spTgt>
                                        </p:tgtEl>
                                      </p:cBhvr>
                                    </p:animEffect>
                                    <p:anim calcmode="lin" valueType="num">
                                      <p:cBhvr>
                                        <p:cTn id="43" dur="500" fill="hold"/>
                                        <p:tgtEl>
                                          <p:spTgt spid="8806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8806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560173" y="228600"/>
            <a:ext cx="8229600" cy="990600"/>
          </a:xfrm>
        </p:spPr>
        <p:txBody>
          <a:bodyPr/>
          <a:lstStyle/>
          <a:p>
            <a:r>
              <a:rPr lang="en-US" dirty="0"/>
              <a:t>Reviewers look at:</a:t>
            </a:r>
          </a:p>
        </p:txBody>
      </p:sp>
      <p:sp>
        <p:nvSpPr>
          <p:cNvPr id="89091" name="Rectangle 3"/>
          <p:cNvSpPr>
            <a:spLocks noGrp="1" noChangeArrowheads="1"/>
          </p:cNvSpPr>
          <p:nvPr>
            <p:ph type="body" sz="half" idx="1"/>
          </p:nvPr>
        </p:nvSpPr>
        <p:spPr>
          <a:xfrm>
            <a:off x="457200" y="1363362"/>
            <a:ext cx="4572000" cy="5266038"/>
          </a:xfrm>
        </p:spPr>
        <p:txBody>
          <a:bodyPr/>
          <a:lstStyle/>
          <a:p>
            <a:r>
              <a:rPr lang="en-US" sz="2400" dirty="0"/>
              <a:t>Public Interest </a:t>
            </a:r>
            <a:r>
              <a:rPr lang="en-US" sz="2400" dirty="0" smtClean="0"/>
              <a:t>Factors</a:t>
            </a:r>
            <a:endParaRPr lang="en-US" sz="2400" dirty="0"/>
          </a:p>
          <a:p>
            <a:r>
              <a:rPr lang="en-US" sz="2400" dirty="0" smtClean="0"/>
              <a:t>Land </a:t>
            </a:r>
            <a:r>
              <a:rPr lang="en-US" sz="2400" dirty="0"/>
              <a:t>Sales vs. </a:t>
            </a:r>
            <a:r>
              <a:rPr lang="en-US" sz="2400" dirty="0" smtClean="0"/>
              <a:t>Exchange</a:t>
            </a:r>
            <a:endParaRPr lang="en-US" sz="2400" dirty="0"/>
          </a:p>
          <a:p>
            <a:r>
              <a:rPr lang="en-US" sz="2400" dirty="0"/>
              <a:t>Cost </a:t>
            </a:r>
            <a:r>
              <a:rPr lang="en-US" sz="2400" dirty="0" smtClean="0"/>
              <a:t>Sharing</a:t>
            </a:r>
            <a:endParaRPr lang="en-US" sz="2400" dirty="0"/>
          </a:p>
          <a:p>
            <a:r>
              <a:rPr lang="en-US" sz="2400" dirty="0" smtClean="0"/>
              <a:t>Appraisal/Valuation</a:t>
            </a:r>
          </a:p>
          <a:p>
            <a:r>
              <a:rPr lang="en-US" sz="2400" dirty="0" smtClean="0"/>
              <a:t>Congressional Notification, State/County/local Support or Opposition, Office of Solicitor input, etc.</a:t>
            </a:r>
          </a:p>
          <a:p>
            <a:r>
              <a:rPr lang="en-US" sz="2400" dirty="0" smtClean="0"/>
              <a:t>Compliance with NEPA and other laws, regulations and policies</a:t>
            </a:r>
          </a:p>
          <a:p>
            <a:r>
              <a:rPr lang="en-US" sz="2400" dirty="0" smtClean="0"/>
              <a:t>Conformance with land use plans</a:t>
            </a:r>
            <a:endParaRPr lang="en-US" sz="2400" dirty="0"/>
          </a:p>
          <a:p>
            <a:endParaRPr lang="en-US" sz="2400" dirty="0"/>
          </a:p>
        </p:txBody>
      </p:sp>
      <p:pic>
        <p:nvPicPr>
          <p:cNvPr id="3"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214551" y="1676400"/>
            <a:ext cx="3581400" cy="358140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fade">
                                      <p:cBhvr>
                                        <p:cTn id="7" dur="2000"/>
                                        <p:tgtEl>
                                          <p:spTgt spid="8909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9091"/>
                                        </p:tgtEl>
                                        <p:attrNameLst>
                                          <p:attrName>style.visibility</p:attrName>
                                        </p:attrNameLst>
                                      </p:cBhvr>
                                      <p:to>
                                        <p:strVal val="visible"/>
                                      </p:to>
                                    </p:set>
                                    <p:animEffect transition="in" filter="fade">
                                      <p:cBhvr>
                                        <p:cTn id="10" dur="2000"/>
                                        <p:tgtEl>
                                          <p:spTgt spid="89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Rot="1" noChangeArrowheads="1"/>
          </p:cNvSpPr>
          <p:nvPr>
            <p:ph type="title"/>
          </p:nvPr>
        </p:nvSpPr>
        <p:spPr/>
        <p:txBody>
          <a:bodyPr/>
          <a:lstStyle/>
          <a:p>
            <a:pPr eaLnBrk="1" hangingPunct="1">
              <a:defRPr/>
            </a:pPr>
            <a:r>
              <a:rPr lang="en-US" sz="3200" dirty="0" smtClean="0"/>
              <a:t>Review Procedures &amp; Improvements</a:t>
            </a:r>
          </a:p>
        </p:txBody>
      </p:sp>
      <p:sp>
        <p:nvSpPr>
          <p:cNvPr id="281603" name="Rectangle 3"/>
          <p:cNvSpPr>
            <a:spLocks noGrp="1" noChangeArrowheads="1"/>
          </p:cNvSpPr>
          <p:nvPr>
            <p:ph idx="1"/>
          </p:nvPr>
        </p:nvSpPr>
        <p:spPr>
          <a:xfrm>
            <a:off x="457200" y="1828800"/>
            <a:ext cx="8229600" cy="4724400"/>
          </a:xfrm>
        </p:spPr>
        <p:txBody>
          <a:bodyPr/>
          <a:lstStyle/>
          <a:p>
            <a:pPr marL="609600" indent="-609600" eaLnBrk="1" hangingPunct="1">
              <a:defRPr/>
            </a:pPr>
            <a:r>
              <a:rPr lang="en-US" sz="2800" dirty="0" smtClean="0"/>
              <a:t>Discussion of Review Process 	</a:t>
            </a:r>
          </a:p>
          <a:p>
            <a:pPr marL="1009650" lvl="1" indent="-609600">
              <a:defRPr/>
            </a:pPr>
            <a:r>
              <a:rPr lang="en-US" sz="2400" dirty="0" smtClean="0"/>
              <a:t>Review Checklist* </a:t>
            </a:r>
          </a:p>
          <a:p>
            <a:pPr marL="609600" indent="-609600" eaLnBrk="1" hangingPunct="1">
              <a:defRPr/>
            </a:pPr>
            <a:r>
              <a:rPr lang="en-US" sz="2800" dirty="0" smtClean="0"/>
              <a:t>Coordination, Visits and State Workshops </a:t>
            </a:r>
          </a:p>
          <a:p>
            <a:pPr marL="660400" indent="-660400">
              <a:lnSpc>
                <a:spcPct val="90000"/>
              </a:lnSpc>
            </a:pPr>
            <a:r>
              <a:rPr lang="en-US" sz="2800" dirty="0" smtClean="0"/>
              <a:t>Implement Workgroup Recommendations</a:t>
            </a:r>
          </a:p>
          <a:p>
            <a:pPr marL="660400" indent="-660400">
              <a:lnSpc>
                <a:spcPct val="90000"/>
              </a:lnSpc>
            </a:pPr>
            <a:r>
              <a:rPr lang="en-US" sz="2800" dirty="0" smtClean="0"/>
              <a:t>Review Land Exchange Training </a:t>
            </a:r>
          </a:p>
          <a:p>
            <a:pPr marL="609600" indent="-609600" eaLnBrk="1" hangingPunct="1">
              <a:defRPr/>
            </a:pPr>
            <a:r>
              <a:rPr lang="en-US" sz="2800" dirty="0" smtClean="0"/>
              <a:t>Land Exchange Handbook (H-2200-1)</a:t>
            </a:r>
          </a:p>
          <a:p>
            <a:pPr marL="609600" indent="-609600" eaLnBrk="1" hangingPunct="1">
              <a:defRPr/>
            </a:pPr>
            <a:r>
              <a:rPr lang="en-US" sz="2800" dirty="0" smtClean="0"/>
              <a:t>Land Exchange Directory	  </a:t>
            </a:r>
          </a:p>
          <a:p>
            <a:pPr marL="609600" indent="-609600" eaLnBrk="1" hangingPunct="1">
              <a:buNone/>
              <a:defRPr/>
            </a:pPr>
            <a:r>
              <a:rPr lang="en-US" sz="2800" dirty="0" smtClean="0">
                <a:solidFill>
                  <a:srgbClr val="FFC000"/>
                </a:solidFill>
              </a:rPr>
              <a:t>         </a:t>
            </a:r>
            <a:r>
              <a:rPr lang="en-US" sz="2400" dirty="0" smtClean="0">
                <a:solidFill>
                  <a:srgbClr val="FFC000"/>
                </a:solidFill>
              </a:rPr>
              <a:t>\\blm\dfs\wo\pub\Land Exchange </a:t>
            </a:r>
          </a:p>
          <a:p>
            <a:pPr marL="609600" indent="-609600" eaLnBrk="1" hangingPunct="1">
              <a:buFont typeface="Wingdings" pitchFamily="2" charset="2"/>
              <a:buNone/>
              <a:defRPr/>
            </a:pPr>
            <a:endParaRPr lang="en-US"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fade">
                                      <p:cBhvr>
                                        <p:cTn id="7" dur="2000"/>
                                        <p:tgtEl>
                                          <p:spTgt spid="2816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1603"/>
                                        </p:tgtEl>
                                        <p:attrNameLst>
                                          <p:attrName>style.visibility</p:attrName>
                                        </p:attrNameLst>
                                      </p:cBhvr>
                                      <p:to>
                                        <p:strVal val="visible"/>
                                      </p:to>
                                    </p:set>
                                    <p:animEffect transition="in" filter="fade">
                                      <p:cBhvr>
                                        <p:cTn id="10" dur="2000"/>
                                        <p:tgtEl>
                                          <p:spTgt spid="281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p:bldP spid="28160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6" name="Rectangle 4"/>
          <p:cNvSpPr>
            <a:spLocks noGrp="1" noChangeArrowheads="1"/>
          </p:cNvSpPr>
          <p:nvPr>
            <p:ph type="title"/>
          </p:nvPr>
        </p:nvSpPr>
        <p:spPr>
          <a:xfrm>
            <a:off x="1257300" y="152400"/>
            <a:ext cx="6629400" cy="914400"/>
          </a:xfrm>
        </p:spPr>
        <p:txBody>
          <a:bodyPr/>
          <a:lstStyle/>
          <a:p>
            <a:r>
              <a:rPr lang="en-US" dirty="0" smtClean="0"/>
              <a:t>BLM National </a:t>
            </a:r>
            <a:r>
              <a:rPr lang="en-US" dirty="0"/>
              <a:t>Level </a:t>
            </a:r>
            <a:r>
              <a:rPr lang="en-US" dirty="0" smtClean="0"/>
              <a:t>Issues</a:t>
            </a:r>
            <a:endParaRPr lang="en-US" dirty="0"/>
          </a:p>
        </p:txBody>
      </p:sp>
      <p:sp>
        <p:nvSpPr>
          <p:cNvPr id="422917" name="Rectangle 5"/>
          <p:cNvSpPr>
            <a:spLocks noGrp="1" noChangeArrowheads="1"/>
          </p:cNvSpPr>
          <p:nvPr>
            <p:ph sz="half" idx="1"/>
          </p:nvPr>
        </p:nvSpPr>
        <p:spPr>
          <a:xfrm>
            <a:off x="304800" y="1600200"/>
            <a:ext cx="4267200" cy="5029200"/>
          </a:xfrm>
        </p:spPr>
        <p:txBody>
          <a:bodyPr/>
          <a:lstStyle/>
          <a:p>
            <a:pPr>
              <a:spcBef>
                <a:spcPts val="0"/>
              </a:spcBef>
              <a:spcAft>
                <a:spcPts val="600"/>
              </a:spcAft>
            </a:pPr>
            <a:r>
              <a:rPr lang="en-US" dirty="0" smtClean="0"/>
              <a:t>Phased Exchanges/Ledgers</a:t>
            </a:r>
          </a:p>
          <a:p>
            <a:pPr>
              <a:spcBef>
                <a:spcPts val="0"/>
              </a:spcBef>
              <a:spcAft>
                <a:spcPts val="600"/>
              </a:spcAft>
            </a:pPr>
            <a:r>
              <a:rPr lang="en-US" dirty="0" smtClean="0"/>
              <a:t>Appraisals </a:t>
            </a:r>
          </a:p>
          <a:p>
            <a:pPr>
              <a:spcBef>
                <a:spcPts val="0"/>
              </a:spcBef>
              <a:spcAft>
                <a:spcPts val="600"/>
              </a:spcAft>
            </a:pPr>
            <a:r>
              <a:rPr lang="en-US" dirty="0" smtClean="0"/>
              <a:t>Solicitor Role in Reviews</a:t>
            </a:r>
          </a:p>
          <a:p>
            <a:pPr lvl="0">
              <a:spcBef>
                <a:spcPts val="0"/>
              </a:spcBef>
              <a:spcAft>
                <a:spcPts val="600"/>
              </a:spcAft>
              <a:buClr>
                <a:srgbClr val="00CCFF"/>
              </a:buClr>
            </a:pPr>
            <a:r>
              <a:rPr lang="en-US" dirty="0" smtClean="0">
                <a:solidFill>
                  <a:srgbClr val="FFFFFF"/>
                </a:solidFill>
              </a:rPr>
              <a:t>Exchange </a:t>
            </a:r>
            <a:r>
              <a:rPr lang="en-US" dirty="0">
                <a:solidFill>
                  <a:srgbClr val="FFFFFF"/>
                </a:solidFill>
              </a:rPr>
              <a:t>vs. Sale </a:t>
            </a:r>
            <a:endParaRPr lang="en-US" dirty="0" smtClean="0">
              <a:solidFill>
                <a:srgbClr val="FFFFFF"/>
              </a:solidFill>
            </a:endParaRPr>
          </a:p>
          <a:p>
            <a:pPr lvl="0">
              <a:spcBef>
                <a:spcPts val="0"/>
              </a:spcBef>
              <a:spcAft>
                <a:spcPts val="600"/>
              </a:spcAft>
              <a:buClr>
                <a:srgbClr val="00CCFF"/>
              </a:buClr>
            </a:pPr>
            <a:r>
              <a:rPr lang="en-US" dirty="0" smtClean="0">
                <a:solidFill>
                  <a:srgbClr val="FFFFFF"/>
                </a:solidFill>
              </a:rPr>
              <a:t>All </a:t>
            </a:r>
            <a:r>
              <a:rPr lang="en-US" dirty="0">
                <a:solidFill>
                  <a:srgbClr val="FFFFFF"/>
                </a:solidFill>
              </a:rPr>
              <a:t>Appropriate Inquiry</a:t>
            </a:r>
          </a:p>
          <a:p>
            <a:pPr lvl="0">
              <a:spcBef>
                <a:spcPts val="0"/>
              </a:spcBef>
              <a:spcAft>
                <a:spcPts val="600"/>
              </a:spcAft>
              <a:buClr>
                <a:srgbClr val="00CCFF"/>
              </a:buClr>
            </a:pPr>
            <a:r>
              <a:rPr lang="en-US" dirty="0" smtClean="0">
                <a:solidFill>
                  <a:srgbClr val="FFFFFF"/>
                </a:solidFill>
              </a:rPr>
              <a:t>Congressional </a:t>
            </a:r>
            <a:r>
              <a:rPr lang="en-US" dirty="0">
                <a:solidFill>
                  <a:srgbClr val="FFFFFF"/>
                </a:solidFill>
              </a:rPr>
              <a:t>Notification</a:t>
            </a:r>
          </a:p>
          <a:p>
            <a:pPr>
              <a:spcBef>
                <a:spcPts val="0"/>
              </a:spcBef>
              <a:spcAft>
                <a:spcPts val="600"/>
              </a:spcAft>
            </a:pPr>
            <a:endParaRPr lang="en-US" dirty="0" smtClean="0"/>
          </a:p>
          <a:p>
            <a:pPr marL="0" indent="0">
              <a:spcBef>
                <a:spcPts val="0"/>
              </a:spcBef>
              <a:spcAft>
                <a:spcPts val="600"/>
              </a:spcAft>
              <a:buNone/>
            </a:pPr>
            <a:endParaRPr lang="en-US" dirty="0"/>
          </a:p>
          <a:p>
            <a:pPr lvl="1">
              <a:spcBef>
                <a:spcPts val="0"/>
              </a:spcBef>
              <a:spcAft>
                <a:spcPts val="600"/>
              </a:spcAft>
              <a:buNone/>
            </a:pPr>
            <a:endParaRPr lang="en-US" sz="2800" dirty="0" smtClean="0"/>
          </a:p>
          <a:p>
            <a:pPr>
              <a:spcBef>
                <a:spcPts val="0"/>
              </a:spcBef>
              <a:spcAft>
                <a:spcPts val="600"/>
              </a:spcAft>
              <a:buNone/>
            </a:pPr>
            <a:endParaRPr lang="en-US" dirty="0"/>
          </a:p>
        </p:txBody>
      </p:sp>
      <p:sp>
        <p:nvSpPr>
          <p:cNvPr id="422918" name="Rectangle 6"/>
          <p:cNvSpPr>
            <a:spLocks noGrp="1" noChangeArrowheads="1"/>
          </p:cNvSpPr>
          <p:nvPr>
            <p:ph sz="half" idx="2"/>
          </p:nvPr>
        </p:nvSpPr>
        <p:spPr>
          <a:xfrm>
            <a:off x="4648200" y="1600200"/>
            <a:ext cx="4038600" cy="4800600"/>
          </a:xfrm>
        </p:spPr>
        <p:txBody>
          <a:bodyPr/>
          <a:lstStyle/>
          <a:p>
            <a:pPr>
              <a:spcBef>
                <a:spcPts val="0"/>
              </a:spcBef>
              <a:spcAft>
                <a:spcPts val="600"/>
              </a:spcAft>
            </a:pPr>
            <a:r>
              <a:rPr lang="en-US" dirty="0" smtClean="0"/>
              <a:t>Constructed </a:t>
            </a:r>
            <a:r>
              <a:rPr lang="en-US" dirty="0"/>
              <a:t>Assets </a:t>
            </a:r>
            <a:endParaRPr lang="en-US" dirty="0" smtClean="0"/>
          </a:p>
          <a:p>
            <a:pPr>
              <a:spcBef>
                <a:spcPts val="0"/>
              </a:spcBef>
              <a:spcAft>
                <a:spcPts val="600"/>
              </a:spcAft>
            </a:pPr>
            <a:r>
              <a:rPr lang="en-US" dirty="0" smtClean="0"/>
              <a:t>Assumption </a:t>
            </a:r>
            <a:r>
              <a:rPr lang="en-US" dirty="0"/>
              <a:t>of </a:t>
            </a:r>
            <a:r>
              <a:rPr lang="en-US" dirty="0" smtClean="0"/>
              <a:t>Cost/Compensation</a:t>
            </a:r>
          </a:p>
          <a:p>
            <a:pPr>
              <a:spcBef>
                <a:spcPts val="0"/>
              </a:spcBef>
              <a:spcAft>
                <a:spcPts val="600"/>
              </a:spcAft>
            </a:pPr>
            <a:r>
              <a:rPr lang="en-US" dirty="0" smtClean="0"/>
              <a:t>Split </a:t>
            </a:r>
            <a:r>
              <a:rPr lang="en-US" dirty="0"/>
              <a:t>Estate (reserving mineral interest</a:t>
            </a:r>
            <a:r>
              <a:rPr lang="en-US" dirty="0" smtClean="0"/>
              <a:t>)</a:t>
            </a:r>
          </a:p>
          <a:p>
            <a:pPr>
              <a:spcBef>
                <a:spcPts val="0"/>
              </a:spcBef>
              <a:spcAft>
                <a:spcPts val="600"/>
              </a:spcAft>
            </a:pPr>
            <a:r>
              <a:rPr lang="en-US" dirty="0" smtClean="0"/>
              <a:t>Improving </a:t>
            </a:r>
            <a:r>
              <a:rPr lang="en-US" dirty="0"/>
              <a:t>Review </a:t>
            </a:r>
            <a:r>
              <a:rPr lang="en-US" dirty="0" smtClean="0"/>
              <a:t>Packages</a:t>
            </a:r>
          </a:p>
          <a:p>
            <a:pPr marL="0" indent="0">
              <a:spcBef>
                <a:spcPts val="0"/>
              </a:spcBef>
              <a:spcAft>
                <a:spcPts val="600"/>
              </a:spcAft>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6" name="Rectangle 4"/>
          <p:cNvSpPr>
            <a:spLocks noGrp="1" noChangeArrowheads="1"/>
          </p:cNvSpPr>
          <p:nvPr>
            <p:ph type="title"/>
          </p:nvPr>
        </p:nvSpPr>
        <p:spPr>
          <a:xfrm>
            <a:off x="1257300" y="152400"/>
            <a:ext cx="6629400" cy="914400"/>
          </a:xfrm>
        </p:spPr>
        <p:txBody>
          <a:bodyPr/>
          <a:lstStyle/>
          <a:p>
            <a:r>
              <a:rPr lang="en-US" dirty="0" smtClean="0"/>
              <a:t>FS National </a:t>
            </a:r>
            <a:r>
              <a:rPr lang="en-US" dirty="0"/>
              <a:t>Level </a:t>
            </a:r>
            <a:r>
              <a:rPr lang="en-US" dirty="0" smtClean="0"/>
              <a:t>Issues</a:t>
            </a:r>
            <a:endParaRPr lang="en-US" dirty="0"/>
          </a:p>
        </p:txBody>
      </p:sp>
      <p:sp>
        <p:nvSpPr>
          <p:cNvPr id="422917" name="Rectangle 5"/>
          <p:cNvSpPr>
            <a:spLocks noGrp="1" noChangeArrowheads="1"/>
          </p:cNvSpPr>
          <p:nvPr>
            <p:ph sz="half" idx="1"/>
          </p:nvPr>
        </p:nvSpPr>
        <p:spPr>
          <a:xfrm>
            <a:off x="304800" y="1600200"/>
            <a:ext cx="4267200" cy="5029200"/>
          </a:xfrm>
        </p:spPr>
        <p:txBody>
          <a:bodyPr/>
          <a:lstStyle/>
          <a:p>
            <a:pPr>
              <a:spcBef>
                <a:spcPts val="0"/>
              </a:spcBef>
              <a:spcAft>
                <a:spcPts val="600"/>
              </a:spcAft>
            </a:pPr>
            <a:r>
              <a:rPr lang="en-US" dirty="0" smtClean="0"/>
              <a:t>Phased Exchanges</a:t>
            </a:r>
          </a:p>
          <a:p>
            <a:pPr>
              <a:spcBef>
                <a:spcPts val="0"/>
              </a:spcBef>
              <a:spcAft>
                <a:spcPts val="600"/>
              </a:spcAft>
            </a:pPr>
            <a:r>
              <a:rPr lang="en-US" dirty="0" smtClean="0"/>
              <a:t>New DOJ Title Regulations</a:t>
            </a:r>
          </a:p>
          <a:p>
            <a:pPr lvl="0">
              <a:spcBef>
                <a:spcPts val="0"/>
              </a:spcBef>
              <a:spcAft>
                <a:spcPts val="600"/>
              </a:spcAft>
              <a:buClr>
                <a:srgbClr val="00CCFF"/>
              </a:buClr>
            </a:pPr>
            <a:r>
              <a:rPr lang="en-US" dirty="0" smtClean="0">
                <a:solidFill>
                  <a:srgbClr val="FFFFFF"/>
                </a:solidFill>
              </a:rPr>
              <a:t>Congressional </a:t>
            </a:r>
            <a:r>
              <a:rPr lang="en-US" dirty="0">
                <a:solidFill>
                  <a:srgbClr val="FFFFFF"/>
                </a:solidFill>
              </a:rPr>
              <a:t>Notification</a:t>
            </a:r>
          </a:p>
          <a:p>
            <a:pPr>
              <a:spcBef>
                <a:spcPts val="0"/>
              </a:spcBef>
              <a:spcAft>
                <a:spcPts val="600"/>
              </a:spcAft>
            </a:pPr>
            <a:endParaRPr lang="en-US" dirty="0" smtClean="0"/>
          </a:p>
          <a:p>
            <a:pPr marL="0" indent="0">
              <a:spcBef>
                <a:spcPts val="0"/>
              </a:spcBef>
              <a:spcAft>
                <a:spcPts val="600"/>
              </a:spcAft>
              <a:buNone/>
            </a:pPr>
            <a:endParaRPr lang="en-US" dirty="0"/>
          </a:p>
          <a:p>
            <a:pPr lvl="1">
              <a:spcBef>
                <a:spcPts val="0"/>
              </a:spcBef>
              <a:spcAft>
                <a:spcPts val="600"/>
              </a:spcAft>
              <a:buNone/>
            </a:pPr>
            <a:endParaRPr lang="en-US" sz="2800" dirty="0" smtClean="0"/>
          </a:p>
          <a:p>
            <a:pPr>
              <a:spcBef>
                <a:spcPts val="0"/>
              </a:spcBef>
              <a:spcAft>
                <a:spcPts val="600"/>
              </a:spcAft>
              <a:buNone/>
            </a:pPr>
            <a:endParaRPr lang="en-US" dirty="0"/>
          </a:p>
        </p:txBody>
      </p:sp>
      <p:sp>
        <p:nvSpPr>
          <p:cNvPr id="422918" name="Rectangle 6"/>
          <p:cNvSpPr>
            <a:spLocks noGrp="1" noChangeArrowheads="1"/>
          </p:cNvSpPr>
          <p:nvPr>
            <p:ph sz="half" idx="2"/>
          </p:nvPr>
        </p:nvSpPr>
        <p:spPr>
          <a:xfrm>
            <a:off x="4648200" y="1600200"/>
            <a:ext cx="4038600" cy="4800600"/>
          </a:xfrm>
        </p:spPr>
        <p:txBody>
          <a:bodyPr/>
          <a:lstStyle/>
          <a:p>
            <a:pPr>
              <a:spcBef>
                <a:spcPts val="0"/>
              </a:spcBef>
              <a:spcAft>
                <a:spcPts val="600"/>
              </a:spcAft>
            </a:pPr>
            <a:r>
              <a:rPr lang="en-US" dirty="0" smtClean="0"/>
              <a:t>Assumption </a:t>
            </a:r>
            <a:r>
              <a:rPr lang="en-US" dirty="0"/>
              <a:t>of </a:t>
            </a:r>
            <a:r>
              <a:rPr lang="en-US" dirty="0" smtClean="0"/>
              <a:t>Cost/Compensation</a:t>
            </a:r>
          </a:p>
          <a:p>
            <a:pPr>
              <a:spcBef>
                <a:spcPts val="0"/>
              </a:spcBef>
              <a:spcAft>
                <a:spcPts val="600"/>
              </a:spcAft>
            </a:pPr>
            <a:r>
              <a:rPr lang="en-US" dirty="0" smtClean="0"/>
              <a:t>Split Estate</a:t>
            </a:r>
          </a:p>
          <a:p>
            <a:pPr>
              <a:spcBef>
                <a:spcPts val="0"/>
              </a:spcBef>
              <a:spcAft>
                <a:spcPts val="600"/>
              </a:spcAft>
            </a:pPr>
            <a:r>
              <a:rPr lang="en-US" dirty="0" smtClean="0"/>
              <a:t>Exchanges with high visibility.</a:t>
            </a:r>
          </a:p>
        </p:txBody>
      </p:sp>
    </p:spTree>
    <p:extLst>
      <p:ext uri="{BB962C8B-B14F-4D97-AF65-F5344CB8AC3E}">
        <p14:creationId xmlns:p14="http://schemas.microsoft.com/office/powerpoint/2010/main" val="610674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5986" name="Rectangle 2"/>
          <p:cNvSpPr>
            <a:spLocks noGrp="1" noChangeArrowheads="1"/>
          </p:cNvSpPr>
          <p:nvPr>
            <p:ph type="ctrTitle" sz="quarter"/>
          </p:nvPr>
        </p:nvSpPr>
        <p:spPr>
          <a:xfrm>
            <a:off x="381000" y="228600"/>
            <a:ext cx="4419600" cy="838200"/>
          </a:xfrm>
        </p:spPr>
        <p:txBody>
          <a:bodyPr lIns="0" tIns="0" rIns="0" bIns="0"/>
          <a:lstStyle/>
          <a:p>
            <a:pPr algn="l"/>
            <a:r>
              <a:rPr lang="en-US" sz="4000" b="1" dirty="0" smtClean="0"/>
              <a:t>SURVIVAL </a:t>
            </a:r>
            <a:r>
              <a:rPr lang="en-US" sz="4000" b="1" dirty="0"/>
              <a:t>TIPS</a:t>
            </a:r>
            <a:r>
              <a:rPr lang="en-US" sz="4000" dirty="0"/>
              <a:t> </a:t>
            </a:r>
          </a:p>
        </p:txBody>
      </p:sp>
      <p:sp>
        <p:nvSpPr>
          <p:cNvPr id="425987" name="Rectangle 3"/>
          <p:cNvSpPr>
            <a:spLocks noGrp="1" noChangeArrowheads="1"/>
          </p:cNvSpPr>
          <p:nvPr>
            <p:ph type="subTitle" sz="quarter" idx="1"/>
          </p:nvPr>
        </p:nvSpPr>
        <p:spPr>
          <a:xfrm>
            <a:off x="228600" y="1219200"/>
            <a:ext cx="8305800" cy="5334000"/>
          </a:xfrm>
        </p:spPr>
        <p:txBody>
          <a:bodyPr/>
          <a:lstStyle/>
          <a:p>
            <a:pPr algn="l">
              <a:buClr>
                <a:schemeClr val="tx1"/>
              </a:buClr>
              <a:buFontTx/>
              <a:buChar char="•"/>
            </a:pPr>
            <a:r>
              <a:rPr lang="en-US" dirty="0" smtClean="0"/>
              <a:t>Demonstrate that you involved           interested and affected parties</a:t>
            </a:r>
          </a:p>
          <a:p>
            <a:pPr algn="l">
              <a:buClr>
                <a:schemeClr val="tx1"/>
              </a:buClr>
              <a:buFontTx/>
              <a:buChar char="•"/>
            </a:pPr>
            <a:r>
              <a:rPr lang="en-US" dirty="0" smtClean="0"/>
              <a:t>Build and document local                 support for the exchange</a:t>
            </a:r>
          </a:p>
          <a:p>
            <a:pPr algn="l">
              <a:buClr>
                <a:schemeClr val="tx1"/>
              </a:buClr>
              <a:buFontTx/>
              <a:buChar char="•"/>
            </a:pPr>
            <a:r>
              <a:rPr lang="en-US" dirty="0" smtClean="0"/>
              <a:t>Develop a good proposal</a:t>
            </a:r>
          </a:p>
          <a:p>
            <a:pPr algn="l">
              <a:buClr>
                <a:schemeClr val="tx1"/>
              </a:buClr>
              <a:buFontTx/>
              <a:buChar char="•"/>
            </a:pPr>
            <a:r>
              <a:rPr lang="en-US" dirty="0" smtClean="0"/>
              <a:t>Do </a:t>
            </a:r>
            <a:r>
              <a:rPr lang="en-US" dirty="0"/>
              <a:t>a thorough feasibility </a:t>
            </a:r>
            <a:r>
              <a:rPr lang="en-US" dirty="0" smtClean="0"/>
              <a:t>analysis</a:t>
            </a:r>
          </a:p>
          <a:p>
            <a:pPr algn="l">
              <a:buClr>
                <a:schemeClr val="tx1"/>
              </a:buClr>
              <a:buFontTx/>
              <a:buChar char="•"/>
            </a:pPr>
            <a:r>
              <a:rPr lang="en-US" dirty="0" smtClean="0"/>
              <a:t>Manage the process</a:t>
            </a:r>
            <a:endParaRPr lang="en-US" baseline="30000" dirty="0"/>
          </a:p>
          <a:p>
            <a:pPr algn="l">
              <a:buClr>
                <a:schemeClr val="tx1"/>
              </a:buClr>
              <a:buFontTx/>
              <a:buChar char="•"/>
            </a:pPr>
            <a:r>
              <a:rPr lang="en-US" dirty="0"/>
              <a:t>Maintain accurate </a:t>
            </a:r>
            <a:r>
              <a:rPr lang="en-US" dirty="0" smtClean="0"/>
              <a:t>and complete </a:t>
            </a:r>
            <a:r>
              <a:rPr lang="en-US" dirty="0"/>
              <a:t>records </a:t>
            </a:r>
          </a:p>
          <a:p>
            <a:pPr algn="l">
              <a:buClr>
                <a:schemeClr val="tx1"/>
              </a:buClr>
              <a:buFontTx/>
              <a:buChar char="•"/>
            </a:pPr>
            <a:r>
              <a:rPr lang="en-US" dirty="0"/>
              <a:t>Oversight is critical at all </a:t>
            </a:r>
            <a:r>
              <a:rPr lang="en-US" dirty="0" smtClean="0"/>
              <a:t>levels</a:t>
            </a:r>
            <a:endParaRPr lang="en-US" sz="1400" dirty="0"/>
          </a:p>
          <a:p>
            <a:endParaRPr lang="en-US" dirty="0"/>
          </a:p>
        </p:txBody>
      </p:sp>
      <p:pic>
        <p:nvPicPr>
          <p:cNvPr id="391173" name="Picture 5" descr="http://wattsupwiththat.files.wordpress.com/2010/05/ice_age_ooops.jpg"/>
          <p:cNvPicPr>
            <a:picLocks noChangeAspect="1" noChangeArrowheads="1"/>
          </p:cNvPicPr>
          <p:nvPr/>
        </p:nvPicPr>
        <p:blipFill rotWithShape="1">
          <a:blip r:embed="rId3">
            <a:extLst>
              <a:ext uri="{28A0092B-C50C-407E-A947-70E740481C1C}">
                <a14:useLocalDpi xmlns:a14="http://schemas.microsoft.com/office/drawing/2010/main" val="0"/>
              </a:ext>
            </a:extLst>
          </a:blip>
          <a:srcRect t="-896"/>
          <a:stretch/>
        </p:blipFill>
        <p:spPr bwMode="auto">
          <a:xfrm>
            <a:off x="6240696" y="125506"/>
            <a:ext cx="2739979" cy="3536576"/>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25986"/>
                                        </p:tgtEl>
                                        <p:attrNameLst>
                                          <p:attrName>style.visibility</p:attrName>
                                        </p:attrNameLst>
                                      </p:cBhvr>
                                      <p:to>
                                        <p:strVal val="visible"/>
                                      </p:to>
                                    </p:set>
                                    <p:animEffect transition="in" filter="fade">
                                      <p:cBhvr>
                                        <p:cTn id="7" dur="2000"/>
                                        <p:tgtEl>
                                          <p:spTgt spid="4259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25987"/>
                                        </p:tgtEl>
                                        <p:attrNameLst>
                                          <p:attrName>style.visibility</p:attrName>
                                        </p:attrNameLst>
                                      </p:cBhvr>
                                      <p:to>
                                        <p:strVal val="visible"/>
                                      </p:to>
                                    </p:set>
                                    <p:animEffect transition="in" filter="fade">
                                      <p:cBhvr>
                                        <p:cTn id="10" dur="2000"/>
                                        <p:tgtEl>
                                          <p:spTgt spid="425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6" grpId="0"/>
      <p:bldP spid="42598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81000" y="3429000"/>
            <a:ext cx="8229600" cy="1736725"/>
          </a:xfrm>
        </p:spPr>
        <p:txBody>
          <a:bodyPr/>
          <a:lstStyle/>
          <a:p>
            <a:r>
              <a:rPr lang="en-US" sz="3200" dirty="0" smtClean="0"/>
              <a:t/>
            </a:r>
            <a:br>
              <a:rPr lang="en-US" sz="3200" dirty="0" smtClean="0"/>
            </a:br>
            <a:r>
              <a:rPr lang="en-US" sz="3200" dirty="0" smtClean="0"/>
              <a:t/>
            </a:r>
            <a:br>
              <a:rPr lang="en-US" sz="3200" dirty="0" smtClean="0"/>
            </a:br>
            <a:endParaRPr lang="en-US" sz="3200" dirty="0"/>
          </a:p>
        </p:txBody>
      </p:sp>
      <p:sp>
        <p:nvSpPr>
          <p:cNvPr id="5" name="Subtitle 4"/>
          <p:cNvSpPr>
            <a:spLocks noGrp="1"/>
          </p:cNvSpPr>
          <p:nvPr>
            <p:ph type="subTitle" sz="quarter" idx="1"/>
          </p:nvPr>
        </p:nvSpPr>
        <p:spPr>
          <a:xfrm>
            <a:off x="647700" y="457200"/>
            <a:ext cx="7696200" cy="1524000"/>
          </a:xfrm>
        </p:spPr>
        <p:txBody>
          <a:bodyPr/>
          <a:lstStyle/>
          <a:p>
            <a:r>
              <a:rPr lang="en-US" sz="4800" dirty="0" smtClean="0">
                <a:solidFill>
                  <a:schemeClr val="tx2"/>
                </a:solidFill>
              </a:rPr>
              <a:t>Questions and Discussion</a:t>
            </a:r>
            <a:endParaRPr lang="en-US" sz="4800" dirty="0">
              <a:solidFill>
                <a:schemeClr val="tx2"/>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816" y="1676400"/>
            <a:ext cx="7772400" cy="436450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en-US" sz="4000" dirty="0">
                <a:solidFill>
                  <a:schemeClr val="tx1"/>
                </a:solidFill>
              </a:rPr>
              <a:t>National Land Exchange Reviews</a:t>
            </a:r>
          </a:p>
        </p:txBody>
      </p:sp>
      <p:sp>
        <p:nvSpPr>
          <p:cNvPr id="267267" name="Rectangle 3"/>
          <p:cNvSpPr>
            <a:spLocks noGrp="1" noChangeArrowheads="1"/>
          </p:cNvSpPr>
          <p:nvPr>
            <p:ph type="body" sz="half" idx="1"/>
          </p:nvPr>
        </p:nvSpPr>
        <p:spPr>
          <a:xfrm>
            <a:off x="914400" y="1752600"/>
            <a:ext cx="3962400" cy="4648200"/>
          </a:xfrm>
        </p:spPr>
        <p:txBody>
          <a:bodyPr/>
          <a:lstStyle/>
          <a:p>
            <a:r>
              <a:rPr lang="en-US" sz="4000" dirty="0"/>
              <a:t>Who</a:t>
            </a:r>
          </a:p>
          <a:p>
            <a:r>
              <a:rPr lang="en-US" sz="4000" dirty="0"/>
              <a:t>What </a:t>
            </a:r>
          </a:p>
          <a:p>
            <a:r>
              <a:rPr lang="en-US" sz="4000" dirty="0"/>
              <a:t>Why</a:t>
            </a:r>
          </a:p>
          <a:p>
            <a:r>
              <a:rPr lang="en-US" sz="4000" dirty="0"/>
              <a:t>When</a:t>
            </a:r>
          </a:p>
          <a:p>
            <a:r>
              <a:rPr lang="en-US" sz="4000" dirty="0"/>
              <a:t>Where</a:t>
            </a:r>
          </a:p>
          <a:p>
            <a:r>
              <a:rPr lang="en-US" sz="4000" dirty="0"/>
              <a:t>How</a:t>
            </a:r>
          </a:p>
          <a:p>
            <a:endParaRPr lang="en-US" sz="2800" dirty="0"/>
          </a:p>
        </p:txBody>
      </p:sp>
      <p:sp>
        <p:nvSpPr>
          <p:cNvPr id="2" name="Content Placeholder 1"/>
          <p:cNvSpPr>
            <a:spLocks noGrp="1"/>
          </p:cNvSpPr>
          <p:nvPr>
            <p:ph sz="quarter" idx="2"/>
          </p:nvPr>
        </p:nvSpPr>
        <p:spPr>
          <a:xfrm>
            <a:off x="2438400" y="1447800"/>
            <a:ext cx="6248400" cy="5181600"/>
          </a:xfrm>
        </p:spPr>
        <p:txBody>
          <a:bodyPr/>
          <a:lstStyle/>
          <a:p>
            <a:pPr marL="0" indent="0">
              <a:buNone/>
            </a:pPr>
            <a:r>
              <a:rPr lang="en-US" sz="7200" dirty="0" smtClean="0"/>
              <a:t>  </a:t>
            </a:r>
            <a:r>
              <a:rPr lang="en-US" sz="8000" dirty="0" smtClean="0">
                <a:solidFill>
                  <a:srgbClr val="FFFF00"/>
                </a:solidFill>
              </a:rPr>
              <a:t>                                      </a:t>
            </a:r>
          </a:p>
          <a:p>
            <a:pPr marL="0" indent="0">
              <a:buNone/>
            </a:pPr>
            <a:r>
              <a:rPr lang="en-US" sz="8000" dirty="0" smtClean="0">
                <a:solidFill>
                  <a:srgbClr val="FFFF00"/>
                </a:solidFill>
              </a:rPr>
              <a:t>           </a:t>
            </a:r>
          </a:p>
          <a:p>
            <a:pPr marL="0" indent="0">
              <a:buNone/>
            </a:pPr>
            <a:r>
              <a:rPr lang="en-US" sz="8000" dirty="0">
                <a:solidFill>
                  <a:srgbClr val="FFFF00"/>
                </a:solidFill>
              </a:rPr>
              <a:t> </a:t>
            </a:r>
            <a:r>
              <a:rPr lang="en-US" sz="8000" dirty="0" smtClean="0">
                <a:solidFill>
                  <a:srgbClr val="FFFF00"/>
                </a:solidFill>
              </a:rPr>
              <a:t>   </a:t>
            </a:r>
            <a:endParaRPr lang="en-US" sz="8000" dirty="0">
              <a:solidFill>
                <a:srgbClr val="FFFF00"/>
              </a:solidFill>
            </a:endParaRPr>
          </a:p>
          <a:p>
            <a:pPr marL="0" indent="0">
              <a:buNone/>
            </a:pPr>
            <a:endParaRPr lang="en-US" sz="7200" dirty="0" smtClean="0"/>
          </a:p>
          <a:p>
            <a:pPr marL="0" indent="0">
              <a:buNone/>
            </a:pPr>
            <a:endParaRPr lang="en-US" sz="7200" dirty="0"/>
          </a:p>
        </p:txBody>
      </p:sp>
      <p:pic>
        <p:nvPicPr>
          <p:cNvPr id="393219" name="Picture 3" descr="C:\Users\dmsimpso\AppData\Local\Microsoft\Windows\Temporary Internet Files\Content.IE5\3VE08H33\MP90039008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1600200"/>
            <a:ext cx="3599688" cy="504629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7266"/>
                                        </p:tgtEl>
                                        <p:attrNameLst>
                                          <p:attrName>style.visibility</p:attrName>
                                        </p:attrNameLst>
                                      </p:cBhvr>
                                      <p:to>
                                        <p:strVal val="visible"/>
                                      </p:to>
                                    </p:set>
                                    <p:animEffect transition="in" filter="fade">
                                      <p:cBhvr>
                                        <p:cTn id="7" dur="2000"/>
                                        <p:tgtEl>
                                          <p:spTgt spid="26726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7267"/>
                                        </p:tgtEl>
                                        <p:attrNameLst>
                                          <p:attrName>style.visibility</p:attrName>
                                        </p:attrNameLst>
                                      </p:cBhvr>
                                      <p:to>
                                        <p:strVal val="visible"/>
                                      </p:to>
                                    </p:set>
                                    <p:animEffect transition="in" filter="fade">
                                      <p:cBhvr>
                                        <p:cTn id="10" dur="2000"/>
                                        <p:tgtEl>
                                          <p:spTgt spid="267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p:bldP spid="26726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Rot="1" noChangeArrowheads="1"/>
          </p:cNvSpPr>
          <p:nvPr>
            <p:ph type="title"/>
          </p:nvPr>
        </p:nvSpPr>
        <p:spPr>
          <a:xfrm>
            <a:off x="228600" y="381000"/>
            <a:ext cx="8915400" cy="1371600"/>
          </a:xfrm>
        </p:spPr>
        <p:txBody>
          <a:bodyPr/>
          <a:lstStyle/>
          <a:p>
            <a:pPr algn="l" eaLnBrk="1" hangingPunct="1">
              <a:defRPr/>
            </a:pPr>
            <a:r>
              <a:rPr lang="en-US" sz="4000" dirty="0" smtClean="0"/>
              <a:t>Land Exchanges are a common sense tool that enables the BLM and FS to:</a:t>
            </a:r>
          </a:p>
        </p:txBody>
      </p:sp>
      <p:sp>
        <p:nvSpPr>
          <p:cNvPr id="428035" name="Rectangle 3"/>
          <p:cNvSpPr>
            <a:spLocks noGrp="1" noChangeArrowheads="1"/>
          </p:cNvSpPr>
          <p:nvPr>
            <p:ph idx="1"/>
          </p:nvPr>
        </p:nvSpPr>
        <p:spPr>
          <a:xfrm>
            <a:off x="457200" y="1905000"/>
            <a:ext cx="8229600" cy="4495800"/>
          </a:xfrm>
        </p:spPr>
        <p:txBody>
          <a:bodyPr/>
          <a:lstStyle/>
          <a:p>
            <a:pPr eaLnBrk="1" hangingPunct="1">
              <a:defRPr/>
            </a:pPr>
            <a:r>
              <a:rPr lang="en-US" dirty="0" smtClean="0"/>
              <a:t>Improve land management</a:t>
            </a:r>
          </a:p>
          <a:p>
            <a:pPr eaLnBrk="1" hangingPunct="1">
              <a:defRPr/>
            </a:pPr>
            <a:r>
              <a:rPr lang="en-US" dirty="0" smtClean="0"/>
              <a:t>Consolidate ownership</a:t>
            </a:r>
          </a:p>
          <a:p>
            <a:pPr eaLnBrk="1" hangingPunct="1">
              <a:defRPr/>
            </a:pPr>
            <a:r>
              <a:rPr lang="en-US" dirty="0" smtClean="0"/>
              <a:t>Protect environmentally sensitive areas</a:t>
            </a:r>
          </a:p>
          <a:p>
            <a:pPr eaLnBrk="1" hangingPunct="1">
              <a:defRPr/>
            </a:pPr>
            <a:r>
              <a:rPr lang="en-US" dirty="0" smtClean="0"/>
              <a:t>Transfer lands that are difficult and uneconomical to manage</a:t>
            </a:r>
          </a:p>
          <a:p>
            <a:pPr eaLnBrk="1" hangingPunct="1">
              <a:defRPr/>
            </a:pPr>
            <a:r>
              <a:rPr lang="en-US" dirty="0" smtClean="0"/>
              <a:t>Acquire lands with important resource attributes</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dirty="0">
                <a:solidFill>
                  <a:schemeClr val="tx1"/>
                </a:solidFill>
              </a:rPr>
              <a:t>Land Exchange Program Roles and Responsibilities</a:t>
            </a:r>
            <a:endParaRPr lang="en-US" dirty="0"/>
          </a:p>
        </p:txBody>
      </p:sp>
      <p:sp>
        <p:nvSpPr>
          <p:cNvPr id="435203" name="Rectangle 3"/>
          <p:cNvSpPr>
            <a:spLocks noGrp="1" noChangeArrowheads="1"/>
          </p:cNvSpPr>
          <p:nvPr>
            <p:ph type="body" sz="half" idx="1"/>
          </p:nvPr>
        </p:nvSpPr>
        <p:spPr>
          <a:xfrm>
            <a:off x="342900" y="1781908"/>
            <a:ext cx="8458200" cy="4695092"/>
          </a:xfrm>
        </p:spPr>
        <p:txBody>
          <a:bodyPr/>
          <a:lstStyle/>
          <a:p>
            <a:r>
              <a:rPr lang="en-US" sz="2800" dirty="0"/>
              <a:t>State &amp; Field </a:t>
            </a:r>
            <a:r>
              <a:rPr lang="en-US" sz="2800" dirty="0" smtClean="0"/>
              <a:t>Office </a:t>
            </a:r>
          </a:p>
          <a:p>
            <a:pPr marL="0" indent="0">
              <a:buNone/>
            </a:pPr>
            <a:r>
              <a:rPr lang="en-US" sz="2800" dirty="0" smtClean="0"/>
              <a:t> Program Administration</a:t>
            </a:r>
          </a:p>
          <a:p>
            <a:pPr marL="0" indent="0">
              <a:buNone/>
            </a:pPr>
            <a:endParaRPr lang="en-US" sz="2800" dirty="0"/>
          </a:p>
          <a:p>
            <a:r>
              <a:rPr lang="en-US" sz="2800" dirty="0"/>
              <a:t>WO Lands &amp; </a:t>
            </a:r>
            <a:r>
              <a:rPr lang="en-US" sz="2800" dirty="0" smtClean="0"/>
              <a:t>Realty Program Management</a:t>
            </a:r>
            <a:endParaRPr lang="en-US" sz="2800" dirty="0"/>
          </a:p>
          <a:p>
            <a:pPr marL="0" indent="0">
              <a:buNone/>
            </a:pPr>
            <a:r>
              <a:rPr lang="en-US" sz="2800" dirty="0" smtClean="0"/>
              <a:t> Assistance </a:t>
            </a:r>
            <a:r>
              <a:rPr lang="en-US" sz="2800" dirty="0"/>
              <a:t>&amp; </a:t>
            </a:r>
            <a:r>
              <a:rPr lang="en-US" sz="2800" dirty="0" smtClean="0"/>
              <a:t>Oversight </a:t>
            </a:r>
          </a:p>
          <a:p>
            <a:pPr marL="0" indent="0">
              <a:buNone/>
            </a:pPr>
            <a:endParaRPr lang="en-US" sz="2800" dirty="0"/>
          </a:p>
          <a:p>
            <a:r>
              <a:rPr lang="en-US" sz="2800" dirty="0" smtClean="0"/>
              <a:t>FS Regional Office </a:t>
            </a:r>
            <a:r>
              <a:rPr lang="en-US" sz="2800" dirty="0" smtClean="0"/>
              <a:t>Assistance </a:t>
            </a:r>
            <a:r>
              <a:rPr lang="en-US" sz="2800" dirty="0" smtClean="0"/>
              <a:t>and Oversight</a:t>
            </a:r>
          </a:p>
          <a:p>
            <a:pPr marL="0" indent="0">
              <a:buNone/>
            </a:pPr>
            <a:endParaRPr lang="en-US" sz="2800" dirty="0"/>
          </a:p>
          <a:p>
            <a:r>
              <a:rPr lang="en-US" sz="2800" dirty="0" smtClean="0"/>
              <a:t>NLAT Oversight as needed.</a:t>
            </a:r>
          </a:p>
          <a:p>
            <a:pPr marL="0" indent="0">
              <a:buNone/>
            </a:pPr>
            <a:endParaRPr lang="en-US" sz="2800" dirty="0"/>
          </a:p>
          <a:p>
            <a:pPr marL="0" indent="0">
              <a:buNone/>
            </a:pPr>
            <a:endParaRPr lang="en-US" sz="2800" dirty="0"/>
          </a:p>
          <a:p>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5202"/>
                                        </p:tgtEl>
                                        <p:attrNameLst>
                                          <p:attrName>style.visibility</p:attrName>
                                        </p:attrNameLst>
                                      </p:cBhvr>
                                      <p:to>
                                        <p:strVal val="visible"/>
                                      </p:to>
                                    </p:set>
                                    <p:animEffect transition="in" filter="fade">
                                      <p:cBhvr>
                                        <p:cTn id="7" dur="2000"/>
                                        <p:tgtEl>
                                          <p:spTgt spid="4352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5203"/>
                                        </p:tgtEl>
                                        <p:attrNameLst>
                                          <p:attrName>style.visibility</p:attrName>
                                        </p:attrNameLst>
                                      </p:cBhvr>
                                      <p:to>
                                        <p:strVal val="visible"/>
                                      </p:to>
                                    </p:set>
                                    <p:animEffect transition="in" filter="fade">
                                      <p:cBhvr>
                                        <p:cTn id="10" dur="2000"/>
                                        <p:tgtEl>
                                          <p:spTgt spid="435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2" grpId="0"/>
      <p:bldP spid="435203"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4" name="Rectangle 2"/>
          <p:cNvSpPr>
            <a:spLocks noGrp="1" noRot="1" noChangeArrowheads="1"/>
          </p:cNvSpPr>
          <p:nvPr>
            <p:ph type="title"/>
          </p:nvPr>
        </p:nvSpPr>
        <p:spPr>
          <a:xfrm>
            <a:off x="685800" y="347663"/>
            <a:ext cx="7772400" cy="1006475"/>
          </a:xfrm>
        </p:spPr>
        <p:txBody>
          <a:bodyPr/>
          <a:lstStyle/>
          <a:p>
            <a:r>
              <a:rPr lang="en-US" dirty="0" smtClean="0"/>
              <a:t>BLM Washington Office Responsibilities</a:t>
            </a:r>
            <a:endParaRPr lang="en-US" dirty="0"/>
          </a:p>
        </p:txBody>
      </p:sp>
      <p:sp>
        <p:nvSpPr>
          <p:cNvPr id="387075" name="Rectangle 3"/>
          <p:cNvSpPr>
            <a:spLocks noGrp="1" noChangeArrowheads="1"/>
          </p:cNvSpPr>
          <p:nvPr>
            <p:ph type="body" sz="half" idx="2"/>
          </p:nvPr>
        </p:nvSpPr>
        <p:spPr>
          <a:xfrm>
            <a:off x="3810000" y="1600200"/>
            <a:ext cx="4876800" cy="5029200"/>
          </a:xfrm>
        </p:spPr>
        <p:txBody>
          <a:bodyPr/>
          <a:lstStyle/>
          <a:p>
            <a:r>
              <a:rPr lang="en-US" sz="2400" dirty="0"/>
              <a:t>National  Management </a:t>
            </a:r>
            <a:r>
              <a:rPr lang="en-US" sz="2400" dirty="0" smtClean="0"/>
              <a:t>Oversight/Concurrence</a:t>
            </a:r>
            <a:endParaRPr lang="en-US" sz="2400" dirty="0"/>
          </a:p>
          <a:p>
            <a:r>
              <a:rPr lang="en-US" sz="2400" dirty="0"/>
              <a:t>A resource to the Director and WO program </a:t>
            </a:r>
            <a:r>
              <a:rPr lang="en-US" sz="2400" dirty="0" smtClean="0"/>
              <a:t>management</a:t>
            </a:r>
            <a:endParaRPr lang="en-US" sz="2400" dirty="0"/>
          </a:p>
          <a:p>
            <a:r>
              <a:rPr lang="en-US" sz="2400" dirty="0"/>
              <a:t>Assist </a:t>
            </a:r>
            <a:r>
              <a:rPr lang="en-US" sz="2400" dirty="0" smtClean="0"/>
              <a:t>State Directors and Field Managers </a:t>
            </a:r>
            <a:r>
              <a:rPr lang="en-US" sz="2400" dirty="0"/>
              <a:t>as </a:t>
            </a:r>
            <a:r>
              <a:rPr lang="en-US" sz="2400" dirty="0" smtClean="0"/>
              <a:t>requested</a:t>
            </a:r>
            <a:endParaRPr lang="en-US" sz="2400" dirty="0"/>
          </a:p>
          <a:p>
            <a:pPr lvl="1"/>
            <a:r>
              <a:rPr lang="en-US" sz="2000" dirty="0" smtClean="0"/>
              <a:t>Case specific issues</a:t>
            </a:r>
          </a:p>
          <a:p>
            <a:pPr lvl="1"/>
            <a:r>
              <a:rPr lang="en-US" sz="2000" dirty="0" smtClean="0"/>
              <a:t>Complex or high profile situations</a:t>
            </a:r>
          </a:p>
          <a:p>
            <a:pPr lvl="1"/>
            <a:r>
              <a:rPr lang="en-US" sz="2000" dirty="0" smtClean="0"/>
              <a:t>SD Oversight</a:t>
            </a:r>
            <a:endParaRPr lang="en-US" sz="2000" dirty="0"/>
          </a:p>
          <a:p>
            <a:r>
              <a:rPr lang="en-US" sz="2400" dirty="0" smtClean="0"/>
              <a:t>Help </a:t>
            </a:r>
            <a:r>
              <a:rPr lang="en-US" sz="2400" dirty="0"/>
              <a:t>respond to </a:t>
            </a:r>
            <a:r>
              <a:rPr lang="en-US" sz="2400" dirty="0" smtClean="0"/>
              <a:t>concerns</a:t>
            </a:r>
            <a:endParaRPr lang="en-US" sz="2400" dirty="0"/>
          </a:p>
          <a:p>
            <a:pPr>
              <a:buFont typeface="Wingdings" pitchFamily="2" charset="2"/>
              <a:buNone/>
            </a:pPr>
            <a:endParaRPr lang="en-US" sz="2000" dirty="0"/>
          </a:p>
        </p:txBody>
      </p:sp>
      <p:pic>
        <p:nvPicPr>
          <p:cNvPr id="393220" name="Picture 4" descr="http://2.bp.blogspot.com/_WkKZJVG5wTk/TRdEns0C9QI/AAAAAAAC4G0/CNq9lZHupH0/s1600/ice_age_two_the_meltdown_ver2.jpg"/>
          <p:cNvPicPr>
            <a:picLocks noGrp="1" noChangeAspect="1" noChangeArrowheads="1"/>
          </p:cNvPicPr>
          <p:nvPr>
            <p:ph type="clipArt" sz="half" idx="1"/>
          </p:nvPr>
        </p:nvPicPr>
        <p:blipFill rotWithShape="1">
          <a:blip r:embed="rId3">
            <a:extLst>
              <a:ext uri="{28A0092B-C50C-407E-A947-70E740481C1C}">
                <a14:useLocalDpi xmlns:a14="http://schemas.microsoft.com/office/drawing/2010/main" val="0"/>
              </a:ext>
            </a:extLst>
          </a:blip>
          <a:srcRect t="4869" b="-507"/>
          <a:stretch/>
        </p:blipFill>
        <p:spPr bwMode="auto">
          <a:xfrm>
            <a:off x="393010" y="1703294"/>
            <a:ext cx="3295315" cy="4545106"/>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7074"/>
                                        </p:tgtEl>
                                        <p:attrNameLst>
                                          <p:attrName>style.visibility</p:attrName>
                                        </p:attrNameLst>
                                      </p:cBhvr>
                                      <p:to>
                                        <p:strVal val="visible"/>
                                      </p:to>
                                    </p:set>
                                    <p:animEffect transition="in" filter="fade">
                                      <p:cBhvr>
                                        <p:cTn id="7" dur="2000"/>
                                        <p:tgtEl>
                                          <p:spTgt spid="3870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7075"/>
                                        </p:tgtEl>
                                        <p:attrNameLst>
                                          <p:attrName>style.visibility</p:attrName>
                                        </p:attrNameLst>
                                      </p:cBhvr>
                                      <p:to>
                                        <p:strVal val="visible"/>
                                      </p:to>
                                    </p:set>
                                    <p:animEffect transition="in" filter="fade">
                                      <p:cBhvr>
                                        <p:cTn id="10" dur="2000"/>
                                        <p:tgtEl>
                                          <p:spTgt spid="387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4" grpId="0"/>
      <p:bldP spid="38707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3048000"/>
          </a:xfrm>
        </p:spPr>
        <p:txBody>
          <a:bodyPr/>
          <a:lstStyle/>
          <a:p>
            <a:pPr marL="0" indent="0">
              <a:buNone/>
            </a:pPr>
            <a:r>
              <a:rPr lang="en-US" sz="5400" dirty="0" smtClean="0"/>
              <a:t>BLM  Why do we have National oversight?</a:t>
            </a:r>
            <a:endParaRPr lang="en-US" sz="5400" dirty="0"/>
          </a:p>
        </p:txBody>
      </p:sp>
      <p:pic>
        <p:nvPicPr>
          <p:cNvPr id="392194" name="Picture 2" descr="C:\Users\dmsimpso\AppData\Local\Microsoft\Windows\Temporary Internet Files\Content.IE5\PNVFWPX3\12875-sid-and-diego-ice-age-4-continental-drift-1280x800-cartoon-wallpap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2133600"/>
            <a:ext cx="5188857" cy="3243036"/>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reflection blurRad="6350" stA="50000" endA="300" endPos="55000" dir="5400000" sy="-100000" algn="bl" rotWithShape="0"/>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785" y="533401"/>
            <a:ext cx="8229600" cy="1447800"/>
          </a:xfrm>
        </p:spPr>
        <p:txBody>
          <a:bodyPr/>
          <a:lstStyle/>
          <a:p>
            <a:r>
              <a:rPr lang="en-US" dirty="0" smtClean="0"/>
              <a:t>FS Level of Oversight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 Regional Lands Directors retain primary responsibility for oversight.</a:t>
            </a:r>
          </a:p>
          <a:p>
            <a:endParaRPr lang="en-US" dirty="0"/>
          </a:p>
          <a:p>
            <a:r>
              <a:rPr lang="en-US" dirty="0" smtClean="0"/>
              <a:t>NLAT will conduct periodic Regional Reviews and also reserve the right to review cases where there may be national implications.  </a:t>
            </a:r>
            <a:endParaRPr lang="en-US" dirty="0"/>
          </a:p>
        </p:txBody>
      </p:sp>
    </p:spTree>
    <p:extLst>
      <p:ext uri="{BB962C8B-B14F-4D97-AF65-F5344CB8AC3E}">
        <p14:creationId xmlns:p14="http://schemas.microsoft.com/office/powerpoint/2010/main" val="2685403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0212" name="Picture 4" descr="anchor"/>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25000"/>
                    </a14:imgEffect>
                    <a14:imgEffect>
                      <a14:colorTemperature colorTemp="8800"/>
                    </a14:imgEffect>
                  </a14:imgLayer>
                </a14:imgProps>
              </a:ext>
            </a:extLst>
          </a:blip>
          <a:srcRect/>
          <a:stretch>
            <a:fillRect/>
          </a:stretch>
        </p:blipFill>
        <p:spPr bwMode="auto">
          <a:xfrm>
            <a:off x="609600" y="1492624"/>
            <a:ext cx="3636963" cy="480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Oval Callout 1"/>
          <p:cNvSpPr/>
          <p:nvPr/>
        </p:nvSpPr>
        <p:spPr bwMode="auto">
          <a:xfrm>
            <a:off x="4724400" y="580465"/>
            <a:ext cx="4038600" cy="3276600"/>
          </a:xfrm>
          <a:prstGeom prst="wedgeEllipseCallout">
            <a:avLst>
              <a:gd name="adj1" fmla="val -84728"/>
              <a:gd name="adj2" fmla="val 20154"/>
            </a:avLst>
          </a:prstGeom>
          <a:ln>
            <a:headEnd type="none" w="med" len="med"/>
            <a:tailEnd type="none" w="med" len="med"/>
          </a:ln>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18288" tIns="18288" rIns="18288" bIns="18288" numCol="1" rtlCol="0" anchor="t" anchorCtr="0" compatLnSpc="1">
            <a:prstTxWarp prst="textNoShape">
              <a:avLst/>
            </a:prstTxWarp>
          </a:bodyPr>
          <a:lstStyle/>
          <a:p>
            <a:pPr lvl="0"/>
            <a:r>
              <a:rPr lang="en-US" sz="2700" dirty="0">
                <a:solidFill>
                  <a:srgbClr val="FFFFFF"/>
                </a:solidFill>
              </a:rPr>
              <a:t>Welcome to </a:t>
            </a:r>
            <a:r>
              <a:rPr lang="en-US" sz="2700" dirty="0" smtClean="0">
                <a:solidFill>
                  <a:srgbClr val="FFFFFF"/>
                </a:solidFill>
              </a:rPr>
              <a:t>the</a:t>
            </a:r>
            <a:endParaRPr lang="en-US" sz="2700" dirty="0">
              <a:solidFill>
                <a:srgbClr val="FFFFFF"/>
              </a:solidFill>
            </a:endParaRPr>
          </a:p>
          <a:p>
            <a:pPr lvl="0"/>
            <a:r>
              <a:rPr lang="en-US" sz="2700" dirty="0">
                <a:solidFill>
                  <a:srgbClr val="FFFFFF"/>
                </a:solidFill>
              </a:rPr>
              <a:t> </a:t>
            </a:r>
            <a:r>
              <a:rPr lang="en-US" sz="2700" b="1" dirty="0">
                <a:solidFill>
                  <a:srgbClr val="FFFFFF"/>
                </a:solidFill>
              </a:rPr>
              <a:t>“</a:t>
            </a:r>
            <a:r>
              <a:rPr lang="en-US" sz="2700" b="1" i="1" dirty="0">
                <a:solidFill>
                  <a:srgbClr val="FFFFFF"/>
                </a:solidFill>
              </a:rPr>
              <a:t>Fleecing of </a:t>
            </a:r>
            <a:r>
              <a:rPr lang="en-US" sz="2700" b="1" i="1" dirty="0" smtClean="0">
                <a:solidFill>
                  <a:srgbClr val="FFFFFF"/>
                </a:solidFill>
              </a:rPr>
              <a:t> America.</a:t>
            </a:r>
            <a:r>
              <a:rPr lang="en-US" sz="2700" b="1" dirty="0" smtClean="0">
                <a:solidFill>
                  <a:srgbClr val="FFFFFF"/>
                </a:solidFill>
              </a:rPr>
              <a:t>”</a:t>
            </a:r>
            <a:r>
              <a:rPr lang="en-US" sz="2700" dirty="0" smtClean="0">
                <a:solidFill>
                  <a:srgbClr val="FFFFFF"/>
                </a:solidFill>
              </a:rPr>
              <a:t>  </a:t>
            </a:r>
            <a:endParaRPr lang="en-US" sz="2700" dirty="0">
              <a:solidFill>
                <a:srgbClr val="FFFFFF"/>
              </a:solidFill>
            </a:endParaRPr>
          </a:p>
          <a:p>
            <a:pPr lvl="0"/>
            <a:r>
              <a:rPr lang="en-US" sz="2700" dirty="0">
                <a:solidFill>
                  <a:srgbClr val="FFFFFF"/>
                </a:solidFill>
              </a:rPr>
              <a:t>Tonight’s focus is </a:t>
            </a:r>
            <a:r>
              <a:rPr lang="en-US" sz="2700" dirty="0" smtClean="0">
                <a:solidFill>
                  <a:srgbClr val="FFFFFF"/>
                </a:solidFill>
              </a:rPr>
              <a:t>on Federal </a:t>
            </a:r>
            <a:r>
              <a:rPr lang="en-US" sz="2700" dirty="0">
                <a:solidFill>
                  <a:srgbClr val="FFFFFF"/>
                </a:solidFill>
              </a:rPr>
              <a:t>land </a:t>
            </a:r>
            <a:r>
              <a:rPr lang="en-US" sz="2700" dirty="0" smtClean="0">
                <a:solidFill>
                  <a:srgbClr val="FFFFFF"/>
                </a:solidFill>
              </a:rPr>
              <a:t>exchanges.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algn="l"/>
            <a:r>
              <a:rPr lang="en-US" dirty="0" smtClean="0"/>
              <a:t>Audits and Public Interest</a:t>
            </a:r>
            <a:endParaRPr lang="en-US" dirty="0"/>
          </a:p>
        </p:txBody>
      </p:sp>
      <p:sp>
        <p:nvSpPr>
          <p:cNvPr id="390147" name="Rectangle 3"/>
          <p:cNvSpPr>
            <a:spLocks noGrp="1" noChangeArrowheads="1"/>
          </p:cNvSpPr>
          <p:nvPr>
            <p:ph type="body" sz="half" idx="1"/>
          </p:nvPr>
        </p:nvSpPr>
        <p:spPr>
          <a:xfrm>
            <a:off x="129746" y="1600200"/>
            <a:ext cx="5306890" cy="5257800"/>
          </a:xfrm>
        </p:spPr>
        <p:txBody>
          <a:bodyPr/>
          <a:lstStyle/>
          <a:p>
            <a:pPr>
              <a:lnSpc>
                <a:spcPct val="80000"/>
              </a:lnSpc>
              <a:buClr>
                <a:schemeClr val="tx1"/>
              </a:buClr>
              <a:buFont typeface="Wingdings" pitchFamily="2" charset="2"/>
              <a:buChar char="§"/>
            </a:pPr>
            <a:r>
              <a:rPr lang="en-US" dirty="0"/>
              <a:t>Government Accountability Office (GAO) works for Congress and evaluates federal programs, audits federal expenditures, and issues legal opinions. </a:t>
            </a:r>
          </a:p>
          <a:p>
            <a:pPr>
              <a:lnSpc>
                <a:spcPct val="80000"/>
              </a:lnSpc>
              <a:buFont typeface="Wingdings" pitchFamily="2" charset="2"/>
              <a:buNone/>
            </a:pPr>
            <a:endParaRPr lang="en-US" dirty="0"/>
          </a:p>
          <a:p>
            <a:pPr>
              <a:lnSpc>
                <a:spcPct val="80000"/>
              </a:lnSpc>
              <a:buClr>
                <a:schemeClr val="tx1"/>
              </a:buClr>
              <a:buFont typeface="Wingdings" pitchFamily="2" charset="2"/>
              <a:buChar char="§"/>
            </a:pPr>
            <a:r>
              <a:rPr lang="en-US" dirty="0"/>
              <a:t>Office of Inspector General (OIG) conducts audits and investigations. </a:t>
            </a:r>
          </a:p>
        </p:txBody>
      </p:sp>
      <p:graphicFrame>
        <p:nvGraphicFramePr>
          <p:cNvPr id="390148" name="Object 4"/>
          <p:cNvGraphicFramePr>
            <a:graphicFrameLocks noGrp="1" noChangeAspect="1"/>
          </p:cNvGraphicFramePr>
          <p:nvPr>
            <p:ph type="clipArt" sz="half" idx="2"/>
            <p:extLst>
              <p:ext uri="{D42A27DB-BD31-4B8C-83A1-F6EECF244321}">
                <p14:modId xmlns:p14="http://schemas.microsoft.com/office/powerpoint/2010/main" val="1948181730"/>
              </p:ext>
            </p:extLst>
          </p:nvPr>
        </p:nvGraphicFramePr>
        <p:xfrm>
          <a:off x="4572000" y="1490062"/>
          <a:ext cx="4393164" cy="879475"/>
        </p:xfrm>
        <a:graphic>
          <a:graphicData uri="http://schemas.openxmlformats.org/presentationml/2006/ole">
            <mc:AlternateContent xmlns:mc="http://schemas.openxmlformats.org/markup-compatibility/2006">
              <mc:Choice xmlns:v="urn:schemas-microsoft-com:vml" Requires="v">
                <p:oleObj spid="_x0000_s390187" name="Bitmap Image" r:id="rId4" imgW="2857899" imgH="571731" progId="PBrush">
                  <p:embed/>
                </p:oleObj>
              </mc:Choice>
              <mc:Fallback>
                <p:oleObj name="Bitmap Image" r:id="rId4" imgW="2857899" imgH="571731" progId="PBrush">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1490062"/>
                        <a:ext cx="4393164" cy="879475"/>
                      </a:xfrm>
                      <a:prstGeom prst="rect">
                        <a:avLst/>
                      </a:prstGeom>
                      <a:noFill/>
                      <a:ln>
                        <a:noFill/>
                      </a:ln>
                      <a:effectLst/>
                      <a:extLst/>
                    </p:spPr>
                  </p:pic>
                </p:oleObj>
              </mc:Fallback>
            </mc:AlternateContent>
          </a:graphicData>
        </a:graphic>
      </p:graphicFrame>
      <p:sp>
        <p:nvSpPr>
          <p:cNvPr id="390149" name="Rectangle 5"/>
          <p:cNvSpPr>
            <a:spLocks noChangeArrowheads="1"/>
          </p:cNvSpPr>
          <p:nvPr/>
        </p:nvSpPr>
        <p:spPr bwMode="auto">
          <a:xfrm>
            <a:off x="4876800" y="1960563"/>
            <a:ext cx="4267200" cy="519112"/>
          </a:xfrm>
          <a:prstGeom prst="rect">
            <a:avLst/>
          </a:prstGeom>
          <a:noFill/>
          <a:ln w="9525">
            <a:noFill/>
            <a:miter lim="800000"/>
            <a:headEnd/>
            <a:tailEnd/>
          </a:ln>
          <a:effectLst/>
        </p:spPr>
        <p:txBody>
          <a:bodyPr>
            <a:spAutoFit/>
          </a:bodyPr>
          <a:lstStyle/>
          <a:p>
            <a:pPr marL="457200" indent="-457200"/>
            <a:r>
              <a:rPr lang="en-US"/>
              <a:t>                                          </a:t>
            </a:r>
          </a:p>
        </p:txBody>
      </p:sp>
      <p:graphicFrame>
        <p:nvGraphicFramePr>
          <p:cNvPr id="390150" name="Object 6"/>
          <p:cNvGraphicFramePr>
            <a:graphicFrameLocks noChangeAspect="1"/>
          </p:cNvGraphicFramePr>
          <p:nvPr>
            <p:extLst>
              <p:ext uri="{D42A27DB-BD31-4B8C-83A1-F6EECF244321}">
                <p14:modId xmlns:p14="http://schemas.microsoft.com/office/powerpoint/2010/main" val="2578828591"/>
              </p:ext>
            </p:extLst>
          </p:nvPr>
        </p:nvGraphicFramePr>
        <p:xfrm>
          <a:off x="5715000" y="2479675"/>
          <a:ext cx="2895600" cy="2667000"/>
        </p:xfrm>
        <a:graphic>
          <a:graphicData uri="http://schemas.openxmlformats.org/presentationml/2006/ole">
            <mc:AlternateContent xmlns:mc="http://schemas.openxmlformats.org/markup-compatibility/2006">
              <mc:Choice xmlns:v="urn:schemas-microsoft-com:vml" Requires="v">
                <p:oleObj spid="_x0000_s390188" name="Bitmap Image" r:id="rId6" imgW="1142857" imgH="1133633" progId="PBrush">
                  <p:embed/>
                </p:oleObj>
              </mc:Choice>
              <mc:Fallback>
                <p:oleObj name="Bitmap Image" r:id="rId6" imgW="1142857" imgH="1133633" progId="PBrush">
                  <p:embed/>
                  <p:pic>
                    <p:nvPicPr>
                      <p:cNvPr id="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15000" y="2479675"/>
                        <a:ext cx="28956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90146"/>
                                        </p:tgtEl>
                                        <p:attrNameLst>
                                          <p:attrName>style.visibility</p:attrName>
                                        </p:attrNameLst>
                                      </p:cBhvr>
                                      <p:to>
                                        <p:strVal val="visible"/>
                                      </p:to>
                                    </p:set>
                                    <p:animEffect transition="in" filter="fade">
                                      <p:cBhvr>
                                        <p:cTn id="7" dur="2000"/>
                                        <p:tgtEl>
                                          <p:spTgt spid="3901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0147"/>
                                        </p:tgtEl>
                                        <p:attrNameLst>
                                          <p:attrName>style.visibility</p:attrName>
                                        </p:attrNameLst>
                                      </p:cBhvr>
                                      <p:to>
                                        <p:strVal val="visible"/>
                                      </p:to>
                                    </p:set>
                                    <p:animEffect transition="in" filter="fade">
                                      <p:cBhvr>
                                        <p:cTn id="10" dur="2000"/>
                                        <p:tgtEl>
                                          <p:spTgt spid="390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6" grpId="0"/>
      <p:bldP spid="390147" grpId="0"/>
    </p:bld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4325</TotalTime>
  <Words>1719</Words>
  <Application>Microsoft Office PowerPoint</Application>
  <PresentationFormat>On-screen Show (4:3)</PresentationFormat>
  <Paragraphs>228</Paragraphs>
  <Slides>19</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Georgia</vt:lpstr>
      <vt:lpstr>Tahoma</vt:lpstr>
      <vt:lpstr>Times New Roman</vt:lpstr>
      <vt:lpstr>Wingdings</vt:lpstr>
      <vt:lpstr>Textured</vt:lpstr>
      <vt:lpstr>Bitmap Image</vt:lpstr>
      <vt:lpstr>PowerPoint Presentation</vt:lpstr>
      <vt:lpstr>National Land Exchange Reviews</vt:lpstr>
      <vt:lpstr>Land Exchanges are a common sense tool that enables the BLM and FS to:</vt:lpstr>
      <vt:lpstr>Land Exchange Program Roles and Responsibilities</vt:lpstr>
      <vt:lpstr>BLM Washington Office Responsibilities</vt:lpstr>
      <vt:lpstr>PowerPoint Presentation</vt:lpstr>
      <vt:lpstr>FS Level of Oversight </vt:lpstr>
      <vt:lpstr>PowerPoint Presentation</vt:lpstr>
      <vt:lpstr>Audits and Public Interest</vt:lpstr>
      <vt:lpstr>HISTORICAL HIGHLIGHTS</vt:lpstr>
      <vt:lpstr>Summary of Audits/Reports</vt:lpstr>
      <vt:lpstr>BLM Response:</vt:lpstr>
      <vt:lpstr>FS Response:</vt:lpstr>
      <vt:lpstr>Reviewers look at:</vt:lpstr>
      <vt:lpstr>Review Procedures &amp; Improvements</vt:lpstr>
      <vt:lpstr>BLM National Level Issues</vt:lpstr>
      <vt:lpstr>FS National Level Issues</vt:lpstr>
      <vt:lpstr>SURVIVAL TIPS </vt:lpstr>
      <vt:lpstr>  </vt:lpstr>
    </vt:vector>
  </TitlesOfParts>
  <Company>Bureau of Land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 Update</dc:title>
  <dc:creator>RBarbour</dc:creator>
  <cp:lastModifiedBy>ilmntcctrn74</cp:lastModifiedBy>
  <cp:revision>125</cp:revision>
  <cp:lastPrinted>2001-06-05T18:41:30Z</cp:lastPrinted>
  <dcterms:created xsi:type="dcterms:W3CDTF">2001-05-29T18:07:31Z</dcterms:created>
  <dcterms:modified xsi:type="dcterms:W3CDTF">2017-06-17T00:47:21Z</dcterms:modified>
</cp:coreProperties>
</file>