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9" r:id="rId4"/>
    <p:sldId id="258" r:id="rId5"/>
    <p:sldId id="259" r:id="rId6"/>
    <p:sldId id="261" r:id="rId7"/>
    <p:sldId id="260" r:id="rId8"/>
    <p:sldId id="263" r:id="rId9"/>
    <p:sldId id="278" r:id="rId10"/>
    <p:sldId id="264" r:id="rId11"/>
    <p:sldId id="274" r:id="rId12"/>
    <p:sldId id="265" r:id="rId13"/>
    <p:sldId id="279" r:id="rId14"/>
    <p:sldId id="266" r:id="rId15"/>
    <p:sldId id="275" r:id="rId16"/>
    <p:sldId id="267" r:id="rId17"/>
    <p:sldId id="270" r:id="rId18"/>
    <p:sldId id="271" r:id="rId19"/>
    <p:sldId id="272" r:id="rId20"/>
    <p:sldId id="262" r:id="rId21"/>
    <p:sldId id="276" r:id="rId22"/>
    <p:sldId id="277" r:id="rId23"/>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903" autoAdjust="0"/>
    <p:restoredTop sz="94660"/>
  </p:normalViewPr>
  <p:slideViewPr>
    <p:cSldViewPr>
      <p:cViewPr varScale="1">
        <p:scale>
          <a:sx n="55" d="100"/>
          <a:sy n="55" d="100"/>
        </p:scale>
        <p:origin x="355"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2382"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BBFAB3AC-B30B-47E7-9A97-34D47E01E183}" type="datetimeFigureOut">
              <a:rPr lang="en-US" smtClean="0"/>
              <a:t>7/15/2016</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26F63412-0B31-45A1-B897-313BEDA188EA}" type="slidenum">
              <a:rPr lang="en-US" smtClean="0"/>
              <a:t>‹#›</a:t>
            </a:fld>
            <a:endParaRPr lang="en-US"/>
          </a:p>
        </p:txBody>
      </p:sp>
    </p:spTree>
    <p:extLst>
      <p:ext uri="{BB962C8B-B14F-4D97-AF65-F5344CB8AC3E}">
        <p14:creationId xmlns:p14="http://schemas.microsoft.com/office/powerpoint/2010/main" val="1403264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3412-0B31-45A1-B897-313BEDA188EA}" type="slidenum">
              <a:rPr lang="en-US" smtClean="0"/>
              <a:t>1</a:t>
            </a:fld>
            <a:endParaRPr lang="en-US"/>
          </a:p>
        </p:txBody>
      </p:sp>
    </p:spTree>
    <p:extLst>
      <p:ext uri="{BB962C8B-B14F-4D97-AF65-F5344CB8AC3E}">
        <p14:creationId xmlns:p14="http://schemas.microsoft.com/office/powerpoint/2010/main" val="308674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a:t>
            </a:r>
            <a:r>
              <a:rPr lang="en-US" sz="1400" dirty="0"/>
              <a:t>Secure Rural Schools (SRS) program expired on September 30, 2014</a:t>
            </a:r>
            <a:r>
              <a:rPr lang="en-US" sz="1400" b="1" dirty="0"/>
              <a:t>. </a:t>
            </a:r>
            <a:r>
              <a:rPr lang="en-US" sz="1400" dirty="0"/>
              <a:t>The program </a:t>
            </a:r>
            <a:r>
              <a:rPr lang="en-US" sz="1400" dirty="0" smtClean="0"/>
              <a:t>has not been reauthorized </a:t>
            </a:r>
            <a:r>
              <a:rPr lang="en-US" sz="1400" dirty="0"/>
              <a:t>by </a:t>
            </a:r>
            <a:r>
              <a:rPr lang="en-US" sz="1400" dirty="0" smtClean="0"/>
              <a:t>Congress. </a:t>
            </a:r>
            <a:r>
              <a:rPr lang="en-US" sz="1400" dirty="0"/>
              <a:t>E</a:t>
            </a:r>
            <a:r>
              <a:rPr lang="en-US" sz="1400" dirty="0" smtClean="0"/>
              <a:t>xtension </a:t>
            </a:r>
            <a:r>
              <a:rPr lang="en-US" sz="1400" dirty="0"/>
              <a:t>of SRS will likely occur in </a:t>
            </a:r>
            <a:r>
              <a:rPr lang="en-US" sz="1400" dirty="0" smtClean="0"/>
              <a:t>April 2015.</a:t>
            </a:r>
          </a:p>
          <a:p>
            <a:endParaRPr lang="en-US" sz="1400" dirty="0" smtClean="0"/>
          </a:p>
          <a:p>
            <a:r>
              <a:rPr lang="en-US" sz="1400" dirty="0"/>
              <a:t>Because the SRS Act has not been reauthorized, the 1908 Act requiring </a:t>
            </a:r>
            <a:r>
              <a:rPr lang="en-US" sz="1400" dirty="0" smtClean="0"/>
              <a:t>25-percent payments </a:t>
            </a:r>
            <a:r>
              <a:rPr lang="en-US" sz="1400" dirty="0"/>
              <a:t>will govern the distribution of payments to States.</a:t>
            </a:r>
          </a:p>
          <a:p>
            <a:r>
              <a:rPr lang="en-US" sz="1400" dirty="0" smtClean="0"/>
              <a:t>  - </a:t>
            </a:r>
            <a:r>
              <a:rPr lang="en-US" sz="1400" dirty="0"/>
              <a:t>The 25-percent payments will be made based on a 7-year rolling average </a:t>
            </a:r>
            <a:r>
              <a:rPr lang="en-US" sz="1400" dirty="0" smtClean="0"/>
              <a:t>of receipts </a:t>
            </a:r>
            <a:r>
              <a:rPr lang="en-US" sz="1400" dirty="0"/>
              <a:t>from national forests located in the State</a:t>
            </a:r>
            <a:r>
              <a:rPr lang="en-US" sz="1400" b="1" dirty="0" smtClean="0"/>
              <a:t>.</a:t>
            </a:r>
          </a:p>
          <a:p>
            <a:r>
              <a:rPr lang="en-US" sz="1400" b="1" dirty="0" smtClean="0"/>
              <a:t>  - </a:t>
            </a:r>
            <a:r>
              <a:rPr lang="en-US" sz="1400" dirty="0"/>
              <a:t>Payments may be used </a:t>
            </a:r>
            <a:r>
              <a:rPr lang="en-US" sz="1400" dirty="0" smtClean="0"/>
              <a:t>only for </a:t>
            </a:r>
            <a:r>
              <a:rPr lang="en-US" sz="1400" dirty="0"/>
              <a:t>the benefit of public schools and public roads</a:t>
            </a:r>
            <a:r>
              <a:rPr lang="en-US" sz="1400" dirty="0" smtClean="0"/>
              <a:t>;</a:t>
            </a:r>
          </a:p>
          <a:p>
            <a:r>
              <a:rPr lang="en-US" sz="1400" dirty="0"/>
              <a:t> </a:t>
            </a:r>
            <a:r>
              <a:rPr lang="en-US" sz="1400" dirty="0" smtClean="0"/>
              <a:t>- </a:t>
            </a:r>
            <a:r>
              <a:rPr lang="en-US" sz="1400" dirty="0"/>
              <a:t>The 25-percent payments to States made under the 1908 Act are subject </a:t>
            </a:r>
            <a:r>
              <a:rPr lang="en-US" sz="1400" dirty="0" smtClean="0"/>
              <a:t>to sequestration </a:t>
            </a:r>
            <a:r>
              <a:rPr lang="en-US" sz="1400" dirty="0"/>
              <a:t>and reduced by 7.3 percent.</a:t>
            </a:r>
            <a:endParaRPr lang="en-US" sz="1400" dirty="0" smtClean="0"/>
          </a:p>
          <a:p>
            <a:r>
              <a:rPr lang="en-US" sz="1400" dirty="0" smtClean="0"/>
              <a:t> </a:t>
            </a:r>
          </a:p>
          <a:p>
            <a:r>
              <a:rPr lang="en-US" sz="1400" dirty="0" smtClean="0"/>
              <a:t>State of Oregon FY14 SRS Act payment </a:t>
            </a:r>
            <a:r>
              <a:rPr lang="en-US" sz="1400" dirty="0"/>
              <a:t>$</a:t>
            </a:r>
            <a:r>
              <a:rPr lang="en-US" sz="1400" dirty="0" smtClean="0"/>
              <a:t>67,871,382</a:t>
            </a:r>
          </a:p>
          <a:p>
            <a:r>
              <a:rPr lang="en-US" sz="1400" dirty="0"/>
              <a:t>	 </a:t>
            </a:r>
            <a:r>
              <a:rPr lang="en-US" sz="1400" dirty="0" smtClean="0"/>
              <a:t>       FY25% 1908 Act payment </a:t>
            </a:r>
            <a:r>
              <a:rPr lang="en-US" sz="1400" dirty="0"/>
              <a:t>$</a:t>
            </a:r>
            <a:r>
              <a:rPr lang="en-US" sz="1400" dirty="0" smtClean="0"/>
              <a:t>5,890,065.  </a:t>
            </a:r>
          </a:p>
          <a:p>
            <a:endParaRPr lang="en-US" sz="1400" dirty="0" smtClean="0"/>
          </a:p>
          <a:p>
            <a:r>
              <a:rPr lang="en-US" sz="1400" dirty="0" smtClean="0"/>
              <a:t>Landowner </a:t>
            </a:r>
            <a:r>
              <a:rPr lang="en-US" sz="1400" dirty="0"/>
              <a:t>can be asked to attend and present at county commissioners meeting,  if they want to defend their ability to sell their property to whomever they wish.  That includes the United States.</a:t>
            </a:r>
          </a:p>
          <a:p>
            <a:endParaRPr lang="en-US" sz="1400" dirty="0"/>
          </a:p>
        </p:txBody>
      </p:sp>
      <p:sp>
        <p:nvSpPr>
          <p:cNvPr id="4" name="Slide Number Placeholder 3"/>
          <p:cNvSpPr>
            <a:spLocks noGrp="1"/>
          </p:cNvSpPr>
          <p:nvPr>
            <p:ph type="sldNum" sz="quarter" idx="10"/>
          </p:nvPr>
        </p:nvSpPr>
        <p:spPr/>
        <p:txBody>
          <a:bodyPr/>
          <a:lstStyle/>
          <a:p>
            <a:fld id="{26F63412-0B31-45A1-B897-313BEDA188EA}" type="slidenum">
              <a:rPr lang="en-US" smtClean="0"/>
              <a:t>10</a:t>
            </a:fld>
            <a:endParaRPr lang="en-US"/>
          </a:p>
        </p:txBody>
      </p:sp>
    </p:spTree>
    <p:extLst>
      <p:ext uri="{BB962C8B-B14F-4D97-AF65-F5344CB8AC3E}">
        <p14:creationId xmlns:p14="http://schemas.microsoft.com/office/powerpoint/2010/main" val="2390943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These groups may be able to assist with</a:t>
            </a:r>
          </a:p>
          <a:p>
            <a:r>
              <a:rPr lang="en-US" sz="1400" dirty="0"/>
              <a:t>	-Buy the land and hold it until the USDA Forest Service has</a:t>
            </a:r>
          </a:p>
          <a:p>
            <a:r>
              <a:rPr lang="en-US" sz="1400" dirty="0"/>
              <a:t>	 enough funds from the timber sale to close.</a:t>
            </a:r>
          </a:p>
          <a:p>
            <a:r>
              <a:rPr lang="en-US" sz="1400" dirty="0"/>
              <a:t>	-Providing processing funds,</a:t>
            </a:r>
          </a:p>
          <a:p>
            <a:r>
              <a:rPr lang="en-US" sz="1400" dirty="0"/>
              <a:t>	-Help </a:t>
            </a:r>
            <a:r>
              <a:rPr lang="en-US" sz="1400" dirty="0" smtClean="0"/>
              <a:t>the landowner clear </a:t>
            </a:r>
            <a:r>
              <a:rPr lang="en-US" sz="1400" dirty="0"/>
              <a:t>title </a:t>
            </a:r>
            <a:r>
              <a:rPr lang="en-US" sz="1400" dirty="0" smtClean="0"/>
              <a:t>issues  </a:t>
            </a:r>
            <a:endParaRPr lang="en-US" sz="1400" dirty="0"/>
          </a:p>
          <a:p>
            <a:r>
              <a:rPr lang="en-US" sz="1400" dirty="0"/>
              <a:t>	-Garner community  and political support for a project</a:t>
            </a:r>
          </a:p>
          <a:p>
            <a:endParaRPr lang="en-US" sz="1400" dirty="0"/>
          </a:p>
          <a:p>
            <a:r>
              <a:rPr lang="en-US" sz="1400" dirty="0"/>
              <a:t>Tribes might be involved if they have interests in the land acquisition.</a:t>
            </a:r>
          </a:p>
        </p:txBody>
      </p:sp>
      <p:sp>
        <p:nvSpPr>
          <p:cNvPr id="4" name="Slide Number Placeholder 3"/>
          <p:cNvSpPr>
            <a:spLocks noGrp="1"/>
          </p:cNvSpPr>
          <p:nvPr>
            <p:ph type="sldNum" sz="quarter" idx="10"/>
          </p:nvPr>
        </p:nvSpPr>
        <p:spPr/>
        <p:txBody>
          <a:bodyPr/>
          <a:lstStyle/>
          <a:p>
            <a:fld id="{26F63412-0B31-45A1-B897-313BEDA188EA}" type="slidenum">
              <a:rPr lang="en-US" smtClean="0"/>
              <a:t>11</a:t>
            </a:fld>
            <a:endParaRPr lang="en-US"/>
          </a:p>
        </p:txBody>
      </p:sp>
    </p:spTree>
    <p:extLst>
      <p:ext uri="{BB962C8B-B14F-4D97-AF65-F5344CB8AC3E}">
        <p14:creationId xmlns:p14="http://schemas.microsoft.com/office/powerpoint/2010/main" val="3083089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What is different from the Land for Land Exchange process?</a:t>
            </a:r>
          </a:p>
          <a:p>
            <a:endParaRPr lang="en-US" sz="1400" dirty="0"/>
          </a:p>
          <a:p>
            <a:r>
              <a:rPr lang="en-US" sz="1400" dirty="0"/>
              <a:t>Timber Sale NEPA document and decision do not need to disclose that the proceeds will go toward a specific land purchase.  </a:t>
            </a:r>
          </a:p>
          <a:p>
            <a:endParaRPr lang="en-US" sz="1400" dirty="0"/>
          </a:p>
          <a:p>
            <a:r>
              <a:rPr lang="en-US" sz="1400" dirty="0"/>
              <a:t>This is per existing NEPA decisions for land purchase not requiring notice or documentation.</a:t>
            </a:r>
          </a:p>
        </p:txBody>
      </p:sp>
      <p:sp>
        <p:nvSpPr>
          <p:cNvPr id="4" name="Slide Number Placeholder 3"/>
          <p:cNvSpPr>
            <a:spLocks noGrp="1"/>
          </p:cNvSpPr>
          <p:nvPr>
            <p:ph type="sldNum" sz="quarter" idx="10"/>
          </p:nvPr>
        </p:nvSpPr>
        <p:spPr/>
        <p:txBody>
          <a:bodyPr/>
          <a:lstStyle/>
          <a:p>
            <a:fld id="{26F63412-0B31-45A1-B897-313BEDA188EA}" type="slidenum">
              <a:rPr lang="en-US" smtClean="0"/>
              <a:t>12</a:t>
            </a:fld>
            <a:endParaRPr lang="en-US"/>
          </a:p>
        </p:txBody>
      </p:sp>
    </p:spTree>
    <p:extLst>
      <p:ext uri="{BB962C8B-B14F-4D97-AF65-F5344CB8AC3E}">
        <p14:creationId xmlns:p14="http://schemas.microsoft.com/office/powerpoint/2010/main" val="1608953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Priority 1</a:t>
            </a:r>
            <a:r>
              <a:rPr lang="en-US" dirty="0"/>
              <a:t>:</a:t>
            </a:r>
          </a:p>
          <a:p>
            <a:pPr lvl="0"/>
            <a:r>
              <a:rPr lang="en-US" dirty="0"/>
              <a:t>Required Minimum Distribution to NFF  (Except on fully qualified Salvage Sales) $.50 per MBF or $.27 per CCF</a:t>
            </a:r>
          </a:p>
          <a:p>
            <a:pPr lvl="0"/>
            <a:r>
              <a:rPr lang="en-US" dirty="0"/>
              <a:t>Required Reforestation (Except on fully qualified Salvage Sales)</a:t>
            </a:r>
          </a:p>
          <a:p>
            <a:pPr lvl="0"/>
            <a:r>
              <a:rPr lang="en-US" dirty="0"/>
              <a:t>Purchaser Road Credits (On sales with PRC)</a:t>
            </a:r>
          </a:p>
          <a:p>
            <a:pPr lvl="0"/>
            <a:r>
              <a:rPr lang="en-US" dirty="0"/>
              <a:t>If Priority 1 is complete, then schedule:</a:t>
            </a:r>
          </a:p>
          <a:p>
            <a:r>
              <a:rPr lang="en-US" dirty="0"/>
              <a:t> </a:t>
            </a:r>
          </a:p>
          <a:p>
            <a:r>
              <a:rPr lang="en-US" u="sng" dirty="0"/>
              <a:t>Priority 2</a:t>
            </a:r>
            <a:r>
              <a:rPr lang="en-US" dirty="0"/>
              <a:t>:</a:t>
            </a:r>
          </a:p>
          <a:p>
            <a:pPr lvl="0"/>
            <a:r>
              <a:rPr lang="en-US" dirty="0"/>
              <a:t>Salvage Sale Funds.</a:t>
            </a:r>
          </a:p>
          <a:p>
            <a:pPr lvl="0"/>
            <a:r>
              <a:rPr lang="en-US" dirty="0"/>
              <a:t>Maintain the regular salvage program level at appropriate level (Forest surcharge).</a:t>
            </a:r>
          </a:p>
          <a:p>
            <a:pPr lvl="0"/>
            <a:r>
              <a:rPr lang="en-US" dirty="0"/>
              <a:t>If Priorities 1 and 2 are complete, then schedule:</a:t>
            </a:r>
          </a:p>
          <a:p>
            <a:r>
              <a:rPr lang="en-US" dirty="0"/>
              <a:t> </a:t>
            </a:r>
          </a:p>
          <a:p>
            <a:r>
              <a:rPr lang="en-US" u="sng" dirty="0"/>
              <a:t>Priority 3</a:t>
            </a:r>
            <a:r>
              <a:rPr lang="en-US" dirty="0"/>
              <a:t>: </a:t>
            </a:r>
          </a:p>
          <a:p>
            <a:r>
              <a:rPr lang="en-US" dirty="0"/>
              <a:t>Other non-essential KV work (not listed by priority):</a:t>
            </a:r>
          </a:p>
          <a:p>
            <a:pPr lvl="0"/>
            <a:r>
              <a:rPr lang="en-US" dirty="0"/>
              <a:t>Remaining reforestation projects</a:t>
            </a:r>
          </a:p>
          <a:p>
            <a:pPr lvl="0"/>
            <a:r>
              <a:rPr lang="en-US" dirty="0"/>
              <a:t>Timber Stand Improvement</a:t>
            </a:r>
          </a:p>
          <a:p>
            <a:pPr lvl="0"/>
            <a:r>
              <a:rPr lang="en-US" dirty="0"/>
              <a:t>Other resources KV projects.</a:t>
            </a:r>
          </a:p>
          <a:p>
            <a:r>
              <a:rPr lang="en-US" dirty="0"/>
              <a:t> </a:t>
            </a:r>
          </a:p>
          <a:p>
            <a:r>
              <a:rPr lang="en-US" dirty="0"/>
              <a:t>Increase salvage sale fund collections (Regional surcharge if authorized)</a:t>
            </a:r>
          </a:p>
          <a:p>
            <a:r>
              <a:rPr lang="en-US" dirty="0"/>
              <a:t> </a:t>
            </a:r>
          </a:p>
          <a:p>
            <a:r>
              <a:rPr lang="en-US" dirty="0"/>
              <a:t>Tripartite Land Exchange opportunities.</a:t>
            </a:r>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13</a:t>
            </a:fld>
            <a:endParaRPr lang="en-US"/>
          </a:p>
        </p:txBody>
      </p:sp>
    </p:spTree>
    <p:extLst>
      <p:ext uri="{BB962C8B-B14F-4D97-AF65-F5344CB8AC3E}">
        <p14:creationId xmlns:p14="http://schemas.microsoft.com/office/powerpoint/2010/main" val="3122725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Stewardship sales receipts cannot be used to acquire lands through a Tripartite Land Exchange.  </a:t>
            </a:r>
          </a:p>
          <a:p>
            <a:endParaRPr lang="en-US" sz="1400" dirty="0"/>
          </a:p>
          <a:p>
            <a:r>
              <a:rPr lang="en-US" sz="1400" dirty="0"/>
              <a:t>Why? There is no R6 approved provision that can be used in the FS-2400-13 part K, whereas the C8.71 provision can be used in the FS-2400-6 – Timber Sale Contract.</a:t>
            </a:r>
          </a:p>
          <a:p>
            <a:r>
              <a:rPr lang="en-US" sz="1400" dirty="0"/>
              <a:t> </a:t>
            </a:r>
          </a:p>
          <a:p>
            <a:r>
              <a:rPr lang="en-US" sz="1400" dirty="0"/>
              <a:t>If this clause can be put in salvage sales, then salvage sales can be used. </a:t>
            </a:r>
          </a:p>
          <a:p>
            <a:endParaRPr lang="en-US" sz="1400" dirty="0"/>
          </a:p>
          <a:p>
            <a:r>
              <a:rPr lang="en-US" sz="1400" dirty="0"/>
              <a:t>Need to cover the costs of restoration, since the premise of a salvage sale is to restore the area considered in that salvage sale.</a:t>
            </a:r>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14</a:t>
            </a:fld>
            <a:endParaRPr lang="en-US"/>
          </a:p>
        </p:txBody>
      </p:sp>
    </p:spTree>
    <p:extLst>
      <p:ext uri="{BB962C8B-B14F-4D97-AF65-F5344CB8AC3E}">
        <p14:creationId xmlns:p14="http://schemas.microsoft.com/office/powerpoint/2010/main" val="3491087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the need to have the C8.71 clause in an earlier slide or notes.</a:t>
            </a:r>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15</a:t>
            </a:fld>
            <a:endParaRPr lang="en-US"/>
          </a:p>
        </p:txBody>
      </p:sp>
    </p:spTree>
    <p:extLst>
      <p:ext uri="{BB962C8B-B14F-4D97-AF65-F5344CB8AC3E}">
        <p14:creationId xmlns:p14="http://schemas.microsoft.com/office/powerpoint/2010/main" val="152120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Receipts can only be used for land payment.  They can not be used for administrative costs required to process the land exchange, pay for title commitments, etc. </a:t>
            </a:r>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16</a:t>
            </a:fld>
            <a:endParaRPr lang="en-US"/>
          </a:p>
        </p:txBody>
      </p:sp>
    </p:spTree>
    <p:extLst>
      <p:ext uri="{BB962C8B-B14F-4D97-AF65-F5344CB8AC3E}">
        <p14:creationId xmlns:p14="http://schemas.microsoft.com/office/powerpoint/2010/main" val="3434565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3412-0B31-45A1-B897-313BEDA188EA}" type="slidenum">
              <a:rPr lang="en-US" smtClean="0"/>
              <a:t>17</a:t>
            </a:fld>
            <a:endParaRPr lang="en-US"/>
          </a:p>
        </p:txBody>
      </p:sp>
    </p:spTree>
    <p:extLst>
      <p:ext uri="{BB962C8B-B14F-4D97-AF65-F5344CB8AC3E}">
        <p14:creationId xmlns:p14="http://schemas.microsoft.com/office/powerpoint/2010/main" val="403168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Potential regional emphasis for the lands program shift to more land exchange proposals.</a:t>
            </a:r>
          </a:p>
          <a:p>
            <a:endParaRPr lang="en-US" sz="1400" dirty="0"/>
          </a:p>
          <a:p>
            <a:r>
              <a:rPr lang="en-US" sz="1400" dirty="0"/>
              <a:t>Lands staff includes boundary Surveyors and their need to complete surveys for boundary lines, rights of way surveys, site surveys, and write up descriptions for Congressionally designated areas.  </a:t>
            </a:r>
          </a:p>
          <a:p>
            <a:endParaRPr lang="en-US" sz="1400" dirty="0"/>
          </a:p>
          <a:p>
            <a:r>
              <a:rPr lang="en-US" sz="1400" dirty="0"/>
              <a:t>Capacity – Zone Realty Specialists have full plates, District Special Use Permit administrators who may have attended Lands academy have full plates also.</a:t>
            </a:r>
          </a:p>
          <a:p>
            <a:endParaRPr lang="en-US" sz="1400" dirty="0"/>
          </a:p>
        </p:txBody>
      </p:sp>
      <p:sp>
        <p:nvSpPr>
          <p:cNvPr id="4" name="Slide Number Placeholder 3"/>
          <p:cNvSpPr>
            <a:spLocks noGrp="1"/>
          </p:cNvSpPr>
          <p:nvPr>
            <p:ph type="sldNum" sz="quarter" idx="10"/>
          </p:nvPr>
        </p:nvSpPr>
        <p:spPr/>
        <p:txBody>
          <a:bodyPr/>
          <a:lstStyle/>
          <a:p>
            <a:fld id="{26F63412-0B31-45A1-B897-313BEDA188EA}" type="slidenum">
              <a:rPr lang="en-US" smtClean="0"/>
              <a:t>18</a:t>
            </a:fld>
            <a:endParaRPr lang="en-US"/>
          </a:p>
        </p:txBody>
      </p:sp>
    </p:spTree>
    <p:extLst>
      <p:ext uri="{BB962C8B-B14F-4D97-AF65-F5344CB8AC3E}">
        <p14:creationId xmlns:p14="http://schemas.microsoft.com/office/powerpoint/2010/main" val="35259744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3412-0B31-45A1-B897-313BEDA188EA}" type="slidenum">
              <a:rPr lang="en-US" smtClean="0"/>
              <a:t>19</a:t>
            </a:fld>
            <a:endParaRPr lang="en-US"/>
          </a:p>
        </p:txBody>
      </p:sp>
    </p:spTree>
    <p:extLst>
      <p:ext uri="{BB962C8B-B14F-4D97-AF65-F5344CB8AC3E}">
        <p14:creationId xmlns:p14="http://schemas.microsoft.com/office/powerpoint/2010/main" val="1953270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FSM 5400 Landownership       5430 – Exchanges</a:t>
            </a:r>
          </a:p>
          <a:p>
            <a:endParaRPr lang="en-US" sz="1400" dirty="0"/>
          </a:p>
          <a:p>
            <a:r>
              <a:rPr lang="en-US" sz="1400" dirty="0" smtClean="0"/>
              <a:t>FSH 5409.13 Land Acquisition Handbook – Chapter 30 – Land Exchanges</a:t>
            </a:r>
          </a:p>
          <a:p>
            <a:endParaRPr lang="en-US" sz="1400" dirty="0"/>
          </a:p>
          <a:p>
            <a:r>
              <a:rPr lang="en-US" sz="1400" dirty="0" smtClean="0"/>
              <a:t>Chapter 39 – Exhibit 03 is </a:t>
            </a:r>
            <a:r>
              <a:rPr lang="en-US" sz="1400" smtClean="0"/>
              <a:t>Implementation Schedule</a:t>
            </a:r>
            <a:endParaRPr lang="en-US" sz="1400" dirty="0"/>
          </a:p>
        </p:txBody>
      </p:sp>
      <p:sp>
        <p:nvSpPr>
          <p:cNvPr id="4" name="Slide Number Placeholder 3"/>
          <p:cNvSpPr>
            <a:spLocks noGrp="1"/>
          </p:cNvSpPr>
          <p:nvPr>
            <p:ph type="sldNum" sz="quarter" idx="10"/>
          </p:nvPr>
        </p:nvSpPr>
        <p:spPr/>
        <p:txBody>
          <a:bodyPr/>
          <a:lstStyle/>
          <a:p>
            <a:fld id="{26F63412-0B31-45A1-B897-313BEDA188EA}" type="slidenum">
              <a:rPr lang="en-US" smtClean="0"/>
              <a:t>2</a:t>
            </a:fld>
            <a:endParaRPr lang="en-US"/>
          </a:p>
        </p:txBody>
      </p:sp>
    </p:spTree>
    <p:extLst>
      <p:ext uri="{BB962C8B-B14F-4D97-AF65-F5344CB8AC3E}">
        <p14:creationId xmlns:p14="http://schemas.microsoft.com/office/powerpoint/2010/main" val="1380610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 portions of this slide and put to the top</a:t>
            </a:r>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20</a:t>
            </a:fld>
            <a:endParaRPr lang="en-US"/>
          </a:p>
        </p:txBody>
      </p:sp>
    </p:spTree>
    <p:extLst>
      <p:ext uri="{BB962C8B-B14F-4D97-AF65-F5344CB8AC3E}">
        <p14:creationId xmlns:p14="http://schemas.microsoft.com/office/powerpoint/2010/main" val="3842850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3412-0B31-45A1-B897-313BEDA188EA}" type="slidenum">
              <a:rPr lang="en-US" smtClean="0"/>
              <a:t>21</a:t>
            </a:fld>
            <a:endParaRPr lang="en-US"/>
          </a:p>
        </p:txBody>
      </p:sp>
    </p:spTree>
    <p:extLst>
      <p:ext uri="{BB962C8B-B14F-4D97-AF65-F5344CB8AC3E}">
        <p14:creationId xmlns:p14="http://schemas.microsoft.com/office/powerpoint/2010/main" val="380301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because the suspense account funds are “revolving” accounts.</a:t>
            </a:r>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22</a:t>
            </a:fld>
            <a:endParaRPr lang="en-US"/>
          </a:p>
        </p:txBody>
      </p:sp>
    </p:spTree>
    <p:extLst>
      <p:ext uri="{BB962C8B-B14F-4D97-AF65-F5344CB8AC3E}">
        <p14:creationId xmlns:p14="http://schemas.microsoft.com/office/powerpoint/2010/main" val="1814661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Same State, not necessarily the same forest.</a:t>
            </a:r>
          </a:p>
          <a:p>
            <a:endParaRPr lang="en-US" sz="1400" dirty="0"/>
          </a:p>
          <a:p>
            <a:r>
              <a:rPr lang="en-US" sz="1400" dirty="0"/>
              <a:t>(Maybe Washington state has different statutes– Deb will get me that information)</a:t>
            </a:r>
          </a:p>
          <a:p>
            <a:endParaRPr lang="en-US" sz="1400" dirty="0"/>
          </a:p>
          <a:p>
            <a:r>
              <a:rPr lang="en-US" sz="1400" dirty="0"/>
              <a:t>Timber Sale receipts can come from any National Forest within the state</a:t>
            </a:r>
          </a:p>
        </p:txBody>
      </p:sp>
      <p:sp>
        <p:nvSpPr>
          <p:cNvPr id="4" name="Slide Number Placeholder 3"/>
          <p:cNvSpPr>
            <a:spLocks noGrp="1"/>
          </p:cNvSpPr>
          <p:nvPr>
            <p:ph type="sldNum" sz="quarter" idx="10"/>
          </p:nvPr>
        </p:nvSpPr>
        <p:spPr/>
        <p:txBody>
          <a:bodyPr/>
          <a:lstStyle/>
          <a:p>
            <a:fld id="{26F63412-0B31-45A1-B897-313BEDA188EA}" type="slidenum">
              <a:rPr lang="en-US" smtClean="0"/>
              <a:t>3</a:t>
            </a:fld>
            <a:endParaRPr lang="en-US"/>
          </a:p>
        </p:txBody>
      </p:sp>
    </p:spTree>
    <p:extLst>
      <p:ext uri="{BB962C8B-B14F-4D97-AF65-F5344CB8AC3E}">
        <p14:creationId xmlns:p14="http://schemas.microsoft.com/office/powerpoint/2010/main" val="31734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Document signing  authority, such as signing the Agreement to Initiate and Exchange Agreement may be delegated to the Forest Supervisor on a project by project basis.</a:t>
            </a:r>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4</a:t>
            </a:fld>
            <a:endParaRPr lang="en-US"/>
          </a:p>
        </p:txBody>
      </p:sp>
    </p:spTree>
    <p:extLst>
      <p:ext uri="{BB962C8B-B14F-4D97-AF65-F5344CB8AC3E}">
        <p14:creationId xmlns:p14="http://schemas.microsoft.com/office/powerpoint/2010/main" val="2207862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 the landowner this will be more like a land purchase, however, it is considered an “exchange” because of the Authorities and need for a  Feasibility Analysis/ ATI/ Exchange Agreement….</a:t>
            </a:r>
          </a:p>
          <a:p>
            <a:endParaRPr lang="en-US" dirty="0"/>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5</a:t>
            </a:fld>
            <a:endParaRPr lang="en-US"/>
          </a:p>
        </p:txBody>
      </p:sp>
    </p:spTree>
    <p:extLst>
      <p:ext uri="{BB962C8B-B14F-4D97-AF65-F5344CB8AC3E}">
        <p14:creationId xmlns:p14="http://schemas.microsoft.com/office/powerpoint/2010/main" val="4060581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Since this is a “land purchase” process for them, they offer the land, sign the </a:t>
            </a:r>
            <a:r>
              <a:rPr lang="en-US" sz="1400" dirty="0" smtClean="0"/>
              <a:t> ATI, Exchange Agreement and deed</a:t>
            </a:r>
            <a:r>
              <a:rPr lang="en-US" sz="1400" dirty="0"/>
              <a:t>, get the money for the land.</a:t>
            </a:r>
          </a:p>
          <a:p>
            <a:endParaRPr lang="en-US" sz="1400" dirty="0"/>
          </a:p>
          <a:p>
            <a:r>
              <a:rPr lang="en-US" sz="1400" dirty="0"/>
              <a:t>Will be asked to clear up title issues, resolve encroachments, pay property taxes due.  Anything not acceptable to the United States before taking title, if any.</a:t>
            </a:r>
          </a:p>
          <a:p>
            <a:endParaRPr lang="en-US" sz="1400" dirty="0"/>
          </a:p>
          <a:p>
            <a:r>
              <a:rPr lang="en-US" sz="1400" dirty="0"/>
              <a:t>Can help pay for some of the processing costs, such as pay for title commitment, advertising, hazmat clean up, and land surveys associated with the non-Federal land.</a:t>
            </a:r>
          </a:p>
          <a:p>
            <a:endParaRPr lang="en-US" dirty="0"/>
          </a:p>
        </p:txBody>
      </p:sp>
      <p:sp>
        <p:nvSpPr>
          <p:cNvPr id="4" name="Slide Number Placeholder 3"/>
          <p:cNvSpPr>
            <a:spLocks noGrp="1"/>
          </p:cNvSpPr>
          <p:nvPr>
            <p:ph type="sldNum" sz="quarter" idx="10"/>
          </p:nvPr>
        </p:nvSpPr>
        <p:spPr/>
        <p:txBody>
          <a:bodyPr/>
          <a:lstStyle/>
          <a:p>
            <a:fld id="{26F63412-0B31-45A1-B897-313BEDA188EA}" type="slidenum">
              <a:rPr lang="en-US" smtClean="0"/>
              <a:t>6</a:t>
            </a:fld>
            <a:endParaRPr lang="en-US"/>
          </a:p>
        </p:txBody>
      </p:sp>
    </p:spTree>
    <p:extLst>
      <p:ext uri="{BB962C8B-B14F-4D97-AF65-F5344CB8AC3E}">
        <p14:creationId xmlns:p14="http://schemas.microsoft.com/office/powerpoint/2010/main" val="18974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Purchaser agrees to this at the time they sign the timber sale contract.</a:t>
            </a:r>
          </a:p>
          <a:p>
            <a:endParaRPr lang="en-US" sz="1400" dirty="0"/>
          </a:p>
          <a:p>
            <a:r>
              <a:rPr lang="en-US" sz="1400" b="1" dirty="0"/>
              <a:t>Timber sales</a:t>
            </a:r>
            <a:r>
              <a:rPr lang="en-US" sz="1400" dirty="0"/>
              <a:t> are identified the in the Feasibility Analysis that will contribute funds to the suspense account.  </a:t>
            </a:r>
          </a:p>
          <a:p>
            <a:endParaRPr lang="en-US" sz="1400" dirty="0"/>
          </a:p>
          <a:p>
            <a:r>
              <a:rPr lang="en-US" sz="1400" dirty="0"/>
              <a:t>Timber purchaser is not a signor on the  Agreement to </a:t>
            </a:r>
            <a:r>
              <a:rPr lang="en-US" sz="1400" dirty="0" smtClean="0"/>
              <a:t>Initiate/Exchange Agreement, nor any conveyance documents.</a:t>
            </a:r>
            <a:endParaRPr lang="en-US" sz="1400" dirty="0"/>
          </a:p>
        </p:txBody>
      </p:sp>
      <p:sp>
        <p:nvSpPr>
          <p:cNvPr id="4" name="Slide Number Placeholder 3"/>
          <p:cNvSpPr>
            <a:spLocks noGrp="1"/>
          </p:cNvSpPr>
          <p:nvPr>
            <p:ph type="sldNum" sz="quarter" idx="10"/>
          </p:nvPr>
        </p:nvSpPr>
        <p:spPr/>
        <p:txBody>
          <a:bodyPr/>
          <a:lstStyle/>
          <a:p>
            <a:fld id="{26F63412-0B31-45A1-B897-313BEDA188EA}" type="slidenum">
              <a:rPr lang="en-US" smtClean="0"/>
              <a:t>7</a:t>
            </a:fld>
            <a:endParaRPr lang="en-US"/>
          </a:p>
        </p:txBody>
      </p:sp>
    </p:spTree>
    <p:extLst>
      <p:ext uri="{BB962C8B-B14F-4D97-AF65-F5344CB8AC3E}">
        <p14:creationId xmlns:p14="http://schemas.microsoft.com/office/powerpoint/2010/main" val="412775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Land Adjustment Plan – Forests should have recommended areas  to acquire based upon natural resource and Forest wide program emphasis.  i.e. critical watershed restoration, public access, T &amp; E species habitat, cultural resources.</a:t>
            </a:r>
          </a:p>
          <a:p>
            <a:endParaRPr lang="en-US" sz="1400" dirty="0"/>
          </a:p>
          <a:p>
            <a:r>
              <a:rPr lang="en-US" sz="1400" dirty="0"/>
              <a:t>Land needs to be in the public’s interest to acquire.</a:t>
            </a:r>
          </a:p>
          <a:p>
            <a:endParaRPr lang="en-US" sz="1400" dirty="0"/>
          </a:p>
          <a:p>
            <a:r>
              <a:rPr lang="en-US" sz="1400" dirty="0"/>
              <a:t>Zone staff go over 56 applicable steps in this process.  Not all steps may apply.</a:t>
            </a:r>
          </a:p>
          <a:p>
            <a:endParaRPr lang="en-US" sz="1400" dirty="0"/>
          </a:p>
          <a:p>
            <a:r>
              <a:rPr lang="en-US" sz="1400" dirty="0"/>
              <a:t>Lesson learned example  without communication to the land exchange project manager,  timber staff redirected funds set aside for land purchase to be used in KV funds.  </a:t>
            </a:r>
          </a:p>
        </p:txBody>
      </p:sp>
      <p:sp>
        <p:nvSpPr>
          <p:cNvPr id="4" name="Slide Number Placeholder 3"/>
          <p:cNvSpPr>
            <a:spLocks noGrp="1"/>
          </p:cNvSpPr>
          <p:nvPr>
            <p:ph type="sldNum" sz="quarter" idx="10"/>
          </p:nvPr>
        </p:nvSpPr>
        <p:spPr/>
        <p:txBody>
          <a:bodyPr/>
          <a:lstStyle/>
          <a:p>
            <a:fld id="{26F63412-0B31-45A1-B897-313BEDA188EA}" type="slidenum">
              <a:rPr lang="en-US" smtClean="0"/>
              <a:t>8</a:t>
            </a:fld>
            <a:endParaRPr lang="en-US"/>
          </a:p>
        </p:txBody>
      </p:sp>
    </p:spTree>
    <p:extLst>
      <p:ext uri="{BB962C8B-B14F-4D97-AF65-F5344CB8AC3E}">
        <p14:creationId xmlns:p14="http://schemas.microsoft.com/office/powerpoint/2010/main" val="250295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3412-0B31-45A1-B897-313BEDA188EA}" type="slidenum">
              <a:rPr lang="en-US" smtClean="0"/>
              <a:t>9</a:t>
            </a:fld>
            <a:endParaRPr lang="en-US"/>
          </a:p>
        </p:txBody>
      </p:sp>
    </p:spTree>
    <p:extLst>
      <p:ext uri="{BB962C8B-B14F-4D97-AF65-F5344CB8AC3E}">
        <p14:creationId xmlns:p14="http://schemas.microsoft.com/office/powerpoint/2010/main" val="2486422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ABFABC-CA49-40C8-B55D-8D38FDC2825F}"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BFABC-CA49-40C8-B55D-8D38FDC2825F}"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BFABC-CA49-40C8-B55D-8D38FDC2825F}"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BFABC-CA49-40C8-B55D-8D38FDC2825F}"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ABFABC-CA49-40C8-B55D-8D38FDC2825F}"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ABFABC-CA49-40C8-B55D-8D38FDC2825F}"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ABFABC-CA49-40C8-B55D-8D38FDC2825F}" type="datetimeFigureOut">
              <a:rPr lang="en-US" smtClean="0"/>
              <a:t>7/15/2016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ABFABC-CA49-40C8-B55D-8D38FDC2825F}" type="datetimeFigureOut">
              <a:rPr lang="en-US" smtClean="0"/>
              <a:t>7/15/2016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BFABC-CA49-40C8-B55D-8D38FDC2825F}" type="datetimeFigureOut">
              <a:rPr lang="en-US" smtClean="0"/>
              <a:t>7/15/2016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D46C9C-5D28-4639-8701-9E320330DA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BFABC-CA49-40C8-B55D-8D38FDC2825F}"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46C9C-5D28-4639-8701-9E320330DA1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DABFABC-CA49-40C8-B55D-8D38FDC2825F}" type="datetimeFigureOut">
              <a:rPr lang="en-US" smtClean="0"/>
              <a:t>7/15/2016</a:t>
            </a:fld>
            <a:endParaRPr lang="en-US"/>
          </a:p>
        </p:txBody>
      </p:sp>
      <p:sp>
        <p:nvSpPr>
          <p:cNvPr id="9" name="Slide Number Placeholder 8"/>
          <p:cNvSpPr>
            <a:spLocks noGrp="1"/>
          </p:cNvSpPr>
          <p:nvPr>
            <p:ph type="sldNum" sz="quarter" idx="11"/>
          </p:nvPr>
        </p:nvSpPr>
        <p:spPr/>
        <p:txBody>
          <a:bodyPr/>
          <a:lstStyle/>
          <a:p>
            <a:fld id="{64D46C9C-5D28-4639-8701-9E320330DA1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4D46C9C-5D28-4639-8701-9E320330DA1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ABFABC-CA49-40C8-B55D-8D38FDC2825F}" type="datetimeFigureOut">
              <a:rPr lang="en-US" smtClean="0"/>
              <a:t>7/15/2016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1470025"/>
          </a:xfrm>
        </p:spPr>
        <p:txBody>
          <a:bodyPr/>
          <a:lstStyle/>
          <a:p>
            <a:r>
              <a:rPr lang="en-US" dirty="0" smtClean="0"/>
              <a:t>Tripartite Land Exchange</a:t>
            </a:r>
            <a:endParaRPr lang="en-US" dirty="0"/>
          </a:p>
        </p:txBody>
      </p:sp>
      <p:sp>
        <p:nvSpPr>
          <p:cNvPr id="3" name="Subtitle 2"/>
          <p:cNvSpPr>
            <a:spLocks noGrp="1"/>
          </p:cNvSpPr>
          <p:nvPr>
            <p:ph type="subTitle" idx="1"/>
          </p:nvPr>
        </p:nvSpPr>
        <p:spPr>
          <a:xfrm>
            <a:off x="1524000" y="3429000"/>
            <a:ext cx="6400800" cy="2133600"/>
          </a:xfrm>
        </p:spPr>
        <p:txBody>
          <a:bodyPr>
            <a:noAutofit/>
          </a:bodyPr>
          <a:lstStyle/>
          <a:p>
            <a:r>
              <a:rPr lang="en-US" sz="3200" dirty="0" smtClean="0"/>
              <a:t>Where, Who, </a:t>
            </a:r>
            <a:r>
              <a:rPr lang="en-US" sz="3200" dirty="0"/>
              <a:t>What, </a:t>
            </a:r>
            <a:r>
              <a:rPr lang="en-US" sz="3200" dirty="0" smtClean="0"/>
              <a:t>When, Why, &amp; How’s</a:t>
            </a:r>
          </a:p>
          <a:p>
            <a:pPr>
              <a:spcBef>
                <a:spcPts val="0"/>
              </a:spcBef>
            </a:pPr>
            <a:endParaRPr lang="en-US" sz="2400" dirty="0" smtClean="0"/>
          </a:p>
          <a:p>
            <a:pPr>
              <a:spcBef>
                <a:spcPts val="0"/>
              </a:spcBef>
            </a:pPr>
            <a:r>
              <a:rPr lang="en-US" sz="2400" dirty="0" smtClean="0"/>
              <a:t>Kevin Heikkila </a:t>
            </a:r>
          </a:p>
          <a:p>
            <a:pPr>
              <a:spcBef>
                <a:spcPts val="0"/>
              </a:spcBef>
            </a:pPr>
            <a:r>
              <a:rPr lang="en-US" sz="2400" dirty="0" smtClean="0"/>
              <a:t>and input from many</a:t>
            </a:r>
          </a:p>
          <a:p>
            <a:r>
              <a:rPr lang="en-US" sz="3200" dirty="0" smtClean="0"/>
              <a:t>February 2015</a:t>
            </a:r>
            <a:endParaRPr lang="en-US" sz="3200" dirty="0"/>
          </a:p>
        </p:txBody>
      </p:sp>
    </p:spTree>
    <p:extLst>
      <p:ext uri="{BB962C8B-B14F-4D97-AF65-F5344CB8AC3E}">
        <p14:creationId xmlns:p14="http://schemas.microsoft.com/office/powerpoint/2010/main" val="2311975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Who </a:t>
            </a:r>
            <a:r>
              <a:rPr lang="en-US" dirty="0"/>
              <a:t>is Involved?</a:t>
            </a:r>
          </a:p>
        </p:txBody>
      </p:sp>
      <p:sp>
        <p:nvSpPr>
          <p:cNvPr id="3" name="Content Placeholder 2"/>
          <p:cNvSpPr>
            <a:spLocks noGrp="1"/>
          </p:cNvSpPr>
          <p:nvPr>
            <p:ph idx="1"/>
          </p:nvPr>
        </p:nvSpPr>
        <p:spPr/>
        <p:txBody>
          <a:bodyPr>
            <a:normAutofit/>
          </a:bodyPr>
          <a:lstStyle/>
          <a:p>
            <a:endParaRPr lang="en-US" b="1" dirty="0" smtClean="0"/>
          </a:p>
          <a:p>
            <a:r>
              <a:rPr lang="en-US" sz="3200" b="1" dirty="0" smtClean="0"/>
              <a:t>County Commissioners </a:t>
            </a:r>
          </a:p>
          <a:p>
            <a:pPr lvl="1"/>
            <a:r>
              <a:rPr lang="en-US" sz="3200" b="1" dirty="0" smtClean="0"/>
              <a:t>Should</a:t>
            </a:r>
            <a:r>
              <a:rPr lang="en-US" sz="3200" dirty="0" smtClean="0"/>
              <a:t> concur with the land exchange.</a:t>
            </a:r>
          </a:p>
          <a:p>
            <a:pPr lvl="1"/>
            <a:r>
              <a:rPr lang="en-US" sz="3200" dirty="0"/>
              <a:t>Timber sale receipts </a:t>
            </a:r>
            <a:r>
              <a:rPr lang="en-US" sz="3200" dirty="0" smtClean="0"/>
              <a:t>go to suspense account, not toward payment to states (25</a:t>
            </a:r>
            <a:r>
              <a:rPr lang="en-US" sz="3200" dirty="0"/>
              <a:t>% </a:t>
            </a:r>
            <a:r>
              <a:rPr lang="en-US" sz="3200" dirty="0" smtClean="0"/>
              <a:t>receipts) fund.</a:t>
            </a:r>
          </a:p>
          <a:p>
            <a:pPr lvl="1"/>
            <a:r>
              <a:rPr lang="en-US" sz="3200" dirty="0" smtClean="0"/>
              <a:t>Commissioners may not want to see private land go into federal ownership.</a:t>
            </a:r>
          </a:p>
          <a:p>
            <a:pPr lvl="1"/>
            <a:endParaRPr lang="en-US" sz="3200" i="1" dirty="0" smtClean="0"/>
          </a:p>
          <a:p>
            <a:pPr lvl="1"/>
            <a:endParaRPr lang="en-US" sz="3200" i="1" dirty="0"/>
          </a:p>
          <a:p>
            <a:pPr lvl="1"/>
            <a:endParaRPr lang="en-US" dirty="0" smtClean="0"/>
          </a:p>
          <a:p>
            <a:pPr lvl="1"/>
            <a:endParaRPr lang="en-US" dirty="0" smtClean="0"/>
          </a:p>
        </p:txBody>
      </p:sp>
    </p:spTree>
    <p:extLst>
      <p:ext uri="{BB962C8B-B14F-4D97-AF65-F5344CB8AC3E}">
        <p14:creationId xmlns:p14="http://schemas.microsoft.com/office/powerpoint/2010/main" val="127772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ircle(in)">
                                      <p:cBhvr>
                                        <p:cTn id="1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Else Can Be Involved?</a:t>
            </a:r>
            <a:endParaRPr lang="en-US" dirty="0"/>
          </a:p>
        </p:txBody>
      </p:sp>
      <p:sp>
        <p:nvSpPr>
          <p:cNvPr id="3" name="Content Placeholder 2"/>
          <p:cNvSpPr>
            <a:spLocks noGrp="1"/>
          </p:cNvSpPr>
          <p:nvPr>
            <p:ph idx="1"/>
          </p:nvPr>
        </p:nvSpPr>
        <p:spPr/>
        <p:txBody>
          <a:bodyPr/>
          <a:lstStyle/>
          <a:p>
            <a:r>
              <a:rPr lang="en-US" sz="3200" dirty="0" smtClean="0"/>
              <a:t>Tribes</a:t>
            </a:r>
          </a:p>
          <a:p>
            <a:r>
              <a:rPr lang="en-US" sz="3200" dirty="0" smtClean="0"/>
              <a:t>Non Governmental Organizations</a:t>
            </a:r>
          </a:p>
          <a:p>
            <a:r>
              <a:rPr lang="en-US" sz="3200" dirty="0" smtClean="0"/>
              <a:t>Others?</a:t>
            </a:r>
          </a:p>
          <a:p>
            <a:endParaRPr lang="en-US" dirty="0"/>
          </a:p>
        </p:txBody>
      </p:sp>
    </p:spTree>
    <p:extLst>
      <p:ext uri="{BB962C8B-B14F-4D97-AF65-F5344CB8AC3E}">
        <p14:creationId xmlns:p14="http://schemas.microsoft.com/office/powerpoint/2010/main" val="1927194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Different?</a:t>
            </a:r>
            <a:endParaRPr lang="en-US" dirty="0"/>
          </a:p>
        </p:txBody>
      </p:sp>
      <p:sp>
        <p:nvSpPr>
          <p:cNvPr id="3" name="Content Placeholder 2"/>
          <p:cNvSpPr>
            <a:spLocks noGrp="1"/>
          </p:cNvSpPr>
          <p:nvPr>
            <p:ph idx="1"/>
          </p:nvPr>
        </p:nvSpPr>
        <p:spPr/>
        <p:txBody>
          <a:bodyPr/>
          <a:lstStyle/>
          <a:p>
            <a:r>
              <a:rPr lang="en-US" sz="3200" dirty="0" smtClean="0"/>
              <a:t>NEPA for Tripartite exchange </a:t>
            </a:r>
            <a:r>
              <a:rPr lang="en-US" sz="3200" dirty="0"/>
              <a:t>is completed under Timber Sale requirements.</a:t>
            </a:r>
          </a:p>
          <a:p>
            <a:endParaRPr lang="en-US" sz="3200" dirty="0" smtClean="0"/>
          </a:p>
          <a:p>
            <a:r>
              <a:rPr lang="en-US" sz="3200" dirty="0" smtClean="0"/>
              <a:t>Exhibit </a:t>
            </a:r>
            <a:r>
              <a:rPr lang="en-US" sz="3200" dirty="0"/>
              <a:t>B of the ATI and Exchange Agreement </a:t>
            </a:r>
            <a:r>
              <a:rPr lang="en-US" sz="3200" dirty="0" smtClean="0"/>
              <a:t>identifies the timber sale(s) that will contribute to land purchase.</a:t>
            </a:r>
            <a:endParaRPr lang="en-US" sz="3200" dirty="0"/>
          </a:p>
          <a:p>
            <a:endParaRPr lang="en-US" dirty="0"/>
          </a:p>
        </p:txBody>
      </p:sp>
    </p:spTree>
    <p:extLst>
      <p:ext uri="{BB962C8B-B14F-4D97-AF65-F5344CB8AC3E}">
        <p14:creationId xmlns:p14="http://schemas.microsoft.com/office/powerpoint/2010/main" val="113549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 Timber Funds</a:t>
            </a:r>
            <a:endParaRPr lang="en-US" dirty="0"/>
          </a:p>
        </p:txBody>
      </p:sp>
      <p:sp>
        <p:nvSpPr>
          <p:cNvPr id="3" name="Content Placeholder 2"/>
          <p:cNvSpPr>
            <a:spLocks noGrp="1"/>
          </p:cNvSpPr>
          <p:nvPr>
            <p:ph idx="1"/>
          </p:nvPr>
        </p:nvSpPr>
        <p:spPr/>
        <p:txBody>
          <a:bodyPr/>
          <a:lstStyle/>
          <a:p>
            <a:r>
              <a:rPr lang="en-US" dirty="0"/>
              <a:t>September 14, 2001, </a:t>
            </a:r>
            <a:r>
              <a:rPr lang="en-US" dirty="0" smtClean="0"/>
              <a:t>Memo direction </a:t>
            </a:r>
            <a:r>
              <a:rPr lang="en-US" dirty="0"/>
              <a:t>from the Washington </a:t>
            </a:r>
            <a:r>
              <a:rPr lang="en-US" dirty="0" smtClean="0"/>
              <a:t>Office;</a:t>
            </a:r>
          </a:p>
          <a:p>
            <a:endParaRPr lang="en-US" dirty="0" smtClean="0"/>
          </a:p>
          <a:p>
            <a:endParaRPr lang="en-US" dirty="0"/>
          </a:p>
        </p:txBody>
      </p:sp>
    </p:spTree>
    <p:extLst>
      <p:ext uri="{BB962C8B-B14F-4D97-AF65-F5344CB8AC3E}">
        <p14:creationId xmlns:p14="http://schemas.microsoft.com/office/powerpoint/2010/main" val="970539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a:t>
            </a:r>
            <a:endParaRPr lang="en-US" dirty="0"/>
          </a:p>
        </p:txBody>
      </p:sp>
      <p:sp>
        <p:nvSpPr>
          <p:cNvPr id="3" name="Content Placeholder 2"/>
          <p:cNvSpPr>
            <a:spLocks noGrp="1"/>
          </p:cNvSpPr>
          <p:nvPr>
            <p:ph idx="1"/>
          </p:nvPr>
        </p:nvSpPr>
        <p:spPr>
          <a:xfrm>
            <a:off x="457200" y="1219200"/>
            <a:ext cx="7620000" cy="5334000"/>
          </a:xfrm>
        </p:spPr>
        <p:txBody>
          <a:bodyPr>
            <a:noAutofit/>
          </a:bodyPr>
          <a:lstStyle/>
          <a:p>
            <a:endParaRPr lang="en-US" sz="2800" dirty="0" smtClean="0"/>
          </a:p>
          <a:p>
            <a:r>
              <a:rPr lang="en-US" sz="2800" dirty="0" smtClean="0"/>
              <a:t>Not </a:t>
            </a:r>
            <a:r>
              <a:rPr lang="en-US" sz="2800" dirty="0"/>
              <a:t>all timber sale receipts are available for tripartite cases. </a:t>
            </a:r>
            <a:endParaRPr lang="en-US" sz="2800" dirty="0" smtClean="0"/>
          </a:p>
          <a:p>
            <a:endParaRPr lang="en-US" sz="2800" dirty="0" smtClean="0"/>
          </a:p>
          <a:p>
            <a:pPr lvl="1"/>
            <a:r>
              <a:rPr lang="en-US" sz="2800" dirty="0" smtClean="0"/>
              <a:t>Retroactive dollars (already deposited into Treasury) are not available.</a:t>
            </a:r>
          </a:p>
          <a:p>
            <a:pPr marL="411480" lvl="1" indent="0">
              <a:buNone/>
            </a:pPr>
            <a:endParaRPr lang="en-US" sz="2800" dirty="0"/>
          </a:p>
          <a:p>
            <a:pPr lvl="1"/>
            <a:r>
              <a:rPr lang="en-US" sz="2800" dirty="0" smtClean="0"/>
              <a:t>Stewardship sales are not eligible.</a:t>
            </a:r>
          </a:p>
          <a:p>
            <a:pPr marL="411480" lvl="1" indent="0">
              <a:buNone/>
            </a:pPr>
            <a:r>
              <a:rPr lang="en-US" sz="2600" dirty="0" smtClean="0"/>
              <a:t> </a:t>
            </a:r>
          </a:p>
          <a:p>
            <a:endParaRPr lang="en-US" sz="2800" dirty="0"/>
          </a:p>
          <a:p>
            <a:endParaRPr lang="en-US" sz="2800" dirty="0"/>
          </a:p>
        </p:txBody>
      </p:sp>
    </p:spTree>
    <p:extLst>
      <p:ext uri="{BB962C8B-B14F-4D97-AF65-F5344CB8AC3E}">
        <p14:creationId xmlns:p14="http://schemas.microsoft.com/office/powerpoint/2010/main" val="2444364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a:t>
            </a:r>
            <a:endParaRPr lang="en-US" dirty="0"/>
          </a:p>
        </p:txBody>
      </p:sp>
      <p:sp>
        <p:nvSpPr>
          <p:cNvPr id="3" name="Content Placeholder 2"/>
          <p:cNvSpPr>
            <a:spLocks noGrp="1"/>
          </p:cNvSpPr>
          <p:nvPr>
            <p:ph idx="1"/>
          </p:nvPr>
        </p:nvSpPr>
        <p:spPr/>
        <p:txBody>
          <a:bodyPr/>
          <a:lstStyle/>
          <a:p>
            <a:r>
              <a:rPr lang="en-US" sz="2800" dirty="0"/>
              <a:t>C8.71 clause can be added through formal contract modifications, with purchaser concurrence if timber has not been removed. </a:t>
            </a:r>
          </a:p>
          <a:p>
            <a:r>
              <a:rPr lang="en-US" sz="2800" dirty="0" smtClean="0"/>
              <a:t>No </a:t>
            </a:r>
            <a:r>
              <a:rPr lang="en-US" sz="2800" dirty="0"/>
              <a:t>authority to apply the </a:t>
            </a:r>
            <a:r>
              <a:rPr lang="en-US" sz="2800" dirty="0" smtClean="0"/>
              <a:t>C8.71 </a:t>
            </a:r>
            <a:r>
              <a:rPr lang="en-US" sz="2800" dirty="0"/>
              <a:t>provision retroactively once sale volume has been </a:t>
            </a:r>
            <a:r>
              <a:rPr lang="en-US" sz="2800" dirty="0" smtClean="0"/>
              <a:t>removed.</a:t>
            </a:r>
          </a:p>
          <a:p>
            <a:r>
              <a:rPr lang="en-US" sz="2800" dirty="0" smtClean="0"/>
              <a:t>Applies to </a:t>
            </a:r>
            <a:r>
              <a:rPr lang="en-US" sz="2800" dirty="0"/>
              <a:t>un-harvested volume remaining on the sale. </a:t>
            </a:r>
            <a:endParaRPr lang="en-US" sz="2800" dirty="0" smtClean="0"/>
          </a:p>
          <a:p>
            <a:endParaRPr lang="en-US" dirty="0"/>
          </a:p>
        </p:txBody>
      </p:sp>
      <p:sp>
        <p:nvSpPr>
          <p:cNvPr id="4" name="Rectangle 3"/>
          <p:cNvSpPr/>
          <p:nvPr/>
        </p:nvSpPr>
        <p:spPr>
          <a:xfrm>
            <a:off x="2286000" y="2413338"/>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417956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a:t>
            </a:r>
            <a:endParaRPr lang="en-US" dirty="0"/>
          </a:p>
        </p:txBody>
      </p:sp>
      <p:sp>
        <p:nvSpPr>
          <p:cNvPr id="3" name="Content Placeholder 2"/>
          <p:cNvSpPr>
            <a:spLocks noGrp="1"/>
          </p:cNvSpPr>
          <p:nvPr>
            <p:ph idx="1"/>
          </p:nvPr>
        </p:nvSpPr>
        <p:spPr/>
        <p:txBody>
          <a:bodyPr>
            <a:noAutofit/>
          </a:bodyPr>
          <a:lstStyle/>
          <a:p>
            <a:r>
              <a:rPr lang="en-US" sz="3200" dirty="0" smtClean="0"/>
              <a:t>Timber sale will not </a:t>
            </a:r>
            <a:r>
              <a:rPr lang="en-US" sz="3200" dirty="0"/>
              <a:t>be considered for tripartite exchange purposes unless total gross stumpage </a:t>
            </a:r>
            <a:r>
              <a:rPr lang="en-US" sz="3200" dirty="0" smtClean="0"/>
              <a:t>value </a:t>
            </a:r>
            <a:r>
              <a:rPr lang="en-US" sz="3200" dirty="0"/>
              <a:t>exceeds the sum of </a:t>
            </a:r>
            <a:endParaRPr lang="en-US" sz="3200" dirty="0" smtClean="0"/>
          </a:p>
          <a:p>
            <a:pPr marL="914400" lvl="1" indent="-514350">
              <a:buAutoNum type="arabicParenR"/>
            </a:pPr>
            <a:r>
              <a:rPr lang="en-US" sz="3200" dirty="0" smtClean="0"/>
              <a:t>required </a:t>
            </a:r>
            <a:r>
              <a:rPr lang="en-US" sz="3200" dirty="0"/>
              <a:t>minimum deposit to NFF, and </a:t>
            </a:r>
            <a:endParaRPr lang="en-US" sz="3200" dirty="0" smtClean="0"/>
          </a:p>
          <a:p>
            <a:pPr marL="914400" lvl="1" indent="-514350">
              <a:buAutoNum type="arabicParenR"/>
            </a:pPr>
            <a:r>
              <a:rPr lang="en-US" sz="3200" dirty="0" smtClean="0"/>
              <a:t>total </a:t>
            </a:r>
            <a:r>
              <a:rPr lang="en-US" sz="3200" dirty="0"/>
              <a:t>planned amount of KV and SFF collection. </a:t>
            </a:r>
          </a:p>
        </p:txBody>
      </p:sp>
    </p:spTree>
    <p:extLst>
      <p:ext uri="{BB962C8B-B14F-4D97-AF65-F5344CB8AC3E}">
        <p14:creationId xmlns:p14="http://schemas.microsoft.com/office/powerpoint/2010/main" val="63658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they Completed?</a:t>
            </a:r>
            <a:endParaRPr lang="en-US" dirty="0"/>
          </a:p>
        </p:txBody>
      </p:sp>
      <p:sp>
        <p:nvSpPr>
          <p:cNvPr id="3" name="Content Placeholder 2"/>
          <p:cNvSpPr>
            <a:spLocks noGrp="1"/>
          </p:cNvSpPr>
          <p:nvPr>
            <p:ph idx="1"/>
          </p:nvPr>
        </p:nvSpPr>
        <p:spPr/>
        <p:txBody>
          <a:bodyPr>
            <a:normAutofit/>
          </a:bodyPr>
          <a:lstStyle/>
          <a:p>
            <a:r>
              <a:rPr lang="en-US" sz="3200" dirty="0" smtClean="0"/>
              <a:t>High priority need (conservation, watershed restoration or other)</a:t>
            </a:r>
          </a:p>
          <a:p>
            <a:endParaRPr lang="en-US" sz="3200" dirty="0"/>
          </a:p>
          <a:p>
            <a:r>
              <a:rPr lang="en-US" sz="3200" dirty="0" smtClean="0"/>
              <a:t>Opportunity to acquire non-Federal land(s) that may not compete for LWCF Act funds.</a:t>
            </a:r>
          </a:p>
          <a:p>
            <a:pPr marL="0" indent="0">
              <a:buNone/>
            </a:pPr>
            <a:endParaRPr lang="en-US" sz="3200" dirty="0" smtClean="0"/>
          </a:p>
          <a:p>
            <a:r>
              <a:rPr lang="en-US" sz="3200" dirty="0" smtClean="0"/>
              <a:t>Appropriate alternative use for</a:t>
            </a:r>
            <a:r>
              <a:rPr lang="en-US" sz="3200" dirty="0"/>
              <a:t> </a:t>
            </a:r>
            <a:r>
              <a:rPr lang="en-US" sz="3200" dirty="0" smtClean="0"/>
              <a:t>timber </a:t>
            </a:r>
            <a:r>
              <a:rPr lang="en-US" sz="3200" dirty="0"/>
              <a:t>sale </a:t>
            </a:r>
            <a:r>
              <a:rPr lang="en-US" sz="3200" dirty="0" smtClean="0"/>
              <a:t>receipts (vs returning to Treasury).</a:t>
            </a:r>
          </a:p>
          <a:p>
            <a:endParaRPr lang="en-US" dirty="0"/>
          </a:p>
        </p:txBody>
      </p:sp>
    </p:spTree>
    <p:extLst>
      <p:ext uri="{BB962C8B-B14F-4D97-AF65-F5344CB8AC3E}">
        <p14:creationId xmlns:p14="http://schemas.microsoft.com/office/powerpoint/2010/main" val="301911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Aren’t They Done More?</a:t>
            </a:r>
            <a:endParaRPr lang="en-US" dirty="0"/>
          </a:p>
        </p:txBody>
      </p:sp>
      <p:sp>
        <p:nvSpPr>
          <p:cNvPr id="3" name="Content Placeholder 2"/>
          <p:cNvSpPr>
            <a:spLocks noGrp="1"/>
          </p:cNvSpPr>
          <p:nvPr>
            <p:ph idx="1"/>
          </p:nvPr>
        </p:nvSpPr>
        <p:spPr/>
        <p:txBody>
          <a:bodyPr>
            <a:normAutofit/>
          </a:bodyPr>
          <a:lstStyle/>
          <a:p>
            <a:r>
              <a:rPr lang="en-US" sz="3200" dirty="0" smtClean="0"/>
              <a:t>Timber Sales have not, until recently, generated enough funds to turn back to the Treasury.</a:t>
            </a:r>
          </a:p>
          <a:p>
            <a:r>
              <a:rPr lang="en-US" sz="3200" dirty="0" smtClean="0"/>
              <a:t>Until recently, Lands Staff priority work focuses on Administrative Site sales, Encroachments, Rights of Way.</a:t>
            </a:r>
          </a:p>
          <a:p>
            <a:r>
              <a:rPr lang="en-US" sz="3200" dirty="0" smtClean="0"/>
              <a:t>Capacity, experience, expertise in staff.</a:t>
            </a:r>
            <a:endParaRPr lang="en-US" sz="3200" dirty="0"/>
          </a:p>
        </p:txBody>
      </p:sp>
    </p:spTree>
    <p:extLst>
      <p:ext uri="{BB962C8B-B14F-4D97-AF65-F5344CB8AC3E}">
        <p14:creationId xmlns:p14="http://schemas.microsoft.com/office/powerpoint/2010/main" val="339109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Get Started-</a:t>
            </a:r>
            <a:endParaRPr lang="en-US" dirty="0"/>
          </a:p>
        </p:txBody>
      </p:sp>
      <p:sp>
        <p:nvSpPr>
          <p:cNvPr id="3" name="Content Placeholder 2"/>
          <p:cNvSpPr>
            <a:spLocks noGrp="1"/>
          </p:cNvSpPr>
          <p:nvPr>
            <p:ph idx="1"/>
          </p:nvPr>
        </p:nvSpPr>
        <p:spPr/>
        <p:txBody>
          <a:bodyPr/>
          <a:lstStyle/>
          <a:p>
            <a:pPr lvl="1"/>
            <a:r>
              <a:rPr lang="en-US" sz="3200" dirty="0" smtClean="0"/>
              <a:t>ID </a:t>
            </a:r>
            <a:r>
              <a:rPr lang="en-US" sz="3200" dirty="0"/>
              <a:t>land with willing </a:t>
            </a:r>
            <a:r>
              <a:rPr lang="en-US" sz="3200" dirty="0" smtClean="0"/>
              <a:t>seller</a:t>
            </a:r>
          </a:p>
          <a:p>
            <a:pPr marL="411480" lvl="1" indent="0">
              <a:buNone/>
            </a:pPr>
            <a:endParaRPr lang="en-US" sz="3200" dirty="0"/>
          </a:p>
          <a:p>
            <a:pPr lvl="1"/>
            <a:r>
              <a:rPr lang="en-US" sz="3200" dirty="0"/>
              <a:t>Identify timber sale(s) to be included in the exchange.</a:t>
            </a:r>
          </a:p>
          <a:p>
            <a:pPr lvl="1"/>
            <a:endParaRPr lang="en-US" sz="3200" dirty="0" smtClean="0"/>
          </a:p>
          <a:p>
            <a:pPr lvl="1"/>
            <a:r>
              <a:rPr lang="en-US" sz="3200" dirty="0" smtClean="0"/>
              <a:t>Initiate a Feasibility Analysis</a:t>
            </a:r>
          </a:p>
          <a:p>
            <a:pPr marL="457200" lvl="1" indent="0">
              <a:buNone/>
            </a:pPr>
            <a:r>
              <a:rPr lang="en-US" sz="3200" dirty="0" smtClean="0"/>
              <a:t> </a:t>
            </a:r>
            <a:endParaRPr lang="en-US" sz="3200" dirty="0"/>
          </a:p>
          <a:p>
            <a:pPr marL="457200" lvl="1" indent="0">
              <a:buNone/>
            </a:pPr>
            <a:endParaRPr lang="en-US" dirty="0"/>
          </a:p>
          <a:p>
            <a:endParaRPr lang="en-US" dirty="0"/>
          </a:p>
        </p:txBody>
      </p:sp>
    </p:spTree>
    <p:extLst>
      <p:ext uri="{BB962C8B-B14F-4D97-AF65-F5344CB8AC3E}">
        <p14:creationId xmlns:p14="http://schemas.microsoft.com/office/powerpoint/2010/main" val="239174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Authorities </a:t>
            </a:r>
            <a:endParaRPr lang="en-US" dirty="0"/>
          </a:p>
        </p:txBody>
      </p:sp>
      <p:sp>
        <p:nvSpPr>
          <p:cNvPr id="3" name="Content Placeholder 2"/>
          <p:cNvSpPr>
            <a:spLocks noGrp="1"/>
          </p:cNvSpPr>
          <p:nvPr>
            <p:ph idx="1"/>
          </p:nvPr>
        </p:nvSpPr>
        <p:spPr>
          <a:xfrm>
            <a:off x="457200" y="1600200"/>
            <a:ext cx="8229600" cy="2971799"/>
          </a:xfrm>
        </p:spPr>
        <p:txBody>
          <a:bodyPr>
            <a:normAutofit fontScale="40000" lnSpcReduction="20000"/>
          </a:bodyPr>
          <a:lstStyle/>
          <a:p>
            <a:r>
              <a:rPr lang="en-US" sz="9000" dirty="0" smtClean="0"/>
              <a:t>General </a:t>
            </a:r>
            <a:r>
              <a:rPr lang="en-US" sz="9000" dirty="0"/>
              <a:t>Exchange act of March 20, 1922 </a:t>
            </a:r>
            <a:endParaRPr lang="en-US" sz="9000" dirty="0" smtClean="0"/>
          </a:p>
          <a:p>
            <a:pPr marL="114300" indent="0">
              <a:buNone/>
            </a:pPr>
            <a:r>
              <a:rPr lang="en-US" sz="4000" dirty="0" smtClean="0"/>
              <a:t>       </a:t>
            </a:r>
            <a:r>
              <a:rPr lang="en-US" sz="4300" dirty="0" smtClean="0"/>
              <a:t>(Public Domain Land)</a:t>
            </a:r>
          </a:p>
          <a:p>
            <a:endParaRPr lang="en-US" sz="3600" dirty="0" smtClean="0"/>
          </a:p>
          <a:p>
            <a:r>
              <a:rPr lang="en-US" sz="8600" dirty="0" smtClean="0"/>
              <a:t>Weeks </a:t>
            </a:r>
            <a:r>
              <a:rPr lang="en-US" sz="8600" dirty="0"/>
              <a:t>Act of March 1, 1911 </a:t>
            </a:r>
            <a:endParaRPr lang="en-US" sz="8600" dirty="0" smtClean="0"/>
          </a:p>
          <a:p>
            <a:pPr marL="114300" indent="0">
              <a:buNone/>
            </a:pPr>
            <a:r>
              <a:rPr lang="en-US" sz="4900" dirty="0" smtClean="0"/>
              <a:t>      (Acquired Land)</a:t>
            </a:r>
          </a:p>
          <a:p>
            <a:endParaRPr lang="en-US" sz="3600" dirty="0" smtClean="0"/>
          </a:p>
          <a:p>
            <a:endParaRPr lang="en-US" sz="3600" dirty="0"/>
          </a:p>
          <a:p>
            <a:r>
              <a:rPr lang="en-US" sz="4500" i="1" dirty="0" smtClean="0"/>
              <a:t>Both acts authorize the exchange of NFS land or timber</a:t>
            </a:r>
            <a:endParaRPr lang="en-US" sz="4500" i="1" dirty="0"/>
          </a:p>
        </p:txBody>
      </p:sp>
    </p:spTree>
    <p:extLst>
      <p:ext uri="{BB962C8B-B14F-4D97-AF65-F5344CB8AC3E}">
        <p14:creationId xmlns:p14="http://schemas.microsoft.com/office/powerpoint/2010/main" val="28830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Gets Done?</a:t>
            </a:r>
            <a:endParaRPr lang="en-US" dirty="0"/>
          </a:p>
        </p:txBody>
      </p:sp>
      <p:sp>
        <p:nvSpPr>
          <p:cNvPr id="3" name="Content Placeholder 2"/>
          <p:cNvSpPr>
            <a:spLocks noGrp="1"/>
          </p:cNvSpPr>
          <p:nvPr>
            <p:ph idx="1"/>
          </p:nvPr>
        </p:nvSpPr>
        <p:spPr>
          <a:xfrm>
            <a:off x="457200" y="1219200"/>
            <a:ext cx="7620000" cy="5181600"/>
          </a:xfrm>
        </p:spPr>
        <p:txBody>
          <a:bodyPr>
            <a:noAutofit/>
          </a:bodyPr>
          <a:lstStyle/>
          <a:p>
            <a:r>
              <a:rPr lang="en-US" sz="3200" dirty="0"/>
              <a:t>Tripartite Exchange Implementation Schedule - </a:t>
            </a:r>
            <a:r>
              <a:rPr lang="en-US" sz="3200" dirty="0" smtClean="0"/>
              <a:t>steps </a:t>
            </a:r>
            <a:r>
              <a:rPr lang="en-US" sz="3200" dirty="0"/>
              <a:t>are followed through Case Closing.</a:t>
            </a:r>
          </a:p>
          <a:p>
            <a:r>
              <a:rPr lang="en-US" sz="3200" b="1" dirty="0"/>
              <a:t>Timber sale contracts </a:t>
            </a:r>
            <a:r>
              <a:rPr lang="en-US" sz="3200" dirty="0"/>
              <a:t>contribute a portion of their receipts to tripartite exchanges. Contracts must contain enabling contract Special Provision.  The current approved provision is C(T)8.71.</a:t>
            </a:r>
          </a:p>
          <a:p>
            <a:r>
              <a:rPr lang="en-US" sz="3200" dirty="0" smtClean="0"/>
              <a:t>Non-Federal land is acquired using timber receipts.</a:t>
            </a:r>
          </a:p>
        </p:txBody>
      </p:sp>
    </p:spTree>
    <p:extLst>
      <p:ext uri="{BB962C8B-B14F-4D97-AF65-F5344CB8AC3E}">
        <p14:creationId xmlns:p14="http://schemas.microsoft.com/office/powerpoint/2010/main" val="215462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Parcels being </a:t>
            </a:r>
            <a:r>
              <a:rPr lang="en-US" dirty="0" smtClean="0"/>
              <a:t>considered</a:t>
            </a:r>
            <a:endParaRPr lang="en-US" dirty="0"/>
          </a:p>
        </p:txBody>
      </p:sp>
      <p:sp>
        <p:nvSpPr>
          <p:cNvPr id="3" name="Content Placeholder 2"/>
          <p:cNvSpPr>
            <a:spLocks noGrp="1"/>
          </p:cNvSpPr>
          <p:nvPr>
            <p:ph idx="1"/>
          </p:nvPr>
        </p:nvSpPr>
        <p:spPr>
          <a:xfrm>
            <a:off x="457200" y="1524000"/>
            <a:ext cx="7620000" cy="4800600"/>
          </a:xfrm>
        </p:spPr>
        <p:txBody>
          <a:bodyPr/>
          <a:lstStyle/>
          <a:p>
            <a:endParaRPr lang="en-US" dirty="0" smtClean="0"/>
          </a:p>
          <a:p>
            <a:r>
              <a:rPr lang="en-US" dirty="0" smtClean="0"/>
              <a:t>Remember – the lands to be acquired have to be within the</a:t>
            </a:r>
          </a:p>
          <a:p>
            <a:pPr marL="114300" indent="0">
              <a:buNone/>
            </a:pPr>
            <a:r>
              <a:rPr lang="en-US" dirty="0" smtClean="0"/>
              <a:t>    </a:t>
            </a:r>
            <a:r>
              <a:rPr lang="en-US" b="1" dirty="0" smtClean="0"/>
              <a:t>Exterior Boundary </a:t>
            </a:r>
            <a:r>
              <a:rPr lang="en-US" dirty="0" smtClean="0"/>
              <a:t>of National Forest System land.</a:t>
            </a:r>
            <a:endParaRPr lang="en-US" dirty="0"/>
          </a:p>
          <a:p>
            <a:endParaRPr lang="en-US" dirty="0" smtClean="0"/>
          </a:p>
          <a:p>
            <a:pPr marL="114300" indent="0">
              <a:buNone/>
            </a:pPr>
            <a:endParaRPr lang="en-US" dirty="0"/>
          </a:p>
        </p:txBody>
      </p:sp>
    </p:spTree>
    <p:extLst>
      <p:ext uri="{BB962C8B-B14F-4D97-AF65-F5344CB8AC3E}">
        <p14:creationId xmlns:p14="http://schemas.microsoft.com/office/powerpoint/2010/main" val="4095657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normAutofit/>
          </a:bodyPr>
          <a:lstStyle/>
          <a:p>
            <a:r>
              <a:rPr lang="en-US" sz="2400" dirty="0"/>
              <a:t>Question: Does a land purchase have to close before the timber sale contract is closed?</a:t>
            </a:r>
          </a:p>
          <a:p>
            <a:r>
              <a:rPr lang="en-US" sz="2400" dirty="0"/>
              <a:t>Answer: NO - as long as the funds are set up in an account dedicated to that purchase, those funds will be available until expended or returned to treasury, if it is more than the amount needed for the purchase.</a:t>
            </a:r>
          </a:p>
          <a:p>
            <a:endParaRPr lang="en-US" sz="2400" dirty="0"/>
          </a:p>
        </p:txBody>
      </p:sp>
    </p:spTree>
    <p:extLst>
      <p:ext uri="{BB962C8B-B14F-4D97-AF65-F5344CB8AC3E}">
        <p14:creationId xmlns:p14="http://schemas.microsoft.com/office/powerpoint/2010/main" val="180580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they occur?</a:t>
            </a:r>
            <a:endParaRPr lang="en-US" dirty="0"/>
          </a:p>
        </p:txBody>
      </p:sp>
      <p:sp>
        <p:nvSpPr>
          <p:cNvPr id="3" name="Content Placeholder 2"/>
          <p:cNvSpPr>
            <a:spLocks noGrp="1"/>
          </p:cNvSpPr>
          <p:nvPr>
            <p:ph idx="1"/>
          </p:nvPr>
        </p:nvSpPr>
        <p:spPr>
          <a:xfrm>
            <a:off x="457200" y="1524000"/>
            <a:ext cx="7620000" cy="4800600"/>
          </a:xfrm>
        </p:spPr>
        <p:txBody>
          <a:bodyPr>
            <a:normAutofit/>
          </a:bodyPr>
          <a:lstStyle/>
          <a:p>
            <a:r>
              <a:rPr lang="en-US" sz="3200" dirty="0" smtClean="0"/>
              <a:t>Within exterior boundary of a National Forest.</a:t>
            </a:r>
          </a:p>
          <a:p>
            <a:r>
              <a:rPr lang="en-US" sz="3200" dirty="0" smtClean="0"/>
              <a:t>Same state, not necessarily the same forest.</a:t>
            </a:r>
          </a:p>
        </p:txBody>
      </p:sp>
    </p:spTree>
    <p:extLst>
      <p:ext uri="{BB962C8B-B14F-4D97-AF65-F5344CB8AC3E}">
        <p14:creationId xmlns:p14="http://schemas.microsoft.com/office/powerpoint/2010/main" val="57591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16" presetClass="entr" presetSubtype="21"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03425"/>
            <a:ext cx="8229600" cy="4092575"/>
          </a:xfrm>
        </p:spPr>
        <p:txBody>
          <a:bodyPr>
            <a:normAutofit/>
          </a:bodyPr>
          <a:lstStyle/>
          <a:p>
            <a:pPr marL="0" indent="0">
              <a:buNone/>
            </a:pPr>
            <a:r>
              <a:rPr lang="en-US" dirty="0"/>
              <a:t>	</a:t>
            </a:r>
            <a:r>
              <a:rPr lang="en-US" b="1" dirty="0" smtClean="0"/>
              <a:t>-- Chief </a:t>
            </a:r>
            <a:endParaRPr lang="en-US" b="1" dirty="0"/>
          </a:p>
          <a:p>
            <a:pPr marL="0" indent="0">
              <a:buNone/>
            </a:pPr>
            <a:r>
              <a:rPr lang="en-US" dirty="0"/>
              <a:t>		</a:t>
            </a:r>
            <a:endParaRPr lang="en-US" dirty="0" smtClean="0"/>
          </a:p>
          <a:p>
            <a:pPr marL="0" indent="0">
              <a:buNone/>
            </a:pPr>
            <a:r>
              <a:rPr lang="en-US" dirty="0"/>
              <a:t>	</a:t>
            </a:r>
            <a:r>
              <a:rPr lang="en-US" dirty="0" smtClean="0"/>
              <a:t>	</a:t>
            </a:r>
          </a:p>
          <a:p>
            <a:pPr marL="0" indent="0">
              <a:buNone/>
            </a:pPr>
            <a:r>
              <a:rPr lang="en-US" dirty="0" smtClean="0"/>
              <a:t>		</a:t>
            </a:r>
            <a:r>
              <a:rPr lang="en-US" b="1" dirty="0" smtClean="0"/>
              <a:t>-- Regional Forester </a:t>
            </a:r>
          </a:p>
          <a:p>
            <a:pPr marL="0" indent="0">
              <a:buNone/>
            </a:pPr>
            <a:endParaRPr lang="en-US" dirty="0"/>
          </a:p>
          <a:p>
            <a:pPr marL="0" indent="0">
              <a:buNone/>
            </a:pPr>
            <a:r>
              <a:rPr lang="en-US" dirty="0"/>
              <a:t>			</a:t>
            </a:r>
            <a:endParaRPr lang="en-US" dirty="0" smtClean="0"/>
          </a:p>
          <a:p>
            <a:pPr marL="0" indent="0">
              <a:buNone/>
            </a:pPr>
            <a:r>
              <a:rPr lang="en-US" dirty="0"/>
              <a:t>	</a:t>
            </a:r>
            <a:r>
              <a:rPr lang="en-US" dirty="0" smtClean="0"/>
              <a:t>		</a:t>
            </a:r>
            <a:r>
              <a:rPr lang="en-US" b="1" dirty="0" smtClean="0"/>
              <a:t>-- R6 Director Recreation</a:t>
            </a:r>
            <a:r>
              <a:rPr lang="en-US" b="1" dirty="0"/>
              <a:t>, </a:t>
            </a:r>
            <a:r>
              <a:rPr lang="en-US" b="1" dirty="0" smtClean="0"/>
              <a:t>					Lands, Minerals</a:t>
            </a:r>
            <a:r>
              <a:rPr lang="en-US" b="1" dirty="0"/>
              <a:t>, </a:t>
            </a:r>
            <a:r>
              <a:rPr lang="en-US" b="1" dirty="0" smtClean="0"/>
              <a:t>Heritage</a:t>
            </a:r>
            <a:endParaRPr lang="en-US" b="1" dirty="0"/>
          </a:p>
          <a:p>
            <a:pPr marL="0" indent="0">
              <a:buNone/>
            </a:pPr>
            <a:endParaRPr lang="en-US" dirty="0"/>
          </a:p>
        </p:txBody>
      </p:sp>
      <p:sp>
        <p:nvSpPr>
          <p:cNvPr id="4" name="Title 1"/>
          <p:cNvSpPr txBox="1">
            <a:spLocks/>
          </p:cNvSpPr>
          <p:nvPr/>
        </p:nvSpPr>
        <p:spPr>
          <a:xfrm>
            <a:off x="609600" y="533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Current Delegation </a:t>
            </a:r>
            <a:r>
              <a:rPr lang="en-US" dirty="0"/>
              <a:t>of Authority</a:t>
            </a:r>
          </a:p>
        </p:txBody>
      </p:sp>
      <p:sp>
        <p:nvSpPr>
          <p:cNvPr id="2" name="Right Arrow 1"/>
          <p:cNvSpPr/>
          <p:nvPr/>
        </p:nvSpPr>
        <p:spPr>
          <a:xfrm rot="2707668">
            <a:off x="2019551" y="2668332"/>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rot="2854323">
            <a:off x="2969395" y="3860049"/>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675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down)">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600"/>
            <a:ext cx="7010400" cy="3459163"/>
          </a:xfrm>
        </p:spPr>
        <p:txBody>
          <a:bodyPr>
            <a:noAutofit/>
          </a:bodyPr>
          <a:lstStyle/>
          <a:p>
            <a:pPr marL="0" indent="0">
              <a:spcBef>
                <a:spcPts val="1200"/>
              </a:spcBef>
              <a:buNone/>
            </a:pPr>
            <a:r>
              <a:rPr lang="en-US" sz="3200" dirty="0" smtClean="0"/>
              <a:t>1</a:t>
            </a:r>
            <a:r>
              <a:rPr lang="en-US" sz="3200" dirty="0"/>
              <a:t>. The </a:t>
            </a:r>
            <a:r>
              <a:rPr lang="en-US" sz="3200" b="1" dirty="0" smtClean="0"/>
              <a:t>Landowner</a:t>
            </a:r>
            <a:r>
              <a:rPr lang="en-US" sz="3200" dirty="0" smtClean="0"/>
              <a:t> </a:t>
            </a:r>
            <a:r>
              <a:rPr lang="en-US" sz="3200" dirty="0"/>
              <a:t>whose land the </a:t>
            </a:r>
            <a:r>
              <a:rPr lang="en-US" sz="3200" dirty="0" smtClean="0"/>
              <a:t>US </a:t>
            </a:r>
            <a:r>
              <a:rPr lang="en-US" sz="3200" dirty="0"/>
              <a:t>will </a:t>
            </a:r>
            <a:r>
              <a:rPr lang="en-US" sz="3200" dirty="0" smtClean="0"/>
              <a:t>acquire through “exchange”.</a:t>
            </a:r>
            <a:endParaRPr lang="en-US" sz="3200" dirty="0"/>
          </a:p>
          <a:p>
            <a:pPr marL="0" indent="0">
              <a:spcBef>
                <a:spcPts val="1200"/>
              </a:spcBef>
              <a:buNone/>
            </a:pPr>
            <a:r>
              <a:rPr lang="en-US" sz="3200" dirty="0"/>
              <a:t>2. The </a:t>
            </a:r>
            <a:r>
              <a:rPr lang="en-US" sz="3200" b="1" dirty="0" smtClean="0"/>
              <a:t>Purchaser</a:t>
            </a:r>
            <a:r>
              <a:rPr lang="en-US" sz="3200" dirty="0" smtClean="0"/>
              <a:t> </a:t>
            </a:r>
            <a:r>
              <a:rPr lang="en-US" sz="3200" dirty="0"/>
              <a:t>of National Forest timber </a:t>
            </a:r>
            <a:r>
              <a:rPr lang="en-US" sz="3200" dirty="0" smtClean="0"/>
              <a:t>sale(s</a:t>
            </a:r>
            <a:r>
              <a:rPr lang="en-US" sz="3200" dirty="0"/>
              <a:t>). </a:t>
            </a:r>
            <a:endParaRPr lang="en-US" sz="3200" dirty="0" smtClean="0"/>
          </a:p>
          <a:p>
            <a:pPr marL="0" indent="0">
              <a:spcBef>
                <a:spcPts val="1200"/>
              </a:spcBef>
              <a:buNone/>
            </a:pPr>
            <a:r>
              <a:rPr lang="en-US" sz="3200" dirty="0" smtClean="0"/>
              <a:t>3. The </a:t>
            </a:r>
            <a:r>
              <a:rPr lang="en-US" sz="3200" b="1" dirty="0" smtClean="0"/>
              <a:t>Forest </a:t>
            </a:r>
            <a:r>
              <a:rPr lang="en-US" sz="3200" b="1" dirty="0"/>
              <a:t>Service</a:t>
            </a:r>
            <a:r>
              <a:rPr lang="en-US" sz="3200" dirty="0"/>
              <a:t>, who will acquire the land. </a:t>
            </a:r>
            <a:endParaRPr lang="en-US" sz="3200" dirty="0" smtClean="0"/>
          </a:p>
          <a:p>
            <a:pPr marL="0" indent="0">
              <a:spcBef>
                <a:spcPts val="1200"/>
              </a:spcBef>
              <a:buNone/>
            </a:pPr>
            <a:r>
              <a:rPr lang="en-US" sz="3200" dirty="0"/>
              <a:t>	</a:t>
            </a:r>
          </a:p>
        </p:txBody>
      </p:sp>
      <p:sp>
        <p:nvSpPr>
          <p:cNvPr id="4" name="Title 1"/>
          <p:cNvSpPr txBox="1">
            <a:spLocks/>
          </p:cNvSpPr>
          <p:nvPr/>
        </p:nvSpPr>
        <p:spPr>
          <a:xfrm>
            <a:off x="457200" y="533400"/>
            <a:ext cx="7924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solidFill>
                  <a:schemeClr val="tx2"/>
                </a:solidFill>
              </a:rPr>
              <a:t>Who is involved?</a:t>
            </a:r>
          </a:p>
        </p:txBody>
      </p:sp>
    </p:spTree>
    <p:extLst>
      <p:ext uri="{BB962C8B-B14F-4D97-AF65-F5344CB8AC3E}">
        <p14:creationId xmlns:p14="http://schemas.microsoft.com/office/powerpoint/2010/main" val="346386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Who </a:t>
            </a:r>
            <a:r>
              <a:rPr lang="en-US" dirty="0"/>
              <a:t>is Involved?</a:t>
            </a:r>
          </a:p>
        </p:txBody>
      </p:sp>
      <p:sp>
        <p:nvSpPr>
          <p:cNvPr id="3" name="Content Placeholder 2"/>
          <p:cNvSpPr>
            <a:spLocks noGrp="1"/>
          </p:cNvSpPr>
          <p:nvPr>
            <p:ph idx="1"/>
          </p:nvPr>
        </p:nvSpPr>
        <p:spPr/>
        <p:txBody>
          <a:bodyPr/>
          <a:lstStyle/>
          <a:p>
            <a:endParaRPr lang="en-US" sz="2400" b="1" dirty="0" smtClean="0"/>
          </a:p>
          <a:p>
            <a:r>
              <a:rPr lang="en-US" sz="3200" b="1" dirty="0" smtClean="0"/>
              <a:t>Landowner</a:t>
            </a:r>
            <a:r>
              <a:rPr lang="en-US" sz="3200" dirty="0" smtClean="0"/>
              <a:t> willing  seller of their property to the U.S. </a:t>
            </a:r>
          </a:p>
        </p:txBody>
      </p:sp>
    </p:spTree>
    <p:extLst>
      <p:ext uri="{BB962C8B-B14F-4D97-AF65-F5344CB8AC3E}">
        <p14:creationId xmlns:p14="http://schemas.microsoft.com/office/powerpoint/2010/main" val="2759635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Who is Involved?</a:t>
            </a:r>
            <a:endParaRPr lang="en-US" dirty="0"/>
          </a:p>
        </p:txBody>
      </p:sp>
      <p:sp>
        <p:nvSpPr>
          <p:cNvPr id="3" name="Content Placeholder 2"/>
          <p:cNvSpPr>
            <a:spLocks noGrp="1"/>
          </p:cNvSpPr>
          <p:nvPr>
            <p:ph idx="1"/>
          </p:nvPr>
        </p:nvSpPr>
        <p:spPr/>
        <p:txBody>
          <a:bodyPr/>
          <a:lstStyle/>
          <a:p>
            <a:endParaRPr lang="en-US" dirty="0" smtClean="0"/>
          </a:p>
          <a:p>
            <a:r>
              <a:rPr lang="en-US" sz="3200" dirty="0" smtClean="0"/>
              <a:t>Timber </a:t>
            </a:r>
            <a:r>
              <a:rPr lang="en-US" sz="3200" dirty="0"/>
              <a:t>sale </a:t>
            </a:r>
            <a:r>
              <a:rPr lang="en-US" sz="3200" b="1" dirty="0"/>
              <a:t>purchaser</a:t>
            </a:r>
            <a:r>
              <a:rPr lang="en-US" sz="3200" dirty="0"/>
              <a:t> </a:t>
            </a:r>
            <a:r>
              <a:rPr lang="en-US" sz="3200" dirty="0" smtClean="0"/>
              <a:t>– signs timber sale contract thus agree cash </a:t>
            </a:r>
            <a:r>
              <a:rPr lang="en-US" sz="3200" dirty="0"/>
              <a:t>paid for timber </a:t>
            </a:r>
            <a:r>
              <a:rPr lang="en-US" sz="3200" dirty="0" smtClean="0"/>
              <a:t>value to USFS </a:t>
            </a:r>
            <a:r>
              <a:rPr lang="en-US" sz="3200" dirty="0"/>
              <a:t>may be placed in a suspense </a:t>
            </a:r>
            <a:r>
              <a:rPr lang="en-US" sz="3200" dirty="0" smtClean="0"/>
              <a:t>account. </a:t>
            </a:r>
          </a:p>
          <a:p>
            <a:r>
              <a:rPr lang="en-US" sz="3200" dirty="0" smtClean="0"/>
              <a:t>Suspense account funds set up via ASC are used </a:t>
            </a:r>
            <a:r>
              <a:rPr lang="en-US" sz="3200" dirty="0"/>
              <a:t>to pay the landowner for acquisition of the land.</a:t>
            </a:r>
          </a:p>
        </p:txBody>
      </p:sp>
    </p:spTree>
    <p:extLst>
      <p:ext uri="{BB962C8B-B14F-4D97-AF65-F5344CB8AC3E}">
        <p14:creationId xmlns:p14="http://schemas.microsoft.com/office/powerpoint/2010/main" val="1207135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Involved?</a:t>
            </a:r>
          </a:p>
        </p:txBody>
      </p:sp>
      <p:sp>
        <p:nvSpPr>
          <p:cNvPr id="3" name="Content Placeholder 2"/>
          <p:cNvSpPr>
            <a:spLocks noGrp="1"/>
          </p:cNvSpPr>
          <p:nvPr>
            <p:ph idx="1"/>
          </p:nvPr>
        </p:nvSpPr>
        <p:spPr/>
        <p:txBody>
          <a:bodyPr>
            <a:normAutofit/>
          </a:bodyPr>
          <a:lstStyle/>
          <a:p>
            <a:r>
              <a:rPr lang="en-US" sz="3200" b="1" dirty="0" smtClean="0"/>
              <a:t>Forest Service Staff </a:t>
            </a:r>
            <a:endParaRPr lang="en-US" sz="3200" b="1" dirty="0"/>
          </a:p>
          <a:p>
            <a:pPr lvl="1"/>
            <a:r>
              <a:rPr lang="en-US" sz="2800" dirty="0" smtClean="0"/>
              <a:t>Forest staff propose lands to acquire.</a:t>
            </a:r>
          </a:p>
          <a:p>
            <a:pPr lvl="1"/>
            <a:r>
              <a:rPr lang="en-US" sz="2800" dirty="0" smtClean="0"/>
              <a:t>Forest/Lands Zone staff meet &amp; work with landowner to process the exchange.</a:t>
            </a:r>
          </a:p>
          <a:p>
            <a:pPr lvl="1"/>
            <a:r>
              <a:rPr lang="en-US" sz="2800" dirty="0" smtClean="0"/>
              <a:t>Timber staff </a:t>
            </a:r>
          </a:p>
          <a:p>
            <a:pPr lvl="2"/>
            <a:r>
              <a:rPr lang="en-US" sz="2800" dirty="0" smtClean="0"/>
              <a:t>insure C(T)8.71 clause is in contract,</a:t>
            </a:r>
          </a:p>
          <a:p>
            <a:pPr lvl="2"/>
            <a:r>
              <a:rPr lang="en-US" sz="2800" dirty="0" smtClean="0"/>
              <a:t>timber sale receipts are maintained &amp; available for land payment.</a:t>
            </a:r>
          </a:p>
          <a:p>
            <a:pPr marL="457200" lvl="1" indent="0">
              <a:buNone/>
            </a:pPr>
            <a:endParaRPr lang="en-US" dirty="0" smtClean="0"/>
          </a:p>
          <a:p>
            <a:endParaRPr lang="en-US" dirty="0"/>
          </a:p>
        </p:txBody>
      </p:sp>
    </p:spTree>
    <p:extLst>
      <p:ext uri="{BB962C8B-B14F-4D97-AF65-F5344CB8AC3E}">
        <p14:creationId xmlns:p14="http://schemas.microsoft.com/office/powerpoint/2010/main" val="310885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arn(inVertical)">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C(T) 8.71 Clause</a:t>
            </a:r>
            <a:endParaRPr lang="en-US" dirty="0"/>
          </a:p>
        </p:txBody>
      </p:sp>
      <p:sp>
        <p:nvSpPr>
          <p:cNvPr id="3" name="Content Placeholder 2"/>
          <p:cNvSpPr>
            <a:spLocks noGrp="1"/>
          </p:cNvSpPr>
          <p:nvPr>
            <p:ph idx="1"/>
          </p:nvPr>
        </p:nvSpPr>
        <p:spPr/>
        <p:txBody>
          <a:bodyPr/>
          <a:lstStyle/>
          <a:p>
            <a:r>
              <a:rPr lang="en-US" sz="3200" b="1" u="sng" dirty="0" smtClean="0"/>
              <a:t>C(T) </a:t>
            </a:r>
            <a:r>
              <a:rPr lang="en-US" sz="3200" b="1" u="sng" dirty="0"/>
              <a:t>8.71</a:t>
            </a:r>
            <a:r>
              <a:rPr lang="en-US" sz="3200" b="1" dirty="0"/>
              <a:t> - </a:t>
            </a:r>
            <a:r>
              <a:rPr lang="en-US" sz="3200" b="1" i="1" u="sng" dirty="0"/>
              <a:t>Tripartite Land Exchange</a:t>
            </a:r>
            <a:r>
              <a:rPr lang="en-US" sz="3200" b="1" i="1" dirty="0"/>
              <a:t>.  </a:t>
            </a:r>
            <a:r>
              <a:rPr lang="en-US" sz="3200" b="1" dirty="0"/>
              <a:t>(4/99) The purchaser agrees that the cash consideration required by BT 4.0 paid for the contracted timber may be utilized by the United States in a tripartite land exchange where by the United States may assign and pay such funds to a land exchange proponent as consideration for lands to be granted to the United States.</a:t>
            </a:r>
            <a:endParaRPr lang="en-US" sz="3200" dirty="0"/>
          </a:p>
          <a:p>
            <a:endParaRPr lang="en-US" dirty="0"/>
          </a:p>
        </p:txBody>
      </p:sp>
    </p:spTree>
    <p:extLst>
      <p:ext uri="{BB962C8B-B14F-4D97-AF65-F5344CB8AC3E}">
        <p14:creationId xmlns:p14="http://schemas.microsoft.com/office/powerpoint/2010/main" val="197503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937</TotalTime>
  <Words>1522</Words>
  <Application>Microsoft Office PowerPoint</Application>
  <PresentationFormat>On-screen Show (4:3)</PresentationFormat>
  <Paragraphs>221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Adjacency</vt:lpstr>
      <vt:lpstr>Tripartite Land Exchange</vt:lpstr>
      <vt:lpstr>Authorities </vt:lpstr>
      <vt:lpstr>Where can they occur?</vt:lpstr>
      <vt:lpstr>PowerPoint Presentation</vt:lpstr>
      <vt:lpstr>PowerPoint Presentation</vt:lpstr>
      <vt:lpstr> Who is Involved?</vt:lpstr>
      <vt:lpstr> Who is Involved?</vt:lpstr>
      <vt:lpstr>Who is Involved?</vt:lpstr>
      <vt:lpstr>What is C(T) 8.71 Clause</vt:lpstr>
      <vt:lpstr> Who is Involved?</vt:lpstr>
      <vt:lpstr>Who Else Can Be Involved?</vt:lpstr>
      <vt:lpstr>What’s Different?</vt:lpstr>
      <vt:lpstr>What Else? - Timber Funds</vt:lpstr>
      <vt:lpstr>What Else?</vt:lpstr>
      <vt:lpstr>What Else</vt:lpstr>
      <vt:lpstr>What Else?</vt:lpstr>
      <vt:lpstr>Why are they Completed?</vt:lpstr>
      <vt:lpstr>Why Aren’t They Done More?</vt:lpstr>
      <vt:lpstr>How To Get Started-</vt:lpstr>
      <vt:lpstr>What Gets Done?</vt:lpstr>
      <vt:lpstr>Parcels being considered</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Tripartite Land Exchange</dc:title>
  <dc:creator>Kevin</dc:creator>
  <cp:lastModifiedBy>Taylor, Suzanne N -FS</cp:lastModifiedBy>
  <cp:revision>128</cp:revision>
  <dcterms:created xsi:type="dcterms:W3CDTF">2015-02-08T14:43:38Z</dcterms:created>
  <dcterms:modified xsi:type="dcterms:W3CDTF">2016-07-15T11:19:50Z</dcterms:modified>
</cp:coreProperties>
</file>