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9" r:id="rId3"/>
    <p:sldId id="257" r:id="rId4"/>
    <p:sldId id="258" r:id="rId5"/>
    <p:sldId id="260" r:id="rId6"/>
    <p:sldId id="262" r:id="rId7"/>
    <p:sldId id="265" r:id="rId8"/>
    <p:sldId id="261" r:id="rId9"/>
    <p:sldId id="263" r:id="rId10"/>
    <p:sldId id="264"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584" autoAdjust="0"/>
  </p:normalViewPr>
  <p:slideViewPr>
    <p:cSldViewPr snapToGrid="0">
      <p:cViewPr varScale="1">
        <p:scale>
          <a:sx n="39" d="100"/>
          <a:sy n="39" d="100"/>
        </p:scale>
        <p:origin x="1253" y="58"/>
      </p:cViewPr>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1435E-F63D-49DB-8051-D77E45CCB814}" type="datetimeFigureOut">
              <a:rPr lang="en-US" smtClean="0"/>
              <a:t>6/16/2017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67313-F05E-4201-8850-E03940CAD959}" type="slidenum">
              <a:rPr lang="en-US" smtClean="0"/>
              <a:t>‹#›</a:t>
            </a:fld>
            <a:endParaRPr lang="en-US"/>
          </a:p>
        </p:txBody>
      </p:sp>
    </p:spTree>
    <p:extLst>
      <p:ext uri="{BB962C8B-B14F-4D97-AF65-F5344CB8AC3E}">
        <p14:creationId xmlns:p14="http://schemas.microsoft.com/office/powerpoint/2010/main" val="115323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 you options?</a:t>
            </a:r>
            <a:endParaRPr lang="en-US" dirty="0"/>
          </a:p>
        </p:txBody>
      </p:sp>
      <p:sp>
        <p:nvSpPr>
          <p:cNvPr id="4" name="Slide Number Placeholder 3"/>
          <p:cNvSpPr>
            <a:spLocks noGrp="1"/>
          </p:cNvSpPr>
          <p:nvPr>
            <p:ph type="sldNum" sz="quarter" idx="10"/>
          </p:nvPr>
        </p:nvSpPr>
        <p:spPr/>
        <p:txBody>
          <a:bodyPr/>
          <a:lstStyle/>
          <a:p>
            <a:fld id="{48967313-F05E-4201-8850-E03940CAD959}" type="slidenum">
              <a:rPr lang="en-US" smtClean="0"/>
              <a:t>3</a:t>
            </a:fld>
            <a:endParaRPr lang="en-US"/>
          </a:p>
        </p:txBody>
      </p:sp>
    </p:spTree>
    <p:extLst>
      <p:ext uri="{BB962C8B-B14F-4D97-AF65-F5344CB8AC3E}">
        <p14:creationId xmlns:p14="http://schemas.microsoft.com/office/powerpoint/2010/main" val="149005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The statutory and regulatory maximum for cash equalization is 25 percent of the value of the Federal lands </a:t>
            </a:r>
            <a:r>
              <a:rPr lang="en-US" sz="1400" b="1" kern="1200" dirty="0" smtClean="0">
                <a:solidFill>
                  <a:schemeClr val="tx1"/>
                </a:solidFill>
                <a:effectLst/>
                <a:latin typeface="+mn-lt"/>
                <a:ea typeface="+mn-ea"/>
                <a:cs typeface="+mn-cs"/>
              </a:rPr>
              <a:t>conveyed. </a:t>
            </a:r>
            <a:r>
              <a:rPr lang="en-US" sz="1400" kern="1200" dirty="0" smtClean="0">
                <a:solidFill>
                  <a:schemeClr val="tx1"/>
                </a:solidFill>
                <a:effectLst/>
                <a:latin typeface="+mn-lt"/>
                <a:ea typeface="+mn-ea"/>
                <a:cs typeface="+mn-cs"/>
              </a:rPr>
              <a:t>Therefore, the actual limit for cash equalization for an exchange is not determined until after the appraisals are completed and the final configuration of the exchange is known.</a:t>
            </a:r>
            <a:endParaRPr lang="en-US" sz="1400" dirty="0"/>
          </a:p>
        </p:txBody>
      </p:sp>
      <p:sp>
        <p:nvSpPr>
          <p:cNvPr id="4" name="Slide Number Placeholder 3"/>
          <p:cNvSpPr>
            <a:spLocks noGrp="1"/>
          </p:cNvSpPr>
          <p:nvPr>
            <p:ph type="sldNum" sz="quarter" idx="10"/>
          </p:nvPr>
        </p:nvSpPr>
        <p:spPr/>
        <p:txBody>
          <a:bodyPr/>
          <a:lstStyle/>
          <a:p>
            <a:fld id="{48967313-F05E-4201-8850-E03940CAD959}" type="slidenum">
              <a:rPr lang="en-US" smtClean="0"/>
              <a:t>4</a:t>
            </a:fld>
            <a:endParaRPr lang="en-US"/>
          </a:p>
        </p:txBody>
      </p:sp>
    </p:spTree>
    <p:extLst>
      <p:ext uri="{BB962C8B-B14F-4D97-AF65-F5344CB8AC3E}">
        <p14:creationId xmlns:p14="http://schemas.microsoft.com/office/powerpoint/2010/main" val="3683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FS and BLM regulations the same:  To use cash equalization after making all reasonable efforts to equalize values by adding or excluding lands".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Could</a:t>
            </a:r>
            <a:r>
              <a:rPr lang="en-US" sz="1200" kern="1200" baseline="0" dirty="0" smtClean="0">
                <a:solidFill>
                  <a:schemeClr val="tx1"/>
                </a:solidFill>
                <a:effectLst/>
                <a:latin typeface="+mn-lt"/>
                <a:ea typeface="+mn-ea"/>
                <a:cs typeface="+mn-cs"/>
              </a:rPr>
              <a:t> this be an issue – adding lands? </a:t>
            </a:r>
            <a:r>
              <a:rPr lang="en-US" sz="1200" kern="1200" dirty="0" smtClean="0">
                <a:solidFill>
                  <a:schemeClr val="tx1"/>
                </a:solidFill>
                <a:effectLst/>
                <a:latin typeface="+mn-lt"/>
                <a:ea typeface="+mn-ea"/>
                <a:cs typeface="+mn-cs"/>
              </a:rPr>
              <a:t>Generally, equalization is achieved by excluding lands from the exchange, as adding lands would require amending the ATI, publishing a new NOEP, and incorporating the additional lands in all exchange processing steps. See also BL\1 WO IM 2010-122.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"Reasonable efforts" will vary by exchange; some examples are:</a:t>
            </a:r>
          </a:p>
          <a:p>
            <a:r>
              <a:rPr lang="en-US" sz="1200" kern="1200" dirty="0" smtClean="0">
                <a:solidFill>
                  <a:schemeClr val="tx1"/>
                </a:solidFill>
                <a:effectLst/>
                <a:latin typeface="+mn-lt"/>
                <a:ea typeface="+mn-ea"/>
                <a:cs typeface="+mn-cs"/>
              </a:rPr>
              <a:t>Land is described by government lots and the cost to subdivide lots and re-describe (cadastral survey) is prohibitive.</a:t>
            </a:r>
          </a:p>
          <a:p>
            <a:r>
              <a:rPr lang="en-US" sz="1200" kern="1200" dirty="0" smtClean="0">
                <a:solidFill>
                  <a:schemeClr val="tx1"/>
                </a:solidFill>
                <a:effectLst/>
                <a:latin typeface="+mn-lt"/>
                <a:ea typeface="+mn-ea"/>
                <a:cs typeface="+mn-cs"/>
              </a:rPr>
              <a:t>Subdivision of a small isolated parcel would create a smaller isolated parcel. Subdivision of a parcel would create "illegal" lots that conflict with local zoning. Boundary identification and management issues.</a:t>
            </a:r>
          </a:p>
          <a:p>
            <a:endParaRPr lang="en-US" dirty="0"/>
          </a:p>
        </p:txBody>
      </p:sp>
      <p:sp>
        <p:nvSpPr>
          <p:cNvPr id="4" name="Slide Number Placeholder 3"/>
          <p:cNvSpPr>
            <a:spLocks noGrp="1"/>
          </p:cNvSpPr>
          <p:nvPr>
            <p:ph type="sldNum" sz="quarter" idx="10"/>
          </p:nvPr>
        </p:nvSpPr>
        <p:spPr/>
        <p:txBody>
          <a:bodyPr/>
          <a:lstStyle/>
          <a:p>
            <a:fld id="{48967313-F05E-4201-8850-E03940CAD959}" type="slidenum">
              <a:rPr lang="en-US" smtClean="0"/>
              <a:t>5</a:t>
            </a:fld>
            <a:endParaRPr lang="en-US"/>
          </a:p>
        </p:txBody>
      </p:sp>
    </p:spTree>
    <p:extLst>
      <p:ext uri="{BB962C8B-B14F-4D97-AF65-F5344CB8AC3E}">
        <p14:creationId xmlns:p14="http://schemas.microsoft.com/office/powerpoint/2010/main" val="58720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Any changes because of equalization should be coordinated with the appraisers throughout exchange processing.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Consulting with the appraisers at the feasibility stage concerning potential</a:t>
            </a:r>
          </a:p>
          <a:p>
            <a:r>
              <a:rPr lang="en-US" sz="1200" kern="1200" dirty="0" smtClean="0">
                <a:solidFill>
                  <a:schemeClr val="tx1"/>
                </a:solidFill>
                <a:effectLst/>
                <a:latin typeface="+mn-lt"/>
                <a:ea typeface="+mn-ea"/>
                <a:cs typeface="+mn-cs"/>
              </a:rPr>
              <a:t>problems and strategies.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appraisal request .could include equalization alternatives to be addressed (consider the increased complexity and increased costs of appraisal).</a:t>
            </a:r>
          </a:p>
          <a:p>
            <a:endParaRPr lang="en-US" dirty="0" smtClean="0">
              <a:effectLst/>
            </a:endParaRPr>
          </a:p>
          <a:p>
            <a:r>
              <a:rPr lang="en-US" dirty="0" smtClean="0">
                <a:effectLst/>
              </a:rPr>
              <a:t>Consult with appraisers concerning any changes in configuration and obtain written documentation of approval of any change in value. A new appraisal may be required. </a:t>
            </a:r>
            <a:r>
              <a:rPr lang="en-US" sz="1200" kern="1200" dirty="0" smtClean="0">
                <a:solidFill>
                  <a:schemeClr val="tx1"/>
                </a:solidFill>
                <a:effectLst/>
                <a:latin typeface="+mn-lt"/>
                <a:ea typeface="+mn-ea"/>
                <a:cs typeface="+mn-cs"/>
              </a:rPr>
              <a:t>Cannot assume equal allocation of value when subdividing a parcel.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lands and interests being conveyed </a:t>
            </a:r>
            <a:r>
              <a:rPr lang="en-US" sz="1200" b="1" kern="1200" dirty="0" smtClean="0">
                <a:solidFill>
                  <a:schemeClr val="tx1"/>
                </a:solidFill>
                <a:effectLst/>
                <a:latin typeface="+mn-lt"/>
                <a:ea typeface="+mn-ea"/>
                <a:cs typeface="+mn-cs"/>
              </a:rPr>
              <a:t>must </a:t>
            </a:r>
            <a:r>
              <a:rPr lang="en-US" sz="1200" kern="1200" dirty="0" smtClean="0">
                <a:solidFill>
                  <a:schemeClr val="tx1"/>
                </a:solidFill>
                <a:effectLst/>
                <a:latin typeface="+mn-lt"/>
                <a:ea typeface="+mn-ea"/>
                <a:cs typeface="+mn-cs"/>
              </a:rPr>
              <a:t>match the lands and interests appraised.</a:t>
            </a:r>
          </a:p>
          <a:p>
            <a:endParaRPr lang="en-US" dirty="0"/>
          </a:p>
        </p:txBody>
      </p:sp>
      <p:sp>
        <p:nvSpPr>
          <p:cNvPr id="4" name="Slide Number Placeholder 3"/>
          <p:cNvSpPr>
            <a:spLocks noGrp="1"/>
          </p:cNvSpPr>
          <p:nvPr>
            <p:ph type="sldNum" sz="quarter" idx="10"/>
          </p:nvPr>
        </p:nvSpPr>
        <p:spPr/>
        <p:txBody>
          <a:bodyPr/>
          <a:lstStyle/>
          <a:p>
            <a:fld id="{48967313-F05E-4201-8850-E03940CAD959}" type="slidenum">
              <a:rPr lang="en-US" smtClean="0"/>
              <a:t>6</a:t>
            </a:fld>
            <a:endParaRPr lang="en-US"/>
          </a:p>
        </p:txBody>
      </p:sp>
    </p:spTree>
    <p:extLst>
      <p:ext uri="{BB962C8B-B14F-4D97-AF65-F5344CB8AC3E}">
        <p14:creationId xmlns:p14="http://schemas.microsoft.com/office/powerpoint/2010/main" val="131295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Determine the flexibility for all parties at the feasibility stage.</a:t>
            </a:r>
          </a:p>
          <a:p>
            <a:r>
              <a:rPr lang="en-US" sz="1200" kern="1200" dirty="0" smtClean="0">
                <a:solidFill>
                  <a:schemeClr val="tx1"/>
                </a:solidFill>
                <a:effectLst/>
                <a:latin typeface="+mn-lt"/>
                <a:ea typeface="+mn-ea"/>
                <a:cs typeface="+mn-cs"/>
              </a:rPr>
              <a:t>Consider reasonable "overbuilding". Lands or interests in land can be excluded, but cannot be added, without an additional NOEP. Any additional costs and time to process the additional lands (resource inventories, appraisals, etc.) should be considered.</a:t>
            </a:r>
          </a:p>
          <a:p>
            <a:r>
              <a:rPr lang="en-US" sz="1200" kern="1200" dirty="0" smtClean="0">
                <a:solidFill>
                  <a:schemeClr val="tx1"/>
                </a:solidFill>
                <a:effectLst/>
                <a:latin typeface="+mn-lt"/>
                <a:ea typeface="+mn-ea"/>
                <a:cs typeface="+mn-cs"/>
              </a:rPr>
              <a:t>Consider identifying certain parcels or areas (Federal and/or non-Federal) as priorities to be included and/or excluded in the exchange.</a:t>
            </a:r>
          </a:p>
          <a:p>
            <a:r>
              <a:rPr lang="en-US" sz="1200" kern="1200" dirty="0" smtClean="0">
                <a:solidFill>
                  <a:schemeClr val="tx1"/>
                </a:solidFill>
                <a:effectLst/>
                <a:latin typeface="+mn-lt"/>
                <a:ea typeface="+mn-ea"/>
                <a:cs typeface="+mn-cs"/>
              </a:rPr>
              <a:t>Consider conflicts with local zoning, survey needs, boundary management, etc. for any proposed parcel subdivision.</a:t>
            </a:r>
          </a:p>
          <a:p>
            <a:r>
              <a:rPr lang="en-US" sz="1200" kern="1200" dirty="0" smtClean="0">
                <a:solidFill>
                  <a:schemeClr val="tx1"/>
                </a:solidFill>
                <a:effectLst/>
                <a:latin typeface="+mn-lt"/>
                <a:ea typeface="+mn-ea"/>
                <a:cs typeface="+mn-cs"/>
              </a:rPr>
              <a:t>In multi-agency exchanges, determine which agency will be responsible for paying any equalization owed by the U.S. and which agency would receive funds owed to the U.S. and the account in which the funds would be deposited.</a:t>
            </a:r>
          </a:p>
          <a:p>
            <a:endParaRPr lang="en-US" dirty="0"/>
          </a:p>
        </p:txBody>
      </p:sp>
      <p:sp>
        <p:nvSpPr>
          <p:cNvPr id="4" name="Slide Number Placeholder 3"/>
          <p:cNvSpPr>
            <a:spLocks noGrp="1"/>
          </p:cNvSpPr>
          <p:nvPr>
            <p:ph type="sldNum" sz="quarter" idx="10"/>
          </p:nvPr>
        </p:nvSpPr>
        <p:spPr/>
        <p:txBody>
          <a:bodyPr/>
          <a:lstStyle/>
          <a:p>
            <a:fld id="{48967313-F05E-4201-8850-E03940CAD959}" type="slidenum">
              <a:rPr lang="en-US" smtClean="0"/>
              <a:t>8</a:t>
            </a:fld>
            <a:endParaRPr lang="en-US"/>
          </a:p>
        </p:txBody>
      </p:sp>
    </p:spTree>
    <p:extLst>
      <p:ext uri="{BB962C8B-B14F-4D97-AF65-F5344CB8AC3E}">
        <p14:creationId xmlns:p14="http://schemas.microsoft.com/office/powerpoint/2010/main" val="324122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Determine if changes in configuration cause any substantial changes in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Environmental analysis (benefits or adverse effects) and would require revision to the NEPA document.</a:t>
            </a:r>
          </a:p>
          <a:p>
            <a:endParaRPr lang="en-US" dirty="0"/>
          </a:p>
        </p:txBody>
      </p:sp>
      <p:sp>
        <p:nvSpPr>
          <p:cNvPr id="4" name="Slide Number Placeholder 3"/>
          <p:cNvSpPr>
            <a:spLocks noGrp="1"/>
          </p:cNvSpPr>
          <p:nvPr>
            <p:ph type="sldNum" sz="quarter" idx="10"/>
          </p:nvPr>
        </p:nvSpPr>
        <p:spPr/>
        <p:txBody>
          <a:bodyPr/>
          <a:lstStyle/>
          <a:p>
            <a:fld id="{48967313-F05E-4201-8850-E03940CAD959}" type="slidenum">
              <a:rPr lang="en-US" smtClean="0"/>
              <a:t>9</a:t>
            </a:fld>
            <a:endParaRPr lang="en-US"/>
          </a:p>
        </p:txBody>
      </p:sp>
    </p:spTree>
    <p:extLst>
      <p:ext uri="{BB962C8B-B14F-4D97-AF65-F5344CB8AC3E}">
        <p14:creationId xmlns:p14="http://schemas.microsoft.com/office/powerpoint/2010/main" val="1767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BLM, the parties may agree to waive cash equalization owed to either party if the amount does not exceed 3 percent of the Federal land value or $15,000, whichever is less. The waiver is not applicable when the value differential is greater than $15,000, and no partial waiver is allowed.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the FS, amounts owed to the U.S. </a:t>
            </a:r>
            <a:r>
              <a:rPr lang="en-US" sz="1200" b="1" kern="1200" dirty="0" smtClean="0">
                <a:solidFill>
                  <a:schemeClr val="tx1"/>
                </a:solidFill>
                <a:effectLst/>
                <a:latin typeface="+mn-lt"/>
                <a:ea typeface="+mn-ea"/>
                <a:cs typeface="+mn-cs"/>
              </a:rPr>
              <a:t>cannot </a:t>
            </a:r>
            <a:r>
              <a:rPr lang="en-US" sz="1200" kern="1200" dirty="0" smtClean="0">
                <a:solidFill>
                  <a:schemeClr val="tx1"/>
                </a:solidFill>
                <a:effectLst/>
                <a:latin typeface="+mn-lt"/>
                <a:ea typeface="+mn-ea"/>
                <a:cs typeface="+mn-cs"/>
              </a:rPr>
              <a:t>be waived. The parties may agree to waive cash equalization owed to the non-Federal party if the amount does not exceed 3 percent of the Federal land value or $15,000, whichever is less.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8967313-F05E-4201-8850-E03940CAD959}" type="slidenum">
              <a:rPr lang="en-US" smtClean="0"/>
              <a:t>11</a:t>
            </a:fld>
            <a:endParaRPr lang="en-US"/>
          </a:p>
        </p:txBody>
      </p:sp>
    </p:spTree>
    <p:extLst>
      <p:ext uri="{BB962C8B-B14F-4D97-AF65-F5344CB8AC3E}">
        <p14:creationId xmlns:p14="http://schemas.microsoft.com/office/powerpoint/2010/main" val="265596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6/16/2017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6/16/2017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6/16/2017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6/16/2017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9.gif"/><Relationship Id="rId5" Type="http://schemas.microsoft.com/office/2007/relationships/hdphoto" Target="../media/hdphoto1.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249" y="293298"/>
            <a:ext cx="8825658" cy="2914075"/>
          </a:xfrm>
        </p:spPr>
        <p:txBody>
          <a:bodyPr/>
          <a:lstStyle/>
          <a:p>
            <a:r>
              <a:rPr lang="en-US" dirty="0" smtClean="0"/>
              <a:t>Value Imbalance and Equalization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2023" y="4523873"/>
            <a:ext cx="2291659" cy="190569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34" y="3490732"/>
            <a:ext cx="5038129" cy="3190815"/>
          </a:xfrm>
          <a:prstGeom prst="rect">
            <a:avLst/>
          </a:prstGeom>
        </p:spPr>
      </p:pic>
      <p:sp>
        <p:nvSpPr>
          <p:cNvPr id="8" name="TextBox 7"/>
          <p:cNvSpPr txBox="1"/>
          <p:nvPr/>
        </p:nvSpPr>
        <p:spPr>
          <a:xfrm>
            <a:off x="1846053" y="4364966"/>
            <a:ext cx="767751" cy="369332"/>
          </a:xfrm>
          <a:prstGeom prst="rect">
            <a:avLst/>
          </a:prstGeom>
          <a:noFill/>
        </p:spPr>
        <p:txBody>
          <a:bodyPr wrap="square" rtlCol="0">
            <a:spAutoFit/>
          </a:bodyPr>
          <a:lstStyle/>
          <a:p>
            <a:r>
              <a:rPr lang="en-US" dirty="0" smtClean="0"/>
              <a:t>A-1</a:t>
            </a:r>
            <a:endParaRPr lang="en-US" dirty="0"/>
          </a:p>
        </p:txBody>
      </p:sp>
      <p:sp>
        <p:nvSpPr>
          <p:cNvPr id="9" name="TextBox 8"/>
          <p:cNvSpPr txBox="1"/>
          <p:nvPr/>
        </p:nvSpPr>
        <p:spPr>
          <a:xfrm>
            <a:off x="3597215" y="4734298"/>
            <a:ext cx="947076" cy="369332"/>
          </a:xfrm>
          <a:prstGeom prst="rect">
            <a:avLst/>
          </a:prstGeom>
          <a:noFill/>
        </p:spPr>
        <p:txBody>
          <a:bodyPr wrap="square" rtlCol="0">
            <a:spAutoFit/>
          </a:bodyPr>
          <a:lstStyle/>
          <a:p>
            <a:r>
              <a:rPr lang="en-US" dirty="0" smtClean="0"/>
              <a:t>A-2</a:t>
            </a:r>
            <a:endParaRPr lang="en-US" dirty="0"/>
          </a:p>
        </p:txBody>
      </p:sp>
      <p:sp>
        <p:nvSpPr>
          <p:cNvPr id="10" name="TextBox 9"/>
          <p:cNvSpPr txBox="1"/>
          <p:nvPr/>
        </p:nvSpPr>
        <p:spPr>
          <a:xfrm>
            <a:off x="2613803" y="5710687"/>
            <a:ext cx="741871" cy="369332"/>
          </a:xfrm>
          <a:prstGeom prst="rect">
            <a:avLst/>
          </a:prstGeom>
          <a:noFill/>
        </p:spPr>
        <p:txBody>
          <a:bodyPr wrap="square" rtlCol="0">
            <a:spAutoFit/>
          </a:bodyPr>
          <a:lstStyle/>
          <a:p>
            <a:r>
              <a:rPr lang="en-US" dirty="0" smtClean="0"/>
              <a:t>A-3</a:t>
            </a:r>
            <a:endParaRPr lang="en-US" dirty="0"/>
          </a:p>
        </p:txBody>
      </p:sp>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826479" y="1391964"/>
            <a:ext cx="1450129" cy="1268863"/>
          </a:xfrm>
          <a:prstGeom prst="rect">
            <a:avLst/>
          </a:prstGeom>
          <a:ln>
            <a:noFill/>
          </a:ln>
          <a:effectLst>
            <a:glow>
              <a:schemeClr val="accent1">
                <a:alpha val="40000"/>
              </a:schemeClr>
            </a:glow>
            <a:outerShdw blurRad="190500" algn="tl" rotWithShape="0">
              <a:schemeClr val="bg1">
                <a:alpha val="70000"/>
              </a:scheme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3458" y="1391965"/>
            <a:ext cx="1127879" cy="12688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39822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9411" y="721895"/>
            <a:ext cx="9288378" cy="5509200"/>
          </a:xfrm>
          <a:prstGeom prst="rect">
            <a:avLst/>
          </a:prstGeom>
          <a:noFill/>
        </p:spPr>
        <p:txBody>
          <a:bodyPr wrap="square" rtlCol="0">
            <a:spAutoFit/>
          </a:bodyPr>
          <a:lstStyle/>
          <a:p>
            <a:r>
              <a:rPr lang="en-US" sz="3200" dirty="0" smtClean="0"/>
              <a:t>Cash equalization – lands are adjusted to minimize cash equalization, now what?</a:t>
            </a:r>
          </a:p>
          <a:p>
            <a:endParaRPr lang="en-US" sz="3200" dirty="0"/>
          </a:p>
          <a:p>
            <a:r>
              <a:rPr lang="en-US" sz="3200" dirty="0" smtClean="0"/>
              <a:t>-Market </a:t>
            </a:r>
            <a:r>
              <a:rPr lang="en-US" sz="3200" dirty="0"/>
              <a:t>value of the Federal and non-Federal </a:t>
            </a:r>
            <a:r>
              <a:rPr lang="en-US" sz="3200" dirty="0" smtClean="0"/>
              <a:t>lands and </a:t>
            </a:r>
            <a:r>
              <a:rPr lang="en-US" sz="3200" dirty="0"/>
              <a:t>amount of, and rationale </a:t>
            </a:r>
            <a:r>
              <a:rPr lang="en-US" sz="3200" dirty="0" smtClean="0"/>
              <a:t>for must </a:t>
            </a:r>
            <a:r>
              <a:rPr lang="en-US" sz="3200" dirty="0"/>
              <a:t>be </a:t>
            </a:r>
            <a:r>
              <a:rPr lang="en-US" sz="3200" dirty="0" smtClean="0"/>
              <a:t>in the decision document.</a:t>
            </a:r>
          </a:p>
          <a:p>
            <a:endParaRPr lang="en-US" sz="3200" dirty="0" smtClean="0"/>
          </a:p>
          <a:p>
            <a:r>
              <a:rPr lang="en-US" sz="3200" dirty="0" smtClean="0"/>
              <a:t>-Market </a:t>
            </a:r>
            <a:r>
              <a:rPr lang="en-US" sz="3200" dirty="0"/>
              <a:t>value of the Federal and non-Federal lands </a:t>
            </a:r>
            <a:r>
              <a:rPr lang="en-US" sz="3200" dirty="0" smtClean="0"/>
              <a:t>and </a:t>
            </a:r>
            <a:r>
              <a:rPr lang="en-US" sz="3200" dirty="0"/>
              <a:t>amount </a:t>
            </a:r>
            <a:r>
              <a:rPr lang="en-US" sz="3200" dirty="0" smtClean="0"/>
              <a:t>cash </a:t>
            </a:r>
            <a:r>
              <a:rPr lang="en-US" sz="3200" dirty="0"/>
              <a:t>equalization must be described </a:t>
            </a:r>
            <a:r>
              <a:rPr lang="en-US" sz="3200" dirty="0" smtClean="0"/>
              <a:t>in </a:t>
            </a:r>
            <a:r>
              <a:rPr lang="en-US" sz="3200" dirty="0"/>
              <a:t>binding exchange agreement.</a:t>
            </a:r>
          </a:p>
          <a:p>
            <a:endParaRPr lang="en-US" sz="3200" dirty="0"/>
          </a:p>
        </p:txBody>
      </p:sp>
    </p:spTree>
    <p:extLst>
      <p:ext uri="{BB962C8B-B14F-4D97-AF65-F5344CB8AC3E}">
        <p14:creationId xmlns:p14="http://schemas.microsoft.com/office/powerpoint/2010/main" val="2054124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053" y="1311442"/>
            <a:ext cx="7062536" cy="1077218"/>
          </a:xfrm>
          <a:prstGeom prst="rect">
            <a:avLst/>
          </a:prstGeom>
          <a:noFill/>
        </p:spPr>
        <p:txBody>
          <a:bodyPr wrap="square" rtlCol="0">
            <a:spAutoFit/>
          </a:bodyPr>
          <a:lstStyle/>
          <a:p>
            <a:r>
              <a:rPr lang="en-US" sz="3200" dirty="0" smtClean="0"/>
              <a:t>Can the cash equalization be waived?</a:t>
            </a:r>
            <a:endParaRPr lang="en-US" sz="3200" dirty="0"/>
          </a:p>
        </p:txBody>
      </p:sp>
    </p:spTree>
    <p:extLst>
      <p:ext uri="{BB962C8B-B14F-4D97-AF65-F5344CB8AC3E}">
        <p14:creationId xmlns:p14="http://schemas.microsoft.com/office/powerpoint/2010/main" val="4081938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545" y="979055"/>
            <a:ext cx="10732655" cy="3785652"/>
          </a:xfrm>
          <a:prstGeom prst="rect">
            <a:avLst/>
          </a:prstGeom>
          <a:noFill/>
        </p:spPr>
        <p:txBody>
          <a:bodyPr wrap="square" rtlCol="0">
            <a:spAutoFit/>
          </a:bodyPr>
          <a:lstStyle/>
          <a:p>
            <a:r>
              <a:rPr lang="en-US" sz="4000" dirty="0" smtClean="0"/>
              <a:t>Approximately Equal Value</a:t>
            </a:r>
          </a:p>
          <a:p>
            <a:endParaRPr lang="en-US" sz="4000" dirty="0"/>
          </a:p>
          <a:p>
            <a:pPr marL="571500" indent="-571500">
              <a:buFont typeface="Arial" panose="020B0604020202020204" pitchFamily="34" charset="0"/>
              <a:buChar char="•"/>
            </a:pPr>
            <a:r>
              <a:rPr lang="en-US" sz="4000" dirty="0" smtClean="0"/>
              <a:t>Federal Lands not greater than $150,000</a:t>
            </a:r>
          </a:p>
          <a:p>
            <a:pPr marL="571500" indent="-571500">
              <a:buFont typeface="Arial" panose="020B0604020202020204" pitchFamily="34" charset="0"/>
              <a:buChar char="•"/>
            </a:pPr>
            <a:r>
              <a:rPr lang="en-US" sz="4000" dirty="0" smtClean="0"/>
              <a:t>Fed and non-Fed substantially similar</a:t>
            </a:r>
          </a:p>
          <a:p>
            <a:pPr marL="571500" indent="-571500">
              <a:buFont typeface="Arial" panose="020B0604020202020204" pitchFamily="34" charset="0"/>
              <a:buChar char="•"/>
            </a:pPr>
            <a:r>
              <a:rPr lang="en-US" sz="4000" dirty="0" smtClean="0"/>
              <a:t>No significant elements or complex analysis </a:t>
            </a:r>
            <a:endParaRPr lang="en-US" sz="4000" dirty="0"/>
          </a:p>
        </p:txBody>
      </p:sp>
    </p:spTree>
    <p:extLst>
      <p:ext uri="{BB962C8B-B14F-4D97-AF65-F5344CB8AC3E}">
        <p14:creationId xmlns:p14="http://schemas.microsoft.com/office/powerpoint/2010/main" val="2528054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ASSEMBLED LAND EXCHANGE</a:t>
            </a:r>
            <a:br>
              <a:rPr lang="en-US" dirty="0" smtClean="0"/>
            </a:br>
            <a:endParaRPr lang="en-US" dirty="0"/>
          </a:p>
        </p:txBody>
      </p:sp>
      <p:pic>
        <p:nvPicPr>
          <p:cNvPr id="5" name="Content Placeholder 4" descr="&lt;strong&gt;Warning&lt;/strong&gt; Notification - vector Clip Ar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8145" y="1361028"/>
            <a:ext cx="3364020" cy="3257493"/>
          </a:xfrm>
        </p:spPr>
      </p:pic>
      <p:sp>
        <p:nvSpPr>
          <p:cNvPr id="6" name="TextBox 5"/>
          <p:cNvSpPr txBox="1"/>
          <p:nvPr/>
        </p:nvSpPr>
        <p:spPr>
          <a:xfrm>
            <a:off x="4488873" y="1607127"/>
            <a:ext cx="6991927" cy="2062103"/>
          </a:xfrm>
          <a:prstGeom prst="rect">
            <a:avLst/>
          </a:prstGeom>
          <a:noFill/>
        </p:spPr>
        <p:txBody>
          <a:bodyPr wrap="square" rtlCol="0">
            <a:spAutoFit/>
          </a:bodyPr>
          <a:lstStyle/>
          <a:p>
            <a:r>
              <a:rPr lang="en-US" sz="3200" dirty="0" smtClean="0"/>
              <a:t>If you are completing acreage adjustments in an assembled land exchange you should consult with OVS and Forest Service appraisers.  </a:t>
            </a:r>
            <a:endParaRPr lang="en-US" sz="3200" dirty="0"/>
          </a:p>
        </p:txBody>
      </p:sp>
    </p:spTree>
    <p:extLst>
      <p:ext uri="{BB962C8B-B14F-4D97-AF65-F5344CB8AC3E}">
        <p14:creationId xmlns:p14="http://schemas.microsoft.com/office/powerpoint/2010/main" val="2958768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32840"/>
            <a:ext cx="9404723" cy="1400530"/>
          </a:xfrm>
        </p:spPr>
        <p:txBody>
          <a:bodyPr/>
          <a:lstStyle/>
          <a:p>
            <a:r>
              <a:rPr lang="en-US" dirty="0" smtClean="0"/>
              <a:t>QUESTIONS??????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51383" y="1738549"/>
            <a:ext cx="6629330" cy="4790725"/>
          </a:xfrm>
        </p:spPr>
      </p:pic>
    </p:spTree>
    <p:extLst>
      <p:ext uri="{BB962C8B-B14F-4D97-AF65-F5344CB8AC3E}">
        <p14:creationId xmlns:p14="http://schemas.microsoft.com/office/powerpoint/2010/main" val="2005032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BLM 43 CFR 2201.6</a:t>
            </a:r>
          </a:p>
          <a:p>
            <a:r>
              <a:rPr lang="en-US" sz="3200" dirty="0" smtClean="0"/>
              <a:t>BLM Handbook 2200-1</a:t>
            </a:r>
          </a:p>
          <a:p>
            <a:r>
              <a:rPr lang="en-US" sz="3200" dirty="0" smtClean="0"/>
              <a:t>FS 36 CFR 254.12</a:t>
            </a:r>
          </a:p>
          <a:p>
            <a:r>
              <a:rPr lang="en-US" sz="3200" dirty="0" smtClean="0"/>
              <a:t>FS Handbook 5409.33.6</a:t>
            </a:r>
            <a:endParaRPr lang="en-US" sz="3200" dirty="0"/>
          </a:p>
        </p:txBody>
      </p:sp>
      <p:sp>
        <p:nvSpPr>
          <p:cNvPr id="2" name="TextBox 1"/>
          <p:cNvSpPr txBox="1"/>
          <p:nvPr/>
        </p:nvSpPr>
        <p:spPr>
          <a:xfrm>
            <a:off x="1103312" y="675861"/>
            <a:ext cx="6768479" cy="707886"/>
          </a:xfrm>
          <a:prstGeom prst="rect">
            <a:avLst/>
          </a:prstGeom>
          <a:noFill/>
        </p:spPr>
        <p:txBody>
          <a:bodyPr wrap="square" rtlCol="0">
            <a:spAutoFit/>
          </a:bodyPr>
          <a:lstStyle/>
          <a:p>
            <a:r>
              <a:rPr lang="en-US" sz="4000" dirty="0" smtClean="0"/>
              <a:t>REFERENCES</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42" y="3200400"/>
            <a:ext cx="5506348" cy="3299791"/>
          </a:xfrm>
          <a:prstGeom prst="rect">
            <a:avLst/>
          </a:prstGeom>
        </p:spPr>
      </p:pic>
    </p:spTree>
    <p:extLst>
      <p:ext uri="{BB962C8B-B14F-4D97-AF65-F5344CB8AC3E}">
        <p14:creationId xmlns:p14="http://schemas.microsoft.com/office/powerpoint/2010/main" val="4013489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268" y="1276709"/>
            <a:ext cx="8445260" cy="1754326"/>
          </a:xfrm>
          <a:prstGeom prst="rect">
            <a:avLst/>
          </a:prstGeom>
          <a:noFill/>
        </p:spPr>
        <p:txBody>
          <a:bodyPr wrap="square" rtlCol="0">
            <a:spAutoFit/>
          </a:bodyPr>
          <a:lstStyle/>
          <a:p>
            <a:r>
              <a:rPr lang="en-US" sz="3600" dirty="0" smtClean="0"/>
              <a:t>How often have you seen the value for the non-Federal lands equal to the value of the Federal lands?</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9146" y="2504661"/>
            <a:ext cx="3657567" cy="4001714"/>
          </a:xfrm>
          <a:prstGeom prst="rect">
            <a:avLst/>
          </a:prstGeom>
        </p:spPr>
      </p:pic>
    </p:spTree>
    <p:extLst>
      <p:ext uri="{BB962C8B-B14F-4D97-AF65-F5344CB8AC3E}">
        <p14:creationId xmlns:p14="http://schemas.microsoft.com/office/powerpoint/2010/main" val="3134023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2684" y="1443789"/>
            <a:ext cx="8939463" cy="3539430"/>
          </a:xfrm>
          <a:prstGeom prst="rect">
            <a:avLst/>
          </a:prstGeom>
          <a:noFill/>
        </p:spPr>
        <p:txBody>
          <a:bodyPr wrap="square" rtlCol="0">
            <a:spAutoFit/>
          </a:bodyPr>
          <a:lstStyle/>
          <a:p>
            <a:r>
              <a:rPr lang="en-US" sz="3200" dirty="0" smtClean="0"/>
              <a:t>FS and BLM direction is to “reduce amount of payment of money to as small an amount as possible “ (FLPMA Sec. 206(b).</a:t>
            </a:r>
          </a:p>
          <a:p>
            <a:endParaRPr lang="en-US" sz="3200" dirty="0"/>
          </a:p>
          <a:p>
            <a:endParaRPr lang="en-US" sz="3200" dirty="0" smtClean="0"/>
          </a:p>
          <a:p>
            <a:r>
              <a:rPr lang="en-US" sz="3200" dirty="0" smtClean="0"/>
              <a:t>What is the maximum amount of cash equalization that may be made?  </a:t>
            </a:r>
            <a:endParaRPr lang="en-US" sz="3200" dirty="0"/>
          </a:p>
        </p:txBody>
      </p:sp>
    </p:spTree>
    <p:extLst>
      <p:ext uri="{BB962C8B-B14F-4D97-AF65-F5344CB8AC3E}">
        <p14:creationId xmlns:p14="http://schemas.microsoft.com/office/powerpoint/2010/main" val="3592787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8958" y="962526"/>
            <a:ext cx="7700210" cy="3416320"/>
          </a:xfrm>
          <a:prstGeom prst="rect">
            <a:avLst/>
          </a:prstGeom>
          <a:noFill/>
        </p:spPr>
        <p:txBody>
          <a:bodyPr wrap="square" rtlCol="0">
            <a:spAutoFit/>
          </a:bodyPr>
          <a:lstStyle/>
          <a:p>
            <a:r>
              <a:rPr lang="en-US" sz="3600" dirty="0" smtClean="0"/>
              <a:t>Minimize cash </a:t>
            </a:r>
            <a:r>
              <a:rPr lang="en-US" sz="3600" dirty="0" smtClean="0"/>
              <a:t>equalization……..</a:t>
            </a:r>
          </a:p>
          <a:p>
            <a:endParaRPr lang="en-US" sz="3600" dirty="0"/>
          </a:p>
          <a:p>
            <a:endParaRPr lang="en-US" sz="3600" dirty="0" smtClean="0"/>
          </a:p>
          <a:p>
            <a:endParaRPr lang="en-US" sz="3600" dirty="0"/>
          </a:p>
          <a:p>
            <a:r>
              <a:rPr lang="en-US" sz="3600" dirty="0" smtClean="0"/>
              <a:t>What </a:t>
            </a:r>
            <a:r>
              <a:rPr lang="en-US" sz="3600" dirty="0" smtClean="0"/>
              <a:t>strategy would you use to do this?</a:t>
            </a:r>
            <a:endParaRPr lang="en-US" sz="3600" dirty="0"/>
          </a:p>
        </p:txBody>
      </p:sp>
    </p:spTree>
    <p:extLst>
      <p:ext uri="{BB962C8B-B14F-4D97-AF65-F5344CB8AC3E}">
        <p14:creationId xmlns:p14="http://schemas.microsoft.com/office/powerpoint/2010/main" val="4056470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768" y="673768"/>
            <a:ext cx="9793706" cy="2308324"/>
          </a:xfrm>
          <a:prstGeom prst="rect">
            <a:avLst/>
          </a:prstGeom>
          <a:noFill/>
        </p:spPr>
        <p:txBody>
          <a:bodyPr wrap="square" rtlCol="0">
            <a:spAutoFit/>
          </a:bodyPr>
          <a:lstStyle/>
          <a:p>
            <a:r>
              <a:rPr lang="en-US" sz="3600" dirty="0" smtClean="0"/>
              <a:t>Feasibility Analysis sets the stage for minimal cash equalization. </a:t>
            </a:r>
          </a:p>
          <a:p>
            <a:endParaRPr lang="en-US" sz="3600" dirty="0"/>
          </a:p>
          <a:p>
            <a:r>
              <a:rPr lang="en-US" sz="3600" dirty="0" smtClean="0"/>
              <a:t>Who should you call? </a:t>
            </a:r>
            <a:endParaRPr lang="en-US" sz="3600" dirty="0"/>
          </a:p>
        </p:txBody>
      </p:sp>
    </p:spTree>
    <p:extLst>
      <p:ext uri="{BB962C8B-B14F-4D97-AF65-F5344CB8AC3E}">
        <p14:creationId xmlns:p14="http://schemas.microsoft.com/office/powerpoint/2010/main" val="3834528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374" y="496957"/>
            <a:ext cx="2882348" cy="2524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81739" y="3637722"/>
            <a:ext cx="1232452" cy="974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NF P3</a:t>
            </a:r>
            <a:endParaRPr lang="en-US" dirty="0"/>
          </a:p>
        </p:txBody>
      </p:sp>
      <p:sp>
        <p:nvSpPr>
          <p:cNvPr id="5" name="Rectangle 4"/>
          <p:cNvSpPr/>
          <p:nvPr/>
        </p:nvSpPr>
        <p:spPr>
          <a:xfrm>
            <a:off x="1212574" y="5367130"/>
            <a:ext cx="4055165" cy="934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15809" y="675861"/>
            <a:ext cx="3120887" cy="463163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28591" y="894522"/>
            <a:ext cx="1510749" cy="212697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29409" y="5625548"/>
            <a:ext cx="2822713" cy="369332"/>
          </a:xfrm>
          <a:prstGeom prst="rect">
            <a:avLst/>
          </a:prstGeom>
          <a:noFill/>
        </p:spPr>
        <p:txBody>
          <a:bodyPr wrap="square" rtlCol="0">
            <a:spAutoFit/>
          </a:bodyPr>
          <a:lstStyle/>
          <a:p>
            <a:r>
              <a:rPr lang="en-US" dirty="0" smtClean="0"/>
              <a:t>NF  P1 </a:t>
            </a:r>
            <a:endParaRPr lang="en-US" dirty="0"/>
          </a:p>
        </p:txBody>
      </p:sp>
      <p:sp>
        <p:nvSpPr>
          <p:cNvPr id="9" name="TextBox 8"/>
          <p:cNvSpPr txBox="1"/>
          <p:nvPr/>
        </p:nvSpPr>
        <p:spPr>
          <a:xfrm>
            <a:off x="1212574" y="1272209"/>
            <a:ext cx="1967948" cy="369332"/>
          </a:xfrm>
          <a:prstGeom prst="rect">
            <a:avLst/>
          </a:prstGeom>
          <a:noFill/>
        </p:spPr>
        <p:txBody>
          <a:bodyPr wrap="square" rtlCol="0">
            <a:spAutoFit/>
          </a:bodyPr>
          <a:lstStyle/>
          <a:p>
            <a:r>
              <a:rPr lang="en-US" dirty="0" smtClean="0"/>
              <a:t>NF P2</a:t>
            </a:r>
            <a:endParaRPr lang="en-US" dirty="0"/>
          </a:p>
        </p:txBody>
      </p:sp>
      <p:sp>
        <p:nvSpPr>
          <p:cNvPr id="10" name="Rectangle 9"/>
          <p:cNvSpPr/>
          <p:nvPr/>
        </p:nvSpPr>
        <p:spPr>
          <a:xfrm>
            <a:off x="2305878" y="2206487"/>
            <a:ext cx="1331844" cy="815009"/>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04052" y="2524539"/>
            <a:ext cx="854765" cy="369332"/>
          </a:xfrm>
          <a:prstGeom prst="rect">
            <a:avLst/>
          </a:prstGeom>
          <a:noFill/>
        </p:spPr>
        <p:txBody>
          <a:bodyPr wrap="square" rtlCol="0">
            <a:spAutoFit/>
          </a:bodyPr>
          <a:lstStyle/>
          <a:p>
            <a:r>
              <a:rPr lang="en-US" dirty="0" smtClean="0"/>
              <a:t>NF P5</a:t>
            </a:r>
            <a:endParaRPr lang="en-US" dirty="0"/>
          </a:p>
        </p:txBody>
      </p:sp>
      <p:sp>
        <p:nvSpPr>
          <p:cNvPr id="12" name="TextBox 11"/>
          <p:cNvSpPr txBox="1"/>
          <p:nvPr/>
        </p:nvSpPr>
        <p:spPr>
          <a:xfrm>
            <a:off x="7673009" y="2206487"/>
            <a:ext cx="1510748" cy="369332"/>
          </a:xfrm>
          <a:prstGeom prst="rect">
            <a:avLst/>
          </a:prstGeom>
          <a:noFill/>
        </p:spPr>
        <p:txBody>
          <a:bodyPr wrap="square" rtlCol="0">
            <a:spAutoFit/>
          </a:bodyPr>
          <a:lstStyle/>
          <a:p>
            <a:r>
              <a:rPr lang="en-US" dirty="0" smtClean="0"/>
              <a:t>Fed F1</a:t>
            </a:r>
            <a:endParaRPr lang="en-US" dirty="0"/>
          </a:p>
        </p:txBody>
      </p:sp>
      <p:sp>
        <p:nvSpPr>
          <p:cNvPr id="13" name="Rectangle 12"/>
          <p:cNvSpPr/>
          <p:nvPr/>
        </p:nvSpPr>
        <p:spPr>
          <a:xfrm>
            <a:off x="8984974" y="4353339"/>
            <a:ext cx="1351722" cy="95415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Fed P3</a:t>
            </a:r>
            <a:endParaRPr lang="en-US" dirty="0"/>
          </a:p>
        </p:txBody>
      </p:sp>
      <p:sp>
        <p:nvSpPr>
          <p:cNvPr id="14" name="TextBox 13"/>
          <p:cNvSpPr txBox="1"/>
          <p:nvPr/>
        </p:nvSpPr>
        <p:spPr>
          <a:xfrm>
            <a:off x="5327373" y="1456875"/>
            <a:ext cx="1113183" cy="646331"/>
          </a:xfrm>
          <a:prstGeom prst="rect">
            <a:avLst/>
          </a:prstGeom>
          <a:noFill/>
        </p:spPr>
        <p:txBody>
          <a:bodyPr wrap="square" rtlCol="0">
            <a:spAutoFit/>
          </a:bodyPr>
          <a:lstStyle/>
          <a:p>
            <a:r>
              <a:rPr lang="en-US" dirty="0" smtClean="0"/>
              <a:t>Fed F2</a:t>
            </a:r>
          </a:p>
          <a:p>
            <a:endParaRPr lang="en-US" dirty="0"/>
          </a:p>
        </p:txBody>
      </p:sp>
    </p:spTree>
    <p:extLst>
      <p:ext uri="{BB962C8B-B14F-4D97-AF65-F5344CB8AC3E}">
        <p14:creationId xmlns:p14="http://schemas.microsoft.com/office/powerpoint/2010/main" val="1811226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380" y="423611"/>
            <a:ext cx="5197642" cy="3248527"/>
          </a:xfrm>
          <a:prstGeom prst="rect">
            <a:avLst/>
          </a:prstGeom>
        </p:spPr>
      </p:pic>
      <p:sp>
        <p:nvSpPr>
          <p:cNvPr id="3" name="TextBox 2"/>
          <p:cNvSpPr txBox="1"/>
          <p:nvPr/>
        </p:nvSpPr>
        <p:spPr>
          <a:xfrm>
            <a:off x="541421" y="4150894"/>
            <a:ext cx="10680761" cy="2308324"/>
          </a:xfrm>
          <a:prstGeom prst="rect">
            <a:avLst/>
          </a:prstGeom>
          <a:noFill/>
        </p:spPr>
        <p:txBody>
          <a:bodyPr wrap="square" rtlCol="0">
            <a:spAutoFit/>
          </a:bodyPr>
          <a:lstStyle/>
          <a:p>
            <a:r>
              <a:rPr lang="en-US" sz="3600" dirty="0" smtClean="0"/>
              <a:t>Portray minimization of cash equalization during initial negotiations with the non-Federal parties and document in the Feasibility Analysis and ATI.</a:t>
            </a:r>
            <a:endParaRPr lang="en-US" sz="3600" dirty="0"/>
          </a:p>
        </p:txBody>
      </p:sp>
    </p:spTree>
    <p:extLst>
      <p:ext uri="{BB962C8B-B14F-4D97-AF65-F5344CB8AC3E}">
        <p14:creationId xmlns:p14="http://schemas.microsoft.com/office/powerpoint/2010/main" val="3923856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737" y="806116"/>
            <a:ext cx="9673389" cy="1569660"/>
          </a:xfrm>
          <a:prstGeom prst="rect">
            <a:avLst/>
          </a:prstGeom>
          <a:noFill/>
        </p:spPr>
        <p:txBody>
          <a:bodyPr wrap="square" rtlCol="0">
            <a:spAutoFit/>
          </a:bodyPr>
          <a:lstStyle/>
          <a:p>
            <a:r>
              <a:rPr lang="en-US" sz="3200"/>
              <a:t>Any changes because of equalization </a:t>
            </a:r>
            <a:r>
              <a:rPr lang="en-US" sz="3200" b="1"/>
              <a:t>must </a:t>
            </a:r>
            <a:r>
              <a:rPr lang="en-US" sz="3200"/>
              <a:t>be coordinated with the NEPA process and the Public Interest Determination.</a:t>
            </a:r>
          </a:p>
        </p:txBody>
      </p:sp>
    </p:spTree>
    <p:extLst>
      <p:ext uri="{BB962C8B-B14F-4D97-AF65-F5344CB8AC3E}">
        <p14:creationId xmlns:p14="http://schemas.microsoft.com/office/powerpoint/2010/main" val="855200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E8"/>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E8"/>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121</TotalTime>
  <Words>801</Words>
  <Application>Microsoft Office PowerPoint</Application>
  <PresentationFormat>Widescreen</PresentationFormat>
  <Paragraphs>81</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vt:lpstr>
      <vt:lpstr>Value Imbalance and Equalization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ASSEMBLED LAND EXCHANGE </vt:lpstr>
      <vt:lpstr>QUESTIONS??????</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Imbalance and Equalization</dc:title>
  <dc:creator>Hockelberg, Cindy -FS</dc:creator>
  <cp:lastModifiedBy>Hockelberg, Cindy -FS</cp:lastModifiedBy>
  <cp:revision>16</cp:revision>
  <dcterms:created xsi:type="dcterms:W3CDTF">2017-06-11T19:37:05Z</dcterms:created>
  <dcterms:modified xsi:type="dcterms:W3CDTF">2017-06-16T19:29:08Z</dcterms:modified>
</cp:coreProperties>
</file>