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9">
  <p:sldMasterIdLst>
    <p:sldMasterId id="2147483696" r:id="rId1"/>
  </p:sldMasterIdLst>
  <p:notesMasterIdLst>
    <p:notesMasterId r:id="rId11"/>
  </p:notesMasterIdLst>
  <p:sldIdLst>
    <p:sldId id="261" r:id="rId2"/>
    <p:sldId id="267" r:id="rId3"/>
    <p:sldId id="269" r:id="rId4"/>
    <p:sldId id="270" r:id="rId5"/>
    <p:sldId id="275" r:id="rId6"/>
    <p:sldId id="271" r:id="rId7"/>
    <p:sldId id="272" r:id="rId8"/>
    <p:sldId id="280" r:id="rId9"/>
    <p:sldId id="281" r:id="rId1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907" y="11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8F6203E-3F79-4A6E-9B3A-D0A40D5AB4CC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E10E646-3A05-409A-A9BE-452DC01532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951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0E646-3A05-409A-A9BE-452DC015321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68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0E646-3A05-409A-A9BE-452DC015321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604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0E646-3A05-409A-A9BE-452DC015321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98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0E646-3A05-409A-A9BE-452DC015321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90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0E646-3A05-409A-A9BE-452DC015321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09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0E646-3A05-409A-A9BE-452DC015321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24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0E646-3A05-409A-A9BE-452DC015321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272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0E646-3A05-409A-A9BE-452DC015321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251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0E646-3A05-409A-A9BE-452DC015321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559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85882-F2E9-49B3-8C10-E761BFE8A798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DD90C-064E-4450-9B3D-B616DF4A5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85882-F2E9-49B3-8C10-E761BFE8A798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DD90C-064E-4450-9B3D-B616DF4A5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85882-F2E9-49B3-8C10-E761BFE8A798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DD90C-064E-4450-9B3D-B616DF4A5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85882-F2E9-49B3-8C10-E761BFE8A798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DD90C-064E-4450-9B3D-B616DF4A5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85882-F2E9-49B3-8C10-E761BFE8A798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DD90C-064E-4450-9B3D-B616DF4A5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85882-F2E9-49B3-8C10-E761BFE8A798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DD90C-064E-4450-9B3D-B616DF4A5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85882-F2E9-49B3-8C10-E761BFE8A798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DD90C-064E-4450-9B3D-B616DF4A5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85882-F2E9-49B3-8C10-E761BFE8A798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DD90C-064E-4450-9B3D-B616DF4A5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85882-F2E9-49B3-8C10-E761BFE8A798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DD90C-064E-4450-9B3D-B616DF4A5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85882-F2E9-49B3-8C10-E761BFE8A798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DD90C-064E-4450-9B3D-B616DF4A5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85882-F2E9-49B3-8C10-E761BFE8A798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DD90C-064E-4450-9B3D-B616DF4A5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85882-F2E9-49B3-8C10-E761BFE8A798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DD90C-064E-4450-9B3D-B616DF4A5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image" Target="../media/image1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image" Target="../media/image1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9000" y="5334000"/>
            <a:ext cx="1770888" cy="133896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5720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Celebrating a </a:t>
            </a:r>
          </a:p>
          <a:p>
            <a:pPr algn="ctr"/>
            <a:r>
              <a:rPr lang="en-US" sz="540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Century of Conservation</a:t>
            </a:r>
            <a:endParaRPr lang="en-US" sz="5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Adobe Myungjo Std M" pitchFamily="18" charset="-128"/>
              <a:cs typeface="Times New Roman" pitchFamily="18" charset="0"/>
            </a:endParaRPr>
          </a:p>
        </p:txBody>
      </p:sp>
      <p:pic>
        <p:nvPicPr>
          <p:cNvPr id="24577" name="Picture 1" descr="C:\Documents and Settings\michelleburnett\My Documents\Cflrp\CFLRP pictures\gully in the pas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2438400"/>
            <a:ext cx="3808462" cy="2514600"/>
          </a:xfrm>
          <a:prstGeom prst="rect">
            <a:avLst/>
          </a:prstGeom>
          <a:noFill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6" cstate="print"/>
          <a:srcRect b="12000"/>
          <a:stretch>
            <a:fillRect/>
          </a:stretch>
        </p:blipFill>
        <p:spPr bwMode="auto">
          <a:xfrm>
            <a:off x="4648200" y="2438400"/>
            <a:ext cx="3810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olor FS logo 300 dpi 4x4.5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1000" y="5334000"/>
            <a:ext cx="1245965" cy="1371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715000" y="1600200"/>
            <a:ext cx="2971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dobe Garamond Pro" pitchFamily="18" charset="0"/>
                <a:cs typeface="Times New Roman" pitchFamily="18" charset="0"/>
              </a:rPr>
              <a:t>The Weeks Act, passed in 1911, led to the creation and restoration of many beautiful forests </a:t>
            </a:r>
          </a:p>
          <a:p>
            <a:pPr algn="r"/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dobe Garamond Pro" pitchFamily="18" charset="0"/>
                <a:cs typeface="Times New Roman" pitchFamily="18" charset="0"/>
              </a:rPr>
              <a:t>we enjoy today—</a:t>
            </a:r>
          </a:p>
          <a:p>
            <a:pPr algn="r"/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dobe Garamond Pro" pitchFamily="18" charset="0"/>
                <a:cs typeface="Times New Roman" pitchFamily="18" charset="0"/>
              </a:rPr>
              <a:t>52 national forests </a:t>
            </a:r>
          </a:p>
          <a:p>
            <a:pPr algn="r"/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dobe Garamond Pro" pitchFamily="18" charset="0"/>
                <a:cs typeface="Times New Roman" pitchFamily="18" charset="0"/>
              </a:rPr>
              <a:t>in 26 eastern states.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Adobe Garamond Pro" pitchFamily="18" charset="0"/>
              <a:ea typeface="Adobe Myungjo Std M" pitchFamily="18" charset="-128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048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</a:rPr>
              <a:t>Weeks Forest Purchase Act</a:t>
            </a:r>
            <a:endParaRPr lang="en-US" sz="3600" dirty="0"/>
          </a:p>
        </p:txBody>
      </p:sp>
      <p:pic>
        <p:nvPicPr>
          <p:cNvPr id="14" name="Picture 13" descr="longlea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990600"/>
            <a:ext cx="3733800" cy="2473807"/>
          </a:xfrm>
          <a:prstGeom prst="rect">
            <a:avLst/>
          </a:prstGeom>
        </p:spPr>
      </p:pic>
      <p:pic>
        <p:nvPicPr>
          <p:cNvPr id="22" name="Picture 21" descr="MaxPatch12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09800" y="3200400"/>
            <a:ext cx="3425622" cy="2318004"/>
          </a:xfrm>
          <a:prstGeom prst="rect">
            <a:avLst/>
          </a:prstGeom>
        </p:spPr>
      </p:pic>
      <p:pic>
        <p:nvPicPr>
          <p:cNvPr id="16" name="Picture 15" descr="Ouachita90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" y="1905000"/>
            <a:ext cx="1866174" cy="2819400"/>
          </a:xfrm>
          <a:prstGeom prst="rect">
            <a:avLst/>
          </a:prstGeom>
        </p:spPr>
      </p:pic>
      <p:pic>
        <p:nvPicPr>
          <p:cNvPr id="23" name="Picture 22" descr="log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39000" y="5334000"/>
            <a:ext cx="1770888" cy="1338964"/>
          </a:xfrm>
          <a:prstGeom prst="rect">
            <a:avLst/>
          </a:prstGeom>
        </p:spPr>
      </p:pic>
      <p:pic>
        <p:nvPicPr>
          <p:cNvPr id="25" name="Picture 24" descr="Color FS logo 300 dpi 4x4.5.t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1000" y="5334000"/>
            <a:ext cx="1245965" cy="1371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667000" y="1524000"/>
            <a:ext cx="350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dobe Garamond Pro" pitchFamily="18" charset="0"/>
                <a:cs typeface="Times New Roman" pitchFamily="18" charset="0"/>
              </a:rPr>
              <a:t>Named after U.S. Rep. John Weeks (R-MA)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810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</a:rPr>
              <a:t>Weeks Forest Purchase Act</a:t>
            </a:r>
            <a:endParaRPr lang="en-US" sz="4000" dirty="0"/>
          </a:p>
        </p:txBody>
      </p:sp>
      <p:sp>
        <p:nvSpPr>
          <p:cNvPr id="11" name="Rectangle 10"/>
          <p:cNvSpPr/>
          <p:nvPr/>
        </p:nvSpPr>
        <p:spPr>
          <a:xfrm>
            <a:off x="3581400" y="3733800"/>
            <a:ext cx="2971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dobe Garamond Pro" pitchFamily="18" charset="0"/>
                <a:cs typeface="Times New Roman" pitchFamily="18" charset="0"/>
              </a:rPr>
              <a:t>Signed into law by President Taft on March 1, 1911  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Adobe Garamond Pro" pitchFamily="18" charset="0"/>
              <a:ea typeface="Adobe Myungjo Std M" pitchFamily="18" charset="-128"/>
              <a:cs typeface="Times New Roman" pitchFamily="18" charset="0"/>
            </a:endParaRPr>
          </a:p>
        </p:txBody>
      </p:sp>
      <p:pic>
        <p:nvPicPr>
          <p:cNvPr id="12" name="Picture 11" descr="John Weeks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1447800"/>
            <a:ext cx="1905000" cy="2748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taft.jpg"/>
          <p:cNvPicPr>
            <a:picLocks noChangeAspect="1"/>
          </p:cNvPicPr>
          <p:nvPr/>
        </p:nvPicPr>
        <p:blipFill>
          <a:blip r:embed="rId5" cstate="print"/>
          <a:srcRect l="6723"/>
          <a:stretch>
            <a:fillRect/>
          </a:stretch>
        </p:blipFill>
        <p:spPr>
          <a:xfrm>
            <a:off x="6781800" y="2209800"/>
            <a:ext cx="2114608" cy="2900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log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9000" y="5334000"/>
            <a:ext cx="1770888" cy="1338964"/>
          </a:xfrm>
          <a:prstGeom prst="rect">
            <a:avLst/>
          </a:prstGeom>
        </p:spPr>
      </p:pic>
      <p:pic>
        <p:nvPicPr>
          <p:cNvPr id="16" name="Picture 15" descr="Color FS logo 300 dpi 4x4.5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1000" y="5334000"/>
            <a:ext cx="1245965" cy="1371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096000" y="1219200"/>
            <a:ext cx="259080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dobe Garamond Pro" pitchFamily="18" charset="0"/>
                <a:cs typeface="Times New Roman" pitchFamily="18" charset="0"/>
              </a:rPr>
              <a:t>Approximately 25 million acres of national forests, mostly in the East, were born out private land purchases made possible by the Weeks Act. </a:t>
            </a:r>
          </a:p>
          <a:p>
            <a:endParaRPr lang="en-US" sz="26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810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</a:rPr>
              <a:t>Weeks Forest Purchase Act</a:t>
            </a:r>
            <a:endParaRPr lang="en-US" sz="4000" dirty="0"/>
          </a:p>
        </p:txBody>
      </p:sp>
      <p:pic>
        <p:nvPicPr>
          <p:cNvPr id="15" name="Picture 14" descr="Weeks Act lands ma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1295400"/>
            <a:ext cx="5270045" cy="396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log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39000" y="5334000"/>
            <a:ext cx="1770888" cy="1338964"/>
          </a:xfrm>
          <a:prstGeom prst="rect">
            <a:avLst/>
          </a:prstGeom>
        </p:spPr>
      </p:pic>
      <p:pic>
        <p:nvPicPr>
          <p:cNvPr id="12" name="Picture 11" descr="Color FS logo 300 dpi 4x4.5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" y="5334000"/>
            <a:ext cx="1245965" cy="1371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3810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</a:rPr>
              <a:t>Three Major Focus Areas</a:t>
            </a:r>
            <a:endParaRPr lang="en-US" sz="4000" dirty="0"/>
          </a:p>
        </p:txBody>
      </p:sp>
      <p:pic>
        <p:nvPicPr>
          <p:cNvPr id="20" name="Picture 19" descr="chatt whitewater.jpg"/>
          <p:cNvPicPr>
            <a:picLocks noChangeAspect="1"/>
          </p:cNvPicPr>
          <p:nvPr/>
        </p:nvPicPr>
        <p:blipFill>
          <a:blip r:embed="rId4" cstate="print"/>
          <a:srcRect l="12056"/>
          <a:stretch>
            <a:fillRect/>
          </a:stretch>
        </p:blipFill>
        <p:spPr>
          <a:xfrm>
            <a:off x="304800" y="3048000"/>
            <a:ext cx="2779128" cy="210105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04800" y="1447800"/>
            <a:ext cx="5410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accent5">
                    <a:lumMod val="50000"/>
                  </a:schemeClr>
                </a:solidFill>
                <a:latin typeface="Adobe Garamond Pro" pitchFamily="18" charset="0"/>
                <a:cs typeface="Times New Roman" pitchFamily="18" charset="0"/>
              </a:rPr>
              <a:t>The Weeks Act, the first law of its kind, launched a century of conservation.</a:t>
            </a:r>
            <a:endParaRPr lang="en-US" sz="2600" dirty="0"/>
          </a:p>
        </p:txBody>
      </p:sp>
      <p:sp>
        <p:nvSpPr>
          <p:cNvPr id="24" name="Rectangle 23"/>
          <p:cNvSpPr/>
          <p:nvPr/>
        </p:nvSpPr>
        <p:spPr>
          <a:xfrm>
            <a:off x="304800" y="2514600"/>
            <a:ext cx="2743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itchFamily="18" charset="0"/>
              </a:rPr>
              <a:t>Protecting Water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76600" y="3124200"/>
            <a:ext cx="23267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itchFamily="18" charset="0"/>
              </a:rPr>
              <a:t>Restoring Forests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6388" name="Picture 4" descr="http://www.corbisimages.com/images/67/21A11801-B52F-4C0D-B5AC-0B8BCAA20538/VV8389.jpg"/>
          <p:cNvPicPr>
            <a:picLocks noChangeAspect="1" noChangeArrowheads="1"/>
          </p:cNvPicPr>
          <p:nvPr/>
        </p:nvPicPr>
        <p:blipFill>
          <a:blip r:embed="rId5" cstate="print"/>
          <a:srcRect l="972" t="19444" r="-7246"/>
          <a:stretch>
            <a:fillRect/>
          </a:stretch>
        </p:blipFill>
        <p:spPr bwMode="auto">
          <a:xfrm>
            <a:off x="2895600" y="3810000"/>
            <a:ext cx="3352800" cy="1945570"/>
          </a:xfrm>
          <a:prstGeom prst="rect">
            <a:avLst/>
          </a:prstGeom>
          <a:noFill/>
        </p:spPr>
      </p:pic>
      <p:pic>
        <p:nvPicPr>
          <p:cNvPr id="16386" name="Picture 2" descr="http://farm4.static.flickr.com/3106/3226030283_68a23f8f4b_o.jpg"/>
          <p:cNvPicPr>
            <a:picLocks noChangeAspect="1" noChangeArrowheads="1"/>
          </p:cNvPicPr>
          <p:nvPr/>
        </p:nvPicPr>
        <p:blipFill>
          <a:blip r:embed="rId6" cstate="print"/>
          <a:srcRect l="-8336" t="-11420" r="-5856" b="25772"/>
          <a:stretch>
            <a:fillRect/>
          </a:stretch>
        </p:blipFill>
        <p:spPr bwMode="auto">
          <a:xfrm flipH="1">
            <a:off x="5791200" y="2514600"/>
            <a:ext cx="3352800" cy="2579077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5943600" y="1981200"/>
            <a:ext cx="304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itchFamily="18" charset="0"/>
              </a:rPr>
              <a:t>Reducing </a:t>
            </a:r>
          </a:p>
          <a:p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itchFamily="18" charset="0"/>
              </a:rPr>
              <a:t>Catastrophic Wildfires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9" name="Picture 28" descr="log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39000" y="5334000"/>
            <a:ext cx="1770888" cy="1338964"/>
          </a:xfrm>
          <a:prstGeom prst="rect">
            <a:avLst/>
          </a:prstGeom>
        </p:spPr>
      </p:pic>
      <p:pic>
        <p:nvPicPr>
          <p:cNvPr id="31" name="Picture 30" descr="Color FS logo 300 dpi 4x4.5.t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1000" y="5334000"/>
            <a:ext cx="1245965" cy="1371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581400" y="1295400"/>
            <a:ext cx="47244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solidFill>
                  <a:schemeClr val="accent5">
                    <a:lumMod val="50000"/>
                  </a:schemeClr>
                </a:solidFill>
                <a:latin typeface="Adobe Garamond Pro" pitchFamily="18" charset="0"/>
                <a:cs typeface="Times New Roman" pitchFamily="18" charset="0"/>
              </a:rPr>
              <a:t>Today, one fifth of the entire nation’s clean drinking water flows from land acquired through the Weeks Act.</a:t>
            </a:r>
            <a:endParaRPr lang="en-US" sz="2600" dirty="0">
              <a:solidFill>
                <a:schemeClr val="accent5">
                  <a:lumMod val="50000"/>
                </a:schemeClr>
              </a:solidFill>
              <a:latin typeface="Adobe Garamond Pro" pitchFamily="18" charset="0"/>
              <a:cs typeface="Times New Roman" pitchFamily="18" charset="0"/>
            </a:endParaRPr>
          </a:p>
        </p:txBody>
      </p:sp>
      <p:pic>
        <p:nvPicPr>
          <p:cNvPr id="24" name="Picture 23" descr="CascadingWaterNantahalaRiver50.tif"/>
          <p:cNvPicPr>
            <a:picLocks noChangeAspect="1"/>
          </p:cNvPicPr>
          <p:nvPr/>
        </p:nvPicPr>
        <p:blipFill>
          <a:blip r:embed="rId4" cstate="print"/>
          <a:srcRect l="8852" t="39169" r="17736" b="8454"/>
          <a:stretch>
            <a:fillRect/>
          </a:stretch>
        </p:blipFill>
        <p:spPr>
          <a:xfrm>
            <a:off x="2133600" y="3200400"/>
            <a:ext cx="4724400" cy="2445457"/>
          </a:xfrm>
          <a:prstGeom prst="rect">
            <a:avLst/>
          </a:prstGeom>
        </p:spPr>
      </p:pic>
      <p:pic>
        <p:nvPicPr>
          <p:cNvPr id="11" name="Picture 4" descr="http://farm4.static.flickr.com/3071/2298218781_b0dd609ef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838200" y="1371600"/>
            <a:ext cx="2299792" cy="3082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0" y="3810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</a:rPr>
              <a:t>Protecting Water</a:t>
            </a:r>
            <a:endParaRPr lang="en-US" sz="4000" dirty="0"/>
          </a:p>
        </p:txBody>
      </p:sp>
      <p:pic>
        <p:nvPicPr>
          <p:cNvPr id="16" name="Picture 15" descr="log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9000" y="5334000"/>
            <a:ext cx="1770888" cy="133896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5943600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Adobe Myungjo Std M" pitchFamily="18" charset="-128"/>
                <a:cs typeface="Times New Roman" pitchFamily="18" charset="0"/>
              </a:rPr>
              <a:t> The Weeks Act Centennial 1911-2011</a:t>
            </a:r>
            <a:endParaRPr lang="en-US" sz="2800" dirty="0">
              <a:latin typeface="+mj-lt"/>
            </a:endParaRPr>
          </a:p>
        </p:txBody>
      </p:sp>
      <p:pic>
        <p:nvPicPr>
          <p:cNvPr id="22" name="Picture 21" descr="Color FS logo 300 dpi 4x4.5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1000" y="5334000"/>
            <a:ext cx="1245965" cy="1371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4800" y="1143000"/>
            <a:ext cx="43434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solidFill>
                  <a:schemeClr val="accent5">
                    <a:lumMod val="50000"/>
                  </a:schemeClr>
                </a:solidFill>
                <a:latin typeface="Adobe Garamond Pro" pitchFamily="18" charset="0"/>
                <a:cs typeface="Times New Roman" pitchFamily="18" charset="0"/>
              </a:rPr>
              <a:t>Forest Service</a:t>
            </a:r>
            <a:r>
              <a:rPr lang="en-US" sz="2600" b="1" dirty="0" smtClean="0">
                <a:solidFill>
                  <a:schemeClr val="accent5">
                    <a:lumMod val="50000"/>
                  </a:schemeClr>
                </a:solidFill>
                <a:latin typeface="Adobe Garamond Pro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solidFill>
                  <a:schemeClr val="accent5">
                    <a:lumMod val="50000"/>
                  </a:schemeClr>
                </a:solidFill>
                <a:latin typeface="Adobe Garamond Pro" pitchFamily="18" charset="0"/>
                <a:cs typeface="Times New Roman" pitchFamily="18" charset="0"/>
              </a:rPr>
              <a:t>employees, working with partners, restored and replanted millions of acres of bare and eroded land.</a:t>
            </a:r>
            <a:endParaRPr lang="en-US" sz="2600" dirty="0">
              <a:solidFill>
                <a:schemeClr val="accent5">
                  <a:lumMod val="50000"/>
                </a:schemeClr>
              </a:solidFill>
              <a:latin typeface="Adobe Garamond Pro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810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</a:rPr>
              <a:t>Restoring Forests</a:t>
            </a:r>
            <a:endParaRPr lang="en-US" sz="4000" dirty="0"/>
          </a:p>
        </p:txBody>
      </p:sp>
      <p:pic>
        <p:nvPicPr>
          <p:cNvPr id="13" name="Picture 12" descr="176379 Destructive Logging on Mt Mitchell  in NC 19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3000" y="1143000"/>
            <a:ext cx="3897630" cy="272329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29200" y="1295400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Mt. Mitchell, NC in 1923</a:t>
            </a:r>
            <a:endParaRPr lang="en-US" sz="1600" dirty="0"/>
          </a:p>
        </p:txBody>
      </p:sp>
      <p:pic>
        <p:nvPicPr>
          <p:cNvPr id="15" name="Picture 14" descr="mt mitchell toda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52600" y="2971800"/>
            <a:ext cx="3667150" cy="2743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048000" y="3200400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Mt. Mitchell, NC today</a:t>
            </a:r>
            <a:endParaRPr lang="en-US" sz="1600" dirty="0"/>
          </a:p>
        </p:txBody>
      </p:sp>
      <p:pic>
        <p:nvPicPr>
          <p:cNvPr id="23" name="Picture 22" descr="log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9000" y="5334000"/>
            <a:ext cx="1770888" cy="1338964"/>
          </a:xfrm>
          <a:prstGeom prst="rect">
            <a:avLst/>
          </a:prstGeom>
        </p:spPr>
      </p:pic>
      <p:pic>
        <p:nvPicPr>
          <p:cNvPr id="26" name="Picture 25" descr="Color FS logo 300 dpi 4x4.5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1000" y="5334000"/>
            <a:ext cx="1245965" cy="1371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1430" y="-185036"/>
            <a:ext cx="9144000" cy="6858000"/>
          </a:xfrm>
          <a:prstGeom prst="rect">
            <a:avLst/>
          </a:prstGeom>
        </p:spPr>
      </p:pic>
      <p:pic>
        <p:nvPicPr>
          <p:cNvPr id="22" name="Picture 21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9000" y="5334000"/>
            <a:ext cx="1770888" cy="1338964"/>
          </a:xfrm>
          <a:prstGeom prst="rect">
            <a:avLst/>
          </a:prstGeom>
        </p:spPr>
      </p:pic>
      <p:pic>
        <p:nvPicPr>
          <p:cNvPr id="23" name="Picture 22" descr="Color FS logo 300 dpi 4x4.5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5334000"/>
            <a:ext cx="1245965" cy="1371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1950" y="457200"/>
            <a:ext cx="80902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1F497D">
                    <a:lumMod val="50000"/>
                  </a:srgbClr>
                </a:solidFill>
              </a:rPr>
              <a:t>The Weeks </a:t>
            </a:r>
            <a:r>
              <a:rPr lang="en-US" sz="4000" b="1" dirty="0" smtClean="0">
                <a:solidFill>
                  <a:srgbClr val="1F497D">
                    <a:lumMod val="50000"/>
                  </a:srgbClr>
                </a:solidFill>
              </a:rPr>
              <a:t>Act – as it pertains to LEX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93280" y="1295400"/>
            <a:ext cx="705889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“The General Exchange Act of the East*”</a:t>
            </a:r>
          </a:p>
          <a:p>
            <a:endParaRPr lang="en-US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Value greater than $150,000 must submit for Congressional Oversight.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Value greater than $250,000 requires Secretary of Agriculture approval – then sent for Congressional Oversight.</a:t>
            </a:r>
          </a:p>
          <a:p>
            <a:endParaRPr lang="en-US" dirty="0" smtClean="0"/>
          </a:p>
          <a:p>
            <a:r>
              <a:rPr lang="en-US" dirty="0" smtClean="0"/>
              <a:t>*Except for PD and Bankhead Jones Status Lands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3004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1430" y="-185036"/>
            <a:ext cx="9144000" cy="6858000"/>
          </a:xfrm>
          <a:prstGeom prst="rect">
            <a:avLst/>
          </a:prstGeom>
        </p:spPr>
      </p:pic>
      <p:pic>
        <p:nvPicPr>
          <p:cNvPr id="22" name="Picture 21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9000" y="5334000"/>
            <a:ext cx="1770888" cy="1338964"/>
          </a:xfrm>
          <a:prstGeom prst="rect">
            <a:avLst/>
          </a:prstGeom>
        </p:spPr>
      </p:pic>
      <p:pic>
        <p:nvPicPr>
          <p:cNvPr id="23" name="Picture 22" descr="Color FS logo 300 dpi 4x4.5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5334000"/>
            <a:ext cx="1245965" cy="1371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1950" y="457200"/>
            <a:ext cx="80902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1F497D">
                    <a:lumMod val="50000"/>
                  </a:srgbClr>
                </a:solidFill>
              </a:rPr>
              <a:t>The Weeks </a:t>
            </a:r>
            <a:r>
              <a:rPr lang="en-US" sz="4000" b="1" dirty="0" smtClean="0">
                <a:solidFill>
                  <a:srgbClr val="1F497D">
                    <a:lumMod val="50000"/>
                  </a:srgbClr>
                </a:solidFill>
              </a:rPr>
              <a:t>Act – as it pertains to LEX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1295400"/>
            <a:ext cx="784257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1.  Decision document. </a:t>
            </a:r>
          </a:p>
          <a:p>
            <a:r>
              <a:rPr lang="en-US" sz="2000" dirty="0"/>
              <a:t>2.  Exchange agreement. </a:t>
            </a:r>
          </a:p>
          <a:p>
            <a:r>
              <a:rPr lang="en-US" sz="2000" dirty="0"/>
              <a:t>3.  Appraisal review.</a:t>
            </a:r>
          </a:p>
          <a:p>
            <a:r>
              <a:rPr lang="en-US" sz="2000" dirty="0"/>
              <a:t>4.  Wetland and floodplain report.</a:t>
            </a:r>
          </a:p>
          <a:p>
            <a:r>
              <a:rPr lang="en-US" sz="2000" dirty="0"/>
              <a:t>5.  Hazardous substances report. </a:t>
            </a:r>
          </a:p>
          <a:p>
            <a:r>
              <a:rPr lang="en-US" sz="2000" dirty="0"/>
              <a:t>6.  Certificate of use and consent.</a:t>
            </a:r>
          </a:p>
          <a:p>
            <a:r>
              <a:rPr lang="en-US" sz="2000" dirty="0"/>
              <a:t>7.  Case summary (not needed for Weeks Law cases under $250,000). </a:t>
            </a:r>
          </a:p>
          <a:p>
            <a:r>
              <a:rPr lang="en-US" sz="2000" dirty="0"/>
              <a:t>8.  Exchange digest, Form FS 5400-10, Proposed Exchange. </a:t>
            </a:r>
          </a:p>
          <a:p>
            <a:r>
              <a:rPr lang="en-US" sz="2000" dirty="0"/>
              <a:t>9.  Two full-size forest maps that identify the Federal and non-Federal lands involved in the exchange and contain a legend and name of the exchange.  Only one map is needed for Weeks Law cases valued under $250,000.</a:t>
            </a:r>
          </a:p>
        </p:txBody>
      </p:sp>
    </p:spTree>
    <p:extLst>
      <p:ext uri="{BB962C8B-B14F-4D97-AF65-F5344CB8AC3E}">
        <p14:creationId xmlns:p14="http://schemas.microsoft.com/office/powerpoint/2010/main" val="21894656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E8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E8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3648</TotalTime>
  <Words>363</Words>
  <Application>Microsoft Office PowerPoint</Application>
  <PresentationFormat>On-screen Show (4:3)</PresentationFormat>
  <Paragraphs>52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Adobe Garamond Pro</vt:lpstr>
      <vt:lpstr>Adobe Myungjo Std M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Forest Service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Forest Service is celebrating the centennial of the Weeks Act, a law that  led to the creation and restoration of many of the beautiful forests we enjoy today </dc:title>
  <dc:creator>mrwilliams04</dc:creator>
  <cp:lastModifiedBy>Hockelberg, Cindy -FS</cp:lastModifiedBy>
  <cp:revision>103</cp:revision>
  <dcterms:created xsi:type="dcterms:W3CDTF">2011-02-11T19:36:49Z</dcterms:created>
  <dcterms:modified xsi:type="dcterms:W3CDTF">2017-06-06T18:29:10Z</dcterms:modified>
</cp:coreProperties>
</file>