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entation.xml" ContentType="application/vnd.openxmlformats-officedocument.presentationml.presentation.main+xml"/>
  <Override PartName="/ppt/slides/slide4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customXml/itemProps3.xml" ContentType="application/vnd.openxmlformats-officedocument.customXml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6" r:id="rId4"/>
  </p:sldMasterIdLst>
  <p:notesMasterIdLst>
    <p:notesMasterId r:id="rId11"/>
  </p:notesMasterIdLst>
  <p:handoutMasterIdLst>
    <p:handoutMasterId r:id="rId12"/>
  </p:handoutMasterIdLst>
  <p:sldIdLst>
    <p:sldId id="266" r:id="rId5"/>
    <p:sldId id="267" r:id="rId6"/>
    <p:sldId id="268" r:id="rId7"/>
    <p:sldId id="269" r:id="rId8"/>
    <p:sldId id="270" r:id="rId9"/>
    <p:sldId id="271" r:id="rId10"/>
  </p:sldIdLst>
  <p:sldSz cx="9144000" cy="6858000" type="screen4x3"/>
  <p:notesSz cx="6856413" cy="90836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00"/>
    <a:srgbClr val="FFCC00"/>
    <a:srgbClr val="FF33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06" autoAdjust="0"/>
    <p:restoredTop sz="94660" autoAdjust="0"/>
  </p:normalViewPr>
  <p:slideViewPr>
    <p:cSldViewPr>
      <p:cViewPr varScale="1">
        <p:scale>
          <a:sx n="103" d="100"/>
          <a:sy n="103" d="100"/>
        </p:scale>
        <p:origin x="-21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942" y="-84"/>
      </p:cViewPr>
      <p:guideLst>
        <p:guide orient="horz" pos="2861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374" tIns="44686" rIns="89374" bIns="44686" numCol="1" anchor="t" anchorCtr="0" compatLnSpc="1">
            <a:prstTxWarp prst="textNoShape">
              <a:avLst/>
            </a:prstTxWarp>
          </a:bodyPr>
          <a:lstStyle>
            <a:lvl1pPr defTabSz="893763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3025" y="0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374" tIns="44686" rIns="89374" bIns="44686" numCol="1" anchor="t" anchorCtr="0" compatLnSpc="1">
            <a:prstTxWarp prst="textNoShape">
              <a:avLst/>
            </a:prstTxWarp>
          </a:bodyPr>
          <a:lstStyle>
            <a:lvl1pPr algn="r" defTabSz="893763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57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28063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374" tIns="44686" rIns="89374" bIns="44686" numCol="1" anchor="b" anchorCtr="0" compatLnSpc="1">
            <a:prstTxWarp prst="textNoShape">
              <a:avLst/>
            </a:prstTxWarp>
          </a:bodyPr>
          <a:lstStyle>
            <a:lvl1pPr defTabSz="893763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57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3025" y="8628063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374" tIns="44686" rIns="89374" bIns="44686" numCol="1" anchor="b" anchorCtr="0" compatLnSpc="1">
            <a:prstTxWarp prst="textNoShape">
              <a:avLst/>
            </a:prstTxWarp>
          </a:bodyPr>
          <a:lstStyle>
            <a:lvl1pPr algn="r" defTabSz="893763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C942A41C-029E-432A-8326-3AB1F17C08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4061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374" tIns="44686" rIns="89374" bIns="44686" numCol="1" anchor="t" anchorCtr="0" compatLnSpc="1">
            <a:prstTxWarp prst="textNoShape">
              <a:avLst/>
            </a:prstTxWarp>
          </a:bodyPr>
          <a:lstStyle>
            <a:lvl1pPr defTabSz="893763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374" tIns="44686" rIns="89374" bIns="44686" numCol="1" anchor="t" anchorCtr="0" compatLnSpc="1">
            <a:prstTxWarp prst="textNoShape">
              <a:avLst/>
            </a:prstTxWarp>
          </a:bodyPr>
          <a:lstStyle>
            <a:lvl1pPr algn="r" defTabSz="893763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7288" y="681038"/>
            <a:ext cx="4541837" cy="3406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36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14825"/>
            <a:ext cx="5484813" cy="408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374" tIns="44686" rIns="89374" bIns="446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36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28063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374" tIns="44686" rIns="89374" bIns="44686" numCol="1" anchor="b" anchorCtr="0" compatLnSpc="1">
            <a:prstTxWarp prst="textNoShape">
              <a:avLst/>
            </a:prstTxWarp>
          </a:bodyPr>
          <a:lstStyle>
            <a:lvl1pPr defTabSz="893763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36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8628063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374" tIns="44686" rIns="89374" bIns="44686" numCol="1" anchor="b" anchorCtr="0" compatLnSpc="1">
            <a:prstTxWarp prst="textNoShape">
              <a:avLst/>
            </a:prstTxWarp>
          </a:bodyPr>
          <a:lstStyle>
            <a:lvl1pPr algn="r" defTabSz="893763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E8232438-7F5F-47CD-8154-3B8F326543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6448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3F24D7-05C8-44B3-AF6A-66CA093136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cover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1409FE-9E82-43E7-A7B1-0E03A0721D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6A30B7-E9B9-48C0-84D4-175CA5CFA2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8BE4CB-93BB-422A-8660-78DFFADE19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14FD53-CB78-40A1-A621-460C65536F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cover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9B767-D337-41C8-9293-16CE2DAA61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F6CA39-3FAD-45E9-92D7-4329CC72A5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E3B46C-1AAC-4D15-817D-A106C52F15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cover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39185-2F0A-41B4-A3ED-462B8B3981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cover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A6074-5586-4714-8CD9-5F561F299B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CE2EEB-5FC5-42BD-90AF-D1B1C22F9F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E54CF8F-DEF8-4FCC-8990-AAB830A930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9" r:id="rId1"/>
    <p:sldLayoutId id="2147483783" r:id="rId2"/>
    <p:sldLayoutId id="2147483790" r:id="rId3"/>
    <p:sldLayoutId id="2147483784" r:id="rId4"/>
    <p:sldLayoutId id="2147483791" r:id="rId5"/>
    <p:sldLayoutId id="2147483785" r:id="rId6"/>
    <p:sldLayoutId id="2147483786" r:id="rId7"/>
    <p:sldLayoutId id="2147483792" r:id="rId8"/>
    <p:sldLayoutId id="2147483793" r:id="rId9"/>
    <p:sldLayoutId id="2147483787" r:id="rId10"/>
    <p:sldLayoutId id="2147483788" r:id="rId11"/>
  </p:sldLayoutIdLst>
  <p:transition>
    <p:cover dir="r"/>
  </p:transition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fontAlgn="base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fontAlgn="base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fontAlgn="base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What projects should include cave/karst impact analysis?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Any project occurring in known karst areas!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Including but not limited to: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APDS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Rights of Way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Grazing lease renewals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Brush treatments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Trail building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Range improvement projects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OHV areas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Mineral lease sales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Special use permits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Etc.</a:t>
            </a:r>
          </a:p>
        </p:txBody>
      </p:sp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dirty="0" smtClean="0"/>
              <a:t>NEPA Analysis</a:t>
            </a:r>
            <a:r>
              <a:rPr dirty="0"/>
              <a:t>		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What projects should include cave/karst impact analysis? Cont.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Projects specifically dealing with caves.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Including but not limited to: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Gate installation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Closures  </a:t>
            </a:r>
          </a:p>
          <a:p>
            <a:pPr lvl="3">
              <a:lnSpc>
                <a:spcPct val="90000"/>
              </a:lnSpc>
            </a:pPr>
            <a:r>
              <a:rPr lang="en-US" dirty="0" smtClean="0"/>
              <a:t>Seasonal</a:t>
            </a:r>
          </a:p>
          <a:p>
            <a:pPr lvl="3">
              <a:lnSpc>
                <a:spcPct val="90000"/>
              </a:lnSpc>
            </a:pPr>
            <a:r>
              <a:rPr lang="en-US" dirty="0" smtClean="0"/>
              <a:t>Permit required</a:t>
            </a:r>
          </a:p>
          <a:p>
            <a:pPr lvl="3">
              <a:lnSpc>
                <a:spcPct val="90000"/>
              </a:lnSpc>
            </a:pPr>
            <a:r>
              <a:rPr lang="en-US" dirty="0" smtClean="0"/>
              <a:t>No entry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Restoration projects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Special use permits</a:t>
            </a:r>
          </a:p>
          <a:p>
            <a:pPr lvl="3">
              <a:lnSpc>
                <a:spcPct val="90000"/>
              </a:lnSpc>
            </a:pPr>
            <a:r>
              <a:rPr lang="en-US" dirty="0" smtClean="0"/>
              <a:t>Filming</a:t>
            </a:r>
          </a:p>
          <a:p>
            <a:pPr lvl="3">
              <a:lnSpc>
                <a:spcPct val="90000"/>
              </a:lnSpc>
            </a:pPr>
            <a:r>
              <a:rPr lang="en-US" dirty="0" smtClean="0"/>
              <a:t>Guide services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Digs and resulting exploration procedures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Collection permits</a:t>
            </a:r>
          </a:p>
        </p:txBody>
      </p:sp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dirty="0" smtClean="0"/>
              <a:t>NEPA Analysis</a:t>
            </a:r>
            <a:r>
              <a:rPr dirty="0"/>
              <a:t>		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Develop a good affected environment statement appropriate to your area.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Geology and </a:t>
            </a:r>
            <a:r>
              <a:rPr lang="en-US" dirty="0" err="1" smtClean="0"/>
              <a:t>speleogenesis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dirty="0" smtClean="0"/>
              <a:t>Hydrology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Biology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Etc.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For similar reoccurring projects, develop comprehensive possible impacts.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APDs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Road, </a:t>
            </a:r>
            <a:r>
              <a:rPr lang="en-US" dirty="0" err="1" smtClean="0"/>
              <a:t>powerlines</a:t>
            </a:r>
            <a:r>
              <a:rPr lang="en-US" dirty="0" smtClean="0"/>
              <a:t>, pipelines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Grazing permits and range improvements</a:t>
            </a:r>
          </a:p>
          <a:p>
            <a:pPr lvl="1">
              <a:lnSpc>
                <a:spcPct val="90000"/>
              </a:lnSpc>
              <a:buNone/>
            </a:pPr>
            <a:r>
              <a:rPr lang="en-US" dirty="0" smtClean="0"/>
              <a:t> 		</a:t>
            </a:r>
          </a:p>
        </p:txBody>
      </p:sp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dirty="0" smtClean="0"/>
              <a:t>NEPA Analysis</a:t>
            </a:r>
            <a:r>
              <a:rPr dirty="0"/>
              <a:t>		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Develop standard mitigation measures.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Buffers around karst features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Facility </a:t>
            </a:r>
            <a:r>
              <a:rPr lang="en-US" dirty="0" err="1" smtClean="0"/>
              <a:t>berming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dirty="0" smtClean="0"/>
              <a:t>No blasting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Casing and cementing programs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Etc.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Make sure project leads know of cave/karst concerns.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Delineate karst areas on maps.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Make it a habit to review all projects that fall in those areas.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Get “Cave/Karst” added to EA,CX,EIS, and DNA sign of sheets.</a:t>
            </a:r>
          </a:p>
        </p:txBody>
      </p:sp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dirty="0" smtClean="0"/>
              <a:t>NEPA Analysis</a:t>
            </a:r>
            <a:r>
              <a:rPr dirty="0"/>
              <a:t>		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5105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Since caves include many resources, work closely with other specialists.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Biologists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Hydrologists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Recreation Specialists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Archeologists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Geologists</a:t>
            </a:r>
          </a:p>
          <a:p>
            <a:pPr lvl="1">
              <a:lnSpc>
                <a:spcPct val="90000"/>
              </a:lnSpc>
              <a:buNone/>
            </a:pPr>
            <a:endParaRPr lang="en-US" sz="900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Add caving community members to mailing lists for public comment.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Presentations at grotto meetings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Mailers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For large projects, advertise in the NSS News or similar publications.</a:t>
            </a:r>
          </a:p>
        </p:txBody>
      </p:sp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dirty="0" smtClean="0"/>
              <a:t>NEPA Analysis</a:t>
            </a:r>
            <a:r>
              <a:rPr dirty="0"/>
              <a:t>		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057400" y="1600200"/>
            <a:ext cx="4724400" cy="3810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?  Questions  ?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9600" dirty="0" smtClean="0"/>
              <a:t>?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46357"/>
      </p:ext>
    </p:extLst>
  </p:cSld>
  <p:clrMapOvr>
    <a:masterClrMapping/>
  </p:clrMapOvr>
  <p:transition>
    <p:cover dir="r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24190E001B464589B53A5A3C450461" ma:contentTypeVersion="0" ma:contentTypeDescription="Create a new document." ma:contentTypeScope="" ma:versionID="8499d8de0d198b8af01e827d3bf43b31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79BE1A75-1ED1-4E0B-828B-19A79FB14719}"/>
</file>

<file path=customXml/itemProps2.xml><?xml version="1.0" encoding="utf-8"?>
<ds:datastoreItem xmlns:ds="http://schemas.openxmlformats.org/officeDocument/2006/customXml" ds:itemID="{B8EB0443-1526-4565-B1B3-7D657BCECD7E}"/>
</file>

<file path=customXml/itemProps3.xml><?xml version="1.0" encoding="utf-8"?>
<ds:datastoreItem xmlns:ds="http://schemas.openxmlformats.org/officeDocument/2006/customXml" ds:itemID="{BD5A9F32-C0CD-489C-A6F6-97C69428EC72}"/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1851</TotalTime>
  <Words>253</Words>
  <Application>Microsoft Office PowerPoint</Application>
  <PresentationFormat>On-screen Show (4:3)</PresentationFormat>
  <Paragraphs>64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Paper</vt:lpstr>
      <vt:lpstr>NEPA Analysis  </vt:lpstr>
      <vt:lpstr>NEPA Analysis  </vt:lpstr>
      <vt:lpstr>NEPA Analysis  </vt:lpstr>
      <vt:lpstr>NEPA Analysis  </vt:lpstr>
      <vt:lpstr>NEPA Analysis  </vt:lpstr>
      <vt:lpstr>?  Questions  ?  ?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Cavers</dc:creator>
  <cp:lastModifiedBy>Goodbar, James R</cp:lastModifiedBy>
  <cp:revision>31</cp:revision>
  <dcterms:created xsi:type="dcterms:W3CDTF">2004-04-29T05:06:00Z</dcterms:created>
  <dcterms:modified xsi:type="dcterms:W3CDTF">2014-04-16T15:33:26Z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0x0101006924190E001B464589B53A5A3C450461</vt:lpwstr>
  </property>
</Properties>
</file>