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6"/>
  </p:notesMasterIdLst>
  <p:sldIdLst>
    <p:sldId id="258" r:id="rId3"/>
    <p:sldId id="260" r:id="rId4"/>
    <p:sldId id="261" r:id="rId5"/>
    <p:sldId id="262" r:id="rId6"/>
    <p:sldId id="263" r:id="rId7"/>
    <p:sldId id="270" r:id="rId8"/>
    <p:sldId id="264" r:id="rId9"/>
    <p:sldId id="265" r:id="rId10"/>
    <p:sldId id="266" r:id="rId11"/>
    <p:sldId id="269" r:id="rId12"/>
    <p:sldId id="267" r:id="rId13"/>
    <p:sldId id="268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0C0C"/>
    <a:srgbClr val="0E0E0E"/>
    <a:srgbClr val="0F0F0F"/>
    <a:srgbClr val="101010"/>
    <a:srgbClr val="0A0A0A"/>
    <a:srgbClr val="080808"/>
    <a:srgbClr val="1C1C1C"/>
    <a:srgbClr val="292929"/>
    <a:srgbClr val="22340E"/>
    <a:srgbClr val="1524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876" autoAdjust="0"/>
  </p:normalViewPr>
  <p:slideViewPr>
    <p:cSldViewPr snapToGrid="0">
      <p:cViewPr>
        <p:scale>
          <a:sx n="125" d="100"/>
          <a:sy n="125" d="100"/>
        </p:scale>
        <p:origin x="-912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6A614E-FBFE-48C5-B5B7-68F24BD378ED}" type="datetimeFigureOut">
              <a:rPr lang="en-US" smtClean="0"/>
              <a:t>5/12/2016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0FB98-224F-4325-A671-F855EC0BA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668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0FB98-224F-4325-A671-F855EC0BA5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32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B0FB98-224F-4325-A671-F855EC0BA5E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92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</p:spTree>
    <p:extLst>
      <p:ext uri="{BB962C8B-B14F-4D97-AF65-F5344CB8AC3E}">
        <p14:creationId xmlns:p14="http://schemas.microsoft.com/office/powerpoint/2010/main" val="237006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Sub-title ]</a:t>
            </a:r>
          </a:p>
        </p:txBody>
      </p:sp>
    </p:spTree>
    <p:extLst>
      <p:ext uri="{BB962C8B-B14F-4D97-AF65-F5344CB8AC3E}">
        <p14:creationId xmlns:p14="http://schemas.microsoft.com/office/powerpoint/2010/main" val="543641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4049420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4049420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4049420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4049420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4049420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65" name="Group 164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2106059"/>
          </a:xfrm>
        </p:grpSpPr>
        <p:sp>
          <p:nvSpPr>
            <p:cNvPr id="166" name="Rectangle 165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8" name="Group 167"/>
            <p:cNvGrpSpPr/>
            <p:nvPr/>
          </p:nvGrpSpPr>
          <p:grpSpPr>
            <a:xfrm>
              <a:off x="8781968" y="524732"/>
              <a:ext cx="362032" cy="1581327"/>
              <a:chOff x="8781968" y="0"/>
              <a:chExt cx="362032" cy="2014410"/>
            </a:xfrm>
          </p:grpSpPr>
          <p:sp>
            <p:nvSpPr>
              <p:cNvPr id="170" name="Rectangle 169"/>
              <p:cNvSpPr/>
              <p:nvPr/>
            </p:nvSpPr>
            <p:spPr>
              <a:xfrm>
                <a:off x="8781968" y="0"/>
                <a:ext cx="362032" cy="671086"/>
              </a:xfrm>
              <a:prstGeom prst="rect">
                <a:avLst/>
              </a:prstGeom>
              <a:solidFill>
                <a:srgbClr val="1F497D">
                  <a:lumMod val="60000"/>
                  <a:lumOff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1" name="Rectangle 170"/>
              <p:cNvSpPr/>
              <p:nvPr/>
            </p:nvSpPr>
            <p:spPr>
              <a:xfrm>
                <a:off x="8781968" y="671087"/>
                <a:ext cx="362032" cy="672238"/>
              </a:xfrm>
              <a:prstGeom prst="rect">
                <a:avLst/>
              </a:prstGeom>
              <a:solidFill>
                <a:srgbClr val="4BACC6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2" name="Rectangle 171"/>
              <p:cNvSpPr/>
              <p:nvPr/>
            </p:nvSpPr>
            <p:spPr>
              <a:xfrm>
                <a:off x="8781968" y="1343324"/>
                <a:ext cx="362032" cy="671086"/>
              </a:xfrm>
              <a:prstGeom prst="rect">
                <a:avLst/>
              </a:prstGeom>
              <a:solidFill>
                <a:srgbClr val="8064A2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0" name="TextBox 179"/>
          <p:cNvSpPr txBox="1"/>
          <p:nvPr userDrawn="1"/>
        </p:nvSpPr>
        <p:spPr>
          <a:xfrm>
            <a:off x="8799564" y="715847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1" name="TextBox 180"/>
          <p:cNvSpPr txBox="1"/>
          <p:nvPr userDrawn="1"/>
        </p:nvSpPr>
        <p:spPr>
          <a:xfrm>
            <a:off x="8799564" y="24279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2" name="TextBox 181"/>
          <p:cNvSpPr txBox="1"/>
          <p:nvPr userDrawn="1"/>
        </p:nvSpPr>
        <p:spPr>
          <a:xfrm>
            <a:off x="8799564" y="414485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3" name="TextBox 182"/>
          <p:cNvSpPr txBox="1"/>
          <p:nvPr userDrawn="1"/>
        </p:nvSpPr>
        <p:spPr>
          <a:xfrm>
            <a:off x="8799564" y="5861773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2" name="Rectangle 31"/>
          <p:cNvSpPr/>
          <p:nvPr userDrawn="1"/>
        </p:nvSpPr>
        <p:spPr>
          <a:xfrm>
            <a:off x="8779801" y="5142545"/>
            <a:ext cx="361845" cy="1715453"/>
          </a:xfrm>
          <a:prstGeom prst="rect">
            <a:avLst/>
          </a:prstGeom>
          <a:solidFill>
            <a:sysClr val="windowText" lastClr="000000">
              <a:alpha val="7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8775753" y="0"/>
            <a:ext cx="365893" cy="3433849"/>
          </a:xfrm>
          <a:prstGeom prst="rect">
            <a:avLst/>
          </a:prstGeom>
          <a:solidFill>
            <a:sysClr val="windowText" lastClr="000000">
              <a:alpha val="7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599" y="406253"/>
            <a:ext cx="616165" cy="53914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523" y="354517"/>
            <a:ext cx="457366" cy="59512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7728" y="388409"/>
            <a:ext cx="493896" cy="57713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4086" y="374668"/>
            <a:ext cx="637492" cy="57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87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spc="3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 txBox="1">
            <a:spLocks/>
          </p:cNvSpPr>
          <p:nvPr userDrawn="1"/>
        </p:nvSpPr>
        <p:spPr>
          <a:xfrm>
            <a:off x="5192199" y="6456458"/>
            <a:ext cx="3580938" cy="38895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baseline="0" dirty="0" smtClean="0">
                <a:effectLst/>
                <a:latin typeface="Cambria" panose="02040503050406030204" pitchFamily="18" charset="0"/>
              </a:rPr>
              <a:t>2016 River Management Symposium &amp; </a:t>
            </a:r>
          </a:p>
          <a:p>
            <a:r>
              <a:rPr lang="en-US" sz="800" b="1" baseline="0" dirty="0" smtClean="0">
                <a:effectLst/>
                <a:latin typeface="Cambria" panose="02040503050406030204" pitchFamily="18" charset="0"/>
              </a:rPr>
              <a:t>National Outdoor Recreation Conference</a:t>
            </a:r>
            <a:endParaRPr lang="en-US" sz="800" b="1" dirty="0">
              <a:effectLst/>
              <a:latin typeface="Cambria" panose="02040503050406030204" pitchFamily="18" charset="0"/>
            </a:endParaRPr>
          </a:p>
        </p:txBody>
      </p:sp>
      <p:sp>
        <p:nvSpPr>
          <p:cNvPr id="39" name="Rectangle 38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 userDrawn="1"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599" y="406253"/>
            <a:ext cx="616165" cy="53914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523" y="354517"/>
            <a:ext cx="457366" cy="59512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7728" y="388409"/>
            <a:ext cx="493896" cy="57713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4086" y="374668"/>
            <a:ext cx="637492" cy="570729"/>
          </a:xfrm>
          <a:prstGeom prst="rect">
            <a:avLst/>
          </a:prstGeom>
        </p:spPr>
      </p:pic>
      <p:grpSp>
        <p:nvGrpSpPr>
          <p:cNvPr id="35" name="Group 34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2106059"/>
          </a:xfrm>
        </p:grpSpPr>
        <p:sp>
          <p:nvSpPr>
            <p:cNvPr id="40" name="Rectangle 39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8781968" y="524732"/>
              <a:ext cx="362032" cy="1581327"/>
              <a:chOff x="8781968" y="0"/>
              <a:chExt cx="362032" cy="2014410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8781968" y="0"/>
                <a:ext cx="362032" cy="671086"/>
              </a:xfrm>
              <a:prstGeom prst="rect">
                <a:avLst/>
              </a:prstGeom>
              <a:solidFill>
                <a:srgbClr val="1F497D">
                  <a:lumMod val="60000"/>
                  <a:lumOff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8781968" y="671087"/>
                <a:ext cx="362032" cy="672238"/>
              </a:xfrm>
              <a:prstGeom prst="rect">
                <a:avLst/>
              </a:prstGeom>
              <a:solidFill>
                <a:srgbClr val="4BACC6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8781968" y="1343324"/>
                <a:ext cx="362032" cy="671086"/>
              </a:xfrm>
              <a:prstGeom prst="rect">
                <a:avLst/>
              </a:prstGeom>
              <a:solidFill>
                <a:srgbClr val="8064A2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45" name="TextBox 44"/>
          <p:cNvSpPr txBox="1"/>
          <p:nvPr userDrawn="1"/>
        </p:nvSpPr>
        <p:spPr>
          <a:xfrm>
            <a:off x="8799564" y="715847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6" name="TextBox 45"/>
          <p:cNvSpPr txBox="1"/>
          <p:nvPr userDrawn="1"/>
        </p:nvSpPr>
        <p:spPr>
          <a:xfrm>
            <a:off x="8799564" y="24279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7" name="TextBox 46"/>
          <p:cNvSpPr txBox="1"/>
          <p:nvPr userDrawn="1"/>
        </p:nvSpPr>
        <p:spPr>
          <a:xfrm>
            <a:off x="8799564" y="414485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8" name="TextBox 47"/>
          <p:cNvSpPr txBox="1"/>
          <p:nvPr userDrawn="1"/>
        </p:nvSpPr>
        <p:spPr>
          <a:xfrm>
            <a:off x="8799564" y="5861773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2" name="Rectangle 51"/>
          <p:cNvSpPr/>
          <p:nvPr userDrawn="1"/>
        </p:nvSpPr>
        <p:spPr>
          <a:xfrm>
            <a:off x="8779801" y="5142545"/>
            <a:ext cx="361845" cy="1715453"/>
          </a:xfrm>
          <a:prstGeom prst="rect">
            <a:avLst/>
          </a:prstGeom>
          <a:solidFill>
            <a:sysClr val="windowText" lastClr="000000">
              <a:alpha val="7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ectangle 52"/>
          <p:cNvSpPr/>
          <p:nvPr userDrawn="1"/>
        </p:nvSpPr>
        <p:spPr>
          <a:xfrm>
            <a:off x="8775753" y="0"/>
            <a:ext cx="365893" cy="3433849"/>
          </a:xfrm>
          <a:prstGeom prst="rect">
            <a:avLst/>
          </a:prstGeom>
          <a:solidFill>
            <a:sysClr val="windowText" lastClr="000000">
              <a:alpha val="7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81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s://upload.wikimedia.org/wikipedia/commons/thumb/2/20/Vermillion_Cliffs_Arizona_Erik_Voss_IMG_3912.JPG/1280px-Vermillion_Cliffs_Arizona_Erik_Voss_IMG_39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0" b="855"/>
          <a:stretch/>
        </p:blipFill>
        <p:spPr bwMode="auto">
          <a:xfrm>
            <a:off x="-1" y="662030"/>
            <a:ext cx="8779272" cy="612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599" y="406253"/>
            <a:ext cx="616165" cy="5391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523" y="354517"/>
            <a:ext cx="457366" cy="59512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7728" y="388409"/>
            <a:ext cx="493896" cy="5771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4086" y="374668"/>
            <a:ext cx="637492" cy="570729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 smtClean="0"/>
              <a:t>Project Visibility and Contrast</a:t>
            </a:r>
            <a:endParaRPr lang="en-US" sz="3000" dirty="0"/>
          </a:p>
        </p:txBody>
      </p:sp>
      <p:sp>
        <p:nvSpPr>
          <p:cNvPr id="20" name="Rectangle 19"/>
          <p:cNvSpPr/>
          <p:nvPr/>
        </p:nvSpPr>
        <p:spPr>
          <a:xfrm rot="10800000" flipV="1">
            <a:off x="-1" y="4309531"/>
            <a:ext cx="8779271" cy="2548469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169333" y="5855772"/>
            <a:ext cx="861371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" dist="12700" dir="5400000" algn="ctr" rotWithShape="0">
              <a:srgbClr val="000000">
                <a:alpha val="75000"/>
              </a:srgbClr>
            </a:outerShdw>
          </a:effectLst>
        </p:spPr>
        <p:txBody>
          <a:bodyPr wrap="squar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kern="0" dirty="0" smtClean="0">
                <a:solidFill>
                  <a:schemeClr val="bg1">
                    <a:lumMod val="85000"/>
                  </a:schemeClr>
                </a:solidFill>
                <a:latin typeface="Cambria" panose="02040503050406030204" pitchFamily="18" charset="0"/>
              </a:rPr>
              <a:t>“I think having land and not ruining it is the most beautiful art anybody could want to own.”</a:t>
            </a:r>
            <a:r>
              <a:rPr lang="en-US" sz="2400" kern="0" dirty="0" smtClean="0">
                <a:solidFill>
                  <a:srgbClr val="FFC000"/>
                </a:solidFill>
                <a:latin typeface="Cambria" panose="02040503050406030204" pitchFamily="18" charset="0"/>
              </a:rPr>
              <a:t>   - Andy Warhol</a:t>
            </a:r>
            <a:endParaRPr lang="en-US" sz="2400" kern="0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49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1705040"/>
            <a:ext cx="4182465" cy="5181600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spcAft>
                <a:spcPts val="600"/>
              </a:spcAft>
            </a:pPr>
            <a:r>
              <a:rPr lang="en-US" sz="2000" dirty="0" smtClean="0"/>
              <a:t>What makes projects visible?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000" dirty="0" smtClean="0"/>
              <a:t>What are the visual </a:t>
            </a:r>
            <a:r>
              <a:rPr lang="en-US" sz="2000" dirty="0"/>
              <a:t>characteristics of large-scale projects, especially energy </a:t>
            </a:r>
            <a:r>
              <a:rPr lang="en-US" sz="2000" dirty="0" smtClean="0"/>
              <a:t>projects?</a:t>
            </a:r>
            <a:endParaRPr lang="en-US" sz="2000" dirty="0"/>
          </a:p>
          <a:p>
            <a:pPr marL="747713" lvl="1" indent="-342900">
              <a:spcBef>
                <a:spcPts val="1200"/>
              </a:spcBef>
              <a:spcAft>
                <a:spcPts val="600"/>
              </a:spcAft>
            </a:pPr>
            <a:r>
              <a:rPr lang="en-US" sz="2000" dirty="0"/>
              <a:t>Wind Energy</a:t>
            </a:r>
          </a:p>
          <a:p>
            <a:pPr marL="747713" lvl="1" indent="-342900">
              <a:spcBef>
                <a:spcPts val="1200"/>
              </a:spcBef>
              <a:spcAft>
                <a:spcPts val="600"/>
              </a:spcAft>
            </a:pPr>
            <a:r>
              <a:rPr lang="en-US" sz="2000" dirty="0"/>
              <a:t>Solar Energy</a:t>
            </a:r>
          </a:p>
          <a:p>
            <a:pPr marL="747713" lvl="1" indent="-342900">
              <a:spcBef>
                <a:spcPts val="1200"/>
              </a:spcBef>
              <a:spcAft>
                <a:spcPts val="600"/>
              </a:spcAft>
            </a:pPr>
            <a:r>
              <a:rPr lang="en-US" sz="2000" dirty="0"/>
              <a:t>Electric </a:t>
            </a:r>
            <a:r>
              <a:rPr lang="en-US" sz="2000" dirty="0" smtClean="0"/>
              <a:t>Transmission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</a:pPr>
            <a:r>
              <a:rPr lang="en-US" sz="2000" dirty="0" smtClean="0"/>
              <a:t>How far can you see them?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</a:pPr>
            <a:r>
              <a:rPr lang="en-US" sz="2000" dirty="0" smtClean="0"/>
              <a:t>What distances matter?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US" sz="20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 smtClean="0"/>
              <a:t>Project Visibility and Contrast</a:t>
            </a:r>
            <a:endParaRPr lang="en-US" sz="3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pic>
        <p:nvPicPr>
          <p:cNvPr id="5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297" y="1203071"/>
            <a:ext cx="4663222" cy="3997298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295" y="5238195"/>
            <a:ext cx="4663223" cy="1199165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37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068019"/>
            <a:ext cx="8763610" cy="57899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566055"/>
            <a:ext cx="8305800" cy="489509"/>
          </a:xfrm>
        </p:spPr>
        <p:txBody>
          <a:bodyPr/>
          <a:lstStyle/>
          <a:p>
            <a:pPr indent="1588">
              <a:spcAft>
                <a:spcPts val="600"/>
              </a:spcAft>
            </a:pPr>
            <a:r>
              <a:rPr lang="en-US" dirty="0" smtClean="0"/>
              <a:t>Many variables – called “visibility factors” – affect the visibility of an object in the landscape. </a:t>
            </a: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Makes Projects Visible?</a:t>
            </a:r>
            <a:endParaRPr lang="en-US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245398" y="5844244"/>
            <a:ext cx="8305800" cy="4895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588">
              <a:spcAft>
                <a:spcPts val="600"/>
              </a:spcAft>
            </a:pPr>
            <a:r>
              <a:rPr lang="en-US" dirty="0" smtClean="0"/>
              <a:t>And they all interact… 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71" b="10859"/>
          <a:stretch/>
        </p:blipFill>
        <p:spPr bwMode="auto">
          <a:xfrm>
            <a:off x="7327" y="2549350"/>
            <a:ext cx="876359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533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2085420"/>
            <a:ext cx="3319272" cy="489509"/>
          </a:xfrm>
        </p:spPr>
        <p:txBody>
          <a:bodyPr/>
          <a:lstStyle/>
          <a:p>
            <a:pPr indent="1588">
              <a:spcBef>
                <a:spcPts val="1200"/>
              </a:spcBef>
              <a:spcAft>
                <a:spcPts val="600"/>
              </a:spcAft>
            </a:pPr>
            <a:r>
              <a:rPr lang="en-US" sz="2000" dirty="0"/>
              <a:t>Viewer </a:t>
            </a:r>
            <a:r>
              <a:rPr lang="en-US" sz="2000" dirty="0" smtClean="0"/>
              <a:t>Characteristics</a:t>
            </a:r>
          </a:p>
          <a:p>
            <a:pPr lvl="1" indent="-236538">
              <a:spcBef>
                <a:spcPts val="1200"/>
              </a:spcBef>
              <a:spcAft>
                <a:spcPts val="600"/>
              </a:spcAft>
            </a:pPr>
            <a:r>
              <a:rPr lang="en-US" sz="2000" dirty="0"/>
              <a:t>Visual Acuity</a:t>
            </a:r>
          </a:p>
          <a:p>
            <a:pPr lvl="1" indent="-236538">
              <a:spcBef>
                <a:spcPts val="1200"/>
              </a:spcBef>
              <a:spcAft>
                <a:spcPts val="600"/>
              </a:spcAft>
            </a:pPr>
            <a:r>
              <a:rPr lang="en-US" sz="2000" dirty="0"/>
              <a:t>Viewer Engagement </a:t>
            </a:r>
            <a:r>
              <a:rPr lang="en-US" sz="2000" dirty="0" smtClean="0"/>
              <a:t>and </a:t>
            </a:r>
            <a:r>
              <a:rPr lang="en-US" sz="2000" dirty="0"/>
              <a:t>Experience</a:t>
            </a:r>
          </a:p>
          <a:p>
            <a:pPr lvl="1" indent="-236538">
              <a:spcBef>
                <a:spcPts val="1200"/>
              </a:spcBef>
              <a:spcAft>
                <a:spcPts val="600"/>
              </a:spcAft>
            </a:pPr>
            <a:r>
              <a:rPr lang="en-US" sz="2000" dirty="0"/>
              <a:t>Viewer Motion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Makes Projects Visible?</a:t>
            </a:r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095" y="1927859"/>
            <a:ext cx="5065871" cy="3360421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2439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57011" y="1691985"/>
            <a:ext cx="3971353" cy="494262"/>
          </a:xfrm>
        </p:spPr>
        <p:txBody>
          <a:bodyPr/>
          <a:lstStyle/>
          <a:p>
            <a:pPr indent="1588"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Viewshed Limiting </a:t>
            </a:r>
            <a:r>
              <a:rPr lang="en-US" dirty="0" smtClean="0"/>
              <a:t>Factors</a:t>
            </a:r>
          </a:p>
          <a:p>
            <a:pPr lvl="1" indent="-236538">
              <a:spcBef>
                <a:spcPts val="1200"/>
              </a:spcBef>
              <a:spcAft>
                <a:spcPts val="600"/>
              </a:spcAft>
            </a:pPr>
            <a:r>
              <a:rPr lang="en-US" sz="2000" dirty="0"/>
              <a:t>Topographic Screening</a:t>
            </a:r>
          </a:p>
          <a:p>
            <a:pPr lvl="1" indent="-236538">
              <a:spcBef>
                <a:spcPts val="1200"/>
              </a:spcBef>
              <a:spcAft>
                <a:spcPts val="600"/>
              </a:spcAft>
            </a:pPr>
            <a:r>
              <a:rPr lang="en-US" sz="2000" dirty="0"/>
              <a:t>Vegetative Screening</a:t>
            </a:r>
          </a:p>
          <a:p>
            <a:pPr lvl="1" indent="-236538">
              <a:spcBef>
                <a:spcPts val="1200"/>
              </a:spcBef>
              <a:spcAft>
                <a:spcPts val="600"/>
              </a:spcAft>
            </a:pPr>
            <a:r>
              <a:rPr lang="en-US" sz="2000" dirty="0"/>
              <a:t>Structural Screening</a:t>
            </a:r>
          </a:p>
          <a:p>
            <a:pPr lvl="1" indent="-236538">
              <a:spcBef>
                <a:spcPts val="1200"/>
              </a:spcBef>
              <a:spcAft>
                <a:spcPts val="600"/>
              </a:spcAft>
            </a:pPr>
            <a:r>
              <a:rPr lang="en-US" sz="2000" dirty="0" smtClean="0"/>
              <a:t>Viewer </a:t>
            </a:r>
            <a:r>
              <a:rPr lang="en-US" sz="2000" dirty="0"/>
              <a:t>Height</a:t>
            </a:r>
          </a:p>
          <a:p>
            <a:pPr lvl="1" indent="-236538">
              <a:spcBef>
                <a:spcPts val="1200"/>
              </a:spcBef>
              <a:spcAft>
                <a:spcPts val="600"/>
              </a:spcAft>
            </a:pPr>
            <a:r>
              <a:rPr lang="en-US" sz="2000" dirty="0" smtClean="0"/>
              <a:t>Target </a:t>
            </a:r>
            <a:r>
              <a:rPr lang="en-US" sz="2000" dirty="0"/>
              <a:t>Height</a:t>
            </a:r>
          </a:p>
          <a:p>
            <a:pPr lvl="1" indent="-236538">
              <a:spcBef>
                <a:spcPts val="1200"/>
              </a:spcBef>
              <a:spcAft>
                <a:spcPts val="600"/>
              </a:spcAft>
            </a:pPr>
            <a:r>
              <a:rPr lang="en-US" sz="2000" dirty="0" smtClean="0"/>
              <a:t>Earth </a:t>
            </a:r>
            <a:r>
              <a:rPr lang="en-US" sz="2000" dirty="0"/>
              <a:t>Curvature</a:t>
            </a:r>
          </a:p>
          <a:p>
            <a:pPr lvl="1" indent="-236538">
              <a:spcBef>
                <a:spcPts val="1200"/>
              </a:spcBef>
              <a:spcAft>
                <a:spcPts val="600"/>
              </a:spcAft>
            </a:pPr>
            <a:r>
              <a:rPr lang="en-US" sz="2000" dirty="0" smtClean="0"/>
              <a:t>Atmospheric </a:t>
            </a:r>
            <a:r>
              <a:rPr lang="en-US" sz="2000" dirty="0"/>
              <a:t>Refraction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Makes Projects Visible?</a:t>
            </a:r>
            <a:endParaRPr lang="en-US" dirty="0"/>
          </a:p>
        </p:txBody>
      </p:sp>
      <p:pic>
        <p:nvPicPr>
          <p:cNvPr id="2050" name="Picture 2" descr="C:\Users\rgsullivan\Documents\_Projects\NPS\NPS2012\NPSVisResourceGuidance\Draft_V1\Graphics\Appendices\Earth_curvat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40" y="4001409"/>
            <a:ext cx="4367782" cy="2710553"/>
          </a:xfrm>
          <a:prstGeom prst="rect">
            <a:avLst/>
          </a:prstGeom>
          <a:noFill/>
          <a:ln w="127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V:\BLM_Visual BMPs\OldFiles\HandbookGraphics\Introduction_Graphics\MainIntro\Final\MainIntro_VegScree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40" y="1231133"/>
            <a:ext cx="4367782" cy="2616662"/>
          </a:xfrm>
          <a:prstGeom prst="rect">
            <a:avLst/>
          </a:prstGeom>
          <a:noFill/>
          <a:ln w="127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32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0458" y="1784903"/>
            <a:ext cx="3767635" cy="489509"/>
          </a:xfrm>
        </p:spPr>
        <p:txBody>
          <a:bodyPr/>
          <a:lstStyle/>
          <a:p>
            <a:pPr indent="1588">
              <a:spcAft>
                <a:spcPts val="600"/>
              </a:spcAft>
            </a:pPr>
            <a:r>
              <a:rPr lang="en-US" dirty="0" smtClean="0"/>
              <a:t>Lighting</a:t>
            </a:r>
          </a:p>
          <a:p>
            <a:pPr lvl="1" indent="-236538">
              <a:spcAft>
                <a:spcPts val="600"/>
              </a:spcAft>
            </a:pPr>
            <a:r>
              <a:rPr lang="en-US" sz="2000" dirty="0" smtClean="0"/>
              <a:t>Solar </a:t>
            </a:r>
            <a:r>
              <a:rPr lang="en-US" sz="2000" dirty="0"/>
              <a:t>Altitude and </a:t>
            </a:r>
            <a:r>
              <a:rPr lang="en-US" sz="2000" dirty="0" smtClean="0"/>
              <a:t>Azimuth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Makes Projects Visible?</a:t>
            </a:r>
            <a:endParaRPr lang="en-US" dirty="0"/>
          </a:p>
        </p:txBody>
      </p:sp>
      <p:pic>
        <p:nvPicPr>
          <p:cNvPr id="7170" name="Picture 2" descr="C:\Users\rgsullivan\Documents\_Projects\NPS\NPS2012\NPSVisResourceGuidance\Draft_V1\Graphics\Chapter4\ParabolicTrough_ NSO_ColorComposi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676" y="1185059"/>
            <a:ext cx="4674107" cy="556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rgsullivan\Documents\_Projects\NPS\NPS2012\NPSVisResourceGuidance\Draft_V1\Graphics\Appendices\Solar-Pat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0" y="3313788"/>
            <a:ext cx="3868093" cy="134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31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6220" y="1117854"/>
            <a:ext cx="3268066" cy="489509"/>
          </a:xfrm>
        </p:spPr>
        <p:txBody>
          <a:bodyPr/>
          <a:lstStyle/>
          <a:p>
            <a:pPr indent="1588">
              <a:spcAft>
                <a:spcPts val="600"/>
              </a:spcAft>
            </a:pPr>
            <a:r>
              <a:rPr lang="en-US" dirty="0" smtClean="0"/>
              <a:t>Lighting</a:t>
            </a:r>
          </a:p>
          <a:p>
            <a:pPr lvl="1" indent="-236538">
              <a:spcAft>
                <a:spcPts val="600"/>
              </a:spcAft>
            </a:pPr>
            <a:r>
              <a:rPr lang="en-US" sz="2000" dirty="0"/>
              <a:t>Weather and </a:t>
            </a:r>
            <a:r>
              <a:rPr lang="en-US" sz="2000" dirty="0" smtClean="0"/>
              <a:t>Climate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Makes Projects Visible?</a:t>
            </a:r>
            <a:endParaRPr lang="en-US" dirty="0"/>
          </a:p>
        </p:txBody>
      </p:sp>
      <p:pic>
        <p:nvPicPr>
          <p:cNvPr id="3075" name="Picture 3" descr="C:\Users\rgsullivan\Documents\_Projects\NPS\NPS2012\NPSVisResourceGuidance\Draft_V1\Graphics\Chapter4\Turbine_Lighting_OCT_17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2"/>
          <a:stretch/>
        </p:blipFill>
        <p:spPr bwMode="auto">
          <a:xfrm>
            <a:off x="3708824" y="2086367"/>
            <a:ext cx="4168383" cy="2074167"/>
          </a:xfrm>
          <a:prstGeom prst="rect">
            <a:avLst/>
          </a:prstGeom>
          <a:noFill/>
          <a:ln w="127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rgsullivan\Documents\_Projects\NPS\NPS2012\NPSVisResourceGuidance\Draft_V1\Graphics\Chapter3\W-7_Row_WTGs_Dunlop-edit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777" y="2086365"/>
            <a:ext cx="2578729" cy="2074167"/>
          </a:xfrm>
          <a:prstGeom prst="rect">
            <a:avLst/>
          </a:prstGeom>
          <a:noFill/>
          <a:ln w="127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4"/>
          <a:stretch/>
        </p:blipFill>
        <p:spPr bwMode="auto">
          <a:xfrm>
            <a:off x="3708825" y="4346367"/>
            <a:ext cx="4168383" cy="2076986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0" name="Picture 8" descr="C:\Users\rgsullivan\Documents\_Projects\NPS\NPS2012\NPSVisResourceGuidance\Draft_V1\Graphics\Chapter4\PalmerWind_DSC_015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361" y="4339052"/>
            <a:ext cx="2578729" cy="2076986"/>
          </a:xfrm>
          <a:prstGeom prst="rect">
            <a:avLst/>
          </a:prstGeom>
          <a:noFill/>
          <a:ln w="127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04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2107365"/>
            <a:ext cx="8305800" cy="489509"/>
          </a:xfrm>
        </p:spPr>
        <p:txBody>
          <a:bodyPr/>
          <a:lstStyle/>
          <a:p>
            <a:pPr indent="1588">
              <a:spcAft>
                <a:spcPts val="600"/>
              </a:spcAft>
            </a:pPr>
            <a:r>
              <a:rPr lang="en-US" sz="2800" dirty="0" smtClean="0"/>
              <a:t>Distance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Makes Projects Visible?</a:t>
            </a:r>
            <a:endParaRPr lang="en-US" dirty="0"/>
          </a:p>
        </p:txBody>
      </p:sp>
      <p:pic>
        <p:nvPicPr>
          <p:cNvPr id="4098" name="Picture 2" descr="C:\Users\rgsullivan\Documents\_Projects\NPS\NPS2012\NPSVisResourceGuidance\Draft_V1\Graphics\Chapter4\DistanceWindTurbin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266" y="1190093"/>
            <a:ext cx="6334378" cy="513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78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87161" y="1836711"/>
            <a:ext cx="3313179" cy="489509"/>
          </a:xfrm>
        </p:spPr>
        <p:txBody>
          <a:bodyPr/>
          <a:lstStyle/>
          <a:p>
            <a:pPr indent="1588">
              <a:spcAft>
                <a:spcPts val="600"/>
              </a:spcAft>
            </a:pPr>
            <a:r>
              <a:rPr lang="en-US" sz="2800" dirty="0" smtClean="0"/>
              <a:t>Viewing Geometry</a:t>
            </a:r>
          </a:p>
          <a:p>
            <a:pPr lvl="1" indent="-236538">
              <a:spcAft>
                <a:spcPts val="600"/>
              </a:spcAft>
            </a:pPr>
            <a:r>
              <a:rPr lang="en-US" sz="2400" dirty="0"/>
              <a:t>Viewer </a:t>
            </a:r>
            <a:r>
              <a:rPr lang="en-US" sz="2400" dirty="0" smtClean="0"/>
              <a:t>Position</a:t>
            </a: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Makes Projects Visible?</a:t>
            </a:r>
            <a:endParaRPr lang="en-US" dirty="0"/>
          </a:p>
        </p:txBody>
      </p:sp>
      <p:pic>
        <p:nvPicPr>
          <p:cNvPr id="5122" name="Picture 2" descr="C:\Users\rgsullivan\Documents\_Projects\NPS\NPS2012\NPSVisResourceGuidance\Draft_V1\Graphics\Appendices\ObserverPosi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185" y="3894706"/>
            <a:ext cx="4491533" cy="124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rgsullivan\Documents\_Projects\NPS\NPS2012\NPSVisResourceGuidance\Draft_V1\Graphics\Chapter4\ElevatedVsLevelView_SS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7" y="1238651"/>
            <a:ext cx="4089094" cy="5432810"/>
          </a:xfrm>
          <a:prstGeom prst="rect">
            <a:avLst/>
          </a:prstGeom>
          <a:noFill/>
          <a:ln w="127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6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2281" y="1536794"/>
            <a:ext cx="3313179" cy="489509"/>
          </a:xfrm>
        </p:spPr>
        <p:txBody>
          <a:bodyPr/>
          <a:lstStyle/>
          <a:p>
            <a:pPr indent="1588">
              <a:spcAft>
                <a:spcPts val="600"/>
              </a:spcAft>
            </a:pPr>
            <a:r>
              <a:rPr lang="en-US" sz="2800" dirty="0" smtClean="0"/>
              <a:t>Viewing Geometry</a:t>
            </a:r>
          </a:p>
          <a:p>
            <a:pPr lvl="1" indent="-236538">
              <a:spcAft>
                <a:spcPts val="600"/>
              </a:spcAft>
            </a:pPr>
            <a:r>
              <a:rPr lang="en-US" sz="2400" dirty="0" smtClean="0"/>
              <a:t>Aspect</a:t>
            </a: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Makes Projects Visible?</a:t>
            </a:r>
            <a:endParaRPr lang="en-US" dirty="0"/>
          </a:p>
        </p:txBody>
      </p:sp>
      <p:pic>
        <p:nvPicPr>
          <p:cNvPr id="6146" name="Picture 2" descr="C:\Users\rgsullivan\Documents\_Projects\NPS\NPS2012\NPSVisResourceGuidance\Draft_V1\Graphics\Appendices\bearingComposi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50" y="3005249"/>
            <a:ext cx="3820698" cy="1215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rgsullivan\Documents\_Projects\NPS\NPS2012\NPSVisResourceGuidance\Draft_V1\Graphics\Chapter4\BearingCompositeSola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991" y="1448410"/>
            <a:ext cx="4685880" cy="4326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38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7670" y="1127155"/>
            <a:ext cx="8305800" cy="489509"/>
          </a:xfrm>
        </p:spPr>
        <p:txBody>
          <a:bodyPr/>
          <a:lstStyle/>
          <a:p>
            <a:pPr indent="1588">
              <a:spcAft>
                <a:spcPts val="600"/>
              </a:spcAft>
            </a:pPr>
            <a:r>
              <a:rPr lang="en-US" sz="2000" dirty="0"/>
              <a:t>Object Visual </a:t>
            </a:r>
            <a:r>
              <a:rPr lang="en-US" sz="2000" dirty="0" smtClean="0"/>
              <a:t>Characteristics</a:t>
            </a:r>
          </a:p>
          <a:p>
            <a:pPr lvl="1" indent="-236538">
              <a:spcAft>
                <a:spcPts val="600"/>
              </a:spcAft>
            </a:pPr>
            <a:r>
              <a:rPr lang="en-US" sz="1800" dirty="0"/>
              <a:t>Size</a:t>
            </a:r>
          </a:p>
          <a:p>
            <a:pPr lvl="1" indent="-236538">
              <a:spcAft>
                <a:spcPts val="600"/>
              </a:spcAft>
            </a:pPr>
            <a:r>
              <a:rPr lang="en-US" sz="1800" dirty="0"/>
              <a:t>Form and Line</a:t>
            </a:r>
          </a:p>
          <a:p>
            <a:pPr lvl="1" indent="-236538">
              <a:spcAft>
                <a:spcPts val="600"/>
              </a:spcAft>
            </a:pPr>
            <a:r>
              <a:rPr lang="en-US" sz="1800" dirty="0"/>
              <a:t>Color and Texture</a:t>
            </a:r>
          </a:p>
          <a:p>
            <a:pPr lvl="1" indent="-236538">
              <a:spcAft>
                <a:spcPts val="600"/>
              </a:spcAft>
            </a:pPr>
            <a:r>
              <a:rPr lang="en-US" sz="1800" dirty="0"/>
              <a:t>Motion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Makes Projects Visible?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578" y="3371660"/>
            <a:ext cx="1795870" cy="3008553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165100" dist="63500" dir="2700000" algn="tl" rotWithShape="0">
              <a:prstClr val="black">
                <a:alpha val="76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924" y="3376666"/>
            <a:ext cx="1795871" cy="3003547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165100" dist="63500" dir="2700000" algn="tl" rotWithShape="0">
              <a:prstClr val="black">
                <a:alpha val="76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9" y="3372235"/>
            <a:ext cx="1795871" cy="3003547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165100" dist="63500" dir="2700000" algn="tl" rotWithShape="0">
              <a:prstClr val="black">
                <a:alpha val="76000"/>
              </a:prstClr>
            </a:outerShdw>
          </a:effec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9" y="1628702"/>
            <a:ext cx="5705239" cy="1618541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14" y="3371660"/>
            <a:ext cx="2397822" cy="30085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8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748930"/>
            <a:ext cx="8305800" cy="489509"/>
          </a:xfrm>
        </p:spPr>
        <p:txBody>
          <a:bodyPr/>
          <a:lstStyle/>
          <a:p>
            <a:pPr indent="1588">
              <a:spcAft>
                <a:spcPts val="600"/>
              </a:spcAft>
            </a:pPr>
            <a:r>
              <a:rPr lang="en-US" dirty="0" smtClean="0"/>
              <a:t>Backdrop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Makes Projects Visible?</a:t>
            </a:r>
            <a:endParaRPr lang="en-US" dirty="0"/>
          </a:p>
        </p:txBody>
      </p:sp>
      <p:pic>
        <p:nvPicPr>
          <p:cNvPr id="9218" name="Picture 2" descr="C:\Users\rgsullivan\Documents\_Projects\NPS\NPS2012\NPSVisResourceGuidance\Draft_V1\Graphics\Chapter4\BackdropTransmission_DOE_73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26" y="3059607"/>
            <a:ext cx="3524214" cy="1424607"/>
          </a:xfrm>
          <a:prstGeom prst="rect">
            <a:avLst/>
          </a:prstGeom>
          <a:noFill/>
          <a:ln w="127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rgsullivan\Documents\_Projects\NPS\NPS2012\NPSVisResourceGuidance\Draft_V1\Graphics\Chapter4\Backdrop_Dunla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707" y="1177743"/>
            <a:ext cx="4752377" cy="522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54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6931" y="1200305"/>
            <a:ext cx="4892040" cy="5181600"/>
          </a:xfrm>
        </p:spPr>
        <p:txBody>
          <a:bodyPr/>
          <a:lstStyle/>
          <a:p>
            <a:pPr marL="342900" indent="-342900">
              <a:spcAft>
                <a:spcPts val="600"/>
              </a:spcAft>
            </a:pPr>
            <a:r>
              <a:rPr lang="en-US" sz="2000" dirty="0" smtClean="0"/>
              <a:t>Very Large Facilities</a:t>
            </a:r>
          </a:p>
          <a:p>
            <a:pPr marL="295275" lvl="1" indent="0">
              <a:spcBef>
                <a:spcPts val="1200"/>
              </a:spcBef>
              <a:buNone/>
              <a:defRPr/>
            </a:pPr>
            <a:r>
              <a:rPr lang="en-US" altLang="en-US" sz="1600" dirty="0" smtClean="0">
                <a:ea typeface="ＭＳ Ｐゴシック" pitchFamily="34" charset="-128"/>
              </a:rPr>
              <a:t>Approved or under construction:</a:t>
            </a:r>
          </a:p>
          <a:p>
            <a:pPr lvl="1">
              <a:spcBef>
                <a:spcPts val="1200"/>
              </a:spcBef>
              <a:defRPr/>
            </a:pPr>
            <a:r>
              <a:rPr lang="en-US" altLang="en-US" sz="1600" dirty="0" smtClean="0">
                <a:ea typeface="ＭＳ Ｐゴシック" pitchFamily="34" charset="-128"/>
              </a:rPr>
              <a:t>Onshore </a:t>
            </a:r>
            <a:r>
              <a:rPr lang="en-US" altLang="en-US" sz="1600" dirty="0">
                <a:ea typeface="ＭＳ Ｐゴシック" pitchFamily="34" charset="-128"/>
              </a:rPr>
              <a:t>wind facility of 1,000 turbines on more than 200,000 acres in Wyoming </a:t>
            </a:r>
            <a:r>
              <a:rPr lang="en-US" altLang="en-US" sz="1600" dirty="0" smtClean="0">
                <a:ea typeface="ＭＳ Ｐゴシック" pitchFamily="34" charset="-128"/>
              </a:rPr>
              <a:t>          (</a:t>
            </a:r>
            <a:r>
              <a:rPr lang="en-US" altLang="en-US" sz="1600" dirty="0">
                <a:ea typeface="ＭＳ Ｐゴシック" pitchFamily="34" charset="-128"/>
              </a:rPr>
              <a:t>312 mi</a:t>
            </a:r>
            <a:r>
              <a:rPr lang="en-US" altLang="en-US" sz="1600" baseline="30000" dirty="0">
                <a:ea typeface="ＭＳ Ｐゴシック" pitchFamily="34" charset="-128"/>
              </a:rPr>
              <a:t>2</a:t>
            </a:r>
            <a:r>
              <a:rPr lang="en-US" altLang="en-US" sz="1600" dirty="0">
                <a:ea typeface="ＭＳ Ｐゴシック" pitchFamily="34" charset="-128"/>
              </a:rPr>
              <a:t>);</a:t>
            </a:r>
            <a:r>
              <a:rPr lang="en-US" altLang="en-US" sz="1600" i="1" dirty="0">
                <a:ea typeface="ＭＳ Ｐゴシック" pitchFamily="34" charset="-128"/>
              </a:rPr>
              <a:t> </a:t>
            </a:r>
            <a:r>
              <a:rPr lang="en-US" altLang="en-US" sz="1600" dirty="0" smtClean="0">
                <a:ea typeface="ＭＳ Ｐゴシック" pitchFamily="34" charset="-128"/>
              </a:rPr>
              <a:t>Boise </a:t>
            </a:r>
            <a:r>
              <a:rPr lang="en-US" altLang="en-US" sz="1600" dirty="0">
                <a:ea typeface="ＭＳ Ｐゴシック" pitchFamily="34" charset="-128"/>
              </a:rPr>
              <a:t>= </a:t>
            </a:r>
            <a:r>
              <a:rPr lang="en-US" altLang="en-US" sz="1600" dirty="0" smtClean="0">
                <a:ea typeface="ＭＳ Ｐゴシック" pitchFamily="34" charset="-128"/>
              </a:rPr>
              <a:t>80 </a:t>
            </a:r>
            <a:r>
              <a:rPr lang="en-US" altLang="en-US" sz="1600" dirty="0">
                <a:ea typeface="ＭＳ Ｐゴシック" pitchFamily="34" charset="-128"/>
              </a:rPr>
              <a:t>mi</a:t>
            </a:r>
            <a:r>
              <a:rPr lang="en-US" altLang="en-US" sz="1600" baseline="30000" dirty="0">
                <a:ea typeface="ＭＳ Ｐゴシック" pitchFamily="34" charset="-128"/>
              </a:rPr>
              <a:t>2</a:t>
            </a:r>
          </a:p>
          <a:p>
            <a:pPr lvl="1">
              <a:spcBef>
                <a:spcPts val="1200"/>
              </a:spcBef>
              <a:defRPr/>
            </a:pPr>
            <a:r>
              <a:rPr lang="en-US" altLang="en-US" sz="1600" dirty="0">
                <a:ea typeface="ＭＳ Ｐゴシック" pitchFamily="34" charset="-128"/>
              </a:rPr>
              <a:t>Offshore wind facility up to 50,000 acres in Sweden (78 mi</a:t>
            </a:r>
            <a:r>
              <a:rPr lang="en-US" altLang="en-US" sz="1600" baseline="30000" dirty="0">
                <a:ea typeface="ＭＳ Ｐゴシック" pitchFamily="34" charset="-128"/>
              </a:rPr>
              <a:t>2</a:t>
            </a:r>
            <a:r>
              <a:rPr lang="en-US" altLang="en-US" sz="1600" dirty="0">
                <a:ea typeface="ＭＳ Ｐゴシック" pitchFamily="34" charset="-128"/>
              </a:rPr>
              <a:t>)</a:t>
            </a:r>
          </a:p>
          <a:p>
            <a:pPr lvl="1">
              <a:spcBef>
                <a:spcPts val="1200"/>
              </a:spcBef>
              <a:defRPr/>
            </a:pPr>
            <a:r>
              <a:rPr lang="en-US" altLang="en-US" sz="1600" dirty="0">
                <a:ea typeface="ＭＳ Ｐゴシック" pitchFamily="34" charset="-128"/>
              </a:rPr>
              <a:t>Solar facility up to 8,000 acres in California (12.5 mi</a:t>
            </a:r>
            <a:r>
              <a:rPr lang="en-US" altLang="en-US" sz="1600" baseline="30000" dirty="0">
                <a:ea typeface="ＭＳ Ｐゴシック" pitchFamily="34" charset="-128"/>
              </a:rPr>
              <a:t>2</a:t>
            </a:r>
            <a:r>
              <a:rPr lang="en-US" altLang="en-US" sz="1600" dirty="0">
                <a:ea typeface="ＭＳ Ｐゴシック" pitchFamily="34" charset="-128"/>
              </a:rPr>
              <a:t>)</a:t>
            </a:r>
          </a:p>
          <a:p>
            <a:pPr lvl="1">
              <a:spcBef>
                <a:spcPts val="1200"/>
              </a:spcBef>
              <a:defRPr/>
            </a:pPr>
            <a:r>
              <a:rPr lang="en-US" altLang="en-US" sz="1600" dirty="0">
                <a:ea typeface="ＭＳ Ｐゴシック" pitchFamily="34" charset="-128"/>
              </a:rPr>
              <a:t>Transmission lines hundreds of miles long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>
              <a:spcAft>
                <a:spcPts val="600"/>
              </a:spcAft>
            </a:pPr>
            <a:endParaRPr lang="en-US" sz="2000" dirty="0"/>
          </a:p>
          <a:p>
            <a:pPr>
              <a:spcAft>
                <a:spcPts val="600"/>
              </a:spcAft>
            </a:pP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 smtClean="0"/>
              <a:t>Project Visibility and Contrast</a:t>
            </a:r>
            <a:endParaRPr lang="en-US" sz="3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Renewable Energy Facilities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60" y="4957877"/>
            <a:ext cx="8382000" cy="1455738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260160" y="6488668"/>
            <a:ext cx="27687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bg1"/>
                </a:solidFill>
                <a:latin typeface="Cambria" panose="02040503050406030204" pitchFamily="18" charset="0"/>
              </a:rPr>
              <a:t>Desert Sunlight Solar Facility - 6.2 mi</a:t>
            </a:r>
            <a:r>
              <a:rPr lang="en-US" altLang="en-US" sz="1200" baseline="30000" dirty="0">
                <a:solidFill>
                  <a:schemeClr val="bg1"/>
                </a:solidFill>
                <a:latin typeface="Cambria" panose="02040503050406030204" pitchFamily="18" charset="0"/>
              </a:rPr>
              <a:t>2</a:t>
            </a:r>
            <a:endParaRPr lang="en-US" altLang="en-US" sz="12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pic>
        <p:nvPicPr>
          <p:cNvPr id="10242" name="Picture 2" descr="https://upload.wikimedia.org/wikipedia/commons/e/e4/Boise_Idaho_from_spa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196" y="1909266"/>
            <a:ext cx="3844964" cy="2558491"/>
          </a:xfrm>
          <a:prstGeom prst="rect">
            <a:avLst/>
          </a:prstGeom>
          <a:noFill/>
          <a:ln w="127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797196" y="4436714"/>
            <a:ext cx="13109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 smtClean="0">
                <a:solidFill>
                  <a:schemeClr val="bg1"/>
                </a:solidFill>
                <a:latin typeface="Cambria" panose="02040503050406030204" pitchFamily="18" charset="0"/>
              </a:rPr>
              <a:t>Boise from Space</a:t>
            </a:r>
            <a:endParaRPr lang="en-US" altLang="en-US" sz="12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50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887915"/>
            <a:ext cx="3999586" cy="489509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dirty="0" smtClean="0"/>
              <a:t>Very Tall Structures</a:t>
            </a:r>
          </a:p>
          <a:p>
            <a:pPr lvl="1">
              <a:spcBef>
                <a:spcPts val="1800"/>
              </a:spcBef>
            </a:pPr>
            <a:r>
              <a:rPr lang="en-US" altLang="en-US" sz="2000" dirty="0" smtClean="0">
                <a:ea typeface="ＭＳ Ｐゴシック" pitchFamily="34" charset="-128"/>
              </a:rPr>
              <a:t>Offshore </a:t>
            </a:r>
            <a:r>
              <a:rPr lang="en-US" altLang="en-US" sz="2000" dirty="0">
                <a:ea typeface="ＭＳ Ｐゴシック" pitchFamily="34" charset="-128"/>
              </a:rPr>
              <a:t>wind turbines more than 700 </a:t>
            </a:r>
            <a:r>
              <a:rPr lang="en-US" altLang="en-US" sz="2000" dirty="0" err="1">
                <a:ea typeface="ＭＳ Ｐゴシック" pitchFamily="34" charset="-128"/>
              </a:rPr>
              <a:t>ft</a:t>
            </a:r>
            <a:r>
              <a:rPr lang="en-US" altLang="en-US" sz="2000" dirty="0">
                <a:ea typeface="ＭＳ Ｐゴシック" pitchFamily="34" charset="-128"/>
              </a:rPr>
              <a:t> tall </a:t>
            </a:r>
            <a:r>
              <a:rPr lang="en-US" altLang="en-US" sz="2000" dirty="0" smtClean="0">
                <a:ea typeface="ＭＳ Ｐゴシック" pitchFamily="34" charset="-128"/>
              </a:rPr>
              <a:t>               (</a:t>
            </a:r>
            <a:r>
              <a:rPr lang="en-US" altLang="en-US" sz="2000" dirty="0" err="1">
                <a:ea typeface="ＭＳ Ｐゴシック" pitchFamily="34" charset="-128"/>
              </a:rPr>
              <a:t>Vestas</a:t>
            </a:r>
            <a:r>
              <a:rPr lang="en-US" altLang="en-US" sz="2000" dirty="0">
                <a:ea typeface="ＭＳ Ｐゴシック" pitchFamily="34" charset="-128"/>
              </a:rPr>
              <a:t> V164-8MW)</a:t>
            </a:r>
          </a:p>
          <a:p>
            <a:pPr lvl="1">
              <a:spcBef>
                <a:spcPts val="1800"/>
              </a:spcBef>
            </a:pPr>
            <a:r>
              <a:rPr lang="en-US" altLang="en-US" sz="2000" dirty="0">
                <a:ea typeface="ＭＳ Ｐゴシック" pitchFamily="34" charset="-128"/>
              </a:rPr>
              <a:t>Onshore wind turbines more than 650 </a:t>
            </a:r>
            <a:r>
              <a:rPr lang="en-US" altLang="en-US" sz="2000" dirty="0" err="1">
                <a:ea typeface="ＭＳ Ｐゴシック" pitchFamily="34" charset="-128"/>
              </a:rPr>
              <a:t>ft</a:t>
            </a:r>
            <a:r>
              <a:rPr lang="en-US" altLang="en-US" sz="2000" dirty="0">
                <a:ea typeface="ＭＳ Ｐゴシック" pitchFamily="34" charset="-128"/>
              </a:rPr>
              <a:t> tall </a:t>
            </a:r>
            <a:r>
              <a:rPr lang="en-US" altLang="en-US" sz="2000" dirty="0" smtClean="0">
                <a:ea typeface="ＭＳ Ｐゴシック" pitchFamily="34" charset="-128"/>
              </a:rPr>
              <a:t>           (</a:t>
            </a:r>
            <a:r>
              <a:rPr lang="en-US" altLang="en-US" sz="2000" dirty="0" err="1">
                <a:ea typeface="ＭＳ Ｐゴシック" pitchFamily="34" charset="-128"/>
              </a:rPr>
              <a:t>Enercon</a:t>
            </a:r>
            <a:r>
              <a:rPr lang="en-US" altLang="en-US" sz="2000" dirty="0">
                <a:ea typeface="ＭＳ Ｐゴシック" pitchFamily="34" charset="-128"/>
              </a:rPr>
              <a:t> </a:t>
            </a:r>
            <a:r>
              <a:rPr lang="en-US" altLang="en-US" sz="2000" dirty="0" smtClean="0">
                <a:ea typeface="ＭＳ Ｐゴシック" pitchFamily="34" charset="-128"/>
              </a:rPr>
              <a:t>E-126/7.5 </a:t>
            </a:r>
            <a:r>
              <a:rPr lang="en-US" altLang="en-US" sz="2000" dirty="0">
                <a:ea typeface="ＭＳ Ｐゴシック" pitchFamily="34" charset="-128"/>
              </a:rPr>
              <a:t>MW)</a:t>
            </a:r>
          </a:p>
          <a:p>
            <a:pPr lvl="1">
              <a:spcBef>
                <a:spcPts val="1800"/>
              </a:spcBef>
            </a:pPr>
            <a:r>
              <a:rPr lang="en-US" altLang="en-US" sz="2000" dirty="0">
                <a:ea typeface="ＭＳ Ｐゴシック" pitchFamily="34" charset="-128"/>
              </a:rPr>
              <a:t>Current solar power tower 640 </a:t>
            </a:r>
            <a:r>
              <a:rPr lang="en-US" altLang="en-US" sz="2000" dirty="0" err="1">
                <a:ea typeface="ＭＳ Ｐゴシック" pitchFamily="34" charset="-128"/>
              </a:rPr>
              <a:t>ft</a:t>
            </a:r>
            <a:r>
              <a:rPr lang="en-US" altLang="en-US" sz="2000" dirty="0">
                <a:ea typeface="ＭＳ Ｐゴシック" pitchFamily="34" charset="-128"/>
              </a:rPr>
              <a:t> (Crescent Dunes)</a:t>
            </a:r>
          </a:p>
          <a:p>
            <a:pPr lvl="1" indent="1588">
              <a:spcBef>
                <a:spcPts val="1800"/>
              </a:spcBef>
              <a:spcAft>
                <a:spcPts val="600"/>
              </a:spcAft>
            </a:pPr>
            <a:endParaRPr lang="en-US" sz="200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Makes Projects Visible?</a:t>
            </a:r>
            <a:endParaRPr lang="en-US" dirty="0"/>
          </a:p>
        </p:txBody>
      </p:sp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858" y="1498243"/>
            <a:ext cx="3834385" cy="431368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182154" y="5834003"/>
            <a:ext cx="20120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Zion’s Bank Building  - 323 ft</a:t>
            </a:r>
            <a:r>
              <a:rPr lang="en-US" altLang="en-US" sz="1200" dirty="0" smtClean="0">
                <a:solidFill>
                  <a:schemeClr val="bg1"/>
                </a:solidFill>
                <a:latin typeface="Cambria" panose="02040503050406030204" pitchFamily="18" charset="0"/>
              </a:rPr>
              <a:t>.</a:t>
            </a:r>
            <a:endParaRPr lang="en-US" altLang="en-US" sz="12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39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6931" y="1478275"/>
            <a:ext cx="3977635" cy="5181600"/>
          </a:xfrm>
        </p:spPr>
        <p:txBody>
          <a:bodyPr/>
          <a:lstStyle/>
          <a:p>
            <a:pPr marL="342900" indent="-342900">
              <a:spcAft>
                <a:spcPts val="600"/>
              </a:spcAft>
            </a:pPr>
            <a:r>
              <a:rPr lang="en-US" sz="2000" dirty="0" smtClean="0"/>
              <a:t>Highly Reflective Surfaces</a:t>
            </a:r>
          </a:p>
          <a:p>
            <a:pPr lvl="1">
              <a:spcBef>
                <a:spcPts val="1200"/>
              </a:spcBef>
              <a:defRPr/>
            </a:pPr>
            <a:r>
              <a:rPr lang="en-US" altLang="en-US" sz="1800" dirty="0">
                <a:ea typeface="ＭＳ Ｐゴシック" pitchFamily="34" charset="-128"/>
              </a:rPr>
              <a:t>Wind turbines are white (per FAA requirements).</a:t>
            </a:r>
          </a:p>
          <a:p>
            <a:pPr lvl="1">
              <a:spcBef>
                <a:spcPts val="1200"/>
              </a:spcBef>
              <a:defRPr/>
            </a:pPr>
            <a:r>
              <a:rPr lang="en-US" altLang="en-US" sz="1800" dirty="0">
                <a:ea typeface="ＭＳ Ｐゴシック" pitchFamily="34" charset="-128"/>
              </a:rPr>
              <a:t>Solar facilities can cause painfully bright glare at 20 mi.</a:t>
            </a:r>
          </a:p>
          <a:p>
            <a:pPr lvl="1">
              <a:spcBef>
                <a:spcPts val="1200"/>
              </a:spcBef>
              <a:defRPr/>
            </a:pPr>
            <a:r>
              <a:rPr lang="en-US" altLang="en-US" sz="1800" dirty="0">
                <a:ea typeface="ＭＳ Ｐゴシック" pitchFamily="34" charset="-128"/>
              </a:rPr>
              <a:t>Transmission lines and insulators can cause glare.</a:t>
            </a:r>
          </a:p>
          <a:p>
            <a:pPr marL="342900" indent="-342900">
              <a:spcAft>
                <a:spcPts val="600"/>
              </a:spcAft>
            </a:pPr>
            <a:endParaRPr lang="en-US" sz="2000" dirty="0" smtClean="0"/>
          </a:p>
          <a:p>
            <a:pPr>
              <a:spcAft>
                <a:spcPts val="600"/>
              </a:spcAft>
            </a:pPr>
            <a:endParaRPr lang="en-US" sz="2000" dirty="0"/>
          </a:p>
          <a:p>
            <a:pPr>
              <a:spcAft>
                <a:spcPts val="600"/>
              </a:spcAft>
            </a:pP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 smtClean="0"/>
              <a:t>Project Visibility and Contrast</a:t>
            </a:r>
            <a:endParaRPr lang="en-US" sz="3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Renewable Energy Facilities</a:t>
            </a:r>
            <a:endParaRPr lang="en-US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 rotWithShape="1">
          <a:blip r:embed="rId3"/>
          <a:srcRect b="1035"/>
          <a:stretch/>
        </p:blipFill>
        <p:spPr bwMode="auto">
          <a:xfrm>
            <a:off x="6426208" y="1267077"/>
            <a:ext cx="1716286" cy="3282142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35489" y="4691775"/>
            <a:ext cx="4024632" cy="1671246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14" descr="VCT_2297_Insulators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6764" y="4352544"/>
            <a:ext cx="3417511" cy="2010477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337" name="Picture 1" descr="V:\BLM_Visual BMPs\OldFiles\HandbookGraphics\Introduction_Graphics\MainIntro\Final\MainIntro_WhiteAgainstBlue_DSC_619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818" y="1267077"/>
            <a:ext cx="2173887" cy="3282142"/>
          </a:xfrm>
          <a:prstGeom prst="rect">
            <a:avLst/>
          </a:prstGeom>
          <a:noFill/>
          <a:ln w="127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58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62042" y="6503213"/>
            <a:ext cx="3386936" cy="354787"/>
          </a:xfrm>
          <a:prstGeom prst="rect">
            <a:avLst/>
          </a:prstGeom>
          <a:solidFill>
            <a:srgbClr val="1010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887915"/>
            <a:ext cx="5118811" cy="48950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Rectilinear, Ordered </a:t>
            </a:r>
            <a:r>
              <a:rPr lang="en-US" dirty="0" smtClean="0"/>
              <a:t>Geometry</a:t>
            </a:r>
          </a:p>
          <a:p>
            <a:pPr lvl="1">
              <a:lnSpc>
                <a:spcPct val="114000"/>
              </a:lnSpc>
              <a:spcBef>
                <a:spcPts val="1200"/>
              </a:spcBef>
            </a:pPr>
            <a:r>
              <a:rPr lang="en-US" altLang="en-US" sz="2000" dirty="0">
                <a:ea typeface="ＭＳ Ｐゴシック" pitchFamily="34" charset="-128"/>
              </a:rPr>
              <a:t>Many regular polygons</a:t>
            </a:r>
          </a:p>
          <a:p>
            <a:pPr lvl="1">
              <a:lnSpc>
                <a:spcPct val="114000"/>
              </a:lnSpc>
              <a:spcBef>
                <a:spcPts val="1200"/>
              </a:spcBef>
            </a:pPr>
            <a:r>
              <a:rPr lang="en-US" altLang="en-US" sz="2000" dirty="0">
                <a:ea typeface="ＭＳ Ｐゴシック" pitchFamily="34" charset="-128"/>
              </a:rPr>
              <a:t>Highly structured and regular spatial arrangement</a:t>
            </a:r>
          </a:p>
          <a:p>
            <a:pPr lvl="1">
              <a:lnSpc>
                <a:spcPct val="114000"/>
              </a:lnSpc>
              <a:spcBef>
                <a:spcPts val="1200"/>
              </a:spcBef>
            </a:pPr>
            <a:r>
              <a:rPr lang="en-US" altLang="en-US" sz="2000" dirty="0">
                <a:ea typeface="ＭＳ Ｐゴシック" pitchFamily="34" charset="-128"/>
              </a:rPr>
              <a:t>Perfectly smooth or ordered surface textures</a:t>
            </a:r>
          </a:p>
          <a:p>
            <a:pPr lvl="1">
              <a:lnSpc>
                <a:spcPct val="114000"/>
              </a:lnSpc>
              <a:spcBef>
                <a:spcPts val="1200"/>
              </a:spcBef>
            </a:pPr>
            <a:r>
              <a:rPr lang="en-US" altLang="en-US" sz="2000" dirty="0">
                <a:ea typeface="ＭＳ Ｐゴシック" pitchFamily="34" charset="-128"/>
              </a:rPr>
              <a:t>Some introduce strong line contrasts</a:t>
            </a:r>
          </a:p>
          <a:p>
            <a:pPr lvl="1">
              <a:lnSpc>
                <a:spcPct val="114000"/>
              </a:lnSpc>
              <a:spcBef>
                <a:spcPts val="1200"/>
              </a:spcBef>
            </a:pPr>
            <a:r>
              <a:rPr lang="en-US" altLang="en-US" sz="2000" dirty="0">
                <a:ea typeface="ＭＳ Ｐゴシック" pitchFamily="34" charset="-128"/>
              </a:rPr>
              <a:t>Don’t blend well with “organic” landscapes</a:t>
            </a:r>
          </a:p>
          <a:p>
            <a:pPr lvl="1" indent="1588">
              <a:spcAft>
                <a:spcPts val="600"/>
              </a:spcAft>
            </a:pPr>
            <a:endParaRPr lang="en-US" sz="200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Renewable Energy Facilities</a:t>
            </a:r>
          </a:p>
        </p:txBody>
      </p:sp>
      <p:pic>
        <p:nvPicPr>
          <p:cNvPr id="8" name="Picture 2" descr="C:\Users\rgsullivan\Documents\_Projects\BLM\Ivanpah\CE-MST-11_OCT_6082-cro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49829" y="2832237"/>
            <a:ext cx="3046781" cy="2243038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9829" y="5196204"/>
            <a:ext cx="3042019" cy="155254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49829" y="1228170"/>
            <a:ext cx="3046781" cy="150236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56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405125"/>
            <a:ext cx="7349948" cy="48950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altLang="en-US" sz="2800" dirty="0">
                <a:ea typeface="ＭＳ Ｐゴシック" pitchFamily="34" charset="-128"/>
              </a:rPr>
              <a:t>Long Distance </a:t>
            </a:r>
            <a:r>
              <a:rPr lang="en-US" altLang="en-US" sz="2800" dirty="0" smtClean="0">
                <a:ea typeface="ＭＳ Ｐゴシック" pitchFamily="34" charset="-128"/>
              </a:rPr>
              <a:t>Visibility</a:t>
            </a:r>
            <a:endParaRPr lang="en-US" sz="2800" dirty="0" smtClean="0"/>
          </a:p>
          <a:p>
            <a:pPr lvl="1">
              <a:lnSpc>
                <a:spcPct val="114000"/>
              </a:lnSpc>
              <a:spcBef>
                <a:spcPts val="1200"/>
              </a:spcBef>
            </a:pPr>
            <a:r>
              <a:rPr lang="en-US" altLang="en-US" sz="2400" dirty="0">
                <a:ea typeface="ＭＳ Ｐゴシック" pitchFamily="34" charset="-128"/>
              </a:rPr>
              <a:t>Wind turbines visible beyond 35 miles in western landscapes, strong contrasts beyond 13 mi.</a:t>
            </a:r>
          </a:p>
          <a:p>
            <a:pPr lvl="1">
              <a:lnSpc>
                <a:spcPct val="114000"/>
              </a:lnSpc>
              <a:spcBef>
                <a:spcPts val="1200"/>
              </a:spcBef>
            </a:pPr>
            <a:r>
              <a:rPr lang="en-US" altLang="en-US" sz="2400" dirty="0">
                <a:ea typeface="ＭＳ Ｐゴシック" pitchFamily="34" charset="-128"/>
              </a:rPr>
              <a:t>Offshore wind turbines visible beyond 25 mi, strong contrasts beyond 10 mi.</a:t>
            </a:r>
          </a:p>
          <a:p>
            <a:pPr lvl="1">
              <a:lnSpc>
                <a:spcPct val="114000"/>
              </a:lnSpc>
              <a:spcBef>
                <a:spcPts val="1200"/>
              </a:spcBef>
            </a:pPr>
            <a:r>
              <a:rPr lang="en-US" altLang="en-US" sz="2400" dirty="0">
                <a:ea typeface="ＭＳ Ｐゴシック" pitchFamily="34" charset="-128"/>
              </a:rPr>
              <a:t>Solar power towers easily visible at 35 mi, strong contrasts beyond 20 mi.</a:t>
            </a:r>
          </a:p>
          <a:p>
            <a:pPr lvl="1">
              <a:lnSpc>
                <a:spcPct val="114000"/>
              </a:lnSpc>
              <a:spcBef>
                <a:spcPts val="1200"/>
              </a:spcBef>
            </a:pPr>
            <a:r>
              <a:rPr lang="en-US" altLang="en-US" sz="2400" dirty="0">
                <a:ea typeface="ＭＳ Ｐゴシック" pitchFamily="34" charset="-128"/>
              </a:rPr>
              <a:t>Visible at same distances at night.</a:t>
            </a:r>
          </a:p>
          <a:p>
            <a:pPr lvl="1">
              <a:lnSpc>
                <a:spcPct val="114000"/>
              </a:lnSpc>
              <a:spcBef>
                <a:spcPts val="1200"/>
              </a:spcBef>
            </a:pPr>
            <a:r>
              <a:rPr lang="en-US" altLang="en-US" sz="2400" dirty="0">
                <a:ea typeface="ＭＳ Ｐゴシック" pitchFamily="34" charset="-128"/>
              </a:rPr>
              <a:t>Transmission visible beyond 15 mi, strong contrasts to a few miles.</a:t>
            </a:r>
          </a:p>
          <a:p>
            <a:pPr lvl="2" indent="1588">
              <a:spcBef>
                <a:spcPts val="600"/>
              </a:spcBef>
              <a:spcAft>
                <a:spcPts val="600"/>
              </a:spcAft>
            </a:pPr>
            <a:endParaRPr lang="en-US" sz="240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How Far Can You See Them?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53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62042" y="6503213"/>
            <a:ext cx="3386936" cy="354787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8132" y="1141768"/>
            <a:ext cx="6826911" cy="48950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Windfarm Visibility Analysis</a:t>
            </a:r>
          </a:p>
          <a:p>
            <a:pPr lvl="1" indent="1588">
              <a:spcAft>
                <a:spcPts val="600"/>
              </a:spcAft>
            </a:pPr>
            <a:endParaRPr lang="en-US" sz="200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Distances Matter?</a:t>
            </a:r>
            <a:endParaRPr lang="en-US" dirty="0"/>
          </a:p>
        </p:txBody>
      </p:sp>
      <p:pic>
        <p:nvPicPr>
          <p:cNvPr id="11" name="Picture 2" descr="D:\Bob\Argonne\NAEP Presentations\NAEP2012\Proceedings\VITD\RatingDistanc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0341" y="1607362"/>
            <a:ext cx="6654470" cy="3604114"/>
          </a:xfrm>
          <a:prstGeom prst="rect">
            <a:avLst/>
          </a:prstGeom>
        </p:spPr>
      </p:pic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7023815" y="1763610"/>
            <a:ext cx="16002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Courier New" pitchFamily="49" charset="0"/>
              <a:buChar char="o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For 3 wind farms in Wyoming and Colorado</a:t>
            </a: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6998820" y="2970560"/>
            <a:ext cx="1905000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Courier New" pitchFamily="49" charset="0"/>
              <a:buChar char="o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14000"/>
              </a:lnSpc>
              <a:spcBef>
                <a:spcPts val="1200"/>
              </a:spcBef>
              <a:buFontTx/>
              <a:buNone/>
            </a:pPr>
            <a:r>
              <a:rPr lang="en-US" altLang="en-US" sz="1200" u="sng" dirty="0">
                <a:solidFill>
                  <a:schemeClr val="bg1"/>
                </a:solidFill>
                <a:latin typeface="Cambria" panose="02040503050406030204" pitchFamily="18" charset="0"/>
              </a:rPr>
              <a:t>Average Visibility Rating (AVR)</a:t>
            </a:r>
          </a:p>
          <a:p>
            <a:pPr>
              <a:lnSpc>
                <a:spcPct val="114000"/>
              </a:lnSpc>
              <a:spcBef>
                <a:spcPts val="1200"/>
              </a:spcBef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1-2 = low contrast</a:t>
            </a:r>
          </a:p>
          <a:p>
            <a:pPr>
              <a:lnSpc>
                <a:spcPct val="114000"/>
              </a:lnSpc>
              <a:spcBef>
                <a:spcPts val="1200"/>
              </a:spcBef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3-4 = moderate contrast</a:t>
            </a:r>
          </a:p>
          <a:p>
            <a:pPr>
              <a:lnSpc>
                <a:spcPct val="114000"/>
              </a:lnSpc>
              <a:spcBef>
                <a:spcPts val="1200"/>
              </a:spcBef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5-6 = high contrast, dominates 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280341" y="5355608"/>
            <a:ext cx="7670979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Cambria" panose="02040503050406030204" pitchFamily="18" charset="0"/>
              </a:rPr>
              <a:t>Wind facilities often dominated views beyond 10 mi</a:t>
            </a:r>
          </a:p>
          <a:p>
            <a:pPr marL="285750" indent="-285750">
              <a:spcBef>
                <a:spcPts val="6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Cambria" panose="02040503050406030204" pitchFamily="18" charset="0"/>
              </a:rPr>
              <a:t>Easily visible beyond 20 mi</a:t>
            </a:r>
          </a:p>
          <a:p>
            <a:pPr marL="285750" indent="-285750">
              <a:spcBef>
                <a:spcPts val="6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Cambria" panose="02040503050406030204" pitchFamily="18" charset="0"/>
              </a:rPr>
              <a:t>Under optimal conditions, visible beyond 35 mi</a:t>
            </a:r>
          </a:p>
          <a:p>
            <a:pPr marL="285750" indent="-285750">
              <a:spcBef>
                <a:spcPts val="6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Cambria" panose="02040503050406030204" pitchFamily="18" charset="0"/>
              </a:rPr>
              <a:t>Synchronized flashing red lights visible beyond 35 mi at night</a:t>
            </a:r>
          </a:p>
        </p:txBody>
      </p:sp>
    </p:spTree>
    <p:extLst>
      <p:ext uri="{BB962C8B-B14F-4D97-AF65-F5344CB8AC3E}">
        <p14:creationId xmlns:p14="http://schemas.microsoft.com/office/powerpoint/2010/main" val="361239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8132" y="1141768"/>
            <a:ext cx="6826911" cy="48950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Transmission Visibility Analysis</a:t>
            </a:r>
          </a:p>
          <a:p>
            <a:pPr lvl="1" indent="1588">
              <a:spcAft>
                <a:spcPts val="600"/>
              </a:spcAft>
            </a:pPr>
            <a:endParaRPr lang="en-US" sz="200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Distances Matter?</a:t>
            </a:r>
            <a:endParaRPr lang="en-US" dirty="0"/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6541025" y="1690460"/>
            <a:ext cx="16002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Courier New" pitchFamily="49" charset="0"/>
              <a:buChar char="o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For </a:t>
            </a:r>
            <a:r>
              <a:rPr lang="en-US" altLang="en-US" sz="1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three </a:t>
            </a:r>
            <a:r>
              <a:rPr lang="en-US" alt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500 kV lattice tower facilities in Idaho, Nevada, and California </a:t>
            </a: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6508715" y="3007135"/>
            <a:ext cx="1905000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Courier New" pitchFamily="49" charset="0"/>
              <a:buChar char="o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lnSpc>
                <a:spcPct val="114000"/>
              </a:lnSpc>
              <a:spcBef>
                <a:spcPts val="1200"/>
              </a:spcBef>
              <a:buFontTx/>
              <a:buNone/>
            </a:pPr>
            <a:r>
              <a:rPr lang="en-US" altLang="en-US" sz="1200" u="sng" dirty="0">
                <a:solidFill>
                  <a:schemeClr val="bg1"/>
                </a:solidFill>
                <a:latin typeface="Cambria" panose="02040503050406030204" pitchFamily="18" charset="0"/>
              </a:rPr>
              <a:t>Average Visibility Rating (AVR)</a:t>
            </a:r>
          </a:p>
          <a:p>
            <a:pPr>
              <a:lnSpc>
                <a:spcPct val="114000"/>
              </a:lnSpc>
              <a:spcBef>
                <a:spcPts val="1200"/>
              </a:spcBef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1-2 = low contrast</a:t>
            </a:r>
          </a:p>
          <a:p>
            <a:pPr>
              <a:lnSpc>
                <a:spcPct val="114000"/>
              </a:lnSpc>
              <a:spcBef>
                <a:spcPts val="1200"/>
              </a:spcBef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3-4 = moderate contrast</a:t>
            </a:r>
          </a:p>
          <a:p>
            <a:pPr>
              <a:lnSpc>
                <a:spcPct val="114000"/>
              </a:lnSpc>
              <a:spcBef>
                <a:spcPts val="1200"/>
              </a:spcBef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  <a:latin typeface="Cambria" panose="02040503050406030204" pitchFamily="18" charset="0"/>
              </a:rPr>
              <a:t>5-6 = high contrast, dominates 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280341" y="5355608"/>
            <a:ext cx="7670979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Cambria" panose="02040503050406030204" pitchFamily="18" charset="0"/>
              </a:rPr>
              <a:t>Facilities sometimes dominated views beyond 2 mi.</a:t>
            </a:r>
          </a:p>
          <a:p>
            <a:pPr marL="285750" indent="-285750">
              <a:spcBef>
                <a:spcPts val="6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Cambria" panose="02040503050406030204" pitchFamily="18" charset="0"/>
              </a:rPr>
              <a:t>Sometimes easily visible beyond 5 mi</a:t>
            </a:r>
          </a:p>
          <a:p>
            <a:pPr marL="285750" indent="-285750">
              <a:spcBef>
                <a:spcPts val="6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Cambria" panose="02040503050406030204" pitchFamily="18" charset="0"/>
              </a:rPr>
              <a:t>Under optimal conditions, visible beyond 15 mi</a:t>
            </a:r>
          </a:p>
          <a:p>
            <a:pPr marL="285750" indent="-285750">
              <a:spcBef>
                <a:spcPts val="6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Cambria" panose="02040503050406030204" pitchFamily="18" charset="0"/>
              </a:rPr>
              <a:t>Very sensitive to backdrop</a:t>
            </a: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06" y="1598242"/>
            <a:ext cx="5780837" cy="3685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86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62042" y="6503213"/>
            <a:ext cx="3386936" cy="354787"/>
          </a:xfrm>
          <a:prstGeom prst="rect">
            <a:avLst/>
          </a:prstGeom>
          <a:solidFill>
            <a:srgbClr val="1010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185675"/>
            <a:ext cx="5272431" cy="48950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000" dirty="0" smtClean="0"/>
              <a:t>Solar Visibility Analysis</a:t>
            </a:r>
          </a:p>
          <a:p>
            <a:pPr marL="295275" lvl="1" indent="0">
              <a:lnSpc>
                <a:spcPct val="114000"/>
              </a:lnSpc>
              <a:spcBef>
                <a:spcPts val="1200"/>
              </a:spcBef>
              <a:buNone/>
            </a:pPr>
            <a:r>
              <a:rPr lang="en-US" altLang="en-US" sz="1600" dirty="0">
                <a:ea typeface="ＭＳ Ｐゴシック" pitchFamily="34" charset="-128"/>
              </a:rPr>
              <a:t>No </a:t>
            </a:r>
            <a:r>
              <a:rPr lang="en-US" altLang="en-US" sz="1600" dirty="0" smtClean="0">
                <a:ea typeface="ＭＳ Ｐゴシック" pitchFamily="34" charset="-128"/>
              </a:rPr>
              <a:t>formal </a:t>
            </a:r>
            <a:r>
              <a:rPr lang="en-US" altLang="en-US" sz="1600" dirty="0">
                <a:ea typeface="ＭＳ Ｐゴシック" pitchFamily="34" charset="-128"/>
              </a:rPr>
              <a:t>study, but:</a:t>
            </a:r>
          </a:p>
          <a:p>
            <a:pPr lvl="1">
              <a:lnSpc>
                <a:spcPct val="114000"/>
              </a:lnSpc>
              <a:spcBef>
                <a:spcPts val="1200"/>
              </a:spcBef>
            </a:pPr>
            <a:r>
              <a:rPr lang="en-US" altLang="en-US" sz="1600" dirty="0">
                <a:ea typeface="ＭＳ Ｐゴシック" pitchFamily="34" charset="-128"/>
              </a:rPr>
              <a:t>Small parabolic trough facility (300 acres) easily visible at 14 mi</a:t>
            </a:r>
          </a:p>
          <a:p>
            <a:pPr lvl="1">
              <a:lnSpc>
                <a:spcPct val="114000"/>
              </a:lnSpc>
              <a:spcBef>
                <a:spcPts val="1200"/>
              </a:spcBef>
            </a:pPr>
            <a:r>
              <a:rPr lang="en-US" altLang="en-US" sz="1600" dirty="0">
                <a:ea typeface="ＭＳ Ｐゴシック" pitchFamily="34" charset="-128"/>
              </a:rPr>
              <a:t>Small photovoltaic facility visible beyond 20 mi</a:t>
            </a:r>
          </a:p>
          <a:p>
            <a:pPr lvl="2">
              <a:lnSpc>
                <a:spcPct val="114000"/>
              </a:lnSpc>
              <a:spcBef>
                <a:spcPts val="1200"/>
              </a:spcBef>
            </a:pPr>
            <a:r>
              <a:rPr lang="en-US" altLang="en-US" sz="1400" dirty="0">
                <a:ea typeface="ＭＳ Ｐゴシック" pitchFamily="34" charset="-128"/>
              </a:rPr>
              <a:t>Both not recognizable as solar facilities at long distances</a:t>
            </a:r>
          </a:p>
          <a:p>
            <a:pPr lvl="1">
              <a:lnSpc>
                <a:spcPct val="114000"/>
              </a:lnSpc>
              <a:spcBef>
                <a:spcPts val="1200"/>
              </a:spcBef>
            </a:pPr>
            <a:r>
              <a:rPr lang="en-US" altLang="en-US" sz="1600" dirty="0" err="1">
                <a:ea typeface="ＭＳ Ｐゴシック" pitchFamily="34" charset="-128"/>
              </a:rPr>
              <a:t>Ivanpah</a:t>
            </a:r>
            <a:r>
              <a:rPr lang="en-US" altLang="en-US" sz="1600" dirty="0">
                <a:ea typeface="ＭＳ Ｐゴシック" pitchFamily="34" charset="-128"/>
              </a:rPr>
              <a:t> Power Tower facility easily visible at  </a:t>
            </a:r>
            <a:r>
              <a:rPr lang="en-US" altLang="en-US" sz="1600" dirty="0" smtClean="0">
                <a:ea typeface="ＭＳ Ｐゴシック" pitchFamily="34" charset="-128"/>
              </a:rPr>
              <a:t>        35 </a:t>
            </a:r>
            <a:r>
              <a:rPr lang="en-US" altLang="en-US" sz="1600" dirty="0">
                <a:ea typeface="ＭＳ Ｐゴシック" pitchFamily="34" charset="-128"/>
              </a:rPr>
              <a:t>mi, likely visible at much greater </a:t>
            </a:r>
            <a:r>
              <a:rPr lang="en-US" altLang="en-US" sz="1600" dirty="0" smtClean="0">
                <a:ea typeface="ＭＳ Ｐゴシック" pitchFamily="34" charset="-128"/>
              </a:rPr>
              <a:t>distance</a:t>
            </a:r>
            <a:endParaRPr lang="en-US" altLang="en-US" sz="1600" dirty="0">
              <a:ea typeface="ＭＳ Ｐゴシック" pitchFamily="34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Distances Matter?</a:t>
            </a:r>
            <a:endParaRPr lang="en-US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41124" y="1755648"/>
            <a:ext cx="3335161" cy="22098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/>
          <a:srcRect t="3838" b="10683"/>
          <a:stretch/>
        </p:blipFill>
        <p:spPr bwMode="auto">
          <a:xfrm>
            <a:off x="14629" y="4665255"/>
            <a:ext cx="8763611" cy="2189079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041343" y="4751062"/>
            <a:ext cx="274145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Courier New" pitchFamily="49" charset="0"/>
              <a:buChar char="o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Ivanpah</a:t>
            </a:r>
            <a:r>
              <a:rPr lang="en-US" altLang="en-US" sz="1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Solar Power Tower Facility at 35 mi </a:t>
            </a:r>
          </a:p>
        </p:txBody>
      </p:sp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5750764" y="3982342"/>
            <a:ext cx="30607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Courier New" pitchFamily="49" charset="0"/>
              <a:buChar char="o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/>
                </a:solidFill>
                <a:latin typeface="Arial Unicode MS" pitchFamily="34" charset="-128"/>
              </a:rPr>
              <a:t>Parabolic trough and photovoltaic facilities at 10 mi </a:t>
            </a:r>
          </a:p>
        </p:txBody>
      </p:sp>
    </p:spTree>
    <p:extLst>
      <p:ext uri="{BB962C8B-B14F-4D97-AF65-F5344CB8AC3E}">
        <p14:creationId xmlns:p14="http://schemas.microsoft.com/office/powerpoint/2010/main" val="298415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726985"/>
            <a:ext cx="3699663" cy="489509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dirty="0" smtClean="0"/>
              <a:t>Highly Visible at Night</a:t>
            </a:r>
          </a:p>
          <a:p>
            <a:pPr marL="509588" lvl="1">
              <a:lnSpc>
                <a:spcPct val="114000"/>
              </a:lnSpc>
              <a:spcBef>
                <a:spcPts val="1800"/>
              </a:spcBef>
            </a:pPr>
            <a:r>
              <a:rPr lang="en-US" altLang="en-US" sz="2000" dirty="0">
                <a:ea typeface="ＭＳ Ｐゴシック" pitchFamily="34" charset="-128"/>
              </a:rPr>
              <a:t>Synchronized flashing lights on wind </a:t>
            </a:r>
            <a:r>
              <a:rPr lang="en-US" altLang="en-US" sz="2000" dirty="0" smtClean="0">
                <a:ea typeface="ＭＳ Ｐゴシック" pitchFamily="34" charset="-128"/>
              </a:rPr>
              <a:t>turbines</a:t>
            </a:r>
            <a:endParaRPr lang="en-US" altLang="en-US" sz="2000" dirty="0">
              <a:ea typeface="ＭＳ Ｐゴシック" pitchFamily="34" charset="-128"/>
            </a:endParaRPr>
          </a:p>
          <a:p>
            <a:pPr marL="509588" lvl="1">
              <a:lnSpc>
                <a:spcPct val="114000"/>
              </a:lnSpc>
              <a:spcBef>
                <a:spcPts val="1800"/>
              </a:spcBef>
            </a:pPr>
            <a:r>
              <a:rPr lang="en-US" altLang="en-US" sz="2000" dirty="0">
                <a:ea typeface="ＭＳ Ｐゴシック" pitchFamily="34" charset="-128"/>
              </a:rPr>
              <a:t>Power block lighting at solar facilities</a:t>
            </a:r>
          </a:p>
          <a:p>
            <a:pPr marL="509588" lvl="1">
              <a:lnSpc>
                <a:spcPct val="114000"/>
              </a:lnSpc>
              <a:spcBef>
                <a:spcPts val="1800"/>
              </a:spcBef>
            </a:pPr>
            <a:r>
              <a:rPr lang="en-US" altLang="en-US" sz="2000" dirty="0">
                <a:ea typeface="ＭＳ Ｐゴシック" pitchFamily="34" charset="-128"/>
              </a:rPr>
              <a:t>Transmission substations</a:t>
            </a:r>
          </a:p>
          <a:p>
            <a:pPr marL="509588" lvl="1">
              <a:lnSpc>
                <a:spcPct val="114000"/>
              </a:lnSpc>
              <a:spcBef>
                <a:spcPts val="1800"/>
              </a:spcBef>
            </a:pPr>
            <a:r>
              <a:rPr lang="en-US" altLang="en-US" sz="2000" dirty="0">
                <a:ea typeface="ＭＳ Ｐゴシック" pitchFamily="34" charset="-128"/>
              </a:rPr>
              <a:t>Generally visible as far or farther than during the day</a:t>
            </a:r>
            <a:endParaRPr lang="en-US" sz="200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Distances Matter?</a:t>
            </a:r>
            <a:endParaRPr lang="en-US" dirty="0"/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5099050" y="5815339"/>
            <a:ext cx="35179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Courier New" pitchFamily="49" charset="0"/>
              <a:buChar char="o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chemeClr val="bg1"/>
                </a:solidFill>
                <a:latin typeface="Arial Unicode MS" pitchFamily="34" charset="-128"/>
              </a:rPr>
              <a:t>Nevada Solar One facility (left) and substation (right), Nevada</a:t>
            </a:r>
          </a:p>
        </p:txBody>
      </p:sp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6719888" y="3899635"/>
            <a:ext cx="18970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Courier New" pitchFamily="49" charset="0"/>
              <a:buChar char="o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chemeClr val="bg1"/>
                </a:solidFill>
                <a:latin typeface="Arial Unicode MS" pitchFamily="34" charset="-128"/>
              </a:rPr>
              <a:t>Cedar Creek Windfarm, Colorado</a:t>
            </a: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22725" y="1478494"/>
            <a:ext cx="4594225" cy="2377351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22725" y="4343299"/>
            <a:ext cx="4594225" cy="145097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23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62042" y="6503213"/>
            <a:ext cx="3386936" cy="354787"/>
          </a:xfrm>
          <a:prstGeom prst="rect">
            <a:avLst/>
          </a:prstGeom>
          <a:solidFill>
            <a:srgbClr val="1010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185675"/>
            <a:ext cx="5272431" cy="48950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 smtClean="0"/>
              <a:t>Conclusion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Distances Matter?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" y="4125773"/>
            <a:ext cx="8791848" cy="2710282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603495" y="1732706"/>
            <a:ext cx="7684618" cy="198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altLang="en-US" sz="2800" dirty="0">
                <a:solidFill>
                  <a:schemeClr val="bg1"/>
                </a:solidFill>
                <a:latin typeface="Cambria" panose="02040503050406030204" pitchFamily="18" charset="0"/>
                <a:ea typeface="ＭＳ Ｐゴシック" pitchFamily="34" charset="-128"/>
              </a:rPr>
              <a:t>Large facilities + large structures + highly reflective surfaces + rectilinear geometry + moving parts + glare + lighting + sited in open landscapes = long-distance </a:t>
            </a:r>
            <a:r>
              <a:rPr lang="en-US" altLang="en-US" sz="2800" dirty="0" smtClean="0">
                <a:solidFill>
                  <a:schemeClr val="bg1"/>
                </a:solidFill>
                <a:latin typeface="Cambria" panose="02040503050406030204" pitchFamily="18" charset="0"/>
                <a:ea typeface="ＭＳ Ｐゴシック" pitchFamily="34" charset="-128"/>
              </a:rPr>
              <a:t>visibility</a:t>
            </a:r>
            <a:r>
              <a:rPr lang="en-US" altLang="en-US" sz="2800" b="1" dirty="0" smtClean="0">
                <a:solidFill>
                  <a:schemeClr val="bg1"/>
                </a:solidFill>
                <a:latin typeface="Cambria" panose="02040503050406030204" pitchFamily="18" charset="0"/>
                <a:ea typeface="ＭＳ Ｐゴシック" pitchFamily="34" charset="-128"/>
              </a:rPr>
              <a:t>.</a:t>
            </a:r>
            <a:endParaRPr lang="en-US" altLang="en-US" sz="2800" dirty="0">
              <a:solidFill>
                <a:schemeClr val="bg1"/>
              </a:solidFill>
              <a:latin typeface="Cambria" panose="02040503050406030204" pitchFamily="18" charset="0"/>
              <a:ea typeface="ＭＳ Ｐゴシック" pitchFamily="34" charset="-128"/>
            </a:endParaRPr>
          </a:p>
        </p:txBody>
      </p:sp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5945453" y="4198848"/>
            <a:ext cx="28035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Courier New" pitchFamily="49" charset="0"/>
              <a:buChar char="o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dirty="0" err="1">
                <a:latin typeface="Arial Unicode MS" pitchFamily="34" charset="-128"/>
              </a:rPr>
              <a:t>Ivanpah</a:t>
            </a:r>
            <a:r>
              <a:rPr lang="en-US" altLang="en-US" sz="1000" dirty="0">
                <a:latin typeface="Arial Unicode MS" pitchFamily="34" charset="-128"/>
              </a:rPr>
              <a:t> Solar Power Tower Facility, California</a:t>
            </a:r>
          </a:p>
        </p:txBody>
      </p:sp>
    </p:spTree>
    <p:extLst>
      <p:ext uri="{BB962C8B-B14F-4D97-AF65-F5344CB8AC3E}">
        <p14:creationId xmlns:p14="http://schemas.microsoft.com/office/powerpoint/2010/main" val="380792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62042" y="6503213"/>
            <a:ext cx="3386936" cy="354787"/>
          </a:xfrm>
          <a:prstGeom prst="rect">
            <a:avLst/>
          </a:prstGeom>
          <a:solidFill>
            <a:srgbClr val="1010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185675"/>
            <a:ext cx="5272431" cy="48950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 smtClean="0"/>
              <a:t>For More Info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dirty="0"/>
              <a:t>Project Visibility and Contrast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Distances Matter?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75" y="1900907"/>
            <a:ext cx="3491273" cy="439545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015" b="4015"/>
          <a:stretch/>
        </p:blipFill>
        <p:spPr bwMode="auto">
          <a:xfrm>
            <a:off x="4615890" y="1719075"/>
            <a:ext cx="3503917" cy="45278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482029" y="6415436"/>
            <a:ext cx="1772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sullivan@anl.gov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9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Unit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4735</TotalTime>
  <Words>857</Words>
  <Application>Microsoft Office PowerPoint</Application>
  <PresentationFormat>On-screen Show (4:3)</PresentationFormat>
  <Paragraphs>156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2_UnitTitle</vt:lpstr>
      <vt:lpstr>3_Body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BLM_SA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L Colvin</dc:creator>
  <cp:lastModifiedBy>Brandon L Colvin</cp:lastModifiedBy>
  <cp:revision>169</cp:revision>
  <dcterms:created xsi:type="dcterms:W3CDTF">2015-01-14T20:26:51Z</dcterms:created>
  <dcterms:modified xsi:type="dcterms:W3CDTF">2016-05-12T16:27:53Z</dcterms:modified>
</cp:coreProperties>
</file>