
<file path=[Content_Types].xml><?xml version="1.0" encoding="utf-8"?>
<Types xmlns="http://schemas.openxmlformats.org/package/2006/content-types">
  <Default Extension="png" ContentType="image/png"/>
  <Default Extension="jpeg" ContentType="image/jpeg"/>
  <Default Extension="wmf" ContentType="image/x-wmf"/>
  <Default Extension="jpe"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tiff" ContentType="image/tiff"/>
  <Default Extension="tif" ContentType="image/tif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14"/>
  </p:notesMasterIdLst>
  <p:handoutMasterIdLst>
    <p:handoutMasterId r:id="rId115"/>
  </p:handoutMasterIdLst>
  <p:sldIdLst>
    <p:sldId id="513" r:id="rId3"/>
    <p:sldId id="400" r:id="rId4"/>
    <p:sldId id="396" r:id="rId5"/>
    <p:sldId id="397" r:id="rId6"/>
    <p:sldId id="450" r:id="rId7"/>
    <p:sldId id="539" r:id="rId8"/>
    <p:sldId id="538" r:id="rId9"/>
    <p:sldId id="553" r:id="rId10"/>
    <p:sldId id="541" r:id="rId11"/>
    <p:sldId id="453" r:id="rId12"/>
    <p:sldId id="503" r:id="rId13"/>
    <p:sldId id="532" r:id="rId14"/>
    <p:sldId id="491" r:id="rId15"/>
    <p:sldId id="492" r:id="rId16"/>
    <p:sldId id="494" r:id="rId17"/>
    <p:sldId id="493" r:id="rId18"/>
    <p:sldId id="534" r:id="rId19"/>
    <p:sldId id="533" r:id="rId20"/>
    <p:sldId id="542" r:id="rId21"/>
    <p:sldId id="543" r:id="rId22"/>
    <p:sldId id="544" r:id="rId23"/>
    <p:sldId id="525" r:id="rId24"/>
    <p:sldId id="526" r:id="rId25"/>
    <p:sldId id="520" r:id="rId26"/>
    <p:sldId id="522" r:id="rId27"/>
    <p:sldId id="545" r:id="rId28"/>
    <p:sldId id="524" r:id="rId29"/>
    <p:sldId id="551" r:id="rId30"/>
    <p:sldId id="552" r:id="rId31"/>
    <p:sldId id="449" r:id="rId32"/>
    <p:sldId id="422" r:id="rId33"/>
    <p:sldId id="423" r:id="rId34"/>
    <p:sldId id="489" r:id="rId35"/>
    <p:sldId id="424" r:id="rId36"/>
    <p:sldId id="506" r:id="rId37"/>
    <p:sldId id="484" r:id="rId38"/>
    <p:sldId id="549" r:id="rId39"/>
    <p:sldId id="523" r:id="rId40"/>
    <p:sldId id="428" r:id="rId41"/>
    <p:sldId id="540" r:id="rId42"/>
    <p:sldId id="425" r:id="rId43"/>
    <p:sldId id="500" r:id="rId44"/>
    <p:sldId id="427" r:id="rId45"/>
    <p:sldId id="501" r:id="rId46"/>
    <p:sldId id="447" r:id="rId47"/>
    <p:sldId id="505" r:id="rId48"/>
    <p:sldId id="548" r:id="rId49"/>
    <p:sldId id="431" r:id="rId50"/>
    <p:sldId id="476" r:id="rId51"/>
    <p:sldId id="448" r:id="rId52"/>
    <p:sldId id="270" r:id="rId53"/>
    <p:sldId id="310" r:id="rId54"/>
    <p:sldId id="316" r:id="rId55"/>
    <p:sldId id="444" r:id="rId56"/>
    <p:sldId id="509" r:id="rId57"/>
    <p:sldId id="508" r:id="rId58"/>
    <p:sldId id="287" r:id="rId59"/>
    <p:sldId id="471" r:id="rId60"/>
    <p:sldId id="472" r:id="rId61"/>
    <p:sldId id="473" r:id="rId62"/>
    <p:sldId id="546" r:id="rId63"/>
    <p:sldId id="547" r:id="rId64"/>
    <p:sldId id="529" r:id="rId65"/>
    <p:sldId id="510" r:id="rId66"/>
    <p:sldId id="527" r:id="rId67"/>
    <p:sldId id="374" r:id="rId68"/>
    <p:sldId id="327" r:id="rId69"/>
    <p:sldId id="443" r:id="rId70"/>
    <p:sldId id="326" r:id="rId71"/>
    <p:sldId id="359" r:id="rId72"/>
    <p:sldId id="358" r:id="rId73"/>
    <p:sldId id="446" r:id="rId74"/>
    <p:sldId id="451" r:id="rId75"/>
    <p:sldId id="512" r:id="rId76"/>
    <p:sldId id="320" r:id="rId77"/>
    <p:sldId id="328" r:id="rId78"/>
    <p:sldId id="442" r:id="rId79"/>
    <p:sldId id="460" r:id="rId80"/>
    <p:sldId id="461" r:id="rId81"/>
    <p:sldId id="462" r:id="rId82"/>
    <p:sldId id="323" r:id="rId83"/>
    <p:sldId id="331" r:id="rId84"/>
    <p:sldId id="333" r:id="rId85"/>
    <p:sldId id="402" r:id="rId86"/>
    <p:sldId id="499" r:id="rId87"/>
    <p:sldId id="336" r:id="rId88"/>
    <p:sldId id="498" r:id="rId89"/>
    <p:sldId id="497" r:id="rId90"/>
    <p:sldId id="550" r:id="rId91"/>
    <p:sldId id="340" r:id="rId92"/>
    <p:sldId id="334" r:id="rId93"/>
    <p:sldId id="342" r:id="rId94"/>
    <p:sldId id="341" r:id="rId95"/>
    <p:sldId id="292" r:id="rId96"/>
    <p:sldId id="291" r:id="rId97"/>
    <p:sldId id="466" r:id="rId98"/>
    <p:sldId id="474" r:id="rId99"/>
    <p:sldId id="475" r:id="rId100"/>
    <p:sldId id="294" r:id="rId101"/>
    <p:sldId id="345" r:id="rId102"/>
    <p:sldId id="346" r:id="rId103"/>
    <p:sldId id="463" r:id="rId104"/>
    <p:sldId id="504" r:id="rId105"/>
    <p:sldId id="347" r:id="rId106"/>
    <p:sldId id="350" r:id="rId107"/>
    <p:sldId id="490" r:id="rId108"/>
    <p:sldId id="293" r:id="rId109"/>
    <p:sldId id="455" r:id="rId110"/>
    <p:sldId id="456" r:id="rId111"/>
    <p:sldId id="352" r:id="rId112"/>
    <p:sldId id="514" r:id="rId113"/>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00FFFF"/>
    <a:srgbClr val="FF9900"/>
    <a:srgbClr val="00FF00"/>
    <a:srgbClr val="66CCFF"/>
    <a:srgbClr val="9900FF"/>
    <a:srgbClr val="FF3399"/>
    <a:srgbClr val="CC00CC"/>
    <a:srgbClr val="FF9933"/>
    <a:srgbClr val="99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07" autoAdjust="0"/>
    <p:restoredTop sz="87234" autoAdjust="0"/>
  </p:normalViewPr>
  <p:slideViewPr>
    <p:cSldViewPr>
      <p:cViewPr>
        <p:scale>
          <a:sx n="64" d="100"/>
          <a:sy n="64" d="100"/>
        </p:scale>
        <p:origin x="-1314" y="36"/>
      </p:cViewPr>
      <p:guideLst>
        <p:guide orient="horz" pos="2160"/>
        <p:guide pos="2880"/>
      </p:guideLst>
    </p:cSldViewPr>
  </p:slideViewPr>
  <p:outlineViewPr>
    <p:cViewPr>
      <p:scale>
        <a:sx n="33" d="100"/>
        <a:sy n="33" d="100"/>
      </p:scale>
      <p:origin x="0" y="4536"/>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65" d="100"/>
          <a:sy n="65" d="100"/>
        </p:scale>
        <p:origin x="-2136" y="-96"/>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viewProps" Target="viewProps.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slide" Target="slides/slide108.xml"/><Relationship Id="rId115" Type="http://schemas.openxmlformats.org/officeDocument/2006/relationships/handoutMaster" Target="handoutMasters/handout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notesMaster" Target="notesMasters/notesMaster1.xml"/><Relationship Id="rId119"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60B149-9DB8-4A2D-A9FA-02701B39CB36}" type="doc">
      <dgm:prSet loTypeId="urn:microsoft.com/office/officeart/2005/8/layout/pyramid1" loCatId="pyramid" qsTypeId="urn:microsoft.com/office/officeart/2005/8/quickstyle/3d7" qsCatId="3D" csTypeId="urn:microsoft.com/office/officeart/2005/8/colors/colorful1" csCatId="colorful" phldr="1"/>
      <dgm:spPr/>
    </dgm:pt>
    <dgm:pt modelId="{903C33A8-084C-45DB-A4D0-CB64541F69ED}">
      <dgm:prSet phldrT="[Text]" custT="1"/>
      <dgm:spPr>
        <a:solidFill>
          <a:srgbClr val="FF9900"/>
        </a:solidFill>
      </dgm:spPr>
      <dgm:t>
        <a:bodyPr/>
        <a:lstStyle/>
        <a:p>
          <a:r>
            <a:rPr lang="en-US" sz="2000" b="1" dirty="0" smtClean="0">
              <a:solidFill>
                <a:schemeClr val="bg1"/>
              </a:solidFill>
            </a:rPr>
            <a:t>Activity-based Management</a:t>
          </a:r>
        </a:p>
        <a:p>
          <a:r>
            <a:rPr lang="en-US" sz="2000" i="1" dirty="0" smtClean="0">
              <a:solidFill>
                <a:schemeClr val="bg1"/>
              </a:solidFill>
            </a:rPr>
            <a:t>(Focus only on desired activities)</a:t>
          </a:r>
          <a:endParaRPr lang="en-US" sz="2000" i="1" dirty="0">
            <a:solidFill>
              <a:schemeClr val="bg1"/>
            </a:solidFill>
          </a:endParaRPr>
        </a:p>
      </dgm:t>
    </dgm:pt>
    <dgm:pt modelId="{18E6781D-B449-44BE-A61E-AA43807EBBEC}" type="parTrans" cxnId="{3AD076D4-D865-45F1-91BA-D44A36C0F809}">
      <dgm:prSet/>
      <dgm:spPr/>
      <dgm:t>
        <a:bodyPr/>
        <a:lstStyle/>
        <a:p>
          <a:endParaRPr lang="en-US"/>
        </a:p>
      </dgm:t>
    </dgm:pt>
    <dgm:pt modelId="{15D1A92A-981E-422B-A8C1-8340A6769D94}" type="sibTrans" cxnId="{3AD076D4-D865-45F1-91BA-D44A36C0F809}">
      <dgm:prSet/>
      <dgm:spPr/>
      <dgm:t>
        <a:bodyPr/>
        <a:lstStyle/>
        <a:p>
          <a:endParaRPr lang="en-US"/>
        </a:p>
      </dgm:t>
    </dgm:pt>
    <dgm:pt modelId="{D8836615-639C-47C5-9630-3F6E0480E9B2}">
      <dgm:prSet phldrT="[Text]" custT="1"/>
      <dgm:spPr>
        <a:solidFill>
          <a:srgbClr val="FFFF00"/>
        </a:solidFill>
      </dgm:spPr>
      <dgm:t>
        <a:bodyPr/>
        <a:lstStyle/>
        <a:p>
          <a:endParaRPr lang="en-US" sz="1400" dirty="0" smtClean="0">
            <a:solidFill>
              <a:schemeClr val="bg1"/>
            </a:solidFill>
          </a:endParaRPr>
        </a:p>
        <a:p>
          <a:endParaRPr lang="en-US" sz="1400" b="1" dirty="0" smtClean="0">
            <a:solidFill>
              <a:schemeClr val="bg1"/>
            </a:solidFill>
          </a:endParaRPr>
        </a:p>
        <a:p>
          <a:endParaRPr lang="en-US" sz="1400" i="1" dirty="0">
            <a:solidFill>
              <a:schemeClr val="bg1"/>
            </a:solidFill>
          </a:endParaRPr>
        </a:p>
      </dgm:t>
    </dgm:pt>
    <dgm:pt modelId="{B19062CF-47D4-4FF8-8F59-57F72B501DAC}" type="sibTrans" cxnId="{C4433EBE-94B1-4669-A3A6-0CDFBF115F9B}">
      <dgm:prSet/>
      <dgm:spPr/>
      <dgm:t>
        <a:bodyPr/>
        <a:lstStyle/>
        <a:p>
          <a:endParaRPr lang="en-US"/>
        </a:p>
      </dgm:t>
    </dgm:pt>
    <dgm:pt modelId="{B2E3267B-3326-45BA-9B57-3E17BF6F0C31}" type="parTrans" cxnId="{C4433EBE-94B1-4669-A3A6-0CDFBF115F9B}">
      <dgm:prSet/>
      <dgm:spPr/>
      <dgm:t>
        <a:bodyPr/>
        <a:lstStyle/>
        <a:p>
          <a:endParaRPr lang="en-US"/>
        </a:p>
      </dgm:t>
    </dgm:pt>
    <dgm:pt modelId="{D971A589-5B79-4C88-A68B-AE358291F344}">
      <dgm:prSet phldrT="[Text]" custT="1"/>
      <dgm:spPr>
        <a:gradFill rotWithShape="0">
          <a:gsLst>
            <a:gs pos="0">
              <a:srgbClr val="FFFF66"/>
            </a:gs>
            <a:gs pos="64000">
              <a:srgbClr val="F1C60F"/>
            </a:gs>
            <a:gs pos="100000">
              <a:srgbClr val="FF9900"/>
            </a:gs>
          </a:gsLst>
          <a:lin ang="5400000" scaled="0"/>
        </a:gradFill>
      </dgm:spPr>
      <dgm:t>
        <a:bodyPr/>
        <a:lstStyle/>
        <a:p>
          <a:endParaRPr lang="en-US" sz="1600" i="1" dirty="0">
            <a:solidFill>
              <a:schemeClr val="bg1"/>
            </a:solidFill>
          </a:endParaRPr>
        </a:p>
      </dgm:t>
    </dgm:pt>
    <dgm:pt modelId="{E2D7B9B3-4B68-4D08-85F0-3F1C1FDB64AC}" type="sibTrans" cxnId="{3C8F8D1A-DFCB-4EE8-9B51-AF8B375B26D9}">
      <dgm:prSet/>
      <dgm:spPr/>
      <dgm:t>
        <a:bodyPr/>
        <a:lstStyle/>
        <a:p>
          <a:endParaRPr lang="en-US"/>
        </a:p>
      </dgm:t>
    </dgm:pt>
    <dgm:pt modelId="{BA5F4755-8FBE-4316-821F-F5FA661C8D0A}" type="parTrans" cxnId="{3C8F8D1A-DFCB-4EE8-9B51-AF8B375B26D9}">
      <dgm:prSet/>
      <dgm:spPr/>
      <dgm:t>
        <a:bodyPr/>
        <a:lstStyle/>
        <a:p>
          <a:endParaRPr lang="en-US"/>
        </a:p>
      </dgm:t>
    </dgm:pt>
    <dgm:pt modelId="{4D254D22-DDBF-487A-A71A-04CAE480EBFC}" type="pres">
      <dgm:prSet presAssocID="{7860B149-9DB8-4A2D-A9FA-02701B39CB36}" presName="Name0" presStyleCnt="0">
        <dgm:presLayoutVars>
          <dgm:dir/>
          <dgm:animLvl val="lvl"/>
          <dgm:resizeHandles val="exact"/>
        </dgm:presLayoutVars>
      </dgm:prSet>
      <dgm:spPr/>
    </dgm:pt>
    <dgm:pt modelId="{2BCD6160-16EC-4469-BB7E-1BC1EA35905A}" type="pres">
      <dgm:prSet presAssocID="{D8836615-639C-47C5-9630-3F6E0480E9B2}" presName="Name8" presStyleCnt="0"/>
      <dgm:spPr/>
    </dgm:pt>
    <dgm:pt modelId="{A1C5DAFF-BDF3-4749-87D3-5FA5CF14C608}" type="pres">
      <dgm:prSet presAssocID="{D8836615-639C-47C5-9630-3F6E0480E9B2}" presName="level" presStyleLbl="node1" presStyleIdx="0" presStyleCnt="3">
        <dgm:presLayoutVars>
          <dgm:chMax val="1"/>
          <dgm:bulletEnabled val="1"/>
        </dgm:presLayoutVars>
      </dgm:prSet>
      <dgm:spPr/>
      <dgm:t>
        <a:bodyPr/>
        <a:lstStyle/>
        <a:p>
          <a:endParaRPr lang="en-US"/>
        </a:p>
      </dgm:t>
    </dgm:pt>
    <dgm:pt modelId="{4BB70C3A-6F69-4377-BD0A-A29A175A9700}" type="pres">
      <dgm:prSet presAssocID="{D8836615-639C-47C5-9630-3F6E0480E9B2}" presName="levelTx" presStyleLbl="revTx" presStyleIdx="0" presStyleCnt="0">
        <dgm:presLayoutVars>
          <dgm:chMax val="1"/>
          <dgm:bulletEnabled val="1"/>
        </dgm:presLayoutVars>
      </dgm:prSet>
      <dgm:spPr/>
      <dgm:t>
        <a:bodyPr/>
        <a:lstStyle/>
        <a:p>
          <a:endParaRPr lang="en-US"/>
        </a:p>
      </dgm:t>
    </dgm:pt>
    <dgm:pt modelId="{8A2545FD-AE26-4A5D-9AEC-3C69AD4D4680}" type="pres">
      <dgm:prSet presAssocID="{D971A589-5B79-4C88-A68B-AE358291F344}" presName="Name8" presStyleCnt="0"/>
      <dgm:spPr/>
    </dgm:pt>
    <dgm:pt modelId="{EBA326F9-EDA4-4ADD-8221-D91CDBBB8A21}" type="pres">
      <dgm:prSet presAssocID="{D971A589-5B79-4C88-A68B-AE358291F344}" presName="level" presStyleLbl="node1" presStyleIdx="1" presStyleCnt="3" custLinFactNeighborX="281" custLinFactNeighborY="-3119">
        <dgm:presLayoutVars>
          <dgm:chMax val="1"/>
          <dgm:bulletEnabled val="1"/>
        </dgm:presLayoutVars>
      </dgm:prSet>
      <dgm:spPr/>
      <dgm:t>
        <a:bodyPr/>
        <a:lstStyle/>
        <a:p>
          <a:endParaRPr lang="en-US"/>
        </a:p>
      </dgm:t>
    </dgm:pt>
    <dgm:pt modelId="{81B9A751-28B0-474A-90AD-AE673356D389}" type="pres">
      <dgm:prSet presAssocID="{D971A589-5B79-4C88-A68B-AE358291F344}" presName="levelTx" presStyleLbl="revTx" presStyleIdx="0" presStyleCnt="0">
        <dgm:presLayoutVars>
          <dgm:chMax val="1"/>
          <dgm:bulletEnabled val="1"/>
        </dgm:presLayoutVars>
      </dgm:prSet>
      <dgm:spPr/>
      <dgm:t>
        <a:bodyPr/>
        <a:lstStyle/>
        <a:p>
          <a:endParaRPr lang="en-US"/>
        </a:p>
      </dgm:t>
    </dgm:pt>
    <dgm:pt modelId="{BCC657D6-46E0-4C82-8BBD-D34280EDDB3A}" type="pres">
      <dgm:prSet presAssocID="{903C33A8-084C-45DB-A4D0-CB64541F69ED}" presName="Name8" presStyleCnt="0"/>
      <dgm:spPr/>
    </dgm:pt>
    <dgm:pt modelId="{3C979AF7-3DAC-494E-ACA8-643880BDCB18}" type="pres">
      <dgm:prSet presAssocID="{903C33A8-084C-45DB-A4D0-CB64541F69ED}" presName="level" presStyleLbl="node1" presStyleIdx="2" presStyleCnt="3">
        <dgm:presLayoutVars>
          <dgm:chMax val="1"/>
          <dgm:bulletEnabled val="1"/>
        </dgm:presLayoutVars>
      </dgm:prSet>
      <dgm:spPr/>
      <dgm:t>
        <a:bodyPr/>
        <a:lstStyle/>
        <a:p>
          <a:endParaRPr lang="en-US"/>
        </a:p>
      </dgm:t>
    </dgm:pt>
    <dgm:pt modelId="{ABFC1BCC-2B66-417D-9431-7D3AB62EE894}" type="pres">
      <dgm:prSet presAssocID="{903C33A8-084C-45DB-A4D0-CB64541F69ED}" presName="levelTx" presStyleLbl="revTx" presStyleIdx="0" presStyleCnt="0">
        <dgm:presLayoutVars>
          <dgm:chMax val="1"/>
          <dgm:bulletEnabled val="1"/>
        </dgm:presLayoutVars>
      </dgm:prSet>
      <dgm:spPr/>
      <dgm:t>
        <a:bodyPr/>
        <a:lstStyle/>
        <a:p>
          <a:endParaRPr lang="en-US"/>
        </a:p>
      </dgm:t>
    </dgm:pt>
  </dgm:ptLst>
  <dgm:cxnLst>
    <dgm:cxn modelId="{3AD076D4-D865-45F1-91BA-D44A36C0F809}" srcId="{7860B149-9DB8-4A2D-A9FA-02701B39CB36}" destId="{903C33A8-084C-45DB-A4D0-CB64541F69ED}" srcOrd="2" destOrd="0" parTransId="{18E6781D-B449-44BE-A61E-AA43807EBBEC}" sibTransId="{15D1A92A-981E-422B-A8C1-8340A6769D94}"/>
    <dgm:cxn modelId="{0A633C6D-9DB2-4ECE-BDC1-D61B2D600D4A}" type="presOf" srcId="{D971A589-5B79-4C88-A68B-AE358291F344}" destId="{EBA326F9-EDA4-4ADD-8221-D91CDBBB8A21}" srcOrd="0" destOrd="0" presId="urn:microsoft.com/office/officeart/2005/8/layout/pyramid1"/>
    <dgm:cxn modelId="{89874EF4-7363-4845-905E-5E507519EBD4}" type="presOf" srcId="{D8836615-639C-47C5-9630-3F6E0480E9B2}" destId="{4BB70C3A-6F69-4377-BD0A-A29A175A9700}" srcOrd="1" destOrd="0" presId="urn:microsoft.com/office/officeart/2005/8/layout/pyramid1"/>
    <dgm:cxn modelId="{3C8F8D1A-DFCB-4EE8-9B51-AF8B375B26D9}" srcId="{7860B149-9DB8-4A2D-A9FA-02701B39CB36}" destId="{D971A589-5B79-4C88-A68B-AE358291F344}" srcOrd="1" destOrd="0" parTransId="{BA5F4755-8FBE-4316-821F-F5FA661C8D0A}" sibTransId="{E2D7B9B3-4B68-4D08-85F0-3F1C1FDB64AC}"/>
    <dgm:cxn modelId="{C4433EBE-94B1-4669-A3A6-0CDFBF115F9B}" srcId="{7860B149-9DB8-4A2D-A9FA-02701B39CB36}" destId="{D8836615-639C-47C5-9630-3F6E0480E9B2}" srcOrd="0" destOrd="0" parTransId="{B2E3267B-3326-45BA-9B57-3E17BF6F0C31}" sibTransId="{B19062CF-47D4-4FF8-8F59-57F72B501DAC}"/>
    <dgm:cxn modelId="{8106FEF6-9816-4B68-83C9-F0D8975B9F1D}" type="presOf" srcId="{903C33A8-084C-45DB-A4D0-CB64541F69ED}" destId="{3C979AF7-3DAC-494E-ACA8-643880BDCB18}" srcOrd="0" destOrd="0" presId="urn:microsoft.com/office/officeart/2005/8/layout/pyramid1"/>
    <dgm:cxn modelId="{8E955808-4562-402B-9AF7-19DD7424025B}" type="presOf" srcId="{D8836615-639C-47C5-9630-3F6E0480E9B2}" destId="{A1C5DAFF-BDF3-4749-87D3-5FA5CF14C608}" srcOrd="0" destOrd="0" presId="urn:microsoft.com/office/officeart/2005/8/layout/pyramid1"/>
    <dgm:cxn modelId="{8C47C285-018E-4BA0-B360-56160C1CEADF}" type="presOf" srcId="{D971A589-5B79-4C88-A68B-AE358291F344}" destId="{81B9A751-28B0-474A-90AD-AE673356D389}" srcOrd="1" destOrd="0" presId="urn:microsoft.com/office/officeart/2005/8/layout/pyramid1"/>
    <dgm:cxn modelId="{1FAE3A84-E1FE-433F-A9B5-F5AEF82B25BC}" type="presOf" srcId="{7860B149-9DB8-4A2D-A9FA-02701B39CB36}" destId="{4D254D22-DDBF-487A-A71A-04CAE480EBFC}" srcOrd="0" destOrd="0" presId="urn:microsoft.com/office/officeart/2005/8/layout/pyramid1"/>
    <dgm:cxn modelId="{32C4CDEC-F971-4020-A8F5-A3B6097DF05E}" type="presOf" srcId="{903C33A8-084C-45DB-A4D0-CB64541F69ED}" destId="{ABFC1BCC-2B66-417D-9431-7D3AB62EE894}" srcOrd="1" destOrd="0" presId="urn:microsoft.com/office/officeart/2005/8/layout/pyramid1"/>
    <dgm:cxn modelId="{3F7E9836-EDA2-4CD6-AA53-9FA389A0AD7F}" type="presParOf" srcId="{4D254D22-DDBF-487A-A71A-04CAE480EBFC}" destId="{2BCD6160-16EC-4469-BB7E-1BC1EA35905A}" srcOrd="0" destOrd="0" presId="urn:microsoft.com/office/officeart/2005/8/layout/pyramid1"/>
    <dgm:cxn modelId="{320D49B1-6507-4C58-B0DA-493430C9DF37}" type="presParOf" srcId="{2BCD6160-16EC-4469-BB7E-1BC1EA35905A}" destId="{A1C5DAFF-BDF3-4749-87D3-5FA5CF14C608}" srcOrd="0" destOrd="0" presId="urn:microsoft.com/office/officeart/2005/8/layout/pyramid1"/>
    <dgm:cxn modelId="{AA32133B-7252-4D23-9941-5150CC72FA7F}" type="presParOf" srcId="{2BCD6160-16EC-4469-BB7E-1BC1EA35905A}" destId="{4BB70C3A-6F69-4377-BD0A-A29A175A9700}" srcOrd="1" destOrd="0" presId="urn:microsoft.com/office/officeart/2005/8/layout/pyramid1"/>
    <dgm:cxn modelId="{EC04ABF6-E784-4A41-9F8A-EE351AEEBD44}" type="presParOf" srcId="{4D254D22-DDBF-487A-A71A-04CAE480EBFC}" destId="{8A2545FD-AE26-4A5D-9AEC-3C69AD4D4680}" srcOrd="1" destOrd="0" presId="urn:microsoft.com/office/officeart/2005/8/layout/pyramid1"/>
    <dgm:cxn modelId="{E5E9D906-6CFC-435F-98D7-CA04CABCAB81}" type="presParOf" srcId="{8A2545FD-AE26-4A5D-9AEC-3C69AD4D4680}" destId="{EBA326F9-EDA4-4ADD-8221-D91CDBBB8A21}" srcOrd="0" destOrd="0" presId="urn:microsoft.com/office/officeart/2005/8/layout/pyramid1"/>
    <dgm:cxn modelId="{14396F05-5FDA-4A14-9B35-1AC38DDFCDCC}" type="presParOf" srcId="{8A2545FD-AE26-4A5D-9AEC-3C69AD4D4680}" destId="{81B9A751-28B0-474A-90AD-AE673356D389}" srcOrd="1" destOrd="0" presId="urn:microsoft.com/office/officeart/2005/8/layout/pyramid1"/>
    <dgm:cxn modelId="{BD93EA3E-1AEC-45E1-9012-7AA0D0117652}" type="presParOf" srcId="{4D254D22-DDBF-487A-A71A-04CAE480EBFC}" destId="{BCC657D6-46E0-4C82-8BBD-D34280EDDB3A}" srcOrd="2" destOrd="0" presId="urn:microsoft.com/office/officeart/2005/8/layout/pyramid1"/>
    <dgm:cxn modelId="{AC40BEFF-0539-48CE-8174-9C29C8C3020C}" type="presParOf" srcId="{BCC657D6-46E0-4C82-8BBD-D34280EDDB3A}" destId="{3C979AF7-3DAC-494E-ACA8-643880BDCB18}" srcOrd="0" destOrd="0" presId="urn:microsoft.com/office/officeart/2005/8/layout/pyramid1"/>
    <dgm:cxn modelId="{023B6276-7FA3-4CAC-AFAA-CA231CC4CCD4}" type="presParOf" srcId="{BCC657D6-46E0-4C82-8BBD-D34280EDDB3A}" destId="{ABFC1BCC-2B66-417D-9431-7D3AB62EE89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860B149-9DB8-4A2D-A9FA-02701B39CB36}" type="doc">
      <dgm:prSet loTypeId="urn:microsoft.com/office/officeart/2005/8/layout/pyramid1" loCatId="pyramid" qsTypeId="urn:microsoft.com/office/officeart/2005/8/quickstyle/3d7" qsCatId="3D" csTypeId="urn:microsoft.com/office/officeart/2005/8/colors/colorful1" csCatId="colorful" phldr="1"/>
      <dgm:spPr/>
    </dgm:pt>
    <dgm:pt modelId="{D8836615-639C-47C5-9630-3F6E0480E9B2}">
      <dgm:prSet phldrT="[Text]" custT="1"/>
      <dgm:spPr>
        <a:solidFill>
          <a:srgbClr val="FFFF00"/>
        </a:solidFill>
      </dgm:spPr>
      <dgm:t>
        <a:bodyPr/>
        <a:lstStyle/>
        <a:p>
          <a:endParaRPr lang="en-US" sz="1400" dirty="0" smtClean="0">
            <a:solidFill>
              <a:schemeClr val="bg1"/>
            </a:solidFill>
          </a:endParaRPr>
        </a:p>
        <a:p>
          <a:endParaRPr lang="en-US" sz="1400" b="1" dirty="0" smtClean="0">
            <a:solidFill>
              <a:schemeClr val="bg1"/>
            </a:solidFill>
          </a:endParaRPr>
        </a:p>
      </dgm:t>
    </dgm:pt>
    <dgm:pt modelId="{B2E3267B-3326-45BA-9B57-3E17BF6F0C31}" type="parTrans" cxnId="{C4433EBE-94B1-4669-A3A6-0CDFBF115F9B}">
      <dgm:prSet/>
      <dgm:spPr/>
      <dgm:t>
        <a:bodyPr/>
        <a:lstStyle/>
        <a:p>
          <a:endParaRPr lang="en-US"/>
        </a:p>
      </dgm:t>
    </dgm:pt>
    <dgm:pt modelId="{B19062CF-47D4-4FF8-8F59-57F72B501DAC}" type="sibTrans" cxnId="{C4433EBE-94B1-4669-A3A6-0CDFBF115F9B}">
      <dgm:prSet/>
      <dgm:spPr/>
      <dgm:t>
        <a:bodyPr/>
        <a:lstStyle/>
        <a:p>
          <a:endParaRPr lang="en-US"/>
        </a:p>
      </dgm:t>
    </dgm:pt>
    <dgm:pt modelId="{D971A589-5B79-4C88-A68B-AE358291F344}">
      <dgm:prSet phldrT="[Text]" custT="1"/>
      <dgm:spPr>
        <a:gradFill rotWithShape="0">
          <a:gsLst>
            <a:gs pos="0">
              <a:srgbClr val="FFFF66"/>
            </a:gs>
            <a:gs pos="64000">
              <a:srgbClr val="F1C60F"/>
            </a:gs>
            <a:gs pos="100000">
              <a:srgbClr val="FF9900"/>
            </a:gs>
          </a:gsLst>
          <a:lin ang="5400000" scaled="0"/>
        </a:gradFill>
      </dgm:spPr>
      <dgm:t>
        <a:bodyPr/>
        <a:lstStyle/>
        <a:p>
          <a:r>
            <a:rPr lang="en-US" sz="1800" b="1" dirty="0" smtClean="0">
              <a:solidFill>
                <a:schemeClr val="bg1"/>
              </a:solidFill>
            </a:rPr>
            <a:t>Experience-based</a:t>
          </a:r>
        </a:p>
        <a:p>
          <a:r>
            <a:rPr lang="en-US" sz="1800" b="1" dirty="0" smtClean="0">
              <a:solidFill>
                <a:schemeClr val="bg1"/>
              </a:solidFill>
            </a:rPr>
            <a:t>Management</a:t>
          </a:r>
        </a:p>
        <a:p>
          <a:r>
            <a:rPr lang="en-US" sz="1600" i="1" dirty="0" smtClean="0">
              <a:solidFill>
                <a:schemeClr val="bg1"/>
              </a:solidFill>
            </a:rPr>
            <a:t>(Realize desired experiences and activities [e.g. ROS])</a:t>
          </a:r>
          <a:endParaRPr lang="en-US" sz="1600" i="1" dirty="0">
            <a:solidFill>
              <a:schemeClr val="bg1"/>
            </a:solidFill>
          </a:endParaRPr>
        </a:p>
      </dgm:t>
    </dgm:pt>
    <dgm:pt modelId="{BA5F4755-8FBE-4316-821F-F5FA661C8D0A}" type="parTrans" cxnId="{3C8F8D1A-DFCB-4EE8-9B51-AF8B375B26D9}">
      <dgm:prSet/>
      <dgm:spPr/>
      <dgm:t>
        <a:bodyPr/>
        <a:lstStyle/>
        <a:p>
          <a:endParaRPr lang="en-US"/>
        </a:p>
      </dgm:t>
    </dgm:pt>
    <dgm:pt modelId="{E2D7B9B3-4B68-4D08-85F0-3F1C1FDB64AC}" type="sibTrans" cxnId="{3C8F8D1A-DFCB-4EE8-9B51-AF8B375B26D9}">
      <dgm:prSet/>
      <dgm:spPr/>
      <dgm:t>
        <a:bodyPr/>
        <a:lstStyle/>
        <a:p>
          <a:endParaRPr lang="en-US"/>
        </a:p>
      </dgm:t>
    </dgm:pt>
    <dgm:pt modelId="{903C33A8-084C-45DB-A4D0-CB64541F69ED}">
      <dgm:prSet phldrT="[Text]" custT="1"/>
      <dgm:spPr>
        <a:solidFill>
          <a:srgbClr val="FF9900"/>
        </a:solidFill>
      </dgm:spPr>
      <dgm:t>
        <a:bodyPr/>
        <a:lstStyle/>
        <a:p>
          <a:r>
            <a:rPr lang="en-US" sz="1800" b="1" dirty="0" smtClean="0">
              <a:solidFill>
                <a:schemeClr val="bg1"/>
              </a:solidFill>
            </a:rPr>
            <a:t>Activity-based Management</a:t>
          </a:r>
        </a:p>
        <a:p>
          <a:r>
            <a:rPr lang="en-US" sz="1800" i="1" dirty="0" smtClean="0">
              <a:solidFill>
                <a:schemeClr val="bg1"/>
              </a:solidFill>
            </a:rPr>
            <a:t>(Focus only on desired activities)</a:t>
          </a:r>
          <a:endParaRPr lang="en-US" sz="1800" i="1" dirty="0">
            <a:solidFill>
              <a:schemeClr val="bg1"/>
            </a:solidFill>
          </a:endParaRPr>
        </a:p>
      </dgm:t>
    </dgm:pt>
    <dgm:pt modelId="{18E6781D-B449-44BE-A61E-AA43807EBBEC}" type="parTrans" cxnId="{3AD076D4-D865-45F1-91BA-D44A36C0F809}">
      <dgm:prSet/>
      <dgm:spPr/>
      <dgm:t>
        <a:bodyPr/>
        <a:lstStyle/>
        <a:p>
          <a:endParaRPr lang="en-US"/>
        </a:p>
      </dgm:t>
    </dgm:pt>
    <dgm:pt modelId="{15D1A92A-981E-422B-A8C1-8340A6769D94}" type="sibTrans" cxnId="{3AD076D4-D865-45F1-91BA-D44A36C0F809}">
      <dgm:prSet/>
      <dgm:spPr/>
      <dgm:t>
        <a:bodyPr/>
        <a:lstStyle/>
        <a:p>
          <a:endParaRPr lang="en-US"/>
        </a:p>
      </dgm:t>
    </dgm:pt>
    <dgm:pt modelId="{4D254D22-DDBF-487A-A71A-04CAE480EBFC}" type="pres">
      <dgm:prSet presAssocID="{7860B149-9DB8-4A2D-A9FA-02701B39CB36}" presName="Name0" presStyleCnt="0">
        <dgm:presLayoutVars>
          <dgm:dir/>
          <dgm:animLvl val="lvl"/>
          <dgm:resizeHandles val="exact"/>
        </dgm:presLayoutVars>
      </dgm:prSet>
      <dgm:spPr/>
    </dgm:pt>
    <dgm:pt modelId="{2BCD6160-16EC-4469-BB7E-1BC1EA35905A}" type="pres">
      <dgm:prSet presAssocID="{D8836615-639C-47C5-9630-3F6E0480E9B2}" presName="Name8" presStyleCnt="0"/>
      <dgm:spPr/>
    </dgm:pt>
    <dgm:pt modelId="{A1C5DAFF-BDF3-4749-87D3-5FA5CF14C608}" type="pres">
      <dgm:prSet presAssocID="{D8836615-639C-47C5-9630-3F6E0480E9B2}" presName="level" presStyleLbl="node1" presStyleIdx="0" presStyleCnt="3">
        <dgm:presLayoutVars>
          <dgm:chMax val="1"/>
          <dgm:bulletEnabled val="1"/>
        </dgm:presLayoutVars>
      </dgm:prSet>
      <dgm:spPr/>
      <dgm:t>
        <a:bodyPr/>
        <a:lstStyle/>
        <a:p>
          <a:endParaRPr lang="en-US"/>
        </a:p>
      </dgm:t>
    </dgm:pt>
    <dgm:pt modelId="{4BB70C3A-6F69-4377-BD0A-A29A175A9700}" type="pres">
      <dgm:prSet presAssocID="{D8836615-639C-47C5-9630-3F6E0480E9B2}" presName="levelTx" presStyleLbl="revTx" presStyleIdx="0" presStyleCnt="0">
        <dgm:presLayoutVars>
          <dgm:chMax val="1"/>
          <dgm:bulletEnabled val="1"/>
        </dgm:presLayoutVars>
      </dgm:prSet>
      <dgm:spPr/>
      <dgm:t>
        <a:bodyPr/>
        <a:lstStyle/>
        <a:p>
          <a:endParaRPr lang="en-US"/>
        </a:p>
      </dgm:t>
    </dgm:pt>
    <dgm:pt modelId="{8A2545FD-AE26-4A5D-9AEC-3C69AD4D4680}" type="pres">
      <dgm:prSet presAssocID="{D971A589-5B79-4C88-A68B-AE358291F344}" presName="Name8" presStyleCnt="0"/>
      <dgm:spPr/>
    </dgm:pt>
    <dgm:pt modelId="{EBA326F9-EDA4-4ADD-8221-D91CDBBB8A21}" type="pres">
      <dgm:prSet presAssocID="{D971A589-5B79-4C88-A68B-AE358291F344}" presName="level" presStyleLbl="node1" presStyleIdx="1" presStyleCnt="3" custLinFactNeighborX="281" custLinFactNeighborY="-3119">
        <dgm:presLayoutVars>
          <dgm:chMax val="1"/>
          <dgm:bulletEnabled val="1"/>
        </dgm:presLayoutVars>
      </dgm:prSet>
      <dgm:spPr/>
      <dgm:t>
        <a:bodyPr/>
        <a:lstStyle/>
        <a:p>
          <a:endParaRPr lang="en-US"/>
        </a:p>
      </dgm:t>
    </dgm:pt>
    <dgm:pt modelId="{81B9A751-28B0-474A-90AD-AE673356D389}" type="pres">
      <dgm:prSet presAssocID="{D971A589-5B79-4C88-A68B-AE358291F344}" presName="levelTx" presStyleLbl="revTx" presStyleIdx="0" presStyleCnt="0">
        <dgm:presLayoutVars>
          <dgm:chMax val="1"/>
          <dgm:bulletEnabled val="1"/>
        </dgm:presLayoutVars>
      </dgm:prSet>
      <dgm:spPr/>
      <dgm:t>
        <a:bodyPr/>
        <a:lstStyle/>
        <a:p>
          <a:endParaRPr lang="en-US"/>
        </a:p>
      </dgm:t>
    </dgm:pt>
    <dgm:pt modelId="{BCC657D6-46E0-4C82-8BBD-D34280EDDB3A}" type="pres">
      <dgm:prSet presAssocID="{903C33A8-084C-45DB-A4D0-CB64541F69ED}" presName="Name8" presStyleCnt="0"/>
      <dgm:spPr/>
    </dgm:pt>
    <dgm:pt modelId="{3C979AF7-3DAC-494E-ACA8-643880BDCB18}" type="pres">
      <dgm:prSet presAssocID="{903C33A8-084C-45DB-A4D0-CB64541F69ED}" presName="level" presStyleLbl="node1" presStyleIdx="2" presStyleCnt="3">
        <dgm:presLayoutVars>
          <dgm:chMax val="1"/>
          <dgm:bulletEnabled val="1"/>
        </dgm:presLayoutVars>
      </dgm:prSet>
      <dgm:spPr/>
      <dgm:t>
        <a:bodyPr/>
        <a:lstStyle/>
        <a:p>
          <a:endParaRPr lang="en-US"/>
        </a:p>
      </dgm:t>
    </dgm:pt>
    <dgm:pt modelId="{ABFC1BCC-2B66-417D-9431-7D3AB62EE894}" type="pres">
      <dgm:prSet presAssocID="{903C33A8-084C-45DB-A4D0-CB64541F69ED}" presName="levelTx" presStyleLbl="revTx" presStyleIdx="0" presStyleCnt="0">
        <dgm:presLayoutVars>
          <dgm:chMax val="1"/>
          <dgm:bulletEnabled val="1"/>
        </dgm:presLayoutVars>
      </dgm:prSet>
      <dgm:spPr/>
      <dgm:t>
        <a:bodyPr/>
        <a:lstStyle/>
        <a:p>
          <a:endParaRPr lang="en-US"/>
        </a:p>
      </dgm:t>
    </dgm:pt>
  </dgm:ptLst>
  <dgm:cxnLst>
    <dgm:cxn modelId="{3AD076D4-D865-45F1-91BA-D44A36C0F809}" srcId="{7860B149-9DB8-4A2D-A9FA-02701B39CB36}" destId="{903C33A8-084C-45DB-A4D0-CB64541F69ED}" srcOrd="2" destOrd="0" parTransId="{18E6781D-B449-44BE-A61E-AA43807EBBEC}" sibTransId="{15D1A92A-981E-422B-A8C1-8340A6769D94}"/>
    <dgm:cxn modelId="{76A898EA-98FB-4DD3-83F0-D3458B260953}" type="presOf" srcId="{903C33A8-084C-45DB-A4D0-CB64541F69ED}" destId="{ABFC1BCC-2B66-417D-9431-7D3AB62EE894}" srcOrd="1" destOrd="0" presId="urn:microsoft.com/office/officeart/2005/8/layout/pyramid1"/>
    <dgm:cxn modelId="{3C8F8D1A-DFCB-4EE8-9B51-AF8B375B26D9}" srcId="{7860B149-9DB8-4A2D-A9FA-02701B39CB36}" destId="{D971A589-5B79-4C88-A68B-AE358291F344}" srcOrd="1" destOrd="0" parTransId="{BA5F4755-8FBE-4316-821F-F5FA661C8D0A}" sibTransId="{E2D7B9B3-4B68-4D08-85F0-3F1C1FDB64AC}"/>
    <dgm:cxn modelId="{C4433EBE-94B1-4669-A3A6-0CDFBF115F9B}" srcId="{7860B149-9DB8-4A2D-A9FA-02701B39CB36}" destId="{D8836615-639C-47C5-9630-3F6E0480E9B2}" srcOrd="0" destOrd="0" parTransId="{B2E3267B-3326-45BA-9B57-3E17BF6F0C31}" sibTransId="{B19062CF-47D4-4FF8-8F59-57F72B501DAC}"/>
    <dgm:cxn modelId="{C77BB73C-8B8D-457C-ACBE-7DCD8F5C1861}" type="presOf" srcId="{D971A589-5B79-4C88-A68B-AE358291F344}" destId="{81B9A751-28B0-474A-90AD-AE673356D389}" srcOrd="1" destOrd="0" presId="urn:microsoft.com/office/officeart/2005/8/layout/pyramid1"/>
    <dgm:cxn modelId="{42E2951A-0A08-4277-BB8F-B6B7A57062C0}" type="presOf" srcId="{D8836615-639C-47C5-9630-3F6E0480E9B2}" destId="{4BB70C3A-6F69-4377-BD0A-A29A175A9700}" srcOrd="1" destOrd="0" presId="urn:microsoft.com/office/officeart/2005/8/layout/pyramid1"/>
    <dgm:cxn modelId="{77A50ACC-C7A4-4BAD-953E-16FF9AA34A86}" type="presOf" srcId="{D971A589-5B79-4C88-A68B-AE358291F344}" destId="{EBA326F9-EDA4-4ADD-8221-D91CDBBB8A21}" srcOrd="0" destOrd="0" presId="urn:microsoft.com/office/officeart/2005/8/layout/pyramid1"/>
    <dgm:cxn modelId="{5B80F883-3299-40F4-A4FA-A0AE27337797}" type="presOf" srcId="{903C33A8-084C-45DB-A4D0-CB64541F69ED}" destId="{3C979AF7-3DAC-494E-ACA8-643880BDCB18}" srcOrd="0" destOrd="0" presId="urn:microsoft.com/office/officeart/2005/8/layout/pyramid1"/>
    <dgm:cxn modelId="{CCBD02DB-BC7F-4CCB-8C7B-B48E475CCDE4}" type="presOf" srcId="{7860B149-9DB8-4A2D-A9FA-02701B39CB36}" destId="{4D254D22-DDBF-487A-A71A-04CAE480EBFC}" srcOrd="0" destOrd="0" presId="urn:microsoft.com/office/officeart/2005/8/layout/pyramid1"/>
    <dgm:cxn modelId="{83BD670B-1308-4D14-A3BD-7EAE10807090}" type="presOf" srcId="{D8836615-639C-47C5-9630-3F6E0480E9B2}" destId="{A1C5DAFF-BDF3-4749-87D3-5FA5CF14C608}" srcOrd="0" destOrd="0" presId="urn:microsoft.com/office/officeart/2005/8/layout/pyramid1"/>
    <dgm:cxn modelId="{2E7331AB-7EDD-40E3-83D7-435EBBFA1DED}" type="presParOf" srcId="{4D254D22-DDBF-487A-A71A-04CAE480EBFC}" destId="{2BCD6160-16EC-4469-BB7E-1BC1EA35905A}" srcOrd="0" destOrd="0" presId="urn:microsoft.com/office/officeart/2005/8/layout/pyramid1"/>
    <dgm:cxn modelId="{085D946D-88FE-469E-B60A-AD35E2B0A956}" type="presParOf" srcId="{2BCD6160-16EC-4469-BB7E-1BC1EA35905A}" destId="{A1C5DAFF-BDF3-4749-87D3-5FA5CF14C608}" srcOrd="0" destOrd="0" presId="urn:microsoft.com/office/officeart/2005/8/layout/pyramid1"/>
    <dgm:cxn modelId="{5C389868-CCA7-475D-9037-379BB3C05A3E}" type="presParOf" srcId="{2BCD6160-16EC-4469-BB7E-1BC1EA35905A}" destId="{4BB70C3A-6F69-4377-BD0A-A29A175A9700}" srcOrd="1" destOrd="0" presId="urn:microsoft.com/office/officeart/2005/8/layout/pyramid1"/>
    <dgm:cxn modelId="{7869A17E-0A5D-4CA6-AD83-1F8A4F8D10F7}" type="presParOf" srcId="{4D254D22-DDBF-487A-A71A-04CAE480EBFC}" destId="{8A2545FD-AE26-4A5D-9AEC-3C69AD4D4680}" srcOrd="1" destOrd="0" presId="urn:microsoft.com/office/officeart/2005/8/layout/pyramid1"/>
    <dgm:cxn modelId="{C9812498-091E-4521-9820-B2F72D39FFEC}" type="presParOf" srcId="{8A2545FD-AE26-4A5D-9AEC-3C69AD4D4680}" destId="{EBA326F9-EDA4-4ADD-8221-D91CDBBB8A21}" srcOrd="0" destOrd="0" presId="urn:microsoft.com/office/officeart/2005/8/layout/pyramid1"/>
    <dgm:cxn modelId="{CFC7BB24-E5DF-4DEA-8E47-33BD8F371F7C}" type="presParOf" srcId="{8A2545FD-AE26-4A5D-9AEC-3C69AD4D4680}" destId="{81B9A751-28B0-474A-90AD-AE673356D389}" srcOrd="1" destOrd="0" presId="urn:microsoft.com/office/officeart/2005/8/layout/pyramid1"/>
    <dgm:cxn modelId="{D5372C06-4843-4634-BA0E-D7FFB5705F9F}" type="presParOf" srcId="{4D254D22-DDBF-487A-A71A-04CAE480EBFC}" destId="{BCC657D6-46E0-4C82-8BBD-D34280EDDB3A}" srcOrd="2" destOrd="0" presId="urn:microsoft.com/office/officeart/2005/8/layout/pyramid1"/>
    <dgm:cxn modelId="{AA158B5A-5D3C-4323-9EBC-6D49F1581BD2}" type="presParOf" srcId="{BCC657D6-46E0-4C82-8BBD-D34280EDDB3A}" destId="{3C979AF7-3DAC-494E-ACA8-643880BDCB18}" srcOrd="0" destOrd="0" presId="urn:microsoft.com/office/officeart/2005/8/layout/pyramid1"/>
    <dgm:cxn modelId="{E626683C-880F-47B2-9BE1-FA7375CD5DD1}" type="presParOf" srcId="{BCC657D6-46E0-4C82-8BBD-D34280EDDB3A}" destId="{ABFC1BCC-2B66-417D-9431-7D3AB62EE89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7860B149-9DB8-4A2D-A9FA-02701B39CB36}" type="doc">
      <dgm:prSet loTypeId="urn:microsoft.com/office/officeart/2005/8/layout/pyramid1" loCatId="pyramid" qsTypeId="urn:microsoft.com/office/officeart/2005/8/quickstyle/3d7" qsCatId="3D" csTypeId="urn:microsoft.com/office/officeart/2005/8/colors/colorful1" csCatId="colorful" phldr="1"/>
      <dgm:spPr/>
    </dgm:pt>
    <dgm:pt modelId="{D8836615-639C-47C5-9630-3F6E0480E9B2}">
      <dgm:prSet phldrT="[Text]" custT="1"/>
      <dgm:spPr>
        <a:solidFill>
          <a:srgbClr val="FFFF00"/>
        </a:solidFill>
      </dgm:spPr>
      <dgm:t>
        <a:bodyPr/>
        <a:lstStyle/>
        <a:p>
          <a:endParaRPr lang="en-US" sz="1400" dirty="0" smtClean="0">
            <a:solidFill>
              <a:schemeClr val="bg1"/>
            </a:solidFill>
          </a:endParaRPr>
        </a:p>
        <a:p>
          <a:endParaRPr lang="en-US" sz="1400" b="1" dirty="0" smtClean="0">
            <a:solidFill>
              <a:schemeClr val="bg1"/>
            </a:solidFill>
          </a:endParaRPr>
        </a:p>
        <a:p>
          <a:r>
            <a:rPr lang="en-US" sz="1600" b="1" dirty="0" smtClean="0">
              <a:solidFill>
                <a:schemeClr val="bg1"/>
              </a:solidFill>
            </a:rPr>
            <a:t>OFM</a:t>
          </a:r>
        </a:p>
        <a:p>
          <a:r>
            <a:rPr lang="en-US" sz="1400" i="1" dirty="0" smtClean="0">
              <a:solidFill>
                <a:schemeClr val="bg1"/>
              </a:solidFill>
            </a:rPr>
            <a:t>(Realize </a:t>
          </a:r>
        </a:p>
        <a:p>
          <a:r>
            <a:rPr lang="en-US" sz="1400" i="1" dirty="0" smtClean="0">
              <a:solidFill>
                <a:schemeClr val="bg1"/>
              </a:solidFill>
            </a:rPr>
            <a:t>benefits beyond</a:t>
          </a:r>
        </a:p>
        <a:p>
          <a:r>
            <a:rPr lang="en-US" sz="1400" i="1" dirty="0" smtClean="0">
              <a:solidFill>
                <a:schemeClr val="bg1"/>
              </a:solidFill>
            </a:rPr>
            <a:t>desired experiences)</a:t>
          </a:r>
          <a:endParaRPr lang="en-US" sz="1400" i="1" dirty="0">
            <a:solidFill>
              <a:schemeClr val="bg1"/>
            </a:solidFill>
          </a:endParaRPr>
        </a:p>
      </dgm:t>
    </dgm:pt>
    <dgm:pt modelId="{B2E3267B-3326-45BA-9B57-3E17BF6F0C31}" type="parTrans" cxnId="{C4433EBE-94B1-4669-A3A6-0CDFBF115F9B}">
      <dgm:prSet/>
      <dgm:spPr/>
      <dgm:t>
        <a:bodyPr/>
        <a:lstStyle/>
        <a:p>
          <a:endParaRPr lang="en-US"/>
        </a:p>
      </dgm:t>
    </dgm:pt>
    <dgm:pt modelId="{B19062CF-47D4-4FF8-8F59-57F72B501DAC}" type="sibTrans" cxnId="{C4433EBE-94B1-4669-A3A6-0CDFBF115F9B}">
      <dgm:prSet/>
      <dgm:spPr/>
      <dgm:t>
        <a:bodyPr/>
        <a:lstStyle/>
        <a:p>
          <a:endParaRPr lang="en-US"/>
        </a:p>
      </dgm:t>
    </dgm:pt>
    <dgm:pt modelId="{D971A589-5B79-4C88-A68B-AE358291F344}">
      <dgm:prSet phldrT="[Text]" custT="1"/>
      <dgm:spPr>
        <a:gradFill rotWithShape="0">
          <a:gsLst>
            <a:gs pos="0">
              <a:srgbClr val="FFFF66"/>
            </a:gs>
            <a:gs pos="64000">
              <a:srgbClr val="F1C60F"/>
            </a:gs>
            <a:gs pos="100000">
              <a:srgbClr val="FF9900"/>
            </a:gs>
          </a:gsLst>
          <a:lin ang="5400000" scaled="0"/>
        </a:gradFill>
      </dgm:spPr>
      <dgm:t>
        <a:bodyPr/>
        <a:lstStyle/>
        <a:p>
          <a:r>
            <a:rPr lang="en-US" sz="1600" b="1" dirty="0" smtClean="0">
              <a:solidFill>
                <a:schemeClr val="bg1"/>
              </a:solidFill>
            </a:rPr>
            <a:t>Experience-based</a:t>
          </a:r>
        </a:p>
        <a:p>
          <a:r>
            <a:rPr lang="en-US" sz="1600" b="1" dirty="0" smtClean="0">
              <a:solidFill>
                <a:schemeClr val="bg1"/>
              </a:solidFill>
            </a:rPr>
            <a:t>Management</a:t>
          </a:r>
        </a:p>
        <a:p>
          <a:r>
            <a:rPr lang="en-US" sz="1600" i="1" dirty="0" smtClean="0">
              <a:solidFill>
                <a:schemeClr val="bg1"/>
              </a:solidFill>
            </a:rPr>
            <a:t>(Realize desired experiences and activities [e.g. ROS])</a:t>
          </a:r>
          <a:endParaRPr lang="en-US" sz="1600" i="1" dirty="0">
            <a:solidFill>
              <a:schemeClr val="bg1"/>
            </a:solidFill>
          </a:endParaRPr>
        </a:p>
      </dgm:t>
    </dgm:pt>
    <dgm:pt modelId="{BA5F4755-8FBE-4316-821F-F5FA661C8D0A}" type="parTrans" cxnId="{3C8F8D1A-DFCB-4EE8-9B51-AF8B375B26D9}">
      <dgm:prSet/>
      <dgm:spPr/>
      <dgm:t>
        <a:bodyPr/>
        <a:lstStyle/>
        <a:p>
          <a:endParaRPr lang="en-US"/>
        </a:p>
      </dgm:t>
    </dgm:pt>
    <dgm:pt modelId="{E2D7B9B3-4B68-4D08-85F0-3F1C1FDB64AC}" type="sibTrans" cxnId="{3C8F8D1A-DFCB-4EE8-9B51-AF8B375B26D9}">
      <dgm:prSet/>
      <dgm:spPr/>
      <dgm:t>
        <a:bodyPr/>
        <a:lstStyle/>
        <a:p>
          <a:endParaRPr lang="en-US"/>
        </a:p>
      </dgm:t>
    </dgm:pt>
    <dgm:pt modelId="{903C33A8-084C-45DB-A4D0-CB64541F69ED}">
      <dgm:prSet phldrT="[Text]" custT="1"/>
      <dgm:spPr>
        <a:solidFill>
          <a:srgbClr val="FF9900"/>
        </a:solidFill>
      </dgm:spPr>
      <dgm:t>
        <a:bodyPr/>
        <a:lstStyle/>
        <a:p>
          <a:r>
            <a:rPr lang="en-US" sz="1800" b="1" dirty="0" smtClean="0">
              <a:solidFill>
                <a:schemeClr val="bg1"/>
              </a:solidFill>
            </a:rPr>
            <a:t>Activity-based Management</a:t>
          </a:r>
        </a:p>
        <a:p>
          <a:r>
            <a:rPr lang="en-US" sz="1800" i="1" dirty="0" smtClean="0">
              <a:solidFill>
                <a:schemeClr val="bg1"/>
              </a:solidFill>
            </a:rPr>
            <a:t>(Focus only on desired activities)</a:t>
          </a:r>
          <a:endParaRPr lang="en-US" sz="1800" i="1" dirty="0">
            <a:solidFill>
              <a:schemeClr val="bg1"/>
            </a:solidFill>
          </a:endParaRPr>
        </a:p>
      </dgm:t>
    </dgm:pt>
    <dgm:pt modelId="{18E6781D-B449-44BE-A61E-AA43807EBBEC}" type="parTrans" cxnId="{3AD076D4-D865-45F1-91BA-D44A36C0F809}">
      <dgm:prSet/>
      <dgm:spPr/>
      <dgm:t>
        <a:bodyPr/>
        <a:lstStyle/>
        <a:p>
          <a:endParaRPr lang="en-US"/>
        </a:p>
      </dgm:t>
    </dgm:pt>
    <dgm:pt modelId="{15D1A92A-981E-422B-A8C1-8340A6769D94}" type="sibTrans" cxnId="{3AD076D4-D865-45F1-91BA-D44A36C0F809}">
      <dgm:prSet/>
      <dgm:spPr/>
      <dgm:t>
        <a:bodyPr/>
        <a:lstStyle/>
        <a:p>
          <a:endParaRPr lang="en-US"/>
        </a:p>
      </dgm:t>
    </dgm:pt>
    <dgm:pt modelId="{4D254D22-DDBF-487A-A71A-04CAE480EBFC}" type="pres">
      <dgm:prSet presAssocID="{7860B149-9DB8-4A2D-A9FA-02701B39CB36}" presName="Name0" presStyleCnt="0">
        <dgm:presLayoutVars>
          <dgm:dir/>
          <dgm:animLvl val="lvl"/>
          <dgm:resizeHandles val="exact"/>
        </dgm:presLayoutVars>
      </dgm:prSet>
      <dgm:spPr/>
    </dgm:pt>
    <dgm:pt modelId="{2BCD6160-16EC-4469-BB7E-1BC1EA35905A}" type="pres">
      <dgm:prSet presAssocID="{D8836615-639C-47C5-9630-3F6E0480E9B2}" presName="Name8" presStyleCnt="0"/>
      <dgm:spPr/>
    </dgm:pt>
    <dgm:pt modelId="{A1C5DAFF-BDF3-4749-87D3-5FA5CF14C608}" type="pres">
      <dgm:prSet presAssocID="{D8836615-639C-47C5-9630-3F6E0480E9B2}" presName="level" presStyleLbl="node1" presStyleIdx="0" presStyleCnt="3">
        <dgm:presLayoutVars>
          <dgm:chMax val="1"/>
          <dgm:bulletEnabled val="1"/>
        </dgm:presLayoutVars>
      </dgm:prSet>
      <dgm:spPr/>
      <dgm:t>
        <a:bodyPr/>
        <a:lstStyle/>
        <a:p>
          <a:endParaRPr lang="en-US"/>
        </a:p>
      </dgm:t>
    </dgm:pt>
    <dgm:pt modelId="{4BB70C3A-6F69-4377-BD0A-A29A175A9700}" type="pres">
      <dgm:prSet presAssocID="{D8836615-639C-47C5-9630-3F6E0480E9B2}" presName="levelTx" presStyleLbl="revTx" presStyleIdx="0" presStyleCnt="0">
        <dgm:presLayoutVars>
          <dgm:chMax val="1"/>
          <dgm:bulletEnabled val="1"/>
        </dgm:presLayoutVars>
      </dgm:prSet>
      <dgm:spPr/>
      <dgm:t>
        <a:bodyPr/>
        <a:lstStyle/>
        <a:p>
          <a:endParaRPr lang="en-US"/>
        </a:p>
      </dgm:t>
    </dgm:pt>
    <dgm:pt modelId="{8A2545FD-AE26-4A5D-9AEC-3C69AD4D4680}" type="pres">
      <dgm:prSet presAssocID="{D971A589-5B79-4C88-A68B-AE358291F344}" presName="Name8" presStyleCnt="0"/>
      <dgm:spPr/>
    </dgm:pt>
    <dgm:pt modelId="{EBA326F9-EDA4-4ADD-8221-D91CDBBB8A21}" type="pres">
      <dgm:prSet presAssocID="{D971A589-5B79-4C88-A68B-AE358291F344}" presName="level" presStyleLbl="node1" presStyleIdx="1" presStyleCnt="3" custLinFactNeighborX="281" custLinFactNeighborY="-3119">
        <dgm:presLayoutVars>
          <dgm:chMax val="1"/>
          <dgm:bulletEnabled val="1"/>
        </dgm:presLayoutVars>
      </dgm:prSet>
      <dgm:spPr/>
      <dgm:t>
        <a:bodyPr/>
        <a:lstStyle/>
        <a:p>
          <a:endParaRPr lang="en-US"/>
        </a:p>
      </dgm:t>
    </dgm:pt>
    <dgm:pt modelId="{81B9A751-28B0-474A-90AD-AE673356D389}" type="pres">
      <dgm:prSet presAssocID="{D971A589-5B79-4C88-A68B-AE358291F344}" presName="levelTx" presStyleLbl="revTx" presStyleIdx="0" presStyleCnt="0">
        <dgm:presLayoutVars>
          <dgm:chMax val="1"/>
          <dgm:bulletEnabled val="1"/>
        </dgm:presLayoutVars>
      </dgm:prSet>
      <dgm:spPr/>
      <dgm:t>
        <a:bodyPr/>
        <a:lstStyle/>
        <a:p>
          <a:endParaRPr lang="en-US"/>
        </a:p>
      </dgm:t>
    </dgm:pt>
    <dgm:pt modelId="{BCC657D6-46E0-4C82-8BBD-D34280EDDB3A}" type="pres">
      <dgm:prSet presAssocID="{903C33A8-084C-45DB-A4D0-CB64541F69ED}" presName="Name8" presStyleCnt="0"/>
      <dgm:spPr/>
    </dgm:pt>
    <dgm:pt modelId="{3C979AF7-3DAC-494E-ACA8-643880BDCB18}" type="pres">
      <dgm:prSet presAssocID="{903C33A8-084C-45DB-A4D0-CB64541F69ED}" presName="level" presStyleLbl="node1" presStyleIdx="2" presStyleCnt="3">
        <dgm:presLayoutVars>
          <dgm:chMax val="1"/>
          <dgm:bulletEnabled val="1"/>
        </dgm:presLayoutVars>
      </dgm:prSet>
      <dgm:spPr/>
      <dgm:t>
        <a:bodyPr/>
        <a:lstStyle/>
        <a:p>
          <a:endParaRPr lang="en-US"/>
        </a:p>
      </dgm:t>
    </dgm:pt>
    <dgm:pt modelId="{ABFC1BCC-2B66-417D-9431-7D3AB62EE894}" type="pres">
      <dgm:prSet presAssocID="{903C33A8-084C-45DB-A4D0-CB64541F69ED}" presName="levelTx" presStyleLbl="revTx" presStyleIdx="0" presStyleCnt="0">
        <dgm:presLayoutVars>
          <dgm:chMax val="1"/>
          <dgm:bulletEnabled val="1"/>
        </dgm:presLayoutVars>
      </dgm:prSet>
      <dgm:spPr/>
      <dgm:t>
        <a:bodyPr/>
        <a:lstStyle/>
        <a:p>
          <a:endParaRPr lang="en-US"/>
        </a:p>
      </dgm:t>
    </dgm:pt>
  </dgm:ptLst>
  <dgm:cxnLst>
    <dgm:cxn modelId="{3AD076D4-D865-45F1-91BA-D44A36C0F809}" srcId="{7860B149-9DB8-4A2D-A9FA-02701B39CB36}" destId="{903C33A8-084C-45DB-A4D0-CB64541F69ED}" srcOrd="2" destOrd="0" parTransId="{18E6781D-B449-44BE-A61E-AA43807EBBEC}" sibTransId="{15D1A92A-981E-422B-A8C1-8340A6769D94}"/>
    <dgm:cxn modelId="{42FF4D89-11C0-40C5-9071-0D9F1968E1E0}" type="presOf" srcId="{D971A589-5B79-4C88-A68B-AE358291F344}" destId="{EBA326F9-EDA4-4ADD-8221-D91CDBBB8A21}" srcOrd="0" destOrd="0" presId="urn:microsoft.com/office/officeart/2005/8/layout/pyramid1"/>
    <dgm:cxn modelId="{B4AB3100-818D-44C9-9890-5BCD1FB0D6F8}" type="presOf" srcId="{903C33A8-084C-45DB-A4D0-CB64541F69ED}" destId="{3C979AF7-3DAC-494E-ACA8-643880BDCB18}" srcOrd="0" destOrd="0" presId="urn:microsoft.com/office/officeart/2005/8/layout/pyramid1"/>
    <dgm:cxn modelId="{3C8F8D1A-DFCB-4EE8-9B51-AF8B375B26D9}" srcId="{7860B149-9DB8-4A2D-A9FA-02701B39CB36}" destId="{D971A589-5B79-4C88-A68B-AE358291F344}" srcOrd="1" destOrd="0" parTransId="{BA5F4755-8FBE-4316-821F-F5FA661C8D0A}" sibTransId="{E2D7B9B3-4B68-4D08-85F0-3F1C1FDB64AC}"/>
    <dgm:cxn modelId="{06B6A384-632E-4900-B0D1-581FFC5F9DF0}" type="presOf" srcId="{D8836615-639C-47C5-9630-3F6E0480E9B2}" destId="{4BB70C3A-6F69-4377-BD0A-A29A175A9700}" srcOrd="1" destOrd="0" presId="urn:microsoft.com/office/officeart/2005/8/layout/pyramid1"/>
    <dgm:cxn modelId="{C4433EBE-94B1-4669-A3A6-0CDFBF115F9B}" srcId="{7860B149-9DB8-4A2D-A9FA-02701B39CB36}" destId="{D8836615-639C-47C5-9630-3F6E0480E9B2}" srcOrd="0" destOrd="0" parTransId="{B2E3267B-3326-45BA-9B57-3E17BF6F0C31}" sibTransId="{B19062CF-47D4-4FF8-8F59-57F72B501DAC}"/>
    <dgm:cxn modelId="{19F47826-E94C-46F1-91C0-AE35E133EFE0}" type="presOf" srcId="{D8836615-639C-47C5-9630-3F6E0480E9B2}" destId="{A1C5DAFF-BDF3-4749-87D3-5FA5CF14C608}" srcOrd="0" destOrd="0" presId="urn:microsoft.com/office/officeart/2005/8/layout/pyramid1"/>
    <dgm:cxn modelId="{2C5C9435-D8A4-4981-B287-0FC2321ED234}" type="presOf" srcId="{D971A589-5B79-4C88-A68B-AE358291F344}" destId="{81B9A751-28B0-474A-90AD-AE673356D389}" srcOrd="1" destOrd="0" presId="urn:microsoft.com/office/officeart/2005/8/layout/pyramid1"/>
    <dgm:cxn modelId="{35F82841-E55D-49D6-8A86-5A66C76DB084}" type="presOf" srcId="{7860B149-9DB8-4A2D-A9FA-02701B39CB36}" destId="{4D254D22-DDBF-487A-A71A-04CAE480EBFC}" srcOrd="0" destOrd="0" presId="urn:microsoft.com/office/officeart/2005/8/layout/pyramid1"/>
    <dgm:cxn modelId="{0DF9C996-5503-4B03-BDC6-F13EE8CACE9A}" type="presOf" srcId="{903C33A8-084C-45DB-A4D0-CB64541F69ED}" destId="{ABFC1BCC-2B66-417D-9431-7D3AB62EE894}" srcOrd="1" destOrd="0" presId="urn:microsoft.com/office/officeart/2005/8/layout/pyramid1"/>
    <dgm:cxn modelId="{5E28F343-72EC-41D9-AB7F-223902BAC6E3}" type="presParOf" srcId="{4D254D22-DDBF-487A-A71A-04CAE480EBFC}" destId="{2BCD6160-16EC-4469-BB7E-1BC1EA35905A}" srcOrd="0" destOrd="0" presId="urn:microsoft.com/office/officeart/2005/8/layout/pyramid1"/>
    <dgm:cxn modelId="{3E5BA591-4E9C-4855-9C56-53DF1B8DE5CE}" type="presParOf" srcId="{2BCD6160-16EC-4469-BB7E-1BC1EA35905A}" destId="{A1C5DAFF-BDF3-4749-87D3-5FA5CF14C608}" srcOrd="0" destOrd="0" presId="urn:microsoft.com/office/officeart/2005/8/layout/pyramid1"/>
    <dgm:cxn modelId="{DB24E039-CC00-4298-8083-DA3EC7E10422}" type="presParOf" srcId="{2BCD6160-16EC-4469-BB7E-1BC1EA35905A}" destId="{4BB70C3A-6F69-4377-BD0A-A29A175A9700}" srcOrd="1" destOrd="0" presId="urn:microsoft.com/office/officeart/2005/8/layout/pyramid1"/>
    <dgm:cxn modelId="{0EBBC2FF-24C6-4B18-B3B8-AB798422C4F1}" type="presParOf" srcId="{4D254D22-DDBF-487A-A71A-04CAE480EBFC}" destId="{8A2545FD-AE26-4A5D-9AEC-3C69AD4D4680}" srcOrd="1" destOrd="0" presId="urn:microsoft.com/office/officeart/2005/8/layout/pyramid1"/>
    <dgm:cxn modelId="{25600AF0-5D68-43BC-B661-D98C411BA77F}" type="presParOf" srcId="{8A2545FD-AE26-4A5D-9AEC-3C69AD4D4680}" destId="{EBA326F9-EDA4-4ADD-8221-D91CDBBB8A21}" srcOrd="0" destOrd="0" presId="urn:microsoft.com/office/officeart/2005/8/layout/pyramid1"/>
    <dgm:cxn modelId="{76C0B18D-94A4-4E7F-898B-0C73FB0966FD}" type="presParOf" srcId="{8A2545FD-AE26-4A5D-9AEC-3C69AD4D4680}" destId="{81B9A751-28B0-474A-90AD-AE673356D389}" srcOrd="1" destOrd="0" presId="urn:microsoft.com/office/officeart/2005/8/layout/pyramid1"/>
    <dgm:cxn modelId="{F8A727EE-3B0F-4B67-9008-1B0683F073DE}" type="presParOf" srcId="{4D254D22-DDBF-487A-A71A-04CAE480EBFC}" destId="{BCC657D6-46E0-4C82-8BBD-D34280EDDB3A}" srcOrd="2" destOrd="0" presId="urn:microsoft.com/office/officeart/2005/8/layout/pyramid1"/>
    <dgm:cxn modelId="{EC136ADC-94EB-4FD7-A328-4BD4F7EF63E8}" type="presParOf" srcId="{BCC657D6-46E0-4C82-8BBD-D34280EDDB3A}" destId="{3C979AF7-3DAC-494E-ACA8-643880BDCB18}" srcOrd="0" destOrd="0" presId="urn:microsoft.com/office/officeart/2005/8/layout/pyramid1"/>
    <dgm:cxn modelId="{6E1996CF-C04E-49B9-88F4-6EC1D821784C}" type="presParOf" srcId="{BCC657D6-46E0-4C82-8BBD-D34280EDDB3A}" destId="{ABFC1BCC-2B66-417D-9431-7D3AB62EE89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5DAFF-BDF3-4749-87D3-5FA5CF14C608}">
      <dsp:nvSpPr>
        <dsp:cNvPr id="0" name=""/>
        <dsp:cNvSpPr/>
      </dsp:nvSpPr>
      <dsp:spPr>
        <a:xfrm>
          <a:off x="2377439" y="0"/>
          <a:ext cx="2377440" cy="1701800"/>
        </a:xfrm>
        <a:prstGeom prst="trapezoid">
          <a:avLst>
            <a:gd name="adj" fmla="val 69851"/>
          </a:avLst>
        </a:prstGeom>
        <a:solidFill>
          <a:srgbClr val="FFFF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smtClean="0">
            <a:solidFill>
              <a:schemeClr val="bg1"/>
            </a:solidFill>
          </a:endParaRPr>
        </a:p>
        <a:p>
          <a:pPr lvl="0" algn="ctr" defTabSz="622300">
            <a:lnSpc>
              <a:spcPct val="90000"/>
            </a:lnSpc>
            <a:spcBef>
              <a:spcPct val="0"/>
            </a:spcBef>
            <a:spcAft>
              <a:spcPct val="35000"/>
            </a:spcAft>
          </a:pPr>
          <a:endParaRPr lang="en-US" sz="1400" b="1" kern="1200" dirty="0" smtClean="0">
            <a:solidFill>
              <a:schemeClr val="bg1"/>
            </a:solidFill>
          </a:endParaRPr>
        </a:p>
        <a:p>
          <a:pPr lvl="0" algn="ctr" defTabSz="622300">
            <a:lnSpc>
              <a:spcPct val="90000"/>
            </a:lnSpc>
            <a:spcBef>
              <a:spcPct val="0"/>
            </a:spcBef>
            <a:spcAft>
              <a:spcPct val="35000"/>
            </a:spcAft>
          </a:pPr>
          <a:endParaRPr lang="en-US" sz="1400" i="1" kern="1200" dirty="0">
            <a:solidFill>
              <a:schemeClr val="bg1"/>
            </a:solidFill>
          </a:endParaRPr>
        </a:p>
      </dsp:txBody>
      <dsp:txXfrm>
        <a:off x="2377439" y="0"/>
        <a:ext cx="2377440" cy="1701800"/>
      </dsp:txXfrm>
    </dsp:sp>
    <dsp:sp modelId="{EBA326F9-EDA4-4ADD-8221-D91CDBBB8A21}">
      <dsp:nvSpPr>
        <dsp:cNvPr id="0" name=""/>
        <dsp:cNvSpPr/>
      </dsp:nvSpPr>
      <dsp:spPr>
        <a:xfrm>
          <a:off x="1202081" y="1648720"/>
          <a:ext cx="4754880" cy="1701800"/>
        </a:xfrm>
        <a:prstGeom prst="trapezoid">
          <a:avLst>
            <a:gd name="adj" fmla="val 69851"/>
          </a:avLst>
        </a:prstGeom>
        <a:gradFill rotWithShape="0">
          <a:gsLst>
            <a:gs pos="0">
              <a:srgbClr val="FFFF66"/>
            </a:gs>
            <a:gs pos="64000">
              <a:srgbClr val="F1C60F"/>
            </a:gs>
            <a:gs pos="100000">
              <a:srgbClr val="FF9900"/>
            </a:gs>
          </a:gsLst>
          <a:lin ang="5400000" scaled="0"/>
        </a:gra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en-US" sz="1600" i="1" kern="1200" dirty="0">
            <a:solidFill>
              <a:schemeClr val="bg1"/>
            </a:solidFill>
          </a:endParaRPr>
        </a:p>
      </dsp:txBody>
      <dsp:txXfrm>
        <a:off x="2034185" y="1648720"/>
        <a:ext cx="3090672" cy="1701800"/>
      </dsp:txXfrm>
    </dsp:sp>
    <dsp:sp modelId="{3C979AF7-3DAC-494E-ACA8-643880BDCB18}">
      <dsp:nvSpPr>
        <dsp:cNvPr id="0" name=""/>
        <dsp:cNvSpPr/>
      </dsp:nvSpPr>
      <dsp:spPr>
        <a:xfrm>
          <a:off x="0" y="3403599"/>
          <a:ext cx="7132320" cy="1701800"/>
        </a:xfrm>
        <a:prstGeom prst="trapezoid">
          <a:avLst>
            <a:gd name="adj" fmla="val 69851"/>
          </a:avLst>
        </a:prstGeom>
        <a:solidFill>
          <a:srgbClr val="FF99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bg1"/>
              </a:solidFill>
            </a:rPr>
            <a:t>Activity-based Management</a:t>
          </a:r>
        </a:p>
        <a:p>
          <a:pPr lvl="0" algn="ctr" defTabSz="889000">
            <a:lnSpc>
              <a:spcPct val="90000"/>
            </a:lnSpc>
            <a:spcBef>
              <a:spcPct val="0"/>
            </a:spcBef>
            <a:spcAft>
              <a:spcPct val="35000"/>
            </a:spcAft>
          </a:pPr>
          <a:r>
            <a:rPr lang="en-US" sz="2000" i="1" kern="1200" dirty="0" smtClean="0">
              <a:solidFill>
                <a:schemeClr val="bg1"/>
              </a:solidFill>
            </a:rPr>
            <a:t>(Focus only on desired activities)</a:t>
          </a:r>
          <a:endParaRPr lang="en-US" sz="2000" i="1" kern="1200" dirty="0">
            <a:solidFill>
              <a:schemeClr val="bg1"/>
            </a:solidFill>
          </a:endParaRPr>
        </a:p>
      </dsp:txBody>
      <dsp:txXfrm>
        <a:off x="1248155" y="3403599"/>
        <a:ext cx="4636008" cy="1701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5DAFF-BDF3-4749-87D3-5FA5CF14C608}">
      <dsp:nvSpPr>
        <dsp:cNvPr id="0" name=""/>
        <dsp:cNvSpPr/>
      </dsp:nvSpPr>
      <dsp:spPr>
        <a:xfrm>
          <a:off x="2377439" y="0"/>
          <a:ext cx="2377440" cy="1701800"/>
        </a:xfrm>
        <a:prstGeom prst="trapezoid">
          <a:avLst>
            <a:gd name="adj" fmla="val 69851"/>
          </a:avLst>
        </a:prstGeom>
        <a:solidFill>
          <a:srgbClr val="FFFF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smtClean="0">
            <a:solidFill>
              <a:schemeClr val="bg1"/>
            </a:solidFill>
          </a:endParaRPr>
        </a:p>
        <a:p>
          <a:pPr lvl="0" algn="ctr" defTabSz="622300">
            <a:lnSpc>
              <a:spcPct val="90000"/>
            </a:lnSpc>
            <a:spcBef>
              <a:spcPct val="0"/>
            </a:spcBef>
            <a:spcAft>
              <a:spcPct val="35000"/>
            </a:spcAft>
          </a:pPr>
          <a:endParaRPr lang="en-US" sz="1400" b="1" kern="1200" dirty="0" smtClean="0">
            <a:solidFill>
              <a:schemeClr val="bg1"/>
            </a:solidFill>
          </a:endParaRPr>
        </a:p>
      </dsp:txBody>
      <dsp:txXfrm>
        <a:off x="2377439" y="0"/>
        <a:ext cx="2377440" cy="1701800"/>
      </dsp:txXfrm>
    </dsp:sp>
    <dsp:sp modelId="{EBA326F9-EDA4-4ADD-8221-D91CDBBB8A21}">
      <dsp:nvSpPr>
        <dsp:cNvPr id="0" name=""/>
        <dsp:cNvSpPr/>
      </dsp:nvSpPr>
      <dsp:spPr>
        <a:xfrm>
          <a:off x="1202081" y="1648720"/>
          <a:ext cx="4754880" cy="1701800"/>
        </a:xfrm>
        <a:prstGeom prst="trapezoid">
          <a:avLst>
            <a:gd name="adj" fmla="val 69851"/>
          </a:avLst>
        </a:prstGeom>
        <a:gradFill rotWithShape="0">
          <a:gsLst>
            <a:gs pos="0">
              <a:srgbClr val="FFFF66"/>
            </a:gs>
            <a:gs pos="64000">
              <a:srgbClr val="F1C60F"/>
            </a:gs>
            <a:gs pos="100000">
              <a:srgbClr val="FF9900"/>
            </a:gs>
          </a:gsLst>
          <a:lin ang="5400000" scaled="0"/>
        </a:gra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rPr>
            <a:t>Experience-based</a:t>
          </a:r>
        </a:p>
        <a:p>
          <a:pPr lvl="0" algn="ctr" defTabSz="800100">
            <a:lnSpc>
              <a:spcPct val="90000"/>
            </a:lnSpc>
            <a:spcBef>
              <a:spcPct val="0"/>
            </a:spcBef>
            <a:spcAft>
              <a:spcPct val="35000"/>
            </a:spcAft>
          </a:pPr>
          <a:r>
            <a:rPr lang="en-US" sz="1800" b="1" kern="1200" dirty="0" smtClean="0">
              <a:solidFill>
                <a:schemeClr val="bg1"/>
              </a:solidFill>
            </a:rPr>
            <a:t>Management</a:t>
          </a:r>
        </a:p>
        <a:p>
          <a:pPr lvl="0" algn="ctr" defTabSz="800100">
            <a:lnSpc>
              <a:spcPct val="90000"/>
            </a:lnSpc>
            <a:spcBef>
              <a:spcPct val="0"/>
            </a:spcBef>
            <a:spcAft>
              <a:spcPct val="35000"/>
            </a:spcAft>
          </a:pPr>
          <a:r>
            <a:rPr lang="en-US" sz="1600" i="1" kern="1200" dirty="0" smtClean="0">
              <a:solidFill>
                <a:schemeClr val="bg1"/>
              </a:solidFill>
            </a:rPr>
            <a:t>(Realize desired experiences and activities [e.g. ROS])</a:t>
          </a:r>
          <a:endParaRPr lang="en-US" sz="1600" i="1" kern="1200" dirty="0">
            <a:solidFill>
              <a:schemeClr val="bg1"/>
            </a:solidFill>
          </a:endParaRPr>
        </a:p>
      </dsp:txBody>
      <dsp:txXfrm>
        <a:off x="2034185" y="1648720"/>
        <a:ext cx="3090672" cy="1701800"/>
      </dsp:txXfrm>
    </dsp:sp>
    <dsp:sp modelId="{3C979AF7-3DAC-494E-ACA8-643880BDCB18}">
      <dsp:nvSpPr>
        <dsp:cNvPr id="0" name=""/>
        <dsp:cNvSpPr/>
      </dsp:nvSpPr>
      <dsp:spPr>
        <a:xfrm>
          <a:off x="0" y="3403599"/>
          <a:ext cx="7132320" cy="1701800"/>
        </a:xfrm>
        <a:prstGeom prst="trapezoid">
          <a:avLst>
            <a:gd name="adj" fmla="val 69851"/>
          </a:avLst>
        </a:prstGeom>
        <a:solidFill>
          <a:srgbClr val="FF99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rPr>
            <a:t>Activity-based Management</a:t>
          </a:r>
        </a:p>
        <a:p>
          <a:pPr lvl="0" algn="ctr" defTabSz="800100">
            <a:lnSpc>
              <a:spcPct val="90000"/>
            </a:lnSpc>
            <a:spcBef>
              <a:spcPct val="0"/>
            </a:spcBef>
            <a:spcAft>
              <a:spcPct val="35000"/>
            </a:spcAft>
          </a:pPr>
          <a:r>
            <a:rPr lang="en-US" sz="1800" i="1" kern="1200" dirty="0" smtClean="0">
              <a:solidFill>
                <a:schemeClr val="bg1"/>
              </a:solidFill>
            </a:rPr>
            <a:t>(Focus only on desired activities)</a:t>
          </a:r>
          <a:endParaRPr lang="en-US" sz="1800" i="1" kern="1200" dirty="0">
            <a:solidFill>
              <a:schemeClr val="bg1"/>
            </a:solidFill>
          </a:endParaRPr>
        </a:p>
      </dsp:txBody>
      <dsp:txXfrm>
        <a:off x="1248155" y="3403599"/>
        <a:ext cx="4636008" cy="1701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5DAFF-BDF3-4749-87D3-5FA5CF14C608}">
      <dsp:nvSpPr>
        <dsp:cNvPr id="0" name=""/>
        <dsp:cNvSpPr/>
      </dsp:nvSpPr>
      <dsp:spPr>
        <a:xfrm>
          <a:off x="2377439" y="0"/>
          <a:ext cx="2377440" cy="1701800"/>
        </a:xfrm>
        <a:prstGeom prst="trapezoid">
          <a:avLst>
            <a:gd name="adj" fmla="val 69851"/>
          </a:avLst>
        </a:prstGeom>
        <a:solidFill>
          <a:srgbClr val="FFFF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smtClean="0">
            <a:solidFill>
              <a:schemeClr val="bg1"/>
            </a:solidFill>
          </a:endParaRPr>
        </a:p>
        <a:p>
          <a:pPr lvl="0" algn="ctr" defTabSz="622300">
            <a:lnSpc>
              <a:spcPct val="90000"/>
            </a:lnSpc>
            <a:spcBef>
              <a:spcPct val="0"/>
            </a:spcBef>
            <a:spcAft>
              <a:spcPct val="35000"/>
            </a:spcAft>
          </a:pPr>
          <a:endParaRPr lang="en-US" sz="1400" b="1" kern="1200" dirty="0" smtClean="0">
            <a:solidFill>
              <a:schemeClr val="bg1"/>
            </a:solidFill>
          </a:endParaRPr>
        </a:p>
        <a:p>
          <a:pPr lvl="0" algn="ctr" defTabSz="622300">
            <a:lnSpc>
              <a:spcPct val="90000"/>
            </a:lnSpc>
            <a:spcBef>
              <a:spcPct val="0"/>
            </a:spcBef>
            <a:spcAft>
              <a:spcPct val="35000"/>
            </a:spcAft>
          </a:pPr>
          <a:r>
            <a:rPr lang="en-US" sz="1600" b="1" kern="1200" dirty="0" smtClean="0">
              <a:solidFill>
                <a:schemeClr val="bg1"/>
              </a:solidFill>
            </a:rPr>
            <a:t>OFM</a:t>
          </a:r>
        </a:p>
        <a:p>
          <a:pPr lvl="0" algn="ctr" defTabSz="622300">
            <a:lnSpc>
              <a:spcPct val="90000"/>
            </a:lnSpc>
            <a:spcBef>
              <a:spcPct val="0"/>
            </a:spcBef>
            <a:spcAft>
              <a:spcPct val="35000"/>
            </a:spcAft>
          </a:pPr>
          <a:r>
            <a:rPr lang="en-US" sz="1400" i="1" kern="1200" dirty="0" smtClean="0">
              <a:solidFill>
                <a:schemeClr val="bg1"/>
              </a:solidFill>
            </a:rPr>
            <a:t>(Realize </a:t>
          </a:r>
        </a:p>
        <a:p>
          <a:pPr lvl="0" algn="ctr" defTabSz="622300">
            <a:lnSpc>
              <a:spcPct val="90000"/>
            </a:lnSpc>
            <a:spcBef>
              <a:spcPct val="0"/>
            </a:spcBef>
            <a:spcAft>
              <a:spcPct val="35000"/>
            </a:spcAft>
          </a:pPr>
          <a:r>
            <a:rPr lang="en-US" sz="1400" i="1" kern="1200" dirty="0" smtClean="0">
              <a:solidFill>
                <a:schemeClr val="bg1"/>
              </a:solidFill>
            </a:rPr>
            <a:t>benefits beyond</a:t>
          </a:r>
        </a:p>
        <a:p>
          <a:pPr lvl="0" algn="ctr" defTabSz="622300">
            <a:lnSpc>
              <a:spcPct val="90000"/>
            </a:lnSpc>
            <a:spcBef>
              <a:spcPct val="0"/>
            </a:spcBef>
            <a:spcAft>
              <a:spcPct val="35000"/>
            </a:spcAft>
          </a:pPr>
          <a:r>
            <a:rPr lang="en-US" sz="1400" i="1" kern="1200" dirty="0" smtClean="0">
              <a:solidFill>
                <a:schemeClr val="bg1"/>
              </a:solidFill>
            </a:rPr>
            <a:t>desired experiences)</a:t>
          </a:r>
          <a:endParaRPr lang="en-US" sz="1400" i="1" kern="1200" dirty="0">
            <a:solidFill>
              <a:schemeClr val="bg1"/>
            </a:solidFill>
          </a:endParaRPr>
        </a:p>
      </dsp:txBody>
      <dsp:txXfrm>
        <a:off x="2377439" y="0"/>
        <a:ext cx="2377440" cy="1701800"/>
      </dsp:txXfrm>
    </dsp:sp>
    <dsp:sp modelId="{EBA326F9-EDA4-4ADD-8221-D91CDBBB8A21}">
      <dsp:nvSpPr>
        <dsp:cNvPr id="0" name=""/>
        <dsp:cNvSpPr/>
      </dsp:nvSpPr>
      <dsp:spPr>
        <a:xfrm>
          <a:off x="1202081" y="1648720"/>
          <a:ext cx="4754880" cy="1701800"/>
        </a:xfrm>
        <a:prstGeom prst="trapezoid">
          <a:avLst>
            <a:gd name="adj" fmla="val 69851"/>
          </a:avLst>
        </a:prstGeom>
        <a:gradFill rotWithShape="0">
          <a:gsLst>
            <a:gs pos="0">
              <a:srgbClr val="FFFF66"/>
            </a:gs>
            <a:gs pos="64000">
              <a:srgbClr val="F1C60F"/>
            </a:gs>
            <a:gs pos="100000">
              <a:srgbClr val="FF9900"/>
            </a:gs>
          </a:gsLst>
          <a:lin ang="5400000" scaled="0"/>
        </a:gra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bg1"/>
              </a:solidFill>
            </a:rPr>
            <a:t>Experience-based</a:t>
          </a:r>
        </a:p>
        <a:p>
          <a:pPr lvl="0" algn="ctr" defTabSz="711200">
            <a:lnSpc>
              <a:spcPct val="90000"/>
            </a:lnSpc>
            <a:spcBef>
              <a:spcPct val="0"/>
            </a:spcBef>
            <a:spcAft>
              <a:spcPct val="35000"/>
            </a:spcAft>
          </a:pPr>
          <a:r>
            <a:rPr lang="en-US" sz="1600" b="1" kern="1200" dirty="0" smtClean="0">
              <a:solidFill>
                <a:schemeClr val="bg1"/>
              </a:solidFill>
            </a:rPr>
            <a:t>Management</a:t>
          </a:r>
        </a:p>
        <a:p>
          <a:pPr lvl="0" algn="ctr" defTabSz="711200">
            <a:lnSpc>
              <a:spcPct val="90000"/>
            </a:lnSpc>
            <a:spcBef>
              <a:spcPct val="0"/>
            </a:spcBef>
            <a:spcAft>
              <a:spcPct val="35000"/>
            </a:spcAft>
          </a:pPr>
          <a:r>
            <a:rPr lang="en-US" sz="1600" i="1" kern="1200" dirty="0" smtClean="0">
              <a:solidFill>
                <a:schemeClr val="bg1"/>
              </a:solidFill>
            </a:rPr>
            <a:t>(Realize desired experiences and activities [e.g. ROS])</a:t>
          </a:r>
          <a:endParaRPr lang="en-US" sz="1600" i="1" kern="1200" dirty="0">
            <a:solidFill>
              <a:schemeClr val="bg1"/>
            </a:solidFill>
          </a:endParaRPr>
        </a:p>
      </dsp:txBody>
      <dsp:txXfrm>
        <a:off x="2034185" y="1648720"/>
        <a:ext cx="3090672" cy="1701800"/>
      </dsp:txXfrm>
    </dsp:sp>
    <dsp:sp modelId="{3C979AF7-3DAC-494E-ACA8-643880BDCB18}">
      <dsp:nvSpPr>
        <dsp:cNvPr id="0" name=""/>
        <dsp:cNvSpPr/>
      </dsp:nvSpPr>
      <dsp:spPr>
        <a:xfrm>
          <a:off x="0" y="3403599"/>
          <a:ext cx="7132320" cy="1701800"/>
        </a:xfrm>
        <a:prstGeom prst="trapezoid">
          <a:avLst>
            <a:gd name="adj" fmla="val 69851"/>
          </a:avLst>
        </a:prstGeom>
        <a:solidFill>
          <a:srgbClr val="FF9900"/>
        </a:solidFill>
        <a:ln>
          <a:noFill/>
        </a:ln>
        <a:effectLst>
          <a:outerShdw blurRad="130000" dist="101600" dir="2700000" algn="tl" rotWithShape="0">
            <a:srgbClr val="000000">
              <a:alpha val="35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rPr>
            <a:t>Activity-based Management</a:t>
          </a:r>
        </a:p>
        <a:p>
          <a:pPr lvl="0" algn="ctr" defTabSz="800100">
            <a:lnSpc>
              <a:spcPct val="90000"/>
            </a:lnSpc>
            <a:spcBef>
              <a:spcPct val="0"/>
            </a:spcBef>
            <a:spcAft>
              <a:spcPct val="35000"/>
            </a:spcAft>
          </a:pPr>
          <a:r>
            <a:rPr lang="en-US" sz="1800" i="1" kern="1200" dirty="0" smtClean="0">
              <a:solidFill>
                <a:schemeClr val="bg1"/>
              </a:solidFill>
            </a:rPr>
            <a:t>(Focus only on desired activities)</a:t>
          </a:r>
          <a:endParaRPr lang="en-US" sz="1800" i="1" kern="1200" dirty="0">
            <a:solidFill>
              <a:schemeClr val="bg1"/>
            </a:solidFill>
          </a:endParaRPr>
        </a:p>
      </dsp:txBody>
      <dsp:txXfrm>
        <a:off x="1248155" y="3403599"/>
        <a:ext cx="4636008" cy="1701800"/>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3" y="1"/>
            <a:ext cx="3043343" cy="465455"/>
          </a:xfrm>
          <a:prstGeom prst="rect">
            <a:avLst/>
          </a:prstGeom>
        </p:spPr>
        <p:txBody>
          <a:bodyPr vert="horz" lIns="93324" tIns="46662" rIns="93324" bIns="46662" rtlCol="0"/>
          <a:lstStyle>
            <a:lvl1pPr algn="r">
              <a:defRPr sz="1200"/>
            </a:lvl1pPr>
          </a:lstStyle>
          <a:p>
            <a:fld id="{EFE85199-C490-49F3-A5B6-BB3ECFBF5AE8}" type="datetimeFigureOut">
              <a:rPr lang="en-US" smtClean="0"/>
              <a:t>4/18/2016</a:t>
            </a:fld>
            <a:endParaRPr lang="en-US"/>
          </a:p>
        </p:txBody>
      </p:sp>
      <p:sp>
        <p:nvSpPr>
          <p:cNvPr id="4" name="Footer Placeholder 3"/>
          <p:cNvSpPr>
            <a:spLocks noGrp="1"/>
          </p:cNvSpPr>
          <p:nvPr>
            <p:ph type="ftr" sz="quarter" idx="2"/>
          </p:nvPr>
        </p:nvSpPr>
        <p:spPr>
          <a:xfrm>
            <a:off x="1" y="8842030"/>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3" y="8842030"/>
            <a:ext cx="3043343" cy="465455"/>
          </a:xfrm>
          <a:prstGeom prst="rect">
            <a:avLst/>
          </a:prstGeom>
        </p:spPr>
        <p:txBody>
          <a:bodyPr vert="horz" lIns="93324" tIns="46662" rIns="93324" bIns="46662" rtlCol="0" anchor="b"/>
          <a:lstStyle>
            <a:lvl1pPr algn="r">
              <a:defRPr sz="1200"/>
            </a:lvl1pPr>
          </a:lstStyle>
          <a:p>
            <a:fld id="{8710BC20-88A2-42C2-9213-4F2BAB728C99}" type="slidenum">
              <a:rPr lang="en-US" smtClean="0"/>
              <a:t>‹#›</a:t>
            </a:fld>
            <a:endParaRPr lang="en-US"/>
          </a:p>
        </p:txBody>
      </p:sp>
    </p:spTree>
    <p:extLst>
      <p:ext uri="{BB962C8B-B14F-4D97-AF65-F5344CB8AC3E}">
        <p14:creationId xmlns:p14="http://schemas.microsoft.com/office/powerpoint/2010/main" val="17676133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3" y="1"/>
            <a:ext cx="3043343" cy="465455"/>
          </a:xfrm>
          <a:prstGeom prst="rect">
            <a:avLst/>
          </a:prstGeom>
        </p:spPr>
        <p:txBody>
          <a:bodyPr vert="horz" lIns="93324" tIns="46662" rIns="93324" bIns="46662" rtlCol="0"/>
          <a:lstStyle>
            <a:lvl1pPr algn="r">
              <a:defRPr sz="1200"/>
            </a:lvl1pPr>
          </a:lstStyle>
          <a:p>
            <a:fld id="{5EAECB9B-88D1-415D-9A3E-B5B99568CEF7}" type="datetimeFigureOut">
              <a:rPr lang="en-US" smtClean="0"/>
              <a:t>4/18/2016</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4"/>
            <a:ext cx="5618480" cy="418909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42030"/>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3" y="8842030"/>
            <a:ext cx="3043343" cy="465455"/>
          </a:xfrm>
          <a:prstGeom prst="rect">
            <a:avLst/>
          </a:prstGeom>
        </p:spPr>
        <p:txBody>
          <a:bodyPr vert="horz" lIns="93324" tIns="46662" rIns="93324" bIns="46662" rtlCol="0" anchor="b"/>
          <a:lstStyle>
            <a:lvl1pPr algn="r">
              <a:defRPr sz="1200"/>
            </a:lvl1pPr>
          </a:lstStyle>
          <a:p>
            <a:fld id="{833203DF-B004-4AAF-AC5C-B1624D629702}" type="slidenum">
              <a:rPr lang="en-US" smtClean="0"/>
              <a:t>‹#›</a:t>
            </a:fld>
            <a:endParaRPr lang="en-US"/>
          </a:p>
        </p:txBody>
      </p:sp>
    </p:spTree>
    <p:extLst>
      <p:ext uri="{BB962C8B-B14F-4D97-AF65-F5344CB8AC3E}">
        <p14:creationId xmlns:p14="http://schemas.microsoft.com/office/powerpoint/2010/main" val="218402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en.wikipedia.org/wiki/Experiential_education"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s://en.wikipedia.org/wiki/Self-esteem" TargetMode="External"/><Relationship Id="rId4" Type="http://schemas.openxmlformats.org/officeDocument/2006/relationships/hyperlink" Target="https://en.wikipedia.org/wiki/Self_image"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3" Type="http://schemas.openxmlformats.org/officeDocument/2006/relationships/hyperlink" Target="#cite_note-4"/><Relationship Id="rId2" Type="http://schemas.openxmlformats.org/officeDocument/2006/relationships/slide" Target="../slides/slide94.xml"/><Relationship Id="rId1" Type="http://schemas.openxmlformats.org/officeDocument/2006/relationships/notesMaster" Target="../notesMasters/notesMaster1.xml"/><Relationship Id="rId5" Type="http://schemas.openxmlformats.org/officeDocument/2006/relationships/hyperlink" Target="#cite_note-6"/><Relationship Id="rId4" Type="http://schemas.openxmlformats.org/officeDocument/2006/relationships/hyperlink" Target="#cite_note-5"/></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effectLst/>
              </a:rPr>
              <a:t>If you only went fishing it would be catching right? You may remember the fish but you will always remember where you caught it, but most importantly you will remember who was there?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291066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Ice-breaker question</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35C2D0-66CB-4936-B2CC-F11E802F8D65}" type="slidenum">
              <a:rPr lang="en-US" altLang="en-US"/>
              <a:pPr/>
              <a:t>3</a:t>
            </a:fld>
            <a:endParaRPr lang="en-US" altLang="en-US"/>
          </a:p>
        </p:txBody>
      </p:sp>
      <p:sp>
        <p:nvSpPr>
          <p:cNvPr id="594946" name="Rectangle 2"/>
          <p:cNvSpPr>
            <a:spLocks noGrp="1" noRot="1" noChangeAspect="1" noChangeArrowheads="1" noTextEdit="1"/>
          </p:cNvSpPr>
          <p:nvPr>
            <p:ph type="sldImg"/>
          </p:nvPr>
        </p:nvSpPr>
        <p:spPr>
          <a:ln/>
        </p:spPr>
      </p:sp>
      <p:sp>
        <p:nvSpPr>
          <p:cNvPr id="594947" name="Rectangle 3"/>
          <p:cNvSpPr>
            <a:spLocks noGrp="1" noChangeArrowheads="1"/>
          </p:cNvSpPr>
          <p:nvPr>
            <p:ph type="body" idx="1"/>
          </p:nvPr>
        </p:nvSpPr>
        <p:spPr/>
        <p:txBody>
          <a:bodyPr/>
          <a:lstStyle/>
          <a:p>
            <a:r>
              <a:rPr lang="en-US" altLang="en-US" dirty="0" smtClean="0"/>
              <a:t>OPENING EXERCISE: Jeepers</a:t>
            </a:r>
            <a:r>
              <a:rPr lang="en-US" altLang="en-US" baseline="0" dirty="0" smtClean="0"/>
              <a:t> Creepers - </a:t>
            </a:r>
            <a:r>
              <a:rPr lang="en-US" altLang="en-US" dirty="0" smtClean="0"/>
              <a:t> Divide </a:t>
            </a:r>
            <a:r>
              <a:rPr lang="en-US" altLang="en-US" dirty="0"/>
              <a:t>the class into managers &amp; visitors &amp; business owners &amp; residents and have them answer the </a:t>
            </a:r>
            <a:r>
              <a:rPr lang="en-US" altLang="en-US" dirty="0" smtClean="0"/>
              <a:t>question on the provided sheets.  </a:t>
            </a:r>
            <a:r>
              <a:rPr lang="en-US" altLang="en-US" dirty="0"/>
              <a:t>Then have </a:t>
            </a:r>
            <a:r>
              <a:rPr lang="en-US" altLang="en-US" dirty="0" smtClean="0"/>
              <a:t>give the sheets to the instructor and the instructor</a:t>
            </a:r>
            <a:r>
              <a:rPr lang="en-US" altLang="en-US" baseline="0" dirty="0" smtClean="0"/>
              <a:t> categorizes the results on the sticky wall by the blue, green, orange and yellow boxes.  And then discusses the results with the class.</a:t>
            </a:r>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Another way to think about all this is by asking a couple of questions:  </a:t>
            </a:r>
          </a:p>
          <a:p>
            <a:endParaRPr lang="en-US" dirty="0" smtClean="0"/>
          </a:p>
          <a:p>
            <a:r>
              <a:rPr lang="en-US" dirty="0" smtClean="0"/>
              <a:t>First: “What do Visitors</a:t>
            </a:r>
            <a:r>
              <a:rPr lang="en-US" baseline="0" dirty="0" smtClean="0"/>
              <a:t> think about when they come to BLM lands? </a:t>
            </a:r>
          </a:p>
          <a:p>
            <a:endParaRPr lang="en-US" baseline="0" dirty="0" smtClean="0"/>
          </a:p>
          <a:p>
            <a:r>
              <a:rPr lang="en-US" dirty="0"/>
              <a:t>Recreationists are aware of which recreation settings contribute to a quality experience, and they choose recreation areas based on their preferences. </a:t>
            </a:r>
            <a:endParaRPr lang="en-US" baseline="0" dirty="0" smtClean="0"/>
          </a:p>
          <a:p>
            <a:endParaRPr lang="en-US" baseline="0" dirty="0" smtClean="0"/>
          </a:p>
          <a:p>
            <a:pPr defTabSz="933237">
              <a:defRPr/>
            </a:pPr>
            <a:r>
              <a:rPr lang="en-US" baseline="0" dirty="0" smtClean="0"/>
              <a:t>Second </a:t>
            </a:r>
            <a:r>
              <a:rPr lang="en-US" dirty="0" smtClean="0"/>
              <a:t>First: “What do Managers</a:t>
            </a:r>
            <a:r>
              <a:rPr lang="en-US" baseline="0" dirty="0" smtClean="0"/>
              <a:t> think about?</a:t>
            </a:r>
          </a:p>
          <a:p>
            <a:pPr defTabSz="933237">
              <a:defRPr/>
            </a:pPr>
            <a:endParaRPr lang="en-US" baseline="0" dirty="0" smtClean="0"/>
          </a:p>
          <a:p>
            <a:r>
              <a:rPr lang="en-US" dirty="0"/>
              <a:t>Planning with outcomes in mind helps recreation managers create and sustain the quality recreational opportunities most desired by our visitors. </a:t>
            </a:r>
          </a:p>
          <a:p>
            <a:endParaRPr lang="en-US" baseline="0" dirty="0" smtClean="0"/>
          </a:p>
          <a:p>
            <a:r>
              <a:rPr lang="en-US" b="1" baseline="0" dirty="0" smtClean="0">
                <a:solidFill>
                  <a:srgbClr val="FF0000"/>
                </a:solidFill>
              </a:rPr>
              <a:t>My goal is to get you  “Thinking like a Visitor”</a:t>
            </a:r>
            <a:endParaRPr lang="en-US" b="1" dirty="0">
              <a:solidFill>
                <a:srgbClr val="FF0000"/>
              </a:solidFill>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last several decades, there has been a growing recognition of how much recreation contributes to the quality of life, economy, society, and environment. Changing public values and expectations of land management agencies to meet the demand for diverse recreation uses has created the need for changes in managing R&amp;VS. </a:t>
            </a:r>
          </a:p>
        </p:txBody>
      </p:sp>
      <p:sp>
        <p:nvSpPr>
          <p:cNvPr id="4" name="Slide Number Placeholder 3"/>
          <p:cNvSpPr>
            <a:spLocks noGrp="1"/>
          </p:cNvSpPr>
          <p:nvPr>
            <p:ph type="sldNum" sz="quarter" idx="10"/>
          </p:nvPr>
        </p:nvSpPr>
        <p:spPr/>
        <p:txBody>
          <a:bodyPr/>
          <a:lstStyle/>
          <a:p>
            <a:fld id="{833203DF-B004-4AAF-AC5C-B1624D629702}" type="slidenum">
              <a:rPr lang="en-US" smtClean="0"/>
              <a:t>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Healing power of recreation… The underlying philosophy largely refers to </a:t>
            </a:r>
            <a:r>
              <a:rPr lang="en-US" dirty="0" smtClean="0">
                <a:hlinkClick r:id="rId3" action="ppaction://hlinkfile" tooltip="Experiential education"/>
              </a:rPr>
              <a:t>experiential education</a:t>
            </a:r>
            <a:r>
              <a:rPr lang="en-US" dirty="0" smtClean="0"/>
              <a:t>. </a:t>
            </a:r>
          </a:p>
          <a:p>
            <a:endParaRPr lang="en-US" dirty="0" smtClean="0"/>
          </a:p>
          <a:p>
            <a:r>
              <a:rPr lang="en-US" dirty="0" smtClean="0"/>
              <a:t>Programs are designed to offer students experiences that can test and refine their skills, strengthen their compassion, commitment, and tenacity, all while having fun.</a:t>
            </a:r>
            <a:br>
              <a:rPr lang="en-US" dirty="0" smtClean="0"/>
            </a:br>
            <a:endParaRPr lang="en-US" dirty="0" smtClean="0"/>
          </a:p>
          <a:p>
            <a:r>
              <a:rPr lang="en-US" dirty="0" smtClean="0"/>
              <a:t>Existing research in adventure therapy reports positive outcomes in effectively improving </a:t>
            </a:r>
            <a:r>
              <a:rPr lang="en-US" dirty="0" smtClean="0">
                <a:hlinkClick r:id="rId4" action="ppaction://hlinkfile" tooltip="Self image"/>
              </a:rPr>
              <a:t>self-concept</a:t>
            </a:r>
            <a:r>
              <a:rPr lang="en-US" dirty="0" smtClean="0"/>
              <a:t> and </a:t>
            </a:r>
            <a:r>
              <a:rPr lang="en-US" dirty="0" smtClean="0">
                <a:hlinkClick r:id="rId5" action="ppaction://hlinkfile" tooltip="Self-esteem"/>
              </a:rPr>
              <a:t>self-esteem</a:t>
            </a:r>
            <a:r>
              <a:rPr lang="en-US" dirty="0" smtClean="0"/>
              <a:t>, help seeking behavior, increased mutual aid, pro-social behavior, trust behavior and more. </a:t>
            </a:r>
          </a:p>
        </p:txBody>
      </p:sp>
      <p:sp>
        <p:nvSpPr>
          <p:cNvPr id="4" name="Slide Number Placeholder 3"/>
          <p:cNvSpPr>
            <a:spLocks noGrp="1"/>
          </p:cNvSpPr>
          <p:nvPr>
            <p:ph type="sldNum" sz="quarter" idx="10"/>
          </p:nvPr>
        </p:nvSpPr>
        <p:spPr/>
        <p:txBody>
          <a:bodyPr/>
          <a:lstStyle/>
          <a:p>
            <a:fld id="{833203DF-B004-4AAF-AC5C-B1624D629702}" type="slidenum">
              <a:rPr lang="en-US" smtClean="0"/>
              <a:t>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Using the outdoors to make positive social</a:t>
            </a:r>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outdoor recreation deficit disorder</a:t>
            </a:r>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Therapy Programs  based around different recreation activities</a:t>
            </a:r>
          </a:p>
          <a:p>
            <a:endParaRPr lang="en-US" b="0" dirty="0" smtClean="0"/>
          </a:p>
        </p:txBody>
      </p:sp>
      <p:sp>
        <p:nvSpPr>
          <p:cNvPr id="4" name="Slide Number Placeholder 3"/>
          <p:cNvSpPr>
            <a:spLocks noGrp="1"/>
          </p:cNvSpPr>
          <p:nvPr>
            <p:ph type="sldNum" sz="quarter" idx="10"/>
          </p:nvPr>
        </p:nvSpPr>
        <p:spPr/>
        <p:txBody>
          <a:bodyPr/>
          <a:lstStyle/>
          <a:p>
            <a:fld id="{833203DF-B004-4AAF-AC5C-B1624D629702}" type="slidenum">
              <a:rPr lang="en-US" smtClean="0"/>
              <a:t>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Therapy Programs …</a:t>
            </a:r>
            <a:r>
              <a:rPr lang="en-US" sz="1200" b="0" i="0" u="none" strike="noStrike" kern="1200" baseline="0" dirty="0" smtClean="0">
                <a:solidFill>
                  <a:schemeClr val="tx1"/>
                </a:solidFill>
                <a:latin typeface="+mn-lt"/>
                <a:ea typeface="+mn-ea"/>
                <a:cs typeface="+mn-cs"/>
              </a:rPr>
              <a:t>Using riding  and horses to motivate at-risk kids</a:t>
            </a:r>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10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i="0" dirty="0" smtClean="0">
                <a:effectLst>
                  <a:outerShdw blurRad="38100" dist="38100" dir="2700000" algn="tl">
                    <a:srgbClr val="000000">
                      <a:alpha val="43137"/>
                    </a:srgbClr>
                  </a:outerShdw>
                </a:effectLst>
              </a:rPr>
              <a:t>TAKE ME HUNTING  - This is the prime time to create a bond between you and your kids, nephews and nieces.   Instead of sharing a video game or TV, why not show them how you spent time as a youth - shooting and hunting.  </a:t>
            </a:r>
            <a:r>
              <a:rPr lang="en-US" sz="1050" b="0" i="0" dirty="0" smtClean="0">
                <a:solidFill>
                  <a:schemeClr val="accent5">
                    <a:lumMod val="75000"/>
                  </a:schemeClr>
                </a:solidFill>
              </a:rPr>
              <a:t>http://www.takemehuntingandshooting.com/index.php</a:t>
            </a:r>
          </a:p>
          <a:p>
            <a:endParaRPr lang="en-US" sz="1200" b="0" dirty="0">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11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Recreation Works… Recreational programming is crucial to the health and well-being of our communities. Recreation programs help our children grow, our youth learn important life skills, and reduce isolation amongst our senior citizens.</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Several years ago</a:t>
            </a:r>
            <a:r>
              <a:rPr lang="en-US" baseline="0" dirty="0" smtClean="0"/>
              <a:t> the National Parks and Recreation Assoc. launched a campaign called “Recreation, The Benefits are Endless”.  </a:t>
            </a:r>
          </a:p>
          <a:p>
            <a:endParaRPr lang="en-US" baseline="0" dirty="0" smtClean="0"/>
          </a:p>
          <a:p>
            <a:r>
              <a:rPr lang="en-US" baseline="0" dirty="0" smtClean="0"/>
              <a:t>The campaign aimed to show the importance of recreation by describing benefits associated with individuals, communities, the environment and the economy.</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Many parks and recreation departments immediately  adopted</a:t>
            </a:r>
            <a:r>
              <a:rPr lang="en-US" baseline="0" dirty="0" smtClean="0"/>
              <a:t> the “The benefits are endless” campaign.</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Massachusetts</a:t>
            </a:r>
            <a:r>
              <a:rPr lang="en-US" baseline="0" dirty="0" smtClean="0"/>
              <a:t> P&amp;RA</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Another example - not only in the US but around the world parks and recreation departments were publicizing the benefits of recreation.  Here is an example from Canada.</a:t>
            </a:r>
          </a:p>
        </p:txBody>
      </p:sp>
      <p:sp>
        <p:nvSpPr>
          <p:cNvPr id="4" name="Slide Number Placeholder 3"/>
          <p:cNvSpPr>
            <a:spLocks noGrp="1"/>
          </p:cNvSpPr>
          <p:nvPr>
            <p:ph type="sldNum" sz="quarter" idx="10"/>
          </p:nvPr>
        </p:nvSpPr>
        <p:spPr/>
        <p:txBody>
          <a:bodyPr/>
          <a:lstStyle/>
          <a:p>
            <a:fld id="{833203DF-B004-4AAF-AC5C-B1624D629702}" type="slidenum">
              <a:rPr lang="en-US" smtClean="0"/>
              <a:t>16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research literature on outdoor recreation as it relates to human health is growing.</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Being outside in natural surroundings may improve health and how outdoor physical activities benefit participants. Living in comparatively natural areas, viewing nature, and having outdoor recreation areas and facilities nearby appear to provide health benefits.</a:t>
            </a:r>
          </a:p>
          <a:p>
            <a:endParaRPr lang="en-US" sz="1200" b="0" i="0" u="none" strike="noStrike" kern="1200" baseline="0" dirty="0" smtClean="0">
              <a:solidFill>
                <a:schemeClr val="tx1"/>
              </a:solidFill>
              <a:latin typeface="+mn-lt"/>
              <a:ea typeface="+mn-ea"/>
              <a:cs typeface="+mn-cs"/>
            </a:endParaRPr>
          </a:p>
          <a:p>
            <a:r>
              <a:rPr lang="en-US" dirty="0" smtClean="0"/>
              <a:t>Social Benefits - </a:t>
            </a:r>
            <a:r>
              <a:rPr lang="en-US" dirty="0" err="1" smtClean="0"/>
              <a:t>Calif</a:t>
            </a:r>
            <a:r>
              <a:rPr lang="en-US" dirty="0" smtClean="0"/>
              <a:t> Outdoor</a:t>
            </a:r>
            <a:r>
              <a:rPr lang="en-US" baseline="0" dirty="0" smtClean="0"/>
              <a:t> </a:t>
            </a:r>
            <a:r>
              <a:rPr lang="en-US" dirty="0" smtClean="0"/>
              <a:t>Resources Planning Program</a:t>
            </a:r>
          </a:p>
          <a:p>
            <a:endParaRPr lang="en-US" dirty="0" smtClean="0"/>
          </a:p>
          <a:p>
            <a:r>
              <a:rPr lang="en-US" dirty="0" smtClean="0">
                <a:effectLst/>
              </a:rPr>
              <a:t>Research to Practice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Economic</a:t>
            </a:r>
            <a:r>
              <a:rPr lang="en-US" baseline="0" dirty="0" smtClean="0"/>
              <a:t> Benefits -</a:t>
            </a:r>
            <a:r>
              <a:rPr lang="en-US" dirty="0" smtClean="0"/>
              <a:t> </a:t>
            </a:r>
            <a:r>
              <a:rPr lang="en-US" dirty="0"/>
              <a:t>around the world parks and recreation departments </a:t>
            </a:r>
            <a:r>
              <a:rPr lang="en-US" dirty="0" smtClean="0"/>
              <a:t>are </a:t>
            </a:r>
            <a:r>
              <a:rPr lang="en-US" dirty="0"/>
              <a:t>publicizing the benefits of recreation.  </a:t>
            </a:r>
          </a:p>
        </p:txBody>
      </p:sp>
      <p:sp>
        <p:nvSpPr>
          <p:cNvPr id="4" name="Slide Number Placeholder 3"/>
          <p:cNvSpPr>
            <a:spLocks noGrp="1"/>
          </p:cNvSpPr>
          <p:nvPr>
            <p:ph type="sldNum" sz="quarter" idx="10"/>
          </p:nvPr>
        </p:nvSpPr>
        <p:spPr/>
        <p:txBody>
          <a:bodyPr/>
          <a:lstStyle/>
          <a:p>
            <a:fld id="{833203DF-B004-4AAF-AC5C-B1624D629702}" type="slidenum">
              <a:rPr lang="en-US" smtClean="0"/>
              <a:t>18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matter where you look the value of the outdoors and outdoor recreation is all around us. </a:t>
            </a:r>
          </a:p>
          <a:p>
            <a:endParaRPr lang="en-US" dirty="0" smtClean="0"/>
          </a:p>
          <a:p>
            <a:r>
              <a:rPr lang="en-US" dirty="0" smtClean="0"/>
              <a:t>Advertisement</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Two word ad from Montana is my all-tine favorite </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And real estate</a:t>
            </a:r>
            <a:r>
              <a:rPr lang="en-US" b="0" baseline="0" dirty="0" smtClean="0"/>
              <a:t> companies are quick to sell the amenities and opportunities and benefits of buying parcels next to BLM</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Parks and trails and open spaces are among the top community amenities.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Living in comparatively natural areas, viewing nature, and having outdoor recreation areas and facilities nearby appear to provide health benefits  -  Outdoor </a:t>
            </a:r>
            <a:r>
              <a:rPr lang="en-US" sz="1200" b="0" i="0" u="none" strike="noStrike" kern="1200" baseline="0" dirty="0" err="1" smtClean="0">
                <a:solidFill>
                  <a:schemeClr val="tx1"/>
                </a:solidFill>
                <a:latin typeface="+mn-lt"/>
                <a:ea typeface="+mn-ea"/>
                <a:cs typeface="+mn-cs"/>
              </a:rPr>
              <a:t>Recreation,Health</a:t>
            </a:r>
            <a:r>
              <a:rPr lang="en-US" sz="1200" b="0" i="0" u="none" strike="noStrike" kern="1200" baseline="0" dirty="0" smtClean="0">
                <a:solidFill>
                  <a:schemeClr val="tx1"/>
                </a:solidFill>
                <a:latin typeface="+mn-lt"/>
                <a:ea typeface="+mn-ea"/>
                <a:cs typeface="+mn-cs"/>
              </a:rPr>
              <a:t>, and Wellness by </a:t>
            </a:r>
            <a:r>
              <a:rPr lang="en-US" sz="1200" b="0" i="0" u="none" strike="noStrike" kern="1200" baseline="0" dirty="0" err="1" smtClean="0">
                <a:solidFill>
                  <a:schemeClr val="tx1"/>
                </a:solidFill>
                <a:latin typeface="+mn-lt"/>
                <a:ea typeface="+mn-ea"/>
                <a:cs typeface="+mn-cs"/>
              </a:rPr>
              <a:t>Godbey</a:t>
            </a:r>
            <a:endParaRPr lang="en-US" sz="1200" b="0" i="0" u="none" strike="noStrike" kern="1200" baseline="0" dirty="0" smtClean="0">
              <a:solidFill>
                <a:schemeClr val="tx1"/>
              </a:solidFill>
              <a:latin typeface="+mn-lt"/>
              <a:ea typeface="+mn-ea"/>
              <a:cs typeface="+mn-cs"/>
            </a:endParaRPr>
          </a:p>
          <a:p>
            <a:endParaRPr lang="en-US"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Another example from my FO </a:t>
            </a:r>
            <a:r>
              <a:rPr lang="en-US" sz="1200" b="0" dirty="0" smtClean="0">
                <a:effectLst/>
                <a:latin typeface="Bradley Hand ITC" panose="03070402050302030203" pitchFamily="66" charset="0"/>
              </a:rPr>
              <a:t>… these exclusive </a:t>
            </a:r>
            <a:r>
              <a:rPr lang="en-US" sz="1200" b="0" dirty="0" err="1" smtClean="0">
                <a:effectLst/>
                <a:latin typeface="Bradley Hand ITC" panose="03070402050302030203" pitchFamily="66" charset="0"/>
              </a:rPr>
              <a:t>homesites</a:t>
            </a:r>
            <a:r>
              <a:rPr lang="en-US" sz="1200" b="0" dirty="0" smtClean="0">
                <a:effectLst/>
                <a:latin typeface="Bradley Hand ITC" panose="03070402050302030203" pitchFamily="66" charset="0"/>
              </a:rPr>
              <a:t> back up to open space or BLM, providing with a backyard extension of mother nature herself …</a:t>
            </a:r>
          </a:p>
          <a:p>
            <a:endParaRPr lang="en-US" b="0" dirty="0">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21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video </a:t>
            </a:r>
            <a:r>
              <a:rPr lang="en-US" smtClean="0"/>
              <a:t>and</a:t>
            </a:r>
            <a:r>
              <a:rPr lang="en-US" baseline="0" smtClean="0"/>
              <a:t> discuss</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29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00FF00"/>
                </a:solidFill>
                <a:effectLst>
                  <a:outerShdw blurRad="38100" dist="38100" dir="2700000" algn="tl">
                    <a:srgbClr val="000000">
                      <a:alpha val="43137"/>
                    </a:srgbClr>
                  </a:outerShdw>
                </a:effectLst>
                <a:sym typeface="Wingdings 2" pitchFamily="18" charset="2"/>
              </a:rPr>
              <a:t>Discuss: Changing public values &amp; expectations of land management agencies</a:t>
            </a:r>
          </a:p>
          <a:p>
            <a:r>
              <a:rPr lang="en-US" dirty="0">
                <a:solidFill>
                  <a:srgbClr val="00FF00"/>
                </a:solidFill>
                <a:effectLst>
                  <a:outerShdw blurRad="38100" dist="38100" dir="2700000" algn="tl">
                    <a:srgbClr val="000000">
                      <a:alpha val="43137"/>
                    </a:srgbClr>
                  </a:outerShdw>
                </a:effectLst>
                <a:sym typeface="Wingdings 2" pitchFamily="18" charset="2"/>
              </a:rPr>
              <a:t>Ask: How have federal land management agencies </a:t>
            </a:r>
            <a:r>
              <a:rPr lang="en-US" dirty="0" smtClean="0">
                <a:solidFill>
                  <a:srgbClr val="00FF00"/>
                </a:solidFill>
                <a:effectLst>
                  <a:outerShdw blurRad="38100" dist="38100" dir="2700000" algn="tl">
                    <a:srgbClr val="000000">
                      <a:alpha val="43137"/>
                    </a:srgbClr>
                  </a:outerShdw>
                </a:effectLst>
                <a:sym typeface="Wingdings 2" pitchFamily="18" charset="2"/>
              </a:rPr>
              <a:t>responded</a:t>
            </a:r>
            <a:r>
              <a:rPr lang="en-US" baseline="0" dirty="0" smtClean="0">
                <a:solidFill>
                  <a:srgbClr val="00FF00"/>
                </a:solidFill>
                <a:effectLst>
                  <a:outerShdw blurRad="38100" dist="38100" dir="2700000" algn="tl">
                    <a:srgbClr val="000000">
                      <a:alpha val="43137"/>
                    </a:srgbClr>
                  </a:outerShdw>
                </a:effectLst>
                <a:sym typeface="Wingdings 2" pitchFamily="18" charset="2"/>
              </a:rPr>
              <a:t> to growing recognition of how </a:t>
            </a:r>
            <a:r>
              <a:rPr lang="en-US" dirty="0" smtClean="0">
                <a:solidFill>
                  <a:srgbClr val="00FF00"/>
                </a:solidFill>
                <a:effectLst>
                  <a:outerShdw blurRad="38100" dist="38100" dir="2700000" algn="tl">
                    <a:srgbClr val="000000">
                      <a:alpha val="43137"/>
                    </a:srgbClr>
                  </a:outerShdw>
                </a:effectLst>
                <a:sym typeface="Wingdings 2" pitchFamily="18" charset="2"/>
              </a:rPr>
              <a:t>much recreation</a:t>
            </a:r>
            <a:r>
              <a:rPr lang="en-US" baseline="0" dirty="0" smtClean="0">
                <a:solidFill>
                  <a:srgbClr val="00FF00"/>
                </a:solidFill>
                <a:effectLst>
                  <a:outerShdw blurRad="38100" dist="38100" dir="2700000" algn="tl">
                    <a:srgbClr val="000000">
                      <a:alpha val="43137"/>
                    </a:srgbClr>
                  </a:outerShdw>
                </a:effectLst>
                <a:sym typeface="Wingdings 2" pitchFamily="18" charset="2"/>
              </a:rPr>
              <a:t> contributes to the quality of our lives</a:t>
            </a:r>
            <a:r>
              <a:rPr lang="en-US" dirty="0" smtClean="0">
                <a:solidFill>
                  <a:srgbClr val="00FF00"/>
                </a:solidFill>
                <a:effectLst>
                  <a:outerShdw blurRad="38100" dist="38100" dir="2700000" algn="tl">
                    <a:srgbClr val="000000">
                      <a:alpha val="43137"/>
                    </a:srgbClr>
                  </a:outerShdw>
                </a:effectLst>
                <a:sym typeface="Wingdings 2" pitchFamily="18" charset="2"/>
              </a:rPr>
              <a:t>?</a:t>
            </a:r>
            <a:endParaRPr lang="en-US" dirty="0">
              <a:latin typeface="+mn-l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Arial Rounded MT Bold" panose="020F0704030504030204" pitchFamily="34" charset="0"/>
              </a:rPr>
              <a:t>“Outdoor recreation is fun -- and so much more.” </a:t>
            </a:r>
          </a:p>
          <a:p>
            <a:endParaRPr lang="en-US" sz="1200" dirty="0" smtClean="0">
              <a:latin typeface="Arial Rounded MT Bold" panose="020F0704030504030204" pitchFamily="34" charset="0"/>
            </a:endParaRPr>
          </a:p>
          <a:p>
            <a:r>
              <a:rPr lang="en-US" sz="1200" dirty="0" smtClean="0">
                <a:latin typeface="Arial Rounded MT Bold" panose="020F0704030504030204" pitchFamily="34" charset="0"/>
              </a:rPr>
              <a:t>“Participation in recreational activities is the way that most Americans come to know their National Forests and Grasslands.”</a:t>
            </a:r>
          </a:p>
          <a:p>
            <a:endParaRPr lang="en-US" sz="1200" dirty="0" smtClean="0">
              <a:latin typeface="Arial Rounded MT Bold" panose="020F0704030504030204" pitchFamily="34" charset="0"/>
            </a:endParaRPr>
          </a:p>
          <a:p>
            <a:r>
              <a:rPr lang="en-US" sz="1200" dirty="0" smtClean="0">
                <a:latin typeface="Arial Rounded MT Bold" panose="020F0704030504030204" pitchFamily="34" charset="0"/>
              </a:rPr>
              <a:t>“Recreation thereby contributes greatly to the physical, mental, and spiritual health of individuals, bonds family and friends, instills pride in their heritage, and provides economic benefits to communities, regions, and the nation.”</a:t>
            </a:r>
            <a:endParaRPr lang="en-US" sz="1200" dirty="0">
              <a:latin typeface="Arial Rounded MT Bold" panose="020F0704030504030204" pitchFamily="34" charset="0"/>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Department of the Interior’s 2011-2016 Strategic Plan provides the framework for the programs and activities that are performed by nine bureaus and multiple offices, and that take place at 2,400 locations throughout the Nation.</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The Strategic Plan facilitates the integration of programs, the allocation and alignment of resources to achieve key goals, and</a:t>
            </a:r>
          </a:p>
          <a:p>
            <a:r>
              <a:rPr lang="en-US" sz="1200" b="0" i="0" u="none" strike="noStrike" kern="1200" baseline="0" dirty="0" smtClean="0">
                <a:solidFill>
                  <a:schemeClr val="tx1"/>
                </a:solidFill>
                <a:latin typeface="+mn-lt"/>
                <a:ea typeface="+mn-ea"/>
                <a:cs typeface="+mn-cs"/>
              </a:rPr>
              <a:t>collaboration and coordination with stakeholders.</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“So what about BLM?</a:t>
            </a:r>
          </a:p>
          <a:p>
            <a:endParaRPr lang="en-US" dirty="0" smtClean="0"/>
          </a:p>
          <a:p>
            <a:r>
              <a:rPr lang="en-US" dirty="0"/>
              <a:t>In the last several decades, there has been a growing recognition of how much recreation contributes to the quality of life, economy, society, and environment. Changing public values and expectations of land management agencies to meet the demand for diverse recreation uses has created the need for changes in planning for and managing R&amp;VS. </a:t>
            </a:r>
          </a:p>
        </p:txBody>
      </p:sp>
      <p:sp>
        <p:nvSpPr>
          <p:cNvPr id="4" name="Slide Number Placeholder 3"/>
          <p:cNvSpPr>
            <a:spLocks noGrp="1"/>
          </p:cNvSpPr>
          <p:nvPr>
            <p:ph type="sldNum" sz="quarter" idx="10"/>
          </p:nvPr>
        </p:nvSpPr>
        <p:spPr/>
        <p:txBody>
          <a:bodyPr/>
          <a:lstStyle/>
          <a:p>
            <a:fld id="{833203DF-B004-4AAF-AC5C-B1624D629702}" type="slidenum">
              <a:rPr lang="en-US" smtClean="0"/>
              <a:t>34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“So what about BLM?</a:t>
            </a:r>
          </a:p>
          <a:p>
            <a:endParaRPr lang="en-US" dirty="0" smtClean="0"/>
          </a:p>
          <a:p>
            <a:r>
              <a:rPr lang="en-US" dirty="0" smtClean="0"/>
              <a:t>Changing the ways we communicate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Watch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effectLst/>
              </a:rPr>
              <a:t>This annual visitor satisfaction survey provides the BLM with both data for reporting results using national performance measures required under the Government Performance and Results Act (GPRA) of 1993 and information regarding visitors’ satisfaction with value for fees paid. This survey also gives BLM site managers vital information on visitor satisfaction with facilities, interpretation/education programs and materials, road/trail maintenance, staff service, and general recreation management.</a:t>
            </a:r>
            <a:endParaRPr lang="en-US" b="0" dirty="0">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37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“So what about BLM?</a:t>
            </a:r>
          </a:p>
          <a:p>
            <a:endParaRPr lang="en-US" dirty="0" smtClean="0"/>
          </a:p>
          <a:p>
            <a:r>
              <a:rPr lang="en-US" dirty="0" smtClean="0"/>
              <a:t>Changing the ways we communicate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smtClean="0"/>
              <a:t>BLM example</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39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smtClean="0">
                <a:effectLst>
                  <a:outerShdw blurRad="38100" dist="38100" dir="2700000" algn="tl">
                    <a:srgbClr val="000000">
                      <a:alpha val="43137"/>
                    </a:srgbClr>
                  </a:outerShdw>
                </a:effectLst>
              </a:rPr>
              <a:t>TAKE ME FISHING Program</a:t>
            </a:r>
            <a:r>
              <a:rPr lang="en-US" sz="1200" b="0" baseline="0" dirty="0" smtClean="0">
                <a:effectLst>
                  <a:outerShdw blurRad="38100" dist="38100" dir="2700000" algn="tl">
                    <a:srgbClr val="000000">
                      <a:alpha val="43137"/>
                    </a:srgbClr>
                  </a:outerShdw>
                </a:effectLst>
              </a:rPr>
              <a:t> - </a:t>
            </a:r>
            <a:r>
              <a:rPr lang="en-US" sz="1200" b="0" dirty="0" smtClean="0">
                <a:effectLst>
                  <a:outerShdw blurRad="38100" dist="38100" dir="2700000" algn="tl">
                    <a:srgbClr val="000000">
                      <a:alpha val="43137"/>
                    </a:srgbClr>
                  </a:outerShdw>
                </a:effectLst>
              </a:rPr>
              <a:t>To implement an informed, consensus-based national outreach strategy that will increase participation in recreational angling and boating and thereby increase public awareness and appreciation of the need to protect, conserve and restore this </a:t>
            </a:r>
            <a:r>
              <a:rPr lang="en-US" sz="1200" b="0" dirty="0" smtClean="0">
                <a:effectLst/>
              </a:rPr>
              <a:t>nation's aquatic natural resources. </a:t>
            </a:r>
            <a:endParaRPr lang="en-US" sz="1200" b="0" dirty="0">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40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BLM example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Bureau of Land Management (BLM) has a long tradition of connecting people of all ages to their public lands. In March of 2014, the Secretary of the Interior’s goal of “engaging the next generation” expanded this tradition and brought renewed attention to reaching out to young people, the future stewards of public lands. The initiative has four pillars: it calls upon the BLM and other Department of the Interior agencies to strengthen and increase opportunities for people to </a:t>
            </a:r>
            <a:r>
              <a:rPr lang="en-US" sz="1200" b="1" i="0" u="none" strike="noStrike" kern="1200" baseline="0" dirty="0" smtClean="0">
                <a:solidFill>
                  <a:schemeClr val="tx1"/>
                </a:solidFill>
                <a:latin typeface="+mn-lt"/>
                <a:ea typeface="+mn-ea"/>
                <a:cs typeface="+mn-cs"/>
              </a:rPr>
              <a:t>PLAY </a:t>
            </a:r>
            <a:r>
              <a:rPr lang="en-US" sz="1200" b="0" i="0" u="none" strike="noStrike" kern="1200" baseline="0" dirty="0" smtClean="0">
                <a:solidFill>
                  <a:schemeClr val="tx1"/>
                </a:solidFill>
                <a:latin typeface="+mn-lt"/>
                <a:ea typeface="+mn-ea"/>
                <a:cs typeface="+mn-cs"/>
              </a:rPr>
              <a:t>on public lands through recreation and outdoor activities, to </a:t>
            </a:r>
            <a:r>
              <a:rPr lang="en-US" sz="1200" b="1" i="0" u="none" strike="noStrike" kern="1200" baseline="0" dirty="0" smtClean="0">
                <a:solidFill>
                  <a:schemeClr val="tx1"/>
                </a:solidFill>
                <a:latin typeface="+mn-lt"/>
                <a:ea typeface="+mn-ea"/>
                <a:cs typeface="+mn-cs"/>
              </a:rPr>
              <a:t>LEARN </a:t>
            </a:r>
            <a:r>
              <a:rPr lang="en-US" sz="1200" b="0" i="0" u="none" strike="noStrike" kern="1200" baseline="0" dirty="0" smtClean="0">
                <a:solidFill>
                  <a:schemeClr val="tx1"/>
                </a:solidFill>
                <a:latin typeface="+mn-lt"/>
                <a:ea typeface="+mn-ea"/>
                <a:cs typeface="+mn-cs"/>
              </a:rPr>
              <a:t>about these lands through education and interpretation programs, to </a:t>
            </a:r>
            <a:r>
              <a:rPr lang="en-US" sz="1200" b="1" i="0" u="none" strike="noStrike" kern="1200" baseline="0" dirty="0" smtClean="0">
                <a:solidFill>
                  <a:schemeClr val="tx1"/>
                </a:solidFill>
                <a:latin typeface="+mn-lt"/>
                <a:ea typeface="+mn-ea"/>
                <a:cs typeface="+mn-cs"/>
              </a:rPr>
              <a:t>SERVE </a:t>
            </a:r>
            <a:r>
              <a:rPr lang="en-US" sz="1200" b="0" i="0" u="none" strike="noStrike" kern="1200" baseline="0" dirty="0" smtClean="0">
                <a:solidFill>
                  <a:schemeClr val="tx1"/>
                </a:solidFill>
                <a:latin typeface="+mn-lt"/>
                <a:ea typeface="+mn-ea"/>
                <a:cs typeface="+mn-cs"/>
              </a:rPr>
              <a:t>as volunteers and active stewards of the land, and to </a:t>
            </a:r>
            <a:r>
              <a:rPr lang="en-US" sz="1200" b="1" i="0" u="none" strike="noStrike" kern="1200" baseline="0" dirty="0" smtClean="0">
                <a:solidFill>
                  <a:schemeClr val="tx1"/>
                </a:solidFill>
                <a:latin typeface="+mn-lt"/>
                <a:ea typeface="+mn-ea"/>
                <a:cs typeface="+mn-cs"/>
              </a:rPr>
              <a:t>WORK </a:t>
            </a:r>
            <a:r>
              <a:rPr lang="en-US" sz="1200" b="0" i="0" u="none" strike="noStrike" kern="1200" baseline="0" dirty="0" smtClean="0">
                <a:solidFill>
                  <a:schemeClr val="tx1"/>
                </a:solidFill>
                <a:latin typeface="+mn-lt"/>
                <a:ea typeface="+mn-ea"/>
                <a:cs typeface="+mn-cs"/>
              </a:rPr>
              <a:t>on public lands and pursue natural resource careers. </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President Barack Obama created Every Kid in a Park so fourth graders and their families could discover our wildlife, resources, and history for free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Anybody hear of this strategy….know what it means?</a:t>
            </a:r>
          </a:p>
          <a:p>
            <a:endParaRPr lang="en-US" dirty="0"/>
          </a:p>
          <a:p>
            <a:r>
              <a:rPr lang="en-US" dirty="0"/>
              <a:t>This strategy provides a framework for BLM offices at all levels to develop action plans that will increase the efficiency and effectiveness of the BLM’s Recreation &amp; Visitor Services Program by more fully integrating with community-based service delivery systems. </a:t>
            </a:r>
          </a:p>
          <a:p>
            <a:endParaRPr lang="en-US" dirty="0"/>
          </a:p>
          <a:p>
            <a:r>
              <a:rPr lang="en-US" dirty="0"/>
              <a:t>The BLM’s Recreation &amp; Visitor Services Program manages recreation resources and visitor services to offer the greatest benefits possible to individuals and communities and to better enable communities to achieve their own desired social, economic, and environmental outcomes. </a:t>
            </a:r>
          </a:p>
          <a:p>
            <a:endParaRPr lang="en-US" dirty="0"/>
          </a:p>
          <a:p>
            <a:r>
              <a:rPr lang="en-US" dirty="0"/>
              <a:t>The lands nobody wanted”—are now recognized as America’s Great Outdoors, a “Backyard-to- Backcountry” treasure. </a:t>
            </a:r>
          </a:p>
        </p:txBody>
      </p:sp>
      <p:sp>
        <p:nvSpPr>
          <p:cNvPr id="4" name="Slide Number Placeholder 3"/>
          <p:cNvSpPr>
            <a:spLocks noGrp="1"/>
          </p:cNvSpPr>
          <p:nvPr>
            <p:ph type="sldNum" sz="quarter" idx="10"/>
          </p:nvPr>
        </p:nvSpPr>
        <p:spPr/>
        <p:txBody>
          <a:bodyPr/>
          <a:lstStyle/>
          <a:p>
            <a:fld id="{833203DF-B004-4AAF-AC5C-B1624D629702}" type="slidenum">
              <a:rPr lang="en-US" smtClean="0"/>
              <a:t>45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Watch Video</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r>
              <a:rPr lang="en-US" sz="1200" b="1" i="0" u="none" strike="noStrike" kern="1200" baseline="0" dirty="0" smtClean="0">
                <a:solidFill>
                  <a:schemeClr val="tx1"/>
                </a:solidFill>
                <a:latin typeface="+mn-lt"/>
                <a:ea typeface="+mn-ea"/>
                <a:cs typeface="+mn-cs"/>
              </a:rPr>
              <a:t>1997 Benefits of Parks and Recreation Catalogue</a:t>
            </a:r>
          </a:p>
          <a:p>
            <a:endParaRPr lang="en-US" sz="1200" b="1" i="0" u="none" strike="noStrike" kern="1200" baseline="0" dirty="0" smtClean="0">
              <a:solidFill>
                <a:schemeClr val="tx1"/>
              </a:solidFill>
              <a:latin typeface="+mn-lt"/>
              <a:ea typeface="+mn-ea"/>
              <a:cs typeface="+mn-cs"/>
            </a:endParaRPr>
          </a:p>
          <a:p>
            <a:r>
              <a:rPr lang="en-US" dirty="0" smtClean="0"/>
              <a:t>http://lin.ca/sites/default/files/attachments/Complete1997Benefits%20Catalogue.pdf</a:t>
            </a:r>
          </a:p>
          <a:p>
            <a:endParaRPr lang="en-US" dirty="0" smtClean="0"/>
          </a:p>
          <a:p>
            <a:r>
              <a:rPr lang="en-US" sz="1200" b="0" i="0" u="none" strike="noStrike" kern="1200" baseline="0" dirty="0" smtClean="0">
                <a:solidFill>
                  <a:schemeClr val="tx1"/>
                </a:solidFill>
                <a:latin typeface="+mn-lt"/>
                <a:ea typeface="+mn-ea"/>
                <a:cs typeface="+mn-cs"/>
              </a:rPr>
              <a:t>We learned that recreation and parks services would only be accepted as essential if they deliver the potential</a:t>
            </a:r>
          </a:p>
          <a:p>
            <a:r>
              <a:rPr lang="en-US" sz="1200" b="0" i="0" u="none" strike="noStrike" kern="1200" baseline="0" dirty="0" smtClean="0">
                <a:solidFill>
                  <a:schemeClr val="tx1"/>
                </a:solidFill>
                <a:latin typeface="+mn-lt"/>
                <a:ea typeface="+mn-ea"/>
                <a:cs typeface="+mn-cs"/>
              </a:rPr>
              <a:t>implied by the benefits messages AND if they respond to the critical current issues facing our citizens and</a:t>
            </a:r>
          </a:p>
          <a:p>
            <a:r>
              <a:rPr lang="en-US" sz="1200" b="0" i="0" u="none" strike="noStrike" kern="1200" baseline="0" dirty="0" smtClean="0">
                <a:solidFill>
                  <a:schemeClr val="tx1"/>
                </a:solidFill>
                <a:latin typeface="+mn-lt"/>
                <a:ea typeface="+mn-ea"/>
                <a:cs typeface="+mn-cs"/>
              </a:rPr>
              <a:t>communities. Thus, the project evolved from one attempting to document the importance of parks and recreation,</a:t>
            </a:r>
          </a:p>
          <a:p>
            <a:r>
              <a:rPr lang="en-US" sz="1200" b="0" i="0" u="none" strike="noStrike" kern="1200" baseline="0" dirty="0" smtClean="0">
                <a:solidFill>
                  <a:schemeClr val="tx1"/>
                </a:solidFill>
                <a:latin typeface="+mn-lt"/>
                <a:ea typeface="+mn-ea"/>
                <a:cs typeface="+mn-cs"/>
              </a:rPr>
              <a:t>to one that challenges the field to reposition - to provide services that respond directly to the personal, social,</a:t>
            </a:r>
          </a:p>
          <a:p>
            <a:r>
              <a:rPr lang="en-US" sz="1200" b="0" i="0" u="none" strike="noStrike" kern="1200" baseline="0" dirty="0" smtClean="0">
                <a:solidFill>
                  <a:schemeClr val="tx1"/>
                </a:solidFill>
                <a:latin typeface="+mn-lt"/>
                <a:ea typeface="+mn-ea"/>
                <a:cs typeface="+mn-cs"/>
              </a:rPr>
              <a:t>economic and environmental challenges we all face. </a:t>
            </a:r>
            <a:r>
              <a:rPr lang="en-US" sz="1200" b="1" i="1" u="none" strike="noStrike" kern="1200" baseline="0" dirty="0" smtClean="0">
                <a:solidFill>
                  <a:schemeClr val="tx1"/>
                </a:solidFill>
                <a:latin typeface="+mn-lt"/>
                <a:ea typeface="+mn-ea"/>
                <a:cs typeface="+mn-cs"/>
              </a:rPr>
              <a:t>Benefits have now become the focus of our National Vision</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47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50000"/>
              </a:spcBef>
            </a:pPr>
            <a:r>
              <a:rPr lang="en-US" altLang="en-US" dirty="0">
                <a:effectLst>
                  <a:outerShdw blurRad="38100" dist="38100" dir="2700000" algn="tl">
                    <a:srgbClr val="000000">
                      <a:alpha val="43137"/>
                    </a:srgbClr>
                  </a:outerShdw>
                </a:effectLst>
                <a:latin typeface="Arial" charset="0"/>
                <a:sym typeface="Wingdings 2" pitchFamily="18" charset="2"/>
              </a:rPr>
              <a:t>Ask the question “How do we go from strategy to reality?”</a:t>
            </a:r>
          </a:p>
        </p:txBody>
      </p:sp>
      <p:sp>
        <p:nvSpPr>
          <p:cNvPr id="4" name="Slide Number Placeholder 3"/>
          <p:cNvSpPr>
            <a:spLocks noGrp="1"/>
          </p:cNvSpPr>
          <p:nvPr>
            <p:ph type="sldNum" sz="quarter" idx="10"/>
          </p:nvPr>
        </p:nvSpPr>
        <p:spPr/>
        <p:txBody>
          <a:bodyPr/>
          <a:lstStyle/>
          <a:p>
            <a:fld id="{833203DF-B004-4AAF-AC5C-B1624D629702}" type="slidenum">
              <a:rPr lang="en-US" smtClean="0"/>
              <a:t>48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eaLnBrk="1" hangingPunct="1">
              <a:spcBef>
                <a:spcPts val="600"/>
              </a:spcBef>
            </a:pPr>
            <a:r>
              <a:rPr lang="en-US" sz="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Answer: Provide a better foundation in our plans for the implementation of strategies and programs</a:t>
            </a:r>
            <a:r>
              <a:rPr lang="en-US" altLang="en-US" sz="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sym typeface="Wingdings 2" pitchFamily="18" charset="2"/>
              </a:rPr>
              <a:t> </a:t>
            </a:r>
          </a:p>
        </p:txBody>
      </p:sp>
      <p:sp>
        <p:nvSpPr>
          <p:cNvPr id="4" name="Slide Number Placeholder 3"/>
          <p:cNvSpPr>
            <a:spLocks noGrp="1"/>
          </p:cNvSpPr>
          <p:nvPr>
            <p:ph type="sldNum" sz="quarter" idx="10"/>
          </p:nvPr>
        </p:nvSpPr>
        <p:spPr/>
        <p:txBody>
          <a:bodyPr/>
          <a:lstStyle/>
          <a:p>
            <a:fld id="{833203DF-B004-4AAF-AC5C-B1624D629702}" type="slidenum">
              <a:rPr lang="en-US" smtClean="0"/>
              <a:t>49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dirty="0" smtClean="0">
                <a:solidFill>
                  <a:srgbClr val="00FF00"/>
                </a:solidFill>
                <a:effectLst>
                  <a:outerShdw blurRad="38100" dist="38100" dir="2700000" algn="tl">
                    <a:srgbClr val="000000">
                      <a:alpha val="43137"/>
                    </a:srgbClr>
                  </a:outerShdw>
                </a:effectLst>
                <a:latin typeface="Arial" charset="0"/>
                <a:sym typeface="Wingdings 2" pitchFamily="18" charset="2"/>
              </a:rPr>
              <a:t>Advances in recreation management knowledge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smtClean="0"/>
              <a:t>I want to spend a</a:t>
            </a:r>
            <a:r>
              <a:rPr lang="en-US" baseline="0" dirty="0" smtClean="0"/>
              <a:t> little time discussing some foundational concepts.</a:t>
            </a:r>
          </a:p>
          <a:p>
            <a:pPr defTabSz="933237">
              <a:defRPr/>
            </a:pPr>
            <a:endParaRPr lang="en-US" baseline="0" dirty="0" smtClean="0"/>
          </a:p>
          <a:p>
            <a:pPr defTabSz="933237">
              <a:defRPr/>
            </a:pPr>
            <a:r>
              <a:rPr lang="en-US" dirty="0" smtClean="0"/>
              <a:t>Ask</a:t>
            </a:r>
            <a:r>
              <a:rPr lang="en-US" dirty="0"/>
              <a:t>: Does Recreation Management produce anything?</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Would you agree that baking cakes at a bakery entails a production process.  Then walk thru a production process for a bakery.</a:t>
            </a:r>
          </a:p>
        </p:txBody>
      </p:sp>
      <p:sp>
        <p:nvSpPr>
          <p:cNvPr id="4" name="Slide Number Placeholder 3"/>
          <p:cNvSpPr>
            <a:spLocks noGrp="1"/>
          </p:cNvSpPr>
          <p:nvPr>
            <p:ph type="sldNum" sz="quarter" idx="10"/>
          </p:nvPr>
        </p:nvSpPr>
        <p:spPr/>
        <p:txBody>
          <a:bodyPr/>
          <a:lstStyle/>
          <a:p>
            <a:fld id="{833203DF-B004-4AAF-AC5C-B1624D629702}" type="slidenum">
              <a:rPr lang="en-US" smtClean="0"/>
              <a:t>52</a:t>
            </a:fld>
            <a:endParaRPr lang="en-US"/>
          </a:p>
        </p:txBody>
      </p:sp>
    </p:spTree>
    <p:extLst>
      <p:ext uri="{BB962C8B-B14F-4D97-AF65-F5344CB8AC3E}">
        <p14:creationId xmlns:p14="http://schemas.microsoft.com/office/powerpoint/2010/main" val="10051974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Discuss “Inputs – Process – Outputs – Outcomes”</a:t>
            </a:r>
          </a:p>
          <a:p>
            <a:endParaRPr lang="en-US" dirty="0" smtClean="0"/>
          </a:p>
          <a:p>
            <a:r>
              <a:rPr lang="en-US" sz="1400" dirty="0" smtClean="0">
                <a:solidFill>
                  <a:srgbClr val="00FFFF"/>
                </a:solidFill>
                <a:effectLst>
                  <a:outerShdw blurRad="38100" dist="38100" dir="2700000" algn="tl">
                    <a:srgbClr val="000000"/>
                  </a:outerShdw>
                </a:effectLst>
                <a:latin typeface="Arial" charset="0"/>
              </a:rPr>
              <a:t>Inputs</a:t>
            </a:r>
            <a:r>
              <a:rPr lang="en-US" sz="1200" b="0" dirty="0" smtClean="0">
                <a:solidFill>
                  <a:schemeClr val="tx1"/>
                </a:solidFill>
                <a:latin typeface="Arial" charset="0"/>
              </a:rPr>
              <a:t> </a:t>
            </a:r>
            <a:r>
              <a:rPr lang="en-US" sz="1200" dirty="0" smtClean="0">
                <a:solidFill>
                  <a:schemeClr val="tx1"/>
                </a:solidFill>
                <a:latin typeface="Arial" charset="0"/>
              </a:rPr>
              <a:t>to the system include resources such as raw materials, money, technologies and people</a:t>
            </a:r>
          </a:p>
          <a:p>
            <a:endParaRPr lang="en-US" sz="1200" dirty="0" smtClean="0">
              <a:solidFill>
                <a:schemeClr val="tx1"/>
              </a:solidFill>
              <a:latin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Arial" charset="0"/>
              </a:rPr>
              <a:t>These inputs go thru a </a:t>
            </a:r>
            <a:r>
              <a:rPr lang="en-US" sz="1200" dirty="0" smtClean="0">
                <a:solidFill>
                  <a:srgbClr val="00FF00"/>
                </a:solidFill>
                <a:effectLst>
                  <a:outerShdw blurRad="38100" dist="38100" dir="2700000" algn="tl">
                    <a:srgbClr val="000000"/>
                  </a:outerShdw>
                </a:effectLst>
                <a:latin typeface="Arial" charset="0"/>
                <a:ea typeface="Times New Roman" pitchFamily="18" charset="0"/>
                <a:cs typeface="Arial" charset="0"/>
              </a:rPr>
              <a:t>Process/System Structure</a:t>
            </a:r>
            <a:r>
              <a:rPr lang="en-US" sz="1200" b="0" dirty="0" smtClean="0">
                <a:solidFill>
                  <a:srgbClr val="00FF00"/>
                </a:solidFill>
                <a:ea typeface="Times New Roman" pitchFamily="18" charset="0"/>
                <a:cs typeface="Arial" charset="0"/>
              </a:rPr>
              <a:t> </a:t>
            </a:r>
            <a:r>
              <a:rPr lang="en-US" sz="1400" dirty="0" smtClean="0">
                <a:solidFill>
                  <a:srgbClr val="00FF00"/>
                </a:solidFill>
                <a:effectLst>
                  <a:outerShdw blurRad="38100" dist="38100" dir="2700000" algn="tl">
                    <a:srgbClr val="000000"/>
                  </a:outerShdw>
                </a:effectLst>
                <a:latin typeface="Arial" charset="0"/>
              </a:rPr>
              <a:t> </a:t>
            </a:r>
            <a:r>
              <a:rPr lang="en-US" sz="1200" dirty="0" smtClean="0">
                <a:solidFill>
                  <a:schemeClr val="tx1"/>
                </a:solidFill>
                <a:latin typeface="Arial" charset="0"/>
              </a:rPr>
              <a:t>where they're </a:t>
            </a:r>
            <a:r>
              <a:rPr lang="en-US" sz="1200" dirty="0" smtClean="0">
                <a:solidFill>
                  <a:srgbClr val="00CC66"/>
                </a:solidFill>
                <a:effectLst>
                  <a:outerShdw blurRad="38100" dist="38100" dir="2700000" algn="tl">
                    <a:srgbClr val="000000"/>
                  </a:outerShdw>
                </a:effectLst>
                <a:latin typeface="Arial" charset="0"/>
              </a:rPr>
              <a:t>mixed</a:t>
            </a:r>
            <a:r>
              <a:rPr lang="en-US" sz="1200" dirty="0" smtClean="0">
                <a:solidFill>
                  <a:schemeClr val="tx1"/>
                </a:solidFill>
                <a:latin typeface="Arial" charset="0"/>
              </a:rPr>
              <a:t>, </a:t>
            </a:r>
            <a:r>
              <a:rPr lang="en-US" sz="1200" dirty="0" smtClean="0">
                <a:solidFill>
                  <a:srgbClr val="33CC33"/>
                </a:solidFill>
                <a:effectLst>
                  <a:outerShdw blurRad="38100" dist="38100" dir="2700000" algn="tl">
                    <a:srgbClr val="000000"/>
                  </a:outerShdw>
                </a:effectLst>
                <a:latin typeface="Arial" charset="0"/>
              </a:rPr>
              <a:t>combined</a:t>
            </a:r>
            <a:r>
              <a:rPr lang="en-US" sz="1200" dirty="0" smtClean="0">
                <a:solidFill>
                  <a:schemeClr val="tx1"/>
                </a:solidFill>
                <a:latin typeface="Arial" charset="0"/>
              </a:rPr>
              <a:t>, </a:t>
            </a:r>
            <a:r>
              <a:rPr lang="en-US" sz="1200" dirty="0" smtClean="0">
                <a:solidFill>
                  <a:srgbClr val="33CC33"/>
                </a:solidFill>
                <a:effectLst>
                  <a:outerShdw blurRad="38100" dist="38100" dir="2700000" algn="tl">
                    <a:srgbClr val="000000"/>
                  </a:outerShdw>
                </a:effectLst>
                <a:latin typeface="Arial" charset="0"/>
              </a:rPr>
              <a:t>aligned</a:t>
            </a:r>
            <a:r>
              <a:rPr lang="en-US" sz="1200" dirty="0" smtClean="0">
                <a:solidFill>
                  <a:schemeClr val="tx1"/>
                </a:solidFill>
                <a:latin typeface="Arial" charset="0"/>
              </a:rPr>
              <a:t>, and </a:t>
            </a:r>
            <a:r>
              <a:rPr lang="en-US" sz="1200" dirty="0" smtClean="0">
                <a:solidFill>
                  <a:srgbClr val="12B43C"/>
                </a:solidFill>
                <a:effectLst>
                  <a:outerShdw blurRad="38100" dist="38100" dir="2700000" algn="tl">
                    <a:srgbClr val="000000"/>
                  </a:outerShdw>
                </a:effectLst>
                <a:latin typeface="Arial" charset="0"/>
              </a:rPr>
              <a:t>moved along</a:t>
            </a:r>
            <a:r>
              <a:rPr lang="en-US" sz="1200" dirty="0" smtClean="0">
                <a:solidFill>
                  <a:schemeClr val="tx1"/>
                </a:solidFill>
                <a:latin typeface="Arial" charset="0"/>
              </a:rPr>
              <a:t>, etc.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1"/>
              </a:solidFill>
              <a:latin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solidFill>
                  <a:srgbClr val="FF9900"/>
                </a:solidFill>
                <a:effectLst>
                  <a:outerShdw blurRad="38100" dist="38100" dir="2700000" algn="tl">
                    <a:srgbClr val="000000"/>
                  </a:outerShdw>
                </a:effectLst>
                <a:latin typeface="Arial" charset="0"/>
              </a:rPr>
              <a:t>Outputs</a:t>
            </a:r>
            <a:r>
              <a:rPr lang="en-US" sz="1200" b="0" dirty="0" smtClean="0">
                <a:solidFill>
                  <a:schemeClr val="tx1"/>
                </a:solidFill>
                <a:latin typeface="Arial" charset="0"/>
              </a:rPr>
              <a:t> </a:t>
            </a:r>
            <a:r>
              <a:rPr lang="en-US" sz="1200" dirty="0" smtClean="0">
                <a:solidFill>
                  <a:schemeClr val="tx1"/>
                </a:solidFill>
                <a:latin typeface="Arial" charset="0"/>
              </a:rPr>
              <a:t>are the</a:t>
            </a:r>
            <a:r>
              <a:rPr lang="en-US" sz="1200" b="0" dirty="0" smtClean="0">
                <a:solidFill>
                  <a:schemeClr val="tx1"/>
                </a:solidFill>
                <a:latin typeface="Arial" charset="0"/>
              </a:rPr>
              <a:t> </a:t>
            </a:r>
            <a:r>
              <a:rPr lang="en-US" sz="1200" dirty="0" smtClean="0">
                <a:solidFill>
                  <a:schemeClr val="tx1"/>
                </a:solidFill>
                <a:latin typeface="Arial" charset="0"/>
              </a:rPr>
              <a:t>actual deliverables - the products &amp; services produced for consumers.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1"/>
              </a:solidFill>
              <a:latin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solidFill>
                  <a:schemeClr val="tx1"/>
                </a:solidFill>
                <a:latin typeface="Arial" charset="0"/>
              </a:rPr>
              <a:t>Another kind of result are the beneficial consequence (benefits) from what you do.</a:t>
            </a:r>
            <a:endParaRPr lang="en-US" altLang="en-US" sz="1200" b="0" i="1" dirty="0" smtClean="0">
              <a:solidFill>
                <a:schemeClr val="tx1"/>
              </a:solidFill>
              <a:latin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chemeClr val="tx1"/>
              </a:solidFill>
              <a:latin typeface="Arial"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kern="10" spc="50" dirty="0" smtClean="0">
                <a:ln w="19050">
                  <a:solidFill>
                    <a:schemeClr val="bg1">
                      <a:alpha val="6500"/>
                    </a:schemeClr>
                  </a:solidFill>
                  <a:prstDash val="solid"/>
                </a:ln>
                <a:solidFill>
                  <a:srgbClr val="FF3399">
                    <a:alpha val="95000"/>
                  </a:srgbClr>
                </a:solidFill>
                <a:effectLst>
                  <a:outerShdw blurRad="50800" dist="38100" dir="2700000" algn="tl" rotWithShape="0">
                    <a:prstClr val="black">
                      <a:alpha val="40000"/>
                    </a:prstClr>
                  </a:outerShdw>
                </a:effectLst>
                <a:latin typeface="Arial Black"/>
              </a:rPr>
              <a:t>Exercise </a:t>
            </a:r>
            <a:r>
              <a:rPr lang="en-US" sz="1200" b="0" kern="10" spc="50" dirty="0" smtClean="0">
                <a:ln w="19050">
                  <a:solidFill>
                    <a:schemeClr val="bg1">
                      <a:alpha val="6500"/>
                    </a:schemeClr>
                  </a:solidFill>
                  <a:prstDash val="solid"/>
                </a:ln>
                <a:solidFill>
                  <a:schemeClr val="accent1">
                    <a:tint val="3000"/>
                    <a:alpha val="95000"/>
                  </a:schemeClr>
                </a:solidFill>
                <a:latin typeface="Arial Black"/>
              </a:rPr>
              <a:t>Part 1</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the question….Can you see any similarities between the bakery – or</a:t>
            </a:r>
            <a:r>
              <a:rPr lang="en-US" baseline="0" dirty="0" smtClean="0"/>
              <a:t> the exercise – and what we do in BLM?</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 the BLM part of Inputs – Outputs Exercise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smtClean="0"/>
              <a:t>Just like the bakery inputs are</a:t>
            </a:r>
            <a:r>
              <a:rPr lang="en-US" baseline="0" dirty="0" smtClean="0"/>
              <a:t> processed thru a system to create outputs (</a:t>
            </a:r>
            <a:r>
              <a:rPr lang="en-US" dirty="0">
                <a:latin typeface="Arial" charset="0"/>
              </a:rPr>
              <a:t>products &amp; services produced for consumers)</a:t>
            </a:r>
            <a:r>
              <a:rPr lang="en-US" dirty="0"/>
              <a:t> </a:t>
            </a:r>
          </a:p>
          <a:p>
            <a:endParaRPr lang="en-US" dirty="0" smtClean="0"/>
          </a:p>
          <a:p>
            <a:pPr defTabSz="933237">
              <a:defRPr/>
            </a:pPr>
            <a:endParaRPr lang="en-US" dirty="0"/>
          </a:p>
          <a:p>
            <a:pPr defTabSz="933237">
              <a:defRPr/>
            </a:pPr>
            <a:endParaRPr lang="en-US" dirty="0"/>
          </a:p>
          <a:p>
            <a:pPr defTabSz="933237">
              <a:defRPr/>
            </a:pPr>
            <a:endParaRPr lang="en-US" dirty="0"/>
          </a:p>
          <a:p>
            <a:pPr defTabSz="933237">
              <a:defRPr/>
            </a:pPr>
            <a:endParaRPr lang="en-US" dirty="0"/>
          </a:p>
          <a:p>
            <a:pPr defTabSz="933237">
              <a:defRPr/>
            </a:pPr>
            <a:r>
              <a:rPr lang="en-US" dirty="0"/>
              <a:t>In order to incorporate outcomes-focused management into recreation management, it is critical to understand the relationship between outcomes, recreation activities, recreation settings, and LUP decisions (management actions and allowable uses) and implementation actions. </a:t>
            </a:r>
          </a:p>
          <a:p>
            <a:endParaRPr lang="en-US" dirty="0">
              <a:latin typeface="Arial" charset="0"/>
            </a:endParaRPr>
          </a:p>
          <a:p>
            <a:endParaRPr lang="en-US" dirty="0">
              <a:latin typeface="Arial"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smtClean="0">
                <a:solidFill>
                  <a:prstClr val="white"/>
                </a:solidFill>
                <a:effectLst>
                  <a:outerShdw blurRad="38100" dist="38100" dir="2700000" algn="tl">
                    <a:srgbClr val="000000">
                      <a:alpha val="43137"/>
                    </a:srgbClr>
                  </a:outerShdw>
                </a:effectLst>
              </a:rPr>
              <a:t>This system of creating recreation opportunities is viewed as a </a:t>
            </a:r>
            <a:r>
              <a:rPr lang="en-US" sz="1200" b="0" dirty="0" smtClean="0">
                <a:ln>
                  <a:solidFill>
                    <a:srgbClr val="FF3399"/>
                  </a:solidFill>
                </a:ln>
                <a:solidFill>
                  <a:srgbClr val="FF3399"/>
                </a:solidFill>
                <a:effectLst>
                  <a:outerShdw blurRad="38100" dist="38100" dir="2700000" algn="tl">
                    <a:srgbClr val="000000">
                      <a:alpha val="43137"/>
                    </a:srgbClr>
                  </a:outerShdw>
                </a:effectLst>
              </a:rPr>
              <a:t>recreation </a:t>
            </a:r>
            <a:r>
              <a:rPr lang="en-US" sz="1200" b="0" i="1" dirty="0" smtClean="0">
                <a:ln>
                  <a:solidFill>
                    <a:srgbClr val="FF3399"/>
                  </a:solidFill>
                </a:ln>
                <a:solidFill>
                  <a:srgbClr val="FF3399"/>
                </a:solidFill>
                <a:effectLst>
                  <a:outerShdw blurRad="38100" dist="38100" dir="2700000" algn="tl">
                    <a:srgbClr val="000000">
                      <a:alpha val="43137"/>
                    </a:srgbClr>
                  </a:outerShdw>
                </a:effectLst>
              </a:rPr>
              <a:t>production </a:t>
            </a:r>
            <a:r>
              <a:rPr lang="en-US" sz="1200" b="0" dirty="0" smtClean="0">
                <a:ln>
                  <a:solidFill>
                    <a:srgbClr val="FF3399"/>
                  </a:solidFill>
                </a:ln>
                <a:solidFill>
                  <a:srgbClr val="FF3399"/>
                </a:solidFill>
                <a:effectLst>
                  <a:outerShdw blurRad="38100" dist="38100" dir="2700000" algn="tl">
                    <a:srgbClr val="000000">
                      <a:alpha val="43137"/>
                    </a:srgbClr>
                  </a:outerShdw>
                </a:effectLst>
              </a:rPr>
              <a:t>process</a:t>
            </a:r>
            <a:r>
              <a:rPr lang="en-US" sz="1200" b="0" i="1" dirty="0" smtClean="0">
                <a:ln>
                  <a:solidFill>
                    <a:srgbClr val="FF3399"/>
                  </a:solidFill>
                </a:ln>
                <a:solidFill>
                  <a:srgbClr val="FF3399"/>
                </a:solidFill>
                <a:effectLst>
                  <a:outerShdw blurRad="38100" dist="38100" dir="2700000" algn="tl">
                    <a:srgbClr val="000000">
                      <a:alpha val="43137"/>
                    </a:srgbClr>
                  </a:outerShdw>
                </a:effectLst>
              </a:rPr>
              <a:t> … </a:t>
            </a:r>
            <a:r>
              <a:rPr lang="en-US" sz="1200" b="0" i="0" dirty="0" smtClean="0">
                <a:ln>
                  <a:solidFill>
                    <a:srgbClr val="FF3399"/>
                  </a:solidFill>
                </a:ln>
                <a:solidFill>
                  <a:srgbClr val="FF3399"/>
                </a:solidFill>
                <a:effectLst>
                  <a:outerShdw blurRad="38100" dist="38100" dir="2700000" algn="tl">
                    <a:srgbClr val="000000">
                      <a:alpha val="43137"/>
                    </a:srgbClr>
                  </a:outerShdw>
                </a:effectLst>
              </a:rPr>
              <a:t>it is nothing more than a basic systems model</a:t>
            </a:r>
            <a:endParaRPr lang="en-US" sz="1200" b="0" i="0"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defRPr/>
            </a:pPr>
            <a:r>
              <a:rPr lang="en-US" sz="1200" b="0" dirty="0" smtClean="0">
                <a:solidFill>
                  <a:prstClr val="white"/>
                </a:solidFill>
                <a:effectLst>
                  <a:outerShdw blurRad="38100" dist="38100" dir="2700000" algn="tl">
                    <a:srgbClr val="000000">
                      <a:alpha val="43137"/>
                    </a:srgbClr>
                  </a:outerShdw>
                </a:effectLst>
              </a:rPr>
              <a:t>Outcomes are simply the experiences and improved conditions realized by individuals, communities, economies or the environment </a:t>
            </a:r>
            <a:r>
              <a:rPr lang="en-US" sz="1200" b="0" i="1" u="sng" dirty="0" smtClean="0">
                <a:solidFill>
                  <a:prstClr val="white"/>
                </a:solidFill>
                <a:effectLst>
                  <a:outerShdw blurRad="38100" dist="38100" dir="2700000" algn="tl">
                    <a:srgbClr val="000000">
                      <a:alpha val="43137"/>
                    </a:srgbClr>
                  </a:outerShdw>
                </a:effectLst>
              </a:rPr>
              <a:t>facilitated</a:t>
            </a:r>
            <a:r>
              <a:rPr lang="en-US" sz="1200" b="0" i="1" dirty="0" smtClean="0">
                <a:solidFill>
                  <a:prstClr val="white"/>
                </a:solidFill>
                <a:effectLst>
                  <a:outerShdw blurRad="38100" dist="38100" dir="2700000" algn="tl">
                    <a:srgbClr val="000000">
                      <a:alpha val="43137"/>
                    </a:srgbClr>
                  </a:outerShdw>
                </a:effectLst>
              </a:rPr>
              <a:t> </a:t>
            </a:r>
            <a:r>
              <a:rPr lang="en-US" sz="1200" b="0" dirty="0" smtClean="0">
                <a:solidFill>
                  <a:prstClr val="white"/>
                </a:solidFill>
                <a:effectLst>
                  <a:outerShdw blurRad="38100" dist="38100" dir="2700000" algn="tl">
                    <a:srgbClr val="000000">
                      <a:alpha val="43137"/>
                    </a:srgbClr>
                  </a:outerShdw>
                </a:effectLst>
              </a:rPr>
              <a:t>by a production process</a:t>
            </a:r>
            <a:r>
              <a:rPr lang="en-US" sz="1200" b="0" dirty="0" smtClean="0">
                <a:ln>
                  <a:solidFill>
                    <a:srgbClr val="FF3399"/>
                  </a:solidFill>
                </a:ln>
              </a:rPr>
              <a:t> </a:t>
            </a:r>
          </a:p>
          <a:p>
            <a:endParaRPr lang="en-US" dirty="0"/>
          </a:p>
          <a:p>
            <a:pPr defTabSz="933237">
              <a:defRPr/>
            </a:pPr>
            <a:endParaRPr lang="en-US" dirty="0"/>
          </a:p>
          <a:p>
            <a:pPr defTabSz="933237">
              <a:defRPr/>
            </a:pPr>
            <a:endParaRPr lang="en-US" dirty="0"/>
          </a:p>
          <a:p>
            <a:pPr defTabSz="933237">
              <a:defRPr/>
            </a:pPr>
            <a:endParaRPr lang="en-US" dirty="0"/>
          </a:p>
          <a:p>
            <a:pPr defTabSz="933237">
              <a:defRPr/>
            </a:pPr>
            <a:endParaRPr lang="en-US" dirty="0"/>
          </a:p>
          <a:p>
            <a:pPr defTabSz="933237">
              <a:defRPr/>
            </a:pPr>
            <a:r>
              <a:rPr lang="en-US" dirty="0"/>
              <a:t>In order to incorporate outcomes-focused management into recreation management, it is critical to understand the relationship between outcomes, recreation activities, recreation settings, and LUP decisions (management actions and allowable uses) and implementation actions. </a:t>
            </a:r>
          </a:p>
          <a:p>
            <a:endParaRPr lang="en-US" dirty="0">
              <a:latin typeface="Arial" charset="0"/>
            </a:endParaRPr>
          </a:p>
          <a:p>
            <a:endParaRPr lang="en-US" dirty="0">
              <a:latin typeface="Arial"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59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solidFill>
                  <a:prstClr val="white"/>
                </a:solidFill>
                <a:effectLst/>
              </a:rPr>
              <a:t>Within BLM this framework or service delivery system is referred to as Outcomes-focused Management (OFM)</a:t>
            </a:r>
            <a:endParaRPr lang="en-US" sz="1200" b="0" i="1" dirty="0" smtClean="0">
              <a:ln>
                <a:solidFill>
                  <a:srgbClr val="FF3399"/>
                </a:solidFill>
              </a:ln>
              <a:solidFill>
                <a:srgbClr val="FF3399"/>
              </a:solidFill>
              <a:effectLst/>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60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a:ea typeface="Times New Roman" pitchFamily="18" charset="0"/>
                <a:cs typeface="Arial" charset="0"/>
              </a:rPr>
              <a:t>Customers use recreation activity opportunities produced by  BLM (and partners) to realize experiences &amp; benefits for themselves…..</a:t>
            </a:r>
            <a:r>
              <a:rPr lang="en-US" i="1" dirty="0">
                <a:ea typeface="Times New Roman" pitchFamily="18" charset="0"/>
                <a:cs typeface="Arial" charset="0"/>
              </a:rPr>
              <a:t>managers</a:t>
            </a:r>
            <a:r>
              <a:rPr lang="en-US" i="1" dirty="0">
                <a:solidFill>
                  <a:srgbClr val="FFFF66"/>
                </a:solidFill>
                <a:ea typeface="Times New Roman" pitchFamily="18" charset="0"/>
                <a:cs typeface="Arial" charset="0"/>
              </a:rPr>
              <a:t> </a:t>
            </a:r>
            <a:r>
              <a:rPr lang="en-US" i="1" dirty="0">
                <a:ln>
                  <a:solidFill>
                    <a:srgbClr val="00FF00"/>
                  </a:solidFill>
                </a:ln>
                <a:solidFill>
                  <a:srgbClr val="00FF00"/>
                </a:solidFill>
                <a:ea typeface="Times New Roman" pitchFamily="18" charset="0"/>
                <a:cs typeface="Arial" charset="0"/>
              </a:rPr>
              <a:t>facilitate</a:t>
            </a:r>
            <a:r>
              <a:rPr lang="en-US" i="1" dirty="0">
                <a:solidFill>
                  <a:srgbClr val="00FF00"/>
                </a:solidFill>
                <a:ea typeface="Times New Roman" pitchFamily="18" charset="0"/>
                <a:cs typeface="Arial" charset="0"/>
              </a:rPr>
              <a:t> </a:t>
            </a:r>
            <a:r>
              <a:rPr lang="en-US" i="1" dirty="0">
                <a:ea typeface="Times New Roman" pitchFamily="18" charset="0"/>
                <a:cs typeface="Arial" charset="0"/>
              </a:rPr>
              <a:t>outcome attainment</a:t>
            </a:r>
            <a:r>
              <a:rPr lang="en-US" dirty="0">
                <a:ea typeface="Times New Roman" pitchFamily="18" charset="0"/>
                <a:cs typeface="Arial" charset="0"/>
              </a:rPr>
              <a:t>.</a:t>
            </a:r>
          </a:p>
          <a:p>
            <a:endParaRPr lang="en-US" dirty="0" smtClean="0"/>
          </a:p>
          <a:p>
            <a:r>
              <a:rPr lang="en-US" dirty="0" smtClean="0"/>
              <a:t>Except for direct economic contributions (fees)</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61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30000"/>
              </a:lnSpc>
              <a:spcAft>
                <a:spcPts val="600"/>
              </a:spcAft>
            </a:pPr>
            <a:r>
              <a:rPr lang="en-US" sz="1200" b="0" dirty="0" smtClean="0">
                <a:solidFill>
                  <a:srgbClr val="FF3399"/>
                </a:solidFill>
                <a:effectLst>
                  <a:glow rad="228600">
                    <a:schemeClr val="accent6">
                      <a:satMod val="175000"/>
                      <a:alpha val="40000"/>
                    </a:schemeClr>
                  </a:glow>
                  <a:outerShdw blurRad="50800" dist="38100" dir="2700000" algn="tl" rotWithShape="0">
                    <a:prstClr val="black">
                      <a:alpha val="40000"/>
                    </a:prstClr>
                  </a:outerShdw>
                </a:effectLst>
              </a:rPr>
              <a:t>TAKE-AWAY #2</a:t>
            </a:r>
            <a:r>
              <a:rPr lang="en-US" sz="1200" b="0" dirty="0" smtClean="0">
                <a:solidFill>
                  <a:srgbClr val="FF3399"/>
                </a:solidFill>
                <a:effectLst>
                  <a:outerShdw blurRad="50800" dist="38100" dir="2700000" algn="tl" rotWithShape="0">
                    <a:prstClr val="black">
                      <a:alpha val="40000"/>
                    </a:prstClr>
                  </a:outerShdw>
                </a:effectLst>
              </a:rPr>
              <a:t> </a:t>
            </a:r>
            <a:r>
              <a:rPr lang="en-US" sz="1200" b="0" dirty="0" smtClean="0">
                <a:effectLst>
                  <a:outerShdw blurRad="38100" dist="38100" dir="2700000" algn="tl">
                    <a:srgbClr val="000000">
                      <a:alpha val="43137"/>
                    </a:srgbClr>
                  </a:outerShdw>
                </a:effectLst>
              </a:rPr>
              <a:t> </a:t>
            </a:r>
          </a:p>
          <a:p>
            <a:pPr>
              <a:lnSpc>
                <a:spcPct val="130000"/>
              </a:lnSpc>
            </a:pPr>
            <a:r>
              <a:rPr lang="en-US" sz="1200" b="0" dirty="0" smtClean="0">
                <a:effectLst>
                  <a:outerShdw blurRad="38100" dist="38100" dir="2700000" algn="tl">
                    <a:srgbClr val="000000">
                      <a:alpha val="43137"/>
                    </a:srgbClr>
                  </a:outerShdw>
                </a:effectLst>
              </a:rPr>
              <a:t>Focusing on outcomes clarifies the results that recreation programs are designed to achieve, providing clearer justification and direction for R&amp;VS programs.</a:t>
            </a:r>
            <a:endParaRPr lang="en-US" sz="1200" b="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62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30000"/>
              </a:lnSpc>
              <a:spcAft>
                <a:spcPts val="600"/>
              </a:spcAft>
            </a:pPr>
            <a:r>
              <a:rPr lang="en-US" sz="1200" b="0" dirty="0" smtClean="0">
                <a:solidFill>
                  <a:srgbClr val="FF3399"/>
                </a:solidFill>
                <a:effectLst>
                  <a:glow rad="228600">
                    <a:schemeClr val="accent6">
                      <a:satMod val="175000"/>
                      <a:alpha val="40000"/>
                    </a:schemeClr>
                  </a:glow>
                  <a:outerShdw blurRad="50800" dist="38100" dir="2700000" algn="tl" rotWithShape="0">
                    <a:prstClr val="black">
                      <a:alpha val="40000"/>
                    </a:prstClr>
                  </a:outerShdw>
                </a:effectLst>
              </a:rPr>
              <a:t>TAKE-AWAY #1</a:t>
            </a:r>
            <a:r>
              <a:rPr lang="en-US" sz="1200" b="0" dirty="0" smtClean="0">
                <a:solidFill>
                  <a:srgbClr val="FF3399"/>
                </a:solidFill>
                <a:effectLst>
                  <a:outerShdw blurRad="50800" dist="38100" dir="2700000" algn="tl" rotWithShape="0">
                    <a:prstClr val="black">
                      <a:alpha val="40000"/>
                    </a:prstClr>
                  </a:outerShdw>
                </a:effectLst>
              </a:rPr>
              <a:t> </a:t>
            </a:r>
            <a:r>
              <a:rPr lang="en-US" sz="1200" b="0" dirty="0" smtClean="0">
                <a:effectLst>
                  <a:outerShdw blurRad="38100" dist="38100" dir="2700000" algn="tl">
                    <a:srgbClr val="000000">
                      <a:alpha val="43137"/>
                    </a:srgbClr>
                  </a:outerShdw>
                </a:effectLst>
              </a:rPr>
              <a:t> </a:t>
            </a:r>
          </a:p>
          <a:p>
            <a:pPr>
              <a:lnSpc>
                <a:spcPct val="130000"/>
              </a:lnSpc>
            </a:pPr>
            <a:r>
              <a:rPr lang="en-US" sz="1200" b="0" dirty="0" smtClean="0">
                <a:effectLst>
                  <a:outerShdw blurRad="38100" dist="38100" dir="2700000" algn="tl">
                    <a:srgbClr val="000000">
                      <a:alpha val="43137"/>
                    </a:srgbClr>
                  </a:outerShdw>
                </a:effectLst>
              </a:rPr>
              <a:t>Managing for R&amp;VS through the application of OFM … </a:t>
            </a:r>
            <a:r>
              <a:rPr lang="en-US" sz="1200" b="0" i="1" dirty="0" smtClean="0">
                <a:effectLst>
                  <a:outerShdw blurRad="38100" dist="38100" dir="2700000" algn="tl">
                    <a:srgbClr val="000000">
                      <a:alpha val="43137"/>
                    </a:srgbClr>
                  </a:outerShdw>
                </a:effectLst>
              </a:rPr>
              <a:t>or any management strategy</a:t>
            </a:r>
            <a:r>
              <a:rPr lang="en-US" sz="1200" b="0" dirty="0" smtClean="0">
                <a:effectLst>
                  <a:outerShdw blurRad="38100" dist="38100" dir="2700000" algn="tl">
                    <a:srgbClr val="000000">
                      <a:alpha val="43137"/>
                    </a:srgbClr>
                  </a:outerShdw>
                </a:effectLst>
              </a:rPr>
              <a:t> </a:t>
            </a:r>
            <a:r>
              <a:rPr lang="en-US" sz="1200" b="0" i="1" dirty="0" smtClean="0">
                <a:effectLst>
                  <a:outerShdw blurRad="38100" dist="38100" dir="2700000" algn="tl">
                    <a:srgbClr val="000000">
                      <a:alpha val="43137"/>
                    </a:srgbClr>
                  </a:outerShdw>
                </a:effectLst>
              </a:rPr>
              <a:t>or service delivery system</a:t>
            </a:r>
            <a:r>
              <a:rPr lang="en-US" sz="1200" b="0" dirty="0" smtClean="0">
                <a:effectLst>
                  <a:outerShdw blurRad="38100" dist="38100" dir="2700000" algn="tl">
                    <a:srgbClr val="000000">
                      <a:alpha val="43137"/>
                    </a:srgbClr>
                  </a:outerShdw>
                </a:effectLst>
              </a:rPr>
              <a:t> … requires considering all components of producing recreation opportunities and facilitating outcomes </a:t>
            </a:r>
            <a:endParaRPr lang="en-US" sz="1200" b="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63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30000"/>
              </a:lnSpc>
              <a:spcAft>
                <a:spcPts val="600"/>
              </a:spcAft>
            </a:pPr>
            <a:r>
              <a:rPr lang="en-US" sz="1200" b="0" dirty="0" smtClean="0">
                <a:solidFill>
                  <a:srgbClr val="FF3399"/>
                </a:solidFill>
                <a:effectLst>
                  <a:glow rad="228600">
                    <a:schemeClr val="accent6">
                      <a:satMod val="175000"/>
                      <a:alpha val="40000"/>
                    </a:schemeClr>
                  </a:glow>
                  <a:outerShdw blurRad="50800" dist="38100" dir="2700000" algn="tl" rotWithShape="0">
                    <a:prstClr val="black">
                      <a:alpha val="40000"/>
                    </a:prstClr>
                  </a:outerShdw>
                </a:effectLst>
              </a:rPr>
              <a:t>TAKE-AWAY #1</a:t>
            </a:r>
            <a:r>
              <a:rPr lang="en-US" sz="1200" b="0" dirty="0" smtClean="0">
                <a:solidFill>
                  <a:srgbClr val="FF3399"/>
                </a:solidFill>
                <a:effectLst>
                  <a:outerShdw blurRad="50800" dist="38100" dir="2700000" algn="tl" rotWithShape="0">
                    <a:prstClr val="black">
                      <a:alpha val="40000"/>
                    </a:prstClr>
                  </a:outerShdw>
                </a:effectLst>
              </a:rPr>
              <a:t> </a:t>
            </a:r>
            <a:r>
              <a:rPr lang="en-US" sz="1200" b="0" dirty="0" smtClean="0">
                <a:effectLst>
                  <a:outerShdw blurRad="38100" dist="38100" dir="2700000" algn="tl">
                    <a:srgbClr val="000000">
                      <a:alpha val="43137"/>
                    </a:srgbClr>
                  </a:outerShdw>
                </a:effectLst>
              </a:rPr>
              <a:t> </a:t>
            </a:r>
          </a:p>
          <a:p>
            <a:pPr>
              <a:lnSpc>
                <a:spcPct val="130000"/>
              </a:lnSpc>
            </a:pPr>
            <a:r>
              <a:rPr lang="en-US" sz="1200" b="0" dirty="0" smtClean="0">
                <a:effectLst>
                  <a:outerShdw blurRad="38100" dist="38100" dir="2700000" algn="tl">
                    <a:srgbClr val="000000">
                      <a:alpha val="43137"/>
                    </a:srgbClr>
                  </a:outerShdw>
                </a:effectLst>
              </a:rPr>
              <a:t>Managing for R&amp;VS through the application of OFM … </a:t>
            </a:r>
            <a:r>
              <a:rPr lang="en-US" sz="1200" b="0" i="1" dirty="0" smtClean="0">
                <a:effectLst>
                  <a:outerShdw blurRad="38100" dist="38100" dir="2700000" algn="tl">
                    <a:srgbClr val="000000">
                      <a:alpha val="43137"/>
                    </a:srgbClr>
                  </a:outerShdw>
                </a:effectLst>
              </a:rPr>
              <a:t>or any management strategy</a:t>
            </a:r>
            <a:r>
              <a:rPr lang="en-US" sz="1200" b="0" dirty="0" smtClean="0">
                <a:effectLst>
                  <a:outerShdw blurRad="38100" dist="38100" dir="2700000" algn="tl">
                    <a:srgbClr val="000000">
                      <a:alpha val="43137"/>
                    </a:srgbClr>
                  </a:outerShdw>
                </a:effectLst>
              </a:rPr>
              <a:t> </a:t>
            </a:r>
            <a:r>
              <a:rPr lang="en-US" sz="1200" b="0" i="1" dirty="0" smtClean="0">
                <a:effectLst>
                  <a:outerShdw blurRad="38100" dist="38100" dir="2700000" algn="tl">
                    <a:srgbClr val="000000">
                      <a:alpha val="43137"/>
                    </a:srgbClr>
                  </a:outerShdw>
                </a:effectLst>
              </a:rPr>
              <a:t>or service delivery system</a:t>
            </a:r>
            <a:r>
              <a:rPr lang="en-US" sz="1200" b="0" dirty="0" smtClean="0">
                <a:effectLst>
                  <a:outerShdw blurRad="38100" dist="38100" dir="2700000" algn="tl">
                    <a:srgbClr val="000000">
                      <a:alpha val="43137"/>
                    </a:srgbClr>
                  </a:outerShdw>
                </a:effectLst>
              </a:rPr>
              <a:t> … requires considering all components of producing recreation opportunities and facilitating outcomes </a:t>
            </a:r>
            <a:endParaRPr lang="en-US" sz="1200" b="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64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Ask the class “Have you ever been involved in a planning</a:t>
            </a:r>
            <a:r>
              <a:rPr lang="en-US" altLang="en-US" baseline="0" dirty="0" smtClean="0">
                <a:solidFill>
                  <a:schemeClr val="bg1"/>
                </a:solidFill>
                <a:effectLst>
                  <a:outerShdw blurRad="38100" dist="38100" dir="2700000" algn="tl">
                    <a:srgbClr val="000000">
                      <a:alpha val="43137"/>
                    </a:srgbClr>
                  </a:outerShdw>
                </a:effectLst>
                <a:latin typeface="Maiandra GD" pitchFamily="34" charset="0"/>
              </a:rPr>
              <a:t> process where it seems like </a:t>
            </a:r>
            <a:r>
              <a:rPr lang="en-US" altLang="en-US" dirty="0" smtClean="0">
                <a:solidFill>
                  <a:schemeClr val="bg1"/>
                </a:solidFill>
                <a:effectLst>
                  <a:outerShdw blurRad="38100" dist="38100" dir="2700000" algn="tl">
                    <a:srgbClr val="000000">
                      <a:alpha val="43137"/>
                    </a:srgbClr>
                  </a:outerShdw>
                </a:effectLst>
                <a:latin typeface="Maiandra GD" pitchFamily="34" charset="0"/>
              </a:rPr>
              <a:t>cart is in front of the horse????? “</a:t>
            </a: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algn="l">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Explain what you experienced?</a:t>
            </a: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algn="l">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Then explain the graphic.</a:t>
            </a: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algn="l">
              <a:lnSpc>
                <a:spcPct val="100000"/>
              </a:lnSpc>
            </a:pPr>
            <a:endParaRPr lang="en-US" altLang="en-US" dirty="0" smtClean="0">
              <a:solidFill>
                <a:schemeClr val="bg1"/>
              </a:solidFill>
              <a:effectLst>
                <a:outerShdw blurRad="38100" dist="38100" dir="2700000" algn="tl">
                  <a:srgbClr val="000000">
                    <a:alpha val="43137"/>
                  </a:srgbClr>
                </a:outerShdw>
              </a:effectLst>
              <a:latin typeface="Maiandra GD" pitchFamily="34" charset="0"/>
            </a:endParaRPr>
          </a:p>
          <a:p>
            <a:pPr eaLnBrk="1" hangingPunct="1"/>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65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So what does this look the framework</a:t>
            </a:r>
            <a:r>
              <a:rPr lang="en-US" b="0" baseline="0" dirty="0" smtClean="0"/>
              <a:t> look-like</a:t>
            </a:r>
            <a:r>
              <a:rPr lang="en-US" b="0" dirty="0" smtClean="0"/>
              <a:t>…explain graphic</a:t>
            </a:r>
          </a:p>
          <a:p>
            <a:endParaRPr lang="en-US" b="1" dirty="0" smtClean="0"/>
          </a:p>
          <a:p>
            <a:r>
              <a:rPr lang="en-US" dirty="0" smtClean="0"/>
              <a:t>Page I-3</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66</a:t>
            </a:fld>
            <a:endParaRPr lang="en-US"/>
          </a:p>
        </p:txBody>
      </p:sp>
    </p:spTree>
    <p:extLst>
      <p:ext uri="{BB962C8B-B14F-4D97-AF65-F5344CB8AC3E}">
        <p14:creationId xmlns:p14="http://schemas.microsoft.com/office/powerpoint/2010/main" val="110260579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 have been discussing …..Understanding this framework as a production process provides a useful structure for recreation management. </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67</a:t>
            </a:fld>
            <a:endParaRPr lang="en-US"/>
          </a:p>
        </p:txBody>
      </p:sp>
    </p:spTree>
    <p:extLst>
      <p:ext uri="{BB962C8B-B14F-4D97-AF65-F5344CB8AC3E}">
        <p14:creationId xmlns:p14="http://schemas.microsoft.com/office/powerpoint/2010/main" val="328209198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t>Ask:  What does the land use planning handbook</a:t>
            </a:r>
            <a:r>
              <a:rPr lang="en-US" baseline="0" dirty="0" smtClean="0"/>
              <a:t> tell us about which step comes first? </a:t>
            </a:r>
            <a:endParaRPr lang="en-US" dirty="0" smtClean="0"/>
          </a:p>
          <a:p>
            <a:pPr defTabSz="933237">
              <a:defRPr/>
            </a:pPr>
            <a:r>
              <a:rPr lang="en-US" dirty="0" smtClean="0"/>
              <a:t>Ask:  What did I just tell you about OFM</a:t>
            </a:r>
            <a:r>
              <a:rPr lang="en-US" baseline="0" dirty="0" smtClean="0"/>
              <a:t>? … </a:t>
            </a:r>
            <a:r>
              <a:rPr lang="en-US" dirty="0" smtClean="0"/>
              <a:t>Do you see any similarities?</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68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a:t>Understanding this framework as a production process provides a useful structure for recreation planning. </a:t>
            </a:r>
          </a:p>
          <a:p>
            <a:pPr defTabSz="933237">
              <a:defRPr/>
            </a:pPr>
            <a:endParaRPr lang="en-US" dirty="0"/>
          </a:p>
          <a:p>
            <a:pPr eaLnBrk="1" hangingPunct="1"/>
            <a:r>
              <a:rPr lang="en-US" altLang="en-US" dirty="0" smtClean="0"/>
              <a:t>Planning involves working </a:t>
            </a:r>
            <a:r>
              <a:rPr lang="en-US" altLang="en-US" b="1" dirty="0" smtClean="0"/>
              <a:t>backwards </a:t>
            </a:r>
            <a:r>
              <a:rPr lang="en-US" altLang="en-US" dirty="0" smtClean="0"/>
              <a:t>from the goals and objectives and deciding how you will achieve them. </a:t>
            </a:r>
          </a:p>
          <a:p>
            <a:endParaRPr lang="en-US" dirty="0"/>
          </a:p>
          <a:p>
            <a:endParaRPr lang="en-US" dirty="0"/>
          </a:p>
          <a:p>
            <a:pPr eaLnBrk="1" hangingPunct="1"/>
            <a:endParaRPr lang="en-US" altLang="en-US" dirty="0" smtClean="0"/>
          </a:p>
          <a:p>
            <a:pPr eaLnBrk="1" hangingPunct="1"/>
            <a:r>
              <a:rPr lang="en-US" altLang="en-US" dirty="0" smtClean="0"/>
              <a:t>This makes sure all your plans and activities are relevant to the goals/objectives.</a:t>
            </a:r>
          </a:p>
          <a:p>
            <a:pPr eaLnBrk="1" hangingPunct="1"/>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69</a:t>
            </a:fld>
            <a:endParaRPr lang="en-US"/>
          </a:p>
        </p:txBody>
      </p:sp>
    </p:spTree>
    <p:extLst>
      <p:ext uri="{BB962C8B-B14F-4D97-AF65-F5344CB8AC3E}">
        <p14:creationId xmlns:p14="http://schemas.microsoft.com/office/powerpoint/2010/main" val="328209198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t>Combined graphic in the Handbook</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70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dirty="0">
                <a:solidFill>
                  <a:srgbClr val="FFFF66"/>
                </a:solidFill>
                <a:effectLst>
                  <a:outerShdw blurRad="38100" dist="38100" dir="2700000" algn="tl">
                    <a:srgbClr val="000000">
                      <a:alpha val="43137"/>
                    </a:srgbClr>
                  </a:outerShdw>
                </a:effectLst>
              </a:rPr>
              <a:t>The Evolution of the Management of  Recreation Resources</a:t>
            </a:r>
          </a:p>
          <a:p>
            <a:pPr>
              <a:defRPr/>
            </a:pPr>
            <a:endParaRPr lang="en-US" b="1"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Management actions are oriented to only provide activities  …  very simplistic.</a:t>
            </a:r>
          </a:p>
          <a:p>
            <a:pP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Defines recreation as participating in an activity</a:t>
            </a:r>
          </a:p>
          <a:p>
            <a:pPr marL="174982" indent="-174982">
              <a:buFont typeface="Arial" panose="020B0604020202020204" pitchFamily="34" charset="0"/>
              <a:buChar cha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Describing /counting people participating in activities</a:t>
            </a:r>
          </a:p>
          <a:p>
            <a:pPr marL="174982" indent="-174982">
              <a:buFont typeface="Arial" panose="020B0604020202020204" pitchFamily="34" charset="0"/>
              <a:buChar cha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Did not consider the character of recreation settings</a:t>
            </a:r>
          </a:p>
          <a:p>
            <a:pPr marL="174982" indent="-174982" defTabSz="933237">
              <a:buFont typeface="Arial" panose="020B0604020202020204" pitchFamily="34" charset="0"/>
              <a:buChar char="•"/>
              <a:defRPr/>
            </a:pPr>
            <a:endParaRPr lang="en-US" kern="10" dirty="0">
              <a:ln w="9525">
                <a:solidFill>
                  <a:schemeClr val="tx1"/>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defTabSz="933237">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chemeClr val="tx1"/>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endParaRPr lang="en-US" b="0" dirty="0" smtClean="0"/>
          </a:p>
          <a:p>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71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dirty="0">
                <a:solidFill>
                  <a:srgbClr val="FFFF66"/>
                </a:solidFill>
                <a:effectLst>
                  <a:outerShdw blurRad="38100" dist="38100" dir="2700000" algn="tl">
                    <a:srgbClr val="000000">
                      <a:alpha val="43137"/>
                    </a:srgbClr>
                  </a:outerShdw>
                </a:effectLst>
              </a:rPr>
              <a:t>The Evolution of the Management of  Recreation Resources</a:t>
            </a:r>
          </a:p>
          <a:p>
            <a:pPr defTabSz="933237">
              <a:defRPr/>
            </a:pPr>
            <a:endParaRPr lang="en-US" b="1" kern="10" dirty="0">
              <a:ln w="9525">
                <a:noFill/>
                <a:round/>
                <a:headEnd/>
                <a:tailEnd/>
              </a:ln>
              <a:effectLst>
                <a:outerShdw blurRad="38100" dist="38100" dir="2700000" algn="tl">
                  <a:srgbClr val="000000">
                    <a:alpha val="43137"/>
                  </a:srgbClr>
                </a:outerShdw>
              </a:effectLst>
              <a:cs typeface="Arial"/>
            </a:endParaRPr>
          </a:p>
          <a:p>
            <a:pPr defTabSz="933237">
              <a:defRPr/>
            </a:pPr>
            <a:r>
              <a:rPr lang="en-US" kern="10" dirty="0">
                <a:ln w="9525">
                  <a:noFill/>
                  <a:round/>
                  <a:headEnd/>
                  <a:tailEnd/>
                </a:ln>
                <a:effectLst>
                  <a:outerShdw blurRad="38100" dist="38100" dir="2700000" algn="tl">
                    <a:srgbClr val="000000">
                      <a:alpha val="43137"/>
                    </a:srgbClr>
                  </a:outerShdw>
                </a:effectLst>
                <a:cs typeface="Arial"/>
              </a:rPr>
              <a:t>Focuses on the types of recreation experiences customers desire </a:t>
            </a:r>
          </a:p>
          <a:p>
            <a:pP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Addresses setting character that affects  the quality of the recreation experience </a:t>
            </a:r>
          </a:p>
          <a:p>
            <a:pPr marL="174982" indent="-174982">
              <a:buFont typeface="Arial" panose="020B0604020202020204" pitchFamily="34" charset="0"/>
              <a:buChar char="•"/>
              <a:defRPr/>
            </a:pPr>
            <a:endParaRPr lang="en-US" kern="10" dirty="0">
              <a:ln w="9525">
                <a:noFill/>
                <a:round/>
                <a:headEnd/>
                <a:tailEnd/>
              </a:ln>
              <a:effectLst>
                <a:outerShdw blurRad="38100" dist="38100" dir="2700000" algn="tl">
                  <a:srgbClr val="000000">
                    <a:alpha val="43137"/>
                  </a:srgbClr>
                </a:outerShdw>
              </a:effectLst>
              <a:cs typeface="Arial"/>
            </a:endParaRPr>
          </a:p>
          <a:p>
            <a:pPr>
              <a:defRPr/>
            </a:pPr>
            <a:r>
              <a:rPr lang="en-US" kern="10" dirty="0">
                <a:ln w="9525">
                  <a:noFill/>
                  <a:round/>
                  <a:headEnd/>
                  <a:tailEnd/>
                </a:ln>
                <a:effectLst>
                  <a:outerShdw blurRad="38100" dist="38100" dir="2700000" algn="tl">
                    <a:srgbClr val="000000">
                      <a:alpha val="43137"/>
                    </a:srgbClr>
                  </a:outerShdw>
                </a:effectLst>
                <a:cs typeface="Arial"/>
              </a:rPr>
              <a:t>Provides a basis to discuss and improve the quality of recreation opportunities</a:t>
            </a:r>
          </a:p>
          <a:p>
            <a:pPr>
              <a:defRPr/>
            </a:pPr>
            <a:r>
              <a:rPr lang="en-US" kern="10" dirty="0">
                <a:ln w="9525">
                  <a:noFill/>
                  <a:round/>
                  <a:headEnd/>
                  <a:tailEnd/>
                </a:ln>
                <a:effectLst>
                  <a:outerShdw blurRad="38100" dist="38100" dir="2700000" algn="tl">
                    <a:srgbClr val="000000">
                      <a:alpha val="43137"/>
                    </a:srgbClr>
                  </a:outerShdw>
                </a:effectLst>
                <a:cs typeface="Arial"/>
              </a:rPr>
              <a:t>and outcomes</a:t>
            </a:r>
          </a:p>
          <a:p>
            <a:pPr marL="174982" indent="-174982" defTabSz="933237">
              <a:buFont typeface="Arial" panose="020B0604020202020204" pitchFamily="34" charset="0"/>
              <a:buChar char="•"/>
              <a:defRPr/>
            </a:pPr>
            <a:endParaRPr lang="en-US" kern="10" dirty="0">
              <a:ln w="9525">
                <a:solidFill>
                  <a:srgbClr val="000000"/>
                </a:solidFill>
                <a:round/>
                <a:headEnd/>
                <a:tailEnd/>
              </a:ln>
              <a:latin typeface="Arial"/>
              <a:cs typeface="Arial"/>
            </a:endParaRPr>
          </a:p>
          <a:p>
            <a:pPr defTabSz="933237">
              <a:defRPr/>
            </a:pPr>
            <a:r>
              <a:rPr lang="en-US" kern="10" dirty="0">
                <a:ln w="9525">
                  <a:solidFill>
                    <a:srgbClr val="000000"/>
                  </a:solidFill>
                  <a:round/>
                  <a:headEnd/>
                  <a:tailEnd/>
                </a:ln>
                <a:latin typeface="Arial"/>
                <a:cs typeface="Arial"/>
              </a:rPr>
              <a:t>OFM</a:t>
            </a:r>
          </a:p>
          <a:p>
            <a:pPr marL="174982" indent="-174982" defTabSz="933237">
              <a:buFont typeface="Arial" panose="020B0604020202020204" pitchFamily="34" charset="0"/>
              <a:buChar char="•"/>
              <a:defRPr/>
            </a:pPr>
            <a:r>
              <a:rPr lang="en-US" kern="10" dirty="0">
                <a:ln w="9525">
                  <a:solidFill>
                    <a:srgbClr val="800000"/>
                  </a:solidFill>
                  <a:round/>
                  <a:headEnd/>
                  <a:tailEnd/>
                </a:ln>
                <a:solidFill>
                  <a:srgbClr val="800000"/>
                </a:solidFill>
                <a:latin typeface="Arial"/>
                <a:cs typeface="Arial"/>
              </a:rPr>
              <a:t>Builds on (does not replace) Activity-based &amp; Experience-based Management</a:t>
            </a:r>
          </a:p>
          <a:p>
            <a:pPr marL="174982" indent="-174982" defTabSz="933237">
              <a:buFont typeface="Arial" panose="020B0604020202020204" pitchFamily="34" charset="0"/>
              <a:buChar char="•"/>
              <a:defRPr/>
            </a:pPr>
            <a:r>
              <a:rPr lang="en-US" kern="10" dirty="0">
                <a:ln w="9525">
                  <a:solidFill>
                    <a:srgbClr val="800000"/>
                  </a:solidFill>
                  <a:round/>
                  <a:headEnd/>
                  <a:tailEnd/>
                </a:ln>
                <a:solidFill>
                  <a:srgbClr val="800000"/>
                </a:solidFill>
                <a:latin typeface="Arial"/>
                <a:cs typeface="Arial"/>
              </a:rPr>
              <a:t>Focuses on the beneficial outcomes of recreation participation</a:t>
            </a:r>
          </a:p>
          <a:p>
            <a:pPr marL="174982" indent="-174982" defTabSz="933237">
              <a:buFont typeface="Arial" panose="020B0604020202020204" pitchFamily="34" charset="0"/>
              <a:buChar char="•"/>
              <a:defRPr/>
            </a:pPr>
            <a:r>
              <a:rPr lang="en-US" kern="10" dirty="0">
                <a:ln w="9525">
                  <a:solidFill>
                    <a:srgbClr val="000000"/>
                  </a:solidFill>
                  <a:round/>
                  <a:headEnd/>
                  <a:tailEnd/>
                </a:ln>
                <a:latin typeface="Arial"/>
                <a:cs typeface="Arial"/>
              </a:rPr>
              <a:t>Considers benefits to individuals, communities, economies and the environment (on and off-site_</a:t>
            </a:r>
          </a:p>
          <a:p>
            <a:pPr marL="174982" indent="-174982" defTabSz="933237">
              <a:buFont typeface="Arial" panose="020B0604020202020204" pitchFamily="34" charset="0"/>
              <a:buChar char="•"/>
              <a:defRPr/>
            </a:pPr>
            <a:r>
              <a:rPr lang="en-US" kern="10" dirty="0">
                <a:ln w="9525">
                  <a:solidFill>
                    <a:schemeClr val="tx1"/>
                  </a:solidFill>
                  <a:round/>
                  <a:headEnd/>
                  <a:tailEnd/>
                </a:ln>
                <a:solidFill>
                  <a:schemeClr val="tx2"/>
                </a:solidFill>
                <a:latin typeface="Arial"/>
                <a:cs typeface="Arial"/>
              </a:rPr>
              <a:t>Makes the benefits of leisure (outcomes) EXPLICIT for planning &amp; management</a:t>
            </a:r>
          </a:p>
          <a:p>
            <a:pPr marL="174982" indent="-174982" defTabSz="933237">
              <a:buFont typeface="Arial" panose="020B0604020202020204" pitchFamily="34" charset="0"/>
              <a:buChar char="•"/>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defTabSz="933237">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chemeClr val="tx1"/>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endParaRPr lang="en-US" b="0" dirty="0" smtClean="0"/>
          </a:p>
          <a:p>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72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dirty="0">
                <a:solidFill>
                  <a:srgbClr val="FFFF66"/>
                </a:solidFill>
                <a:effectLst>
                  <a:outerShdw blurRad="38100" dist="38100" dir="2700000" algn="tl">
                    <a:srgbClr val="000000">
                      <a:alpha val="43137"/>
                    </a:srgbClr>
                  </a:outerShdw>
                </a:effectLst>
              </a:rPr>
              <a:t>The Evolution of the Management of  Recreation Resources</a:t>
            </a:r>
          </a:p>
          <a:p>
            <a:pPr marL="174982" indent="-174982" defTabSz="933237">
              <a:buFont typeface="Arial" panose="020B0604020202020204" pitchFamily="34" charset="0"/>
              <a:buChar char="•"/>
              <a:defRPr/>
            </a:pPr>
            <a:endParaRPr lang="en-US" dirty="0">
              <a:effectLst>
                <a:outerShdw blurRad="38100" dist="38100" dir="2700000" algn="tl">
                  <a:srgbClr val="000000">
                    <a:alpha val="43137"/>
                  </a:srgbClr>
                </a:outerShdw>
              </a:effectLst>
            </a:endParaRPr>
          </a:p>
          <a:p>
            <a:pPr marL="0" marR="0" indent="0" algn="l" defTabSz="933237" rtl="0" eaLnBrk="1" fontAlgn="auto" latinLnBrk="0" hangingPunct="1">
              <a:lnSpc>
                <a:spcPct val="100000"/>
              </a:lnSpc>
              <a:spcBef>
                <a:spcPts val="0"/>
              </a:spcBef>
              <a:spcAft>
                <a:spcPts val="0"/>
              </a:spcAft>
              <a:buClrTx/>
              <a:buSzTx/>
              <a:buFontTx/>
              <a:buNone/>
              <a:tabLst/>
              <a:defRPr/>
            </a:pPr>
            <a:r>
              <a:rPr lang="en-US" sz="1200" b="0" dirty="0" smtClean="0">
                <a:effectLst>
                  <a:outerShdw blurRad="38100" dist="38100" dir="2700000" algn="tl">
                    <a:srgbClr val="000000">
                      <a:alpha val="43137"/>
                    </a:srgbClr>
                  </a:outerShdw>
                </a:effectLst>
              </a:rPr>
              <a:t>An approach to recreation management that focuses on the positive outcomes</a:t>
            </a:r>
            <a:r>
              <a:rPr lang="en-US" b="0" dirty="0" smtClean="0">
                <a:effectLst>
                  <a:outerShdw blurRad="38100" dist="38100" dir="2700000" algn="tl">
                    <a:srgbClr val="000000">
                      <a:alpha val="43137"/>
                    </a:srgbClr>
                  </a:outerShdw>
                </a:effectLst>
              </a:rPr>
              <a:t> </a:t>
            </a:r>
            <a:endParaRPr lang="en-US" b="0" dirty="0" smtClean="0"/>
          </a:p>
          <a:p>
            <a:pPr defTabSz="933237">
              <a:defRPr/>
            </a:pPr>
            <a:endParaRPr lang="en-US" dirty="0" smtClean="0">
              <a:effectLst>
                <a:outerShdw blurRad="38100" dist="38100" dir="2700000" algn="tl">
                  <a:srgbClr val="000000">
                    <a:alpha val="43137"/>
                  </a:srgbClr>
                </a:outerShdw>
              </a:effectLst>
            </a:endParaRPr>
          </a:p>
          <a:p>
            <a:pPr defTabSz="933237">
              <a:defRPr/>
            </a:pPr>
            <a:r>
              <a:rPr lang="en-US" dirty="0" smtClean="0">
                <a:effectLst>
                  <a:outerShdw blurRad="38100" dist="38100" dir="2700000" algn="tl">
                    <a:srgbClr val="000000">
                      <a:alpha val="43137"/>
                    </a:srgbClr>
                  </a:outerShdw>
                </a:effectLst>
              </a:rPr>
              <a:t>Each </a:t>
            </a:r>
            <a:r>
              <a:rPr lang="en-US" dirty="0">
                <a:effectLst>
                  <a:outerShdw blurRad="38100" dist="38100" dir="2700000" algn="tl">
                    <a:srgbClr val="000000">
                      <a:alpha val="43137"/>
                    </a:srgbClr>
                  </a:outerShdw>
                </a:effectLst>
              </a:rPr>
              <a:t>transition built on (not replaced) the framework of the previous.</a:t>
            </a: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defTabSz="933237">
              <a:defRPr/>
            </a:pPr>
            <a:r>
              <a:rPr lang="en-US" dirty="0">
                <a:effectLst>
                  <a:outerShdw blurRad="38100" dist="38100" dir="2700000" algn="tl">
                    <a:srgbClr val="000000">
                      <a:alpha val="43137"/>
                    </a:srgbClr>
                  </a:outerShdw>
                </a:effectLst>
              </a:rPr>
              <a:t>Each transition did a better job of focusing on the </a:t>
            </a:r>
            <a:r>
              <a:rPr lang="en-US" dirty="0">
                <a:solidFill>
                  <a:srgbClr val="FFFF66"/>
                </a:solidFill>
                <a:effectLst>
                  <a:outerShdw blurRad="38100" dist="38100" dir="2700000" algn="tl">
                    <a:srgbClr val="000000">
                      <a:alpha val="43137"/>
                    </a:srgbClr>
                  </a:outerShdw>
                </a:effectLst>
              </a:rPr>
              <a:t>ENDS</a:t>
            </a:r>
            <a:r>
              <a:rPr lang="en-US" dirty="0">
                <a:effectLst>
                  <a:outerShdw blurRad="38100" dist="38100" dir="2700000" algn="tl">
                    <a:srgbClr val="000000">
                      <a:alpha val="43137"/>
                    </a:srgbClr>
                  </a:outerShdw>
                </a:effectLst>
              </a:rPr>
              <a:t> of management … </a:t>
            </a:r>
            <a:r>
              <a:rPr lang="en-US" kern="10" dirty="0">
                <a:ln w="9525">
                  <a:noFill/>
                  <a:round/>
                  <a:headEnd/>
                  <a:tailEnd/>
                </a:ln>
                <a:effectLst>
                  <a:outerShdw blurRad="38100" dist="38100" dir="2700000" algn="tl">
                    <a:srgbClr val="000000">
                      <a:alpha val="43137"/>
                    </a:srgbClr>
                  </a:outerShdw>
                </a:effectLst>
                <a:cs typeface="Arial"/>
              </a:rPr>
              <a:t>benefits to individuals, communities, economies and the environment </a:t>
            </a:r>
            <a:endParaRPr lang="en-US" dirty="0">
              <a:ln w="9525">
                <a:noFill/>
                <a:round/>
                <a:headEnd/>
                <a:tailEnd/>
              </a:ln>
              <a:effectLst>
                <a:outerShdw blurRad="38100" dist="38100" dir="2700000" algn="tl">
                  <a:srgbClr val="000000">
                    <a:alpha val="43137"/>
                  </a:srgbClr>
                </a:outerShdw>
              </a:effectLst>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defTabSz="933237">
              <a:defRPr/>
            </a:pPr>
            <a:endParaRPr lang="en-US" kern="10" dirty="0">
              <a:ln w="9525">
                <a:solidFill>
                  <a:srgbClr val="000000"/>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chemeClr val="tx1"/>
                </a:solidFill>
                <a:round/>
                <a:headEnd/>
                <a:tailEnd/>
              </a:ln>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pPr marL="174982" indent="-174982" defTabSz="933237">
              <a:buFont typeface="Arial" panose="020B0604020202020204" pitchFamily="34" charset="0"/>
              <a:buChar char="•"/>
              <a:defRPr/>
            </a:pPr>
            <a:endParaRPr lang="en-US" kern="10" dirty="0">
              <a:ln w="9525">
                <a:solidFill>
                  <a:srgbClr val="800000"/>
                </a:solidFill>
                <a:round/>
                <a:headEnd/>
                <a:tailEnd/>
              </a:ln>
              <a:solidFill>
                <a:srgbClr val="800000"/>
              </a:solidFill>
              <a:latin typeface="Arial"/>
              <a:cs typeface="Arial"/>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73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The notion of managing recreation resources for customers to realize outcomes is not new …</a:t>
            </a:r>
            <a:r>
              <a:rPr lang="en-US" sz="1200" dirty="0" smtClean="0">
                <a:solidFill>
                  <a:schemeClr val="tx1"/>
                </a:solidFill>
                <a:effectLst>
                  <a:outerShdw blurRad="38100" dist="38100" dir="2700000" algn="tl">
                    <a:srgbClr val="000000">
                      <a:alpha val="43137"/>
                    </a:srgbClr>
                  </a:outerShdw>
                </a:effectLst>
                <a:latin typeface="+mn-lt"/>
              </a:rPr>
              <a:t>…  recreation managers have always been concerned with social and economic needs</a:t>
            </a:r>
            <a:endParaRPr lang="en-US" altLang="en-US" sz="1200" i="1"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sz="12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74</a:t>
            </a:fld>
            <a:endParaRPr lang="en-US"/>
          </a:p>
        </p:txBody>
      </p:sp>
    </p:spTree>
    <p:extLst>
      <p:ext uri="{BB962C8B-B14F-4D97-AF65-F5344CB8AC3E}">
        <p14:creationId xmlns:p14="http://schemas.microsoft.com/office/powerpoint/2010/main" val="335840767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ct val="50000"/>
              </a:spcBef>
              <a:defRPr/>
            </a:pPr>
            <a:r>
              <a:rPr lang="en-US" sz="1200" b="0" dirty="0" smtClean="0">
                <a:effectLst>
                  <a:outerShdw blurRad="38100" dist="38100" dir="2700000" algn="tl">
                    <a:srgbClr val="000000">
                      <a:alpha val="43137"/>
                    </a:srgbClr>
                  </a:outerShdw>
                </a:effectLst>
                <a:ea typeface="Times New Roman" pitchFamily="18" charset="0"/>
                <a:cs typeface="Arial" charset="0"/>
              </a:rPr>
              <a:t>however,  a</a:t>
            </a:r>
            <a:r>
              <a:rPr lang="en-US" sz="1200" b="0" i="1" dirty="0" smtClean="0">
                <a:effectLst>
                  <a:outerShdw blurRad="38100" dist="38100" dir="2700000" algn="tl">
                    <a:srgbClr val="000000">
                      <a:alpha val="43137"/>
                    </a:srgbClr>
                  </a:outerShdw>
                </a:effectLst>
                <a:ea typeface="Times New Roman" pitchFamily="18" charset="0"/>
                <a:cs typeface="Arial" charset="0"/>
              </a:rPr>
              <a:t>   systematic</a:t>
            </a:r>
            <a:r>
              <a:rPr lang="en-US" sz="1200" b="0" dirty="0" smtClean="0">
                <a:effectLst>
                  <a:outerShdw blurRad="38100" dist="38100" dir="2700000" algn="tl">
                    <a:srgbClr val="000000">
                      <a:alpha val="43137"/>
                    </a:srgbClr>
                  </a:outerShdw>
                </a:effectLst>
                <a:ea typeface="Times New Roman" pitchFamily="18" charset="0"/>
                <a:cs typeface="Arial" charset="0"/>
              </a:rPr>
              <a:t>, </a:t>
            </a:r>
            <a:r>
              <a:rPr lang="en-US" sz="1200" b="0" i="1" dirty="0" smtClean="0">
                <a:effectLst>
                  <a:outerShdw blurRad="38100" dist="38100" dir="2700000" algn="tl">
                    <a:srgbClr val="000000">
                      <a:alpha val="43137"/>
                    </a:srgbClr>
                  </a:outerShdw>
                </a:effectLst>
                <a:ea typeface="Times New Roman" pitchFamily="18" charset="0"/>
                <a:cs typeface="Arial" charset="0"/>
              </a:rPr>
              <a:t> integrated</a:t>
            </a:r>
            <a:r>
              <a:rPr lang="en-US" sz="1200" b="0" dirty="0" smtClean="0">
                <a:effectLst>
                  <a:outerShdw blurRad="38100" dist="38100" dir="2700000" algn="tl">
                    <a:srgbClr val="000000">
                      <a:alpha val="43137"/>
                    </a:srgbClr>
                  </a:outerShdw>
                </a:effectLst>
                <a:ea typeface="Times New Roman" pitchFamily="18" charset="0"/>
                <a:cs typeface="Arial" charset="0"/>
              </a:rPr>
              <a:t> &amp; </a:t>
            </a:r>
            <a:r>
              <a:rPr lang="en-US" sz="1200" b="0" i="1" dirty="0" smtClean="0">
                <a:effectLst>
                  <a:outerShdw blurRad="38100" dist="38100" dir="2700000" algn="tl">
                    <a:srgbClr val="000000">
                      <a:alpha val="43137"/>
                    </a:srgbClr>
                  </a:outerShdw>
                </a:effectLst>
                <a:ea typeface="Times New Roman" pitchFamily="18" charset="0"/>
                <a:cs typeface="Arial" charset="0"/>
              </a:rPr>
              <a:t>operational </a:t>
            </a:r>
            <a:r>
              <a:rPr lang="en-US" altLang="en-US" sz="1200" b="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outcomes approach for the delivery of recreation services did not fully exist until Benefits-based Management (BBM) was conceptualized ...  n</a:t>
            </a:r>
            <a:r>
              <a:rPr lang="en-US" altLang="en-US" sz="1200" b="0" i="1" dirty="0" smtClean="0">
                <a:effectLst>
                  <a:outerShdw blurRad="38100" dist="38100" dir="2700000" algn="tl">
                    <a:srgbClr val="000000">
                      <a:alpha val="43137"/>
                    </a:srgbClr>
                  </a:outerShdw>
                </a:effectLst>
                <a:latin typeface="+mn-lt"/>
                <a:ea typeface="Times New Roman" pitchFamily="18" charset="0"/>
                <a:cs typeface="Arial" charset="0"/>
              </a:rPr>
              <a:t>ow recognized as OFM</a:t>
            </a:r>
          </a:p>
          <a:p>
            <a:pPr>
              <a:lnSpc>
                <a:spcPct val="100000"/>
              </a:lnSpc>
              <a:spcBef>
                <a:spcPct val="50000"/>
              </a:spcBef>
              <a:defRPr/>
            </a:pP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75</a:t>
            </a:fld>
            <a:endParaRPr lang="en-US"/>
          </a:p>
        </p:txBody>
      </p:sp>
    </p:spTree>
    <p:extLst>
      <p:ext uri="{BB962C8B-B14F-4D97-AF65-F5344CB8AC3E}">
        <p14:creationId xmlns:p14="http://schemas.microsoft.com/office/powerpoint/2010/main" val="335840767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Don't Get Caught Up In the Semantics of the Names</a:t>
            </a:r>
          </a:p>
          <a:p>
            <a:endParaRPr lang="en-US" sz="1200" b="1" dirty="0" smtClean="0">
              <a:solidFill>
                <a:srgbClr val="FF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a:p>
            <a:r>
              <a:rPr lang="en-US" sz="1200" b="0" dirty="0" smtClean="0">
                <a:solidFill>
                  <a:srgbClr val="FF0000"/>
                </a:solidFill>
                <a:effectLst/>
                <a:latin typeface="Kartika" panose="02020503030404060203" pitchFamily="18" charset="0"/>
                <a:cs typeface="Kartika" panose="02020503030404060203" pitchFamily="18" charset="0"/>
              </a:rPr>
              <a:t>Within the BLM R&amp;VS program our planning and management framework is referred to as OFM</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76</a:t>
            </a:fld>
            <a:endParaRPr lang="en-US"/>
          </a:p>
        </p:txBody>
      </p:sp>
    </p:spTree>
    <p:extLst>
      <p:ext uri="{BB962C8B-B14F-4D97-AF65-F5344CB8AC3E}">
        <p14:creationId xmlns:p14="http://schemas.microsoft.com/office/powerpoint/2010/main" val="55973280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a:effectLst>
                  <a:outerShdw blurRad="38100" dist="38100" dir="2700000" algn="tl">
                    <a:srgbClr val="000000">
                      <a:alpha val="43137"/>
                    </a:srgbClr>
                  </a:outerShdw>
                </a:effectLst>
                <a:ea typeface="Times New Roman" pitchFamily="18" charset="0"/>
                <a:cs typeface="Arial" charset="0"/>
              </a:rPr>
              <a:t>So let’s talk some recreation terminology to set a foundation for the rest of the class.</a:t>
            </a:r>
            <a:endParaRPr lang="en-US" altLang="en-US" i="1" dirty="0">
              <a:effectLst>
                <a:outerShdw blurRad="38100" dist="38100" dir="2700000" algn="tl">
                  <a:srgbClr val="000000">
                    <a:alpha val="43137"/>
                  </a:srgbClr>
                </a:outerShdw>
              </a:effectLst>
              <a:ea typeface="Times New Roman" pitchFamily="18" charset="0"/>
              <a:cs typeface="Arial"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77</a:t>
            </a:fld>
            <a:endParaRPr lang="en-US"/>
          </a:p>
        </p:txBody>
      </p:sp>
    </p:spTree>
    <p:extLst>
      <p:ext uri="{BB962C8B-B14F-4D97-AF65-F5344CB8AC3E}">
        <p14:creationId xmlns:p14="http://schemas.microsoft.com/office/powerpoint/2010/main" val="335840767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spc="153" dirty="0">
                <a:ln w="11430"/>
                <a:solidFill>
                  <a:srgbClr val="FFFF00"/>
                </a:solidFill>
                <a:effectLst>
                  <a:outerShdw blurRad="25400" algn="tl" rotWithShape="0">
                    <a:srgbClr val="000000">
                      <a:alpha val="43000"/>
                    </a:srgbClr>
                  </a:outerShdw>
                </a:effectLst>
              </a:rPr>
              <a:t>Ask - Definition of Recreation … What’s yours?</a:t>
            </a:r>
          </a:p>
          <a:p>
            <a:pPr defTabSz="933237">
              <a:defRPr/>
            </a:pPr>
            <a:r>
              <a:rPr lang="en-US" b="1" spc="153" dirty="0">
                <a:ln w="11430"/>
                <a:solidFill>
                  <a:srgbClr val="FFFF00"/>
                </a:solidFill>
                <a:effectLst>
                  <a:outerShdw blurRad="25400" algn="tl" rotWithShape="0">
                    <a:srgbClr val="000000">
                      <a:alpha val="43000"/>
                    </a:srgbClr>
                  </a:outerShdw>
                </a:effectLst>
              </a:rPr>
              <a:t>  </a:t>
            </a:r>
          </a:p>
          <a:p>
            <a:r>
              <a:rPr lang="en-US" dirty="0"/>
              <a:t>Definitions of recreation differ in their particular emphasis but have shared a common core; ….… recreation is a behavior that individuals choose to engage in for the purpose of realizing experiences and personal </a:t>
            </a:r>
            <a:r>
              <a:rPr lang="en-US" dirty="0" smtClean="0"/>
              <a:t>benefits</a:t>
            </a:r>
          </a:p>
          <a:p>
            <a:endParaRPr lang="en-US" dirty="0" smtClean="0"/>
          </a:p>
          <a:p>
            <a:r>
              <a:rPr lang="en-US" dirty="0" smtClean="0"/>
              <a:t>Emphasizes the rewards of recreation participation</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78</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spc="153" dirty="0">
                <a:ln w="11430"/>
                <a:solidFill>
                  <a:srgbClr val="FFFF00"/>
                </a:solidFill>
                <a:effectLst>
                  <a:outerShdw blurRad="25400" algn="tl" rotWithShape="0">
                    <a:srgbClr val="000000">
                      <a:alpha val="43000"/>
                    </a:srgbClr>
                  </a:outerShdw>
                </a:effectLst>
              </a:rPr>
              <a:t>What is the recreation goal of BLM managers?</a:t>
            </a:r>
          </a:p>
          <a:p>
            <a:pPr defTabSz="933237">
              <a:defRPr/>
            </a:pPr>
            <a:r>
              <a:rPr lang="en-US" b="1" spc="153" dirty="0">
                <a:ln w="11430"/>
                <a:solidFill>
                  <a:srgbClr val="FFFF00"/>
                </a:solidFill>
                <a:effectLst>
                  <a:outerShdw blurRad="25400" algn="tl" rotWithShape="0">
                    <a:srgbClr val="000000">
                      <a:alpha val="43000"/>
                    </a:srgbClr>
                  </a:outerShdw>
                </a:effectLst>
              </a:rPr>
              <a:t>  </a:t>
            </a:r>
          </a:p>
          <a:p>
            <a:pPr defTabSz="933237">
              <a:defRPr/>
            </a:pPr>
            <a:r>
              <a:rPr lang="en-US" dirty="0"/>
              <a:t>The goal of the public land manager is to provide opportunities for visitors to obtain desired experiences and beneficial outcomes while protecting resources. </a:t>
            </a:r>
          </a:p>
          <a:p>
            <a:pPr defTabSz="933237">
              <a:defRPr/>
            </a:pPr>
            <a:endParaRPr lang="en-US" dirty="0"/>
          </a:p>
          <a:p>
            <a:pPr defTabSz="933237">
              <a:defRPr/>
            </a:pPr>
            <a:r>
              <a:rPr lang="en-US" dirty="0"/>
              <a:t>Of course similar to the definition of recreation</a:t>
            </a:r>
          </a:p>
          <a:p>
            <a:endParaRPr lang="en-US" b="1"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79</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spcAft>
                <a:spcPts val="1200"/>
              </a:spcAft>
            </a:pPr>
            <a:r>
              <a:rPr lang="en-US" sz="1200" b="0" cap="none" spc="150" dirty="0" smtClean="0">
                <a:ln w="11430"/>
                <a:solidFill>
                  <a:srgbClr val="FFFF00"/>
                </a:solidFill>
                <a:effectLst>
                  <a:outerShdw blurRad="25400" algn="tl" rotWithShape="0">
                    <a:srgbClr val="000000">
                      <a:alpha val="43000"/>
                    </a:srgbClr>
                  </a:outerShdw>
                </a:effectLst>
              </a:rPr>
              <a:t>How do you accomplish this goal?  </a:t>
            </a:r>
          </a:p>
          <a:p>
            <a:pPr marL="0" marR="0" indent="0" algn="l" defTabSz="933237" rtl="0" eaLnBrk="1" fontAlgn="auto" latinLnBrk="0" hangingPunct="1">
              <a:lnSpc>
                <a:spcPct val="100000"/>
              </a:lnSpc>
              <a:spcBef>
                <a:spcPts val="0"/>
              </a:spcBef>
              <a:spcAft>
                <a:spcPts val="0"/>
              </a:spcAft>
              <a:buClrTx/>
              <a:buSzTx/>
              <a:buFontTx/>
              <a:buNone/>
              <a:tabLst/>
              <a:defRPr/>
            </a:pPr>
            <a:r>
              <a:rPr lang="en-US" sz="1200" b="0" dirty="0" smtClean="0">
                <a:effectLst>
                  <a:outerShdw blurRad="38100" dist="38100" dir="2700000" algn="tl">
                    <a:srgbClr val="000000">
                      <a:alpha val="43137"/>
                    </a:srgbClr>
                  </a:outerShdw>
                </a:effectLst>
              </a:rPr>
              <a:t>… by planning for and managing the recreation setting characteristics (RSC) and the activities that occur within them </a:t>
            </a:r>
          </a:p>
          <a:p>
            <a:pPr defTabSz="933237">
              <a:defRPr/>
            </a:pPr>
            <a:endParaRPr lang="en-US" b="1" dirty="0">
              <a:effectLst>
                <a:outerShdw blurRad="38100" dist="38100" dir="2700000" algn="tl">
                  <a:srgbClr val="000000">
                    <a:alpha val="43137"/>
                  </a:srgbClr>
                </a:outerShdw>
              </a:effectLst>
            </a:endParaRPr>
          </a:p>
          <a:p>
            <a:endParaRPr lang="en-US" b="1"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80</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30000"/>
              </a:lnSpc>
              <a:spcBef>
                <a:spcPts val="600"/>
              </a:spcBef>
              <a:spcAft>
                <a:spcPts val="600"/>
              </a:spcAft>
              <a:buClrTx/>
              <a:buSzTx/>
              <a:buFontTx/>
              <a:buNone/>
              <a:tabLst/>
              <a:defRPr/>
            </a:pPr>
            <a:r>
              <a:rPr lang="en-US" sz="1200" b="0" cap="none" spc="150" dirty="0" smtClean="0">
                <a:ln w="11430"/>
                <a:solidFill>
                  <a:srgbClr val="F8F8F8"/>
                </a:solidFill>
                <a:effectLst>
                  <a:outerShdw blurRad="25400" algn="tl" rotWithShape="0">
                    <a:srgbClr val="000000">
                      <a:alpha val="43000"/>
                    </a:srgbClr>
                  </a:outerShdw>
                </a:effectLst>
              </a:rPr>
              <a:t>BLM’s definition of </a:t>
            </a:r>
            <a:r>
              <a:rPr lang="en-US" sz="1200" b="0" cap="none" spc="150" dirty="0" smtClean="0">
                <a:ln w="11430">
                  <a:solidFill>
                    <a:srgbClr val="FFFF66"/>
                  </a:solidFill>
                </a:ln>
                <a:solidFill>
                  <a:srgbClr val="FFFF00"/>
                </a:solidFill>
                <a:effectLst>
                  <a:outerShdw blurRad="50800" dist="38100" dir="2700000" algn="tl" rotWithShape="0">
                    <a:prstClr val="black">
                      <a:alpha val="40000"/>
                    </a:prstClr>
                  </a:outerShdw>
                </a:effectLst>
              </a:rPr>
              <a:t>Outcomes-focused Management (OFM)</a:t>
            </a:r>
            <a:r>
              <a:rPr lang="en-US" sz="1200" b="0" cap="none" spc="150" dirty="0" smtClean="0">
                <a:ln w="11430"/>
                <a:solidFill>
                  <a:srgbClr val="F8F8F8"/>
                </a:solidFill>
                <a:effectLst>
                  <a:outerShdw blurRad="25400" algn="tl" rotWithShape="0">
                    <a:srgbClr val="000000">
                      <a:alpha val="43000"/>
                    </a:srgbClr>
                  </a:outerShdw>
                </a:effectLst>
              </a:rPr>
              <a:t>…</a:t>
            </a:r>
          </a:p>
          <a:p>
            <a:pPr>
              <a:lnSpc>
                <a:spcPct val="130000"/>
              </a:lnSpc>
              <a:spcBef>
                <a:spcPts val="600"/>
              </a:spcBef>
              <a:spcAft>
                <a:spcPts val="600"/>
              </a:spcAft>
            </a:pPr>
            <a:r>
              <a:rPr lang="en-US" sz="1200" b="0" dirty="0" smtClean="0">
                <a:effectLst>
                  <a:outerShdw blurRad="38100" dist="38100" dir="2700000" algn="tl">
                    <a:srgbClr val="000000">
                      <a:alpha val="43137"/>
                    </a:srgbClr>
                  </a:outerShdw>
                </a:effectLst>
              </a:rPr>
              <a:t>an approach to recreation management that focuses on the positive outcomes gained from </a:t>
            </a:r>
            <a:r>
              <a:rPr lang="en-US" sz="1200" dirty="0" smtClean="0">
                <a:effectLst>
                  <a:outerShdw blurRad="38100" dist="38100" dir="2700000" algn="tl">
                    <a:srgbClr val="000000">
                      <a:alpha val="43137"/>
                    </a:srgbClr>
                  </a:outerShdw>
                </a:effectLst>
              </a:rPr>
              <a:t>engaging in recreational activities </a:t>
            </a:r>
            <a:endParaRPr lang="en-US" sz="12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81</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30000"/>
              </a:lnSpc>
              <a:spcBef>
                <a:spcPts val="0"/>
              </a:spcBef>
              <a:spcAft>
                <a:spcPts val="0"/>
              </a:spcAft>
              <a:buClrTx/>
              <a:buSzTx/>
              <a:buFontTx/>
              <a:buNone/>
              <a:tabLst/>
              <a:defRPr/>
            </a:pPr>
            <a:r>
              <a:rPr lang="en-US" sz="1200" b="0" cap="none" spc="150" dirty="0" smtClean="0">
                <a:ln w="11430">
                  <a:solidFill>
                    <a:srgbClr val="FF9933"/>
                  </a:solidFill>
                </a:ln>
                <a:solidFill>
                  <a:srgbClr val="FFC000"/>
                </a:solidFill>
                <a:effectLst>
                  <a:outerShdw blurRad="38100" dist="38100" dir="2700000" algn="tl">
                    <a:srgbClr val="000000">
                      <a:alpha val="43137"/>
                    </a:srgbClr>
                  </a:outerShdw>
                </a:effectLst>
              </a:rPr>
              <a:t>Recreation Opportunity </a:t>
            </a:r>
            <a:r>
              <a:rPr lang="en-US" sz="1200" b="0" cap="none" spc="150" dirty="0" smtClean="0">
                <a:ln w="11430"/>
                <a:effectLst>
                  <a:outerShdw blurRad="25400" algn="tl" rotWithShape="0">
                    <a:srgbClr val="000000">
                      <a:alpha val="43000"/>
                    </a:srgbClr>
                  </a:outerShdw>
                </a:effectLst>
              </a:rPr>
              <a:t>…</a:t>
            </a:r>
          </a:p>
          <a:p>
            <a:pPr>
              <a:lnSpc>
                <a:spcPct val="130000"/>
              </a:lnSpc>
            </a:pPr>
            <a:r>
              <a:rPr lang="en-US" sz="1200" b="0" dirty="0" smtClean="0">
                <a:effectLst>
                  <a:outerShdw blurRad="38100" dist="38100" dir="2700000" algn="tl">
                    <a:srgbClr val="000000">
                      <a:alpha val="43137"/>
                    </a:srgbClr>
                  </a:outerShdw>
                </a:effectLst>
              </a:rPr>
              <a:t>The ability to participate in preferred recreation activities that facilitate experiences and benefits within a specific geographic area</a:t>
            </a:r>
            <a:endParaRPr lang="en-US" sz="1200" b="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82</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30000"/>
              </a:lnSpc>
              <a:spcBef>
                <a:spcPts val="600"/>
              </a:spcBef>
              <a:spcAft>
                <a:spcPts val="600"/>
              </a:spcAft>
              <a:buClrTx/>
              <a:buSzTx/>
              <a:buFontTx/>
              <a:buNone/>
              <a:tabLst/>
              <a:defRPr/>
            </a:pPr>
            <a:r>
              <a:rPr lang="en-US" sz="1200" b="0" cap="none" spc="150" dirty="0" smtClean="0">
                <a:ln w="11430"/>
                <a:solidFill>
                  <a:srgbClr val="FFFF00"/>
                </a:solidFill>
              </a:rPr>
              <a:t>Outcomes</a:t>
            </a:r>
            <a:r>
              <a:rPr lang="en-US" sz="1200" b="0" cap="none" spc="150" dirty="0" smtClean="0">
                <a:ln w="11430"/>
                <a:solidFill>
                  <a:srgbClr val="F8F8F8"/>
                </a:solidFill>
              </a:rPr>
              <a:t> </a:t>
            </a:r>
            <a:r>
              <a:rPr lang="en-US" sz="1200" b="0" cap="none" spc="150" dirty="0" smtClean="0">
                <a:ln w="11430"/>
                <a:solidFill>
                  <a:srgbClr val="FFFF00"/>
                </a:solidFill>
              </a:rPr>
              <a:t>are inclusive of experiences and benefits</a:t>
            </a:r>
            <a:r>
              <a:rPr lang="en-US" sz="1200" b="0" spc="150" dirty="0" smtClean="0">
                <a:ln w="11430"/>
                <a:solidFill>
                  <a:srgbClr val="F8F8F8"/>
                </a:solidFill>
              </a:rPr>
              <a:t>…</a:t>
            </a:r>
            <a:endParaRPr lang="en-US" sz="1200" b="0" cap="none" spc="150" dirty="0" smtClean="0">
              <a:ln w="11430"/>
              <a:solidFill>
                <a:srgbClr val="F8F8F8"/>
              </a:solidFill>
            </a:endParaRPr>
          </a:p>
          <a:p>
            <a:pPr>
              <a:lnSpc>
                <a:spcPct val="130000"/>
              </a:lnSpc>
              <a:spcBef>
                <a:spcPts val="600"/>
              </a:spcBef>
              <a:spcAft>
                <a:spcPts val="600"/>
              </a:spcAft>
            </a:pPr>
            <a:r>
              <a:rPr lang="en-US" sz="1200" b="0" dirty="0" smtClean="0">
                <a:solidFill>
                  <a:srgbClr val="FFFF00"/>
                </a:solidFill>
                <a:effectLst/>
              </a:rPr>
              <a:t>Experiences.  </a:t>
            </a:r>
            <a:r>
              <a:rPr lang="en-US" sz="1200" b="0" dirty="0" smtClean="0">
                <a:effectLst/>
              </a:rPr>
              <a:t>Immediate states of mind resulting from participation in recreation activities that result in benefits. </a:t>
            </a:r>
            <a:endParaRPr lang="en-US" sz="1200" b="0" dirty="0">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83</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30000"/>
              </a:lnSpc>
              <a:spcBef>
                <a:spcPts val="500"/>
              </a:spcBef>
              <a:spcAft>
                <a:spcPts val="500"/>
              </a:spcAft>
              <a:buClrTx/>
              <a:buSzTx/>
              <a:buFontTx/>
              <a:buNone/>
              <a:tabLst/>
              <a:defRPr/>
            </a:pPr>
            <a:r>
              <a:rPr lang="en-US" sz="1200" b="0" cap="none" spc="150" dirty="0" smtClean="0">
                <a:ln w="6350"/>
                <a:solidFill>
                  <a:srgbClr val="FFFF00"/>
                </a:solidFill>
                <a:effectLst/>
              </a:rPr>
              <a:t>Outcomes</a:t>
            </a:r>
            <a:r>
              <a:rPr lang="en-US" sz="1200" b="0" cap="none" spc="150" dirty="0" smtClean="0">
                <a:ln w="6350"/>
                <a:solidFill>
                  <a:srgbClr val="F8F8F8"/>
                </a:solidFill>
                <a:effectLst/>
              </a:rPr>
              <a:t> </a:t>
            </a:r>
            <a:r>
              <a:rPr lang="en-US" sz="1200" b="0" cap="none" spc="150" dirty="0" smtClean="0">
                <a:ln w="6350"/>
                <a:solidFill>
                  <a:srgbClr val="FFFF00"/>
                </a:solidFill>
                <a:effectLst/>
              </a:rPr>
              <a:t>are inclusive of experiences and benefits</a:t>
            </a:r>
            <a:r>
              <a:rPr lang="en-US" sz="1200" b="0" spc="150" dirty="0" smtClean="0">
                <a:ln w="11430"/>
                <a:solidFill>
                  <a:srgbClr val="F8F8F8"/>
                </a:solidFill>
                <a:effectLst/>
              </a:rPr>
              <a:t>…</a:t>
            </a:r>
            <a:endParaRPr lang="en-US" sz="1200" b="0" cap="none" spc="150" dirty="0" smtClean="0">
              <a:ln w="11430"/>
              <a:solidFill>
                <a:srgbClr val="F8F8F8"/>
              </a:solidFill>
              <a:effectLst/>
            </a:endParaRPr>
          </a:p>
          <a:p>
            <a:pPr>
              <a:lnSpc>
                <a:spcPct val="130000"/>
              </a:lnSpc>
              <a:spcBef>
                <a:spcPts val="500"/>
              </a:spcBef>
              <a:spcAft>
                <a:spcPts val="500"/>
              </a:spcAft>
            </a:pPr>
            <a:endParaRPr lang="en-US" sz="1200" b="0" dirty="0" smtClean="0">
              <a:solidFill>
                <a:srgbClr val="FFFF00"/>
              </a:solidFill>
              <a:effectLst/>
            </a:endParaRPr>
          </a:p>
          <a:p>
            <a:pPr>
              <a:lnSpc>
                <a:spcPct val="130000"/>
              </a:lnSpc>
              <a:spcBef>
                <a:spcPts val="500"/>
              </a:spcBef>
              <a:spcAft>
                <a:spcPts val="500"/>
              </a:spcAft>
            </a:pPr>
            <a:r>
              <a:rPr lang="en-US" sz="1200" b="0" dirty="0" smtClean="0">
                <a:solidFill>
                  <a:srgbClr val="FFFF00"/>
                </a:solidFill>
                <a:effectLst/>
              </a:rPr>
              <a:t>Benefits.  </a:t>
            </a:r>
            <a:r>
              <a:rPr lang="en-US" sz="1200" b="0" dirty="0" smtClean="0">
                <a:solidFill>
                  <a:schemeClr val="bg1"/>
                </a:solidFill>
                <a:effectLst/>
              </a:rPr>
              <a:t>The results of a satisfying recreation experience that improve or maintain a desired condition.  </a:t>
            </a:r>
          </a:p>
          <a:p>
            <a:pPr marL="974725" indent="-509588">
              <a:spcBef>
                <a:spcPts val="500"/>
              </a:spcBef>
              <a:spcAft>
                <a:spcPts val="500"/>
              </a:spcAft>
              <a:buFont typeface="Arial" panose="020B0604020202020204" pitchFamily="34" charset="0"/>
              <a:buChar char="•"/>
            </a:pPr>
            <a:r>
              <a:rPr lang="en-US" sz="1200" b="0" dirty="0" smtClean="0">
                <a:solidFill>
                  <a:schemeClr val="bg1"/>
                </a:solidFill>
                <a:effectLst/>
              </a:rPr>
              <a:t>accrue from recreation participation</a:t>
            </a:r>
          </a:p>
          <a:p>
            <a:pPr marL="974725" indent="-509588">
              <a:spcBef>
                <a:spcPts val="500"/>
              </a:spcBef>
              <a:spcAft>
                <a:spcPts val="500"/>
              </a:spcAft>
              <a:buFont typeface="Arial" panose="020B0604020202020204" pitchFamily="34" charset="0"/>
              <a:buChar char="•"/>
            </a:pPr>
            <a:r>
              <a:rPr lang="en-US" sz="1200" b="0" dirty="0" smtClean="0">
                <a:solidFill>
                  <a:schemeClr val="bg1"/>
                </a:solidFill>
                <a:effectLst/>
              </a:rPr>
              <a:t>are both short and long term </a:t>
            </a:r>
          </a:p>
          <a:p>
            <a:pPr marL="974725" indent="-509588">
              <a:spcBef>
                <a:spcPts val="500"/>
              </a:spcBef>
              <a:spcAft>
                <a:spcPts val="500"/>
              </a:spcAft>
              <a:buFont typeface="Arial" panose="020B0604020202020204" pitchFamily="34" charset="0"/>
              <a:buChar char="•"/>
            </a:pPr>
            <a:r>
              <a:rPr lang="en-US" sz="1200" b="0" dirty="0" smtClean="0">
                <a:solidFill>
                  <a:schemeClr val="bg1"/>
                </a:solidFill>
                <a:effectLst/>
              </a:rPr>
              <a:t>are realized onsite and offsite  </a:t>
            </a:r>
            <a:endParaRPr lang="en-US" sz="1200" b="0" dirty="0">
              <a:solidFill>
                <a:schemeClr val="bg1"/>
              </a:solidFill>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84</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sz="1200" b="0" dirty="0" smtClean="0">
                <a:solidFill>
                  <a:srgbClr val="FFFF00"/>
                </a:solidFill>
                <a:effectLst/>
              </a:rPr>
              <a:t>Personal/Individual Benefits.  </a:t>
            </a:r>
            <a:r>
              <a:rPr lang="en-US" sz="1200" b="0" dirty="0" smtClean="0">
                <a:effectLst/>
              </a:rPr>
              <a:t>Accrue when recreation activities contribute to personal well-being and human development …</a:t>
            </a:r>
          </a:p>
          <a:p>
            <a:pPr marL="342900" indent="-342900">
              <a:spcBef>
                <a:spcPts val="1200"/>
              </a:spcBef>
              <a:spcAft>
                <a:spcPts val="1200"/>
              </a:spcAft>
              <a:buFont typeface="Arial" panose="020B0604020202020204" pitchFamily="34" charset="0"/>
              <a:buChar char="•"/>
            </a:pPr>
            <a:r>
              <a:rPr lang="en-US" sz="1200" b="0" dirty="0" smtClean="0">
                <a:effectLst/>
              </a:rPr>
              <a:t>such as improved physical fitness and </a:t>
            </a:r>
          </a:p>
          <a:p>
            <a:pPr marL="342900" indent="-342900">
              <a:spcBef>
                <a:spcPts val="1200"/>
              </a:spcBef>
              <a:spcAft>
                <a:spcPts val="1200"/>
              </a:spcAft>
              <a:buFont typeface="Arial" panose="020B0604020202020204" pitchFamily="34" charset="0"/>
              <a:buChar char="•"/>
            </a:pPr>
            <a:r>
              <a:rPr lang="en-US" sz="1200" b="0" dirty="0" smtClean="0">
                <a:effectLst/>
              </a:rPr>
              <a:t>mental health</a:t>
            </a:r>
          </a:p>
          <a:p>
            <a:pPr marL="228600" indent="-228600">
              <a:buAutoNum type="arabicPeriod"/>
            </a:pPr>
            <a:endParaRPr lang="en-US" sz="1200" b="0" dirty="0" smtClean="0">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85</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1200"/>
              </a:spcBef>
              <a:spcAft>
                <a:spcPts val="1200"/>
              </a:spcAft>
              <a:buFont typeface="Arial" panose="020B0604020202020204" pitchFamily="34" charset="0"/>
              <a:buNone/>
            </a:pPr>
            <a:r>
              <a:rPr lang="en-US" sz="1200" b="0" dirty="0" smtClean="0">
                <a:solidFill>
                  <a:srgbClr val="FFFF00"/>
                </a:solidFill>
                <a:effectLst>
                  <a:outerShdw blurRad="38100" dist="38100" dir="2700000" algn="tl">
                    <a:srgbClr val="000000">
                      <a:alpha val="43137"/>
                    </a:srgbClr>
                  </a:outerShdw>
                </a:effectLst>
              </a:rPr>
              <a:t>Social/Community Benefits.  </a:t>
            </a:r>
            <a:r>
              <a:rPr lang="en-US" sz="1200" b="0" dirty="0" smtClean="0">
                <a:effectLst>
                  <a:outerShdw blurRad="38100" dist="38100" dir="2700000" algn="tl">
                    <a:srgbClr val="000000">
                      <a:alpha val="43137"/>
                    </a:srgbClr>
                  </a:outerShdw>
                </a:effectLst>
              </a:rPr>
              <a:t>Accrue when recreation activities contribute to the quality of life within communities  …by encouraging positive lifestyle choices, </a:t>
            </a:r>
          </a:p>
          <a:p>
            <a:pPr marL="285750" indent="-285750">
              <a:spcBef>
                <a:spcPts val="1200"/>
              </a:spcBef>
              <a:spcAft>
                <a:spcPts val="1200"/>
              </a:spcAft>
              <a:buFont typeface="Arial" panose="020B0604020202020204" pitchFamily="34" charset="0"/>
              <a:buChar char="•"/>
            </a:pPr>
            <a:r>
              <a:rPr lang="en-US" sz="1200" b="0" dirty="0" smtClean="0">
                <a:effectLst>
                  <a:outerShdw blurRad="38100" dist="38100" dir="2700000" algn="tl">
                    <a:srgbClr val="000000">
                      <a:alpha val="43137"/>
                    </a:srgbClr>
                  </a:outerShdw>
                </a:effectLst>
              </a:rPr>
              <a:t>building social skills, </a:t>
            </a:r>
          </a:p>
          <a:p>
            <a:pPr marL="285750" indent="-285750">
              <a:spcBef>
                <a:spcPts val="1200"/>
              </a:spcBef>
              <a:spcAft>
                <a:spcPts val="1200"/>
              </a:spcAft>
              <a:buFont typeface="Arial" panose="020B0604020202020204" pitchFamily="34" charset="0"/>
              <a:buChar char="•"/>
            </a:pPr>
            <a:r>
              <a:rPr lang="en-US" sz="1200" b="0" dirty="0" smtClean="0">
                <a:effectLst>
                  <a:outerShdw blurRad="38100" dist="38100" dir="2700000" algn="tl">
                    <a:srgbClr val="000000">
                      <a:alpha val="43137"/>
                    </a:srgbClr>
                  </a:outerShdw>
                </a:effectLst>
              </a:rPr>
              <a:t>reducing crime, and </a:t>
            </a:r>
          </a:p>
          <a:p>
            <a:pPr marL="285750" indent="-285750">
              <a:spcBef>
                <a:spcPts val="1200"/>
              </a:spcBef>
              <a:spcAft>
                <a:spcPts val="1200"/>
              </a:spcAft>
              <a:buFont typeface="Arial" panose="020B0604020202020204" pitchFamily="34" charset="0"/>
              <a:buChar char="•"/>
            </a:pPr>
            <a:r>
              <a:rPr lang="en-US" sz="1200" b="0" dirty="0" smtClean="0">
                <a:effectLst>
                  <a:outerShdw blurRad="38100" dist="38100" dir="2700000" algn="tl">
                    <a:srgbClr val="000000">
                      <a:alpha val="43137"/>
                    </a:srgbClr>
                  </a:outerShdw>
                </a:effectLst>
              </a:rPr>
              <a:t>fostering a sense of community pride and involvement</a:t>
            </a:r>
            <a:endParaRPr lang="en-US" sz="1200" b="0" dirty="0" smtClean="0"/>
          </a:p>
          <a:p>
            <a:endParaRPr lang="en-US" sz="1200" b="1" dirty="0" smtClean="0">
              <a:effectLst>
                <a:outerShdw blurRad="38100" dist="38100" dir="2700000" algn="tl">
                  <a:srgbClr val="000000">
                    <a:alpha val="43137"/>
                  </a:srgbClr>
                </a:outerShdw>
              </a:effectLst>
            </a:endParaRPr>
          </a:p>
          <a:p>
            <a:endParaRPr lang="en-US" sz="1200" dirty="0" smtClean="0">
              <a:solidFill>
                <a:srgbClr val="FFFF00"/>
              </a:solidFill>
              <a:effectLst>
                <a:outerShdw blurRad="38100" dist="38100" dir="2700000" algn="tl">
                  <a:srgbClr val="000000">
                    <a:alpha val="43137"/>
                  </a:srgbClr>
                </a:outerShdw>
              </a:effectLst>
            </a:endParaRPr>
          </a:p>
          <a:p>
            <a:endParaRPr lang="en-US" sz="1200" dirty="0" smtClean="0">
              <a:solidFill>
                <a:srgbClr val="FFFF00"/>
              </a:solidFill>
              <a:effectLst>
                <a:outerShdw blurRad="38100" dist="38100" dir="2700000" algn="tl">
                  <a:srgbClr val="000000">
                    <a:alpha val="43137"/>
                  </a:srgbClr>
                </a:outerShdw>
              </a:effectLst>
            </a:endParaRPr>
          </a:p>
          <a:p>
            <a:endParaRPr lang="en-US" sz="1200" dirty="0">
              <a:solidFill>
                <a:srgbClr val="FFFF00"/>
              </a:solidFill>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86</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smtClean="0">
                <a:solidFill>
                  <a:srgbClr val="FFFF00"/>
                </a:solidFill>
                <a:effectLst/>
              </a:rPr>
              <a:t>3. Economic Benefits.  Accrue when investments in recreation help diversify economies by supporting businesses and by generating employment opportunities.  Also includes the viability of people and places.</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87</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spcAft>
                <a:spcPts val="600"/>
              </a:spcAft>
            </a:pPr>
            <a:r>
              <a:rPr lang="en-US" sz="1200" b="0" dirty="0" smtClean="0">
                <a:solidFill>
                  <a:srgbClr val="FFFF00"/>
                </a:solidFill>
                <a:effectLst/>
              </a:rPr>
              <a:t>4.  Environmental Benefits are not …….</a:t>
            </a:r>
            <a:endParaRPr lang="en-US" sz="1200" b="0" dirty="0" smtClean="0">
              <a:effectLst/>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88</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spcAft>
                <a:spcPts val="600"/>
              </a:spcAft>
            </a:pPr>
            <a:r>
              <a:rPr lang="en-US" sz="1200" b="0" dirty="0" smtClean="0">
                <a:solidFill>
                  <a:srgbClr val="FFFF00"/>
                </a:solidFill>
                <a:effectLst/>
              </a:rPr>
              <a:t>4.  Environmental Benefits.  </a:t>
            </a:r>
            <a:r>
              <a:rPr lang="en-US" sz="1200" b="0" dirty="0" smtClean="0">
                <a:effectLst/>
              </a:rPr>
              <a:t>Accrue when participation in recreation and outdoor education programs help protect the quality of the environment through improved understanding and stewardship of natural, cultural, and historic resources. </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89</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fundamental concept of outcomes-focused management is that benefits endure beyond the onsite recreation experience attained by individuals. Those experiences and onsite benefits stay with the individual when they leave the recreation area and cumulatively lead to offsite beneficial outcomes to communities, economies, and the environment. This linkage between experiences and outcomes can be viewed as a chain. </a:t>
            </a:r>
          </a:p>
        </p:txBody>
      </p:sp>
      <p:sp>
        <p:nvSpPr>
          <p:cNvPr id="4" name="Slide Number Placeholder 3"/>
          <p:cNvSpPr>
            <a:spLocks noGrp="1"/>
          </p:cNvSpPr>
          <p:nvPr>
            <p:ph type="sldNum" sz="quarter" idx="10"/>
          </p:nvPr>
        </p:nvSpPr>
        <p:spPr/>
        <p:txBody>
          <a:bodyPr/>
          <a:lstStyle/>
          <a:p>
            <a:fld id="{833203DF-B004-4AAF-AC5C-B1624D629702}" type="slidenum">
              <a:rPr lang="en-US" smtClean="0"/>
              <a:t>90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let’s talk terminology</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91</a:t>
            </a:fld>
            <a:endParaRPr lang="en-US"/>
          </a:p>
        </p:txBody>
      </p:sp>
    </p:spTree>
    <p:extLst>
      <p:ext uri="{BB962C8B-B14F-4D97-AF65-F5344CB8AC3E}">
        <p14:creationId xmlns:p14="http://schemas.microsoft.com/office/powerpoint/2010/main" val="2753906236"/>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92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93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effectLst/>
              </a:rPr>
              <a:t>Ask:  Who is that character in the upper</a:t>
            </a:r>
            <a:r>
              <a:rPr lang="en-US" b="0" baseline="0" dirty="0" smtClean="0">
                <a:effectLst/>
              </a:rPr>
              <a:t> right corner?  </a:t>
            </a:r>
          </a:p>
          <a:p>
            <a:endParaRPr lang="en-US" b="0" baseline="0" dirty="0" smtClean="0">
              <a:effectLst/>
            </a:endParaRPr>
          </a:p>
          <a:p>
            <a:r>
              <a:rPr lang="en-US" b="0" baseline="0" dirty="0" smtClean="0">
                <a:effectLst/>
              </a:rPr>
              <a:t>Ask: Why did I include him in the slide?</a:t>
            </a:r>
            <a:endParaRPr lang="en-US" b="0" dirty="0" smtClean="0">
              <a:effectLst/>
            </a:endParaRPr>
          </a:p>
          <a:p>
            <a:endParaRPr lang="en-US" b="0" dirty="0" smtClean="0">
              <a:effectLst/>
            </a:endParaRPr>
          </a:p>
          <a:p>
            <a:r>
              <a:rPr lang="en-US" b="0" dirty="0" smtClean="0">
                <a:effectLst/>
              </a:rPr>
              <a:t>Ranger Rick via the National Wildlife Federation is a voice for wildlife, dedicated to protecting wildlife and habitat and inspiring the future generation of conservationists.</a:t>
            </a:r>
          </a:p>
          <a:p>
            <a:endParaRPr lang="en-US" b="1" dirty="0" smtClean="0">
              <a:effectLst/>
            </a:endParaRPr>
          </a:p>
          <a:p>
            <a:r>
              <a:rPr lang="en-US" b="0" i="1" dirty="0" smtClean="0"/>
              <a:t>Ranger Rick's Nature Magazine - </a:t>
            </a:r>
            <a:r>
              <a:rPr lang="en-US" dirty="0" smtClean="0"/>
              <a:t>offers activities for children in order to spark their interest in the outdoors and become more actively involved in the environment. The magazine's primary intention is to instill a passion for nature and promote activity outdoors.</a:t>
            </a:r>
            <a:r>
              <a:rPr lang="en-US" baseline="30000" dirty="0" smtClean="0">
                <a:hlinkClick r:id="rId3" action="ppaction://hlinkfile"/>
              </a:rPr>
              <a:t>[4]</a:t>
            </a:r>
            <a:r>
              <a:rPr lang="en-US" dirty="0" smtClean="0"/>
              <a:t> Children are growing increasingly distant from their environment, which raises a concern that conservational efforts in the future will diminish.</a:t>
            </a:r>
            <a:r>
              <a:rPr lang="en-US" baseline="30000" dirty="0" smtClean="0">
                <a:hlinkClick r:id="rId4" action="ppaction://hlinkfile"/>
              </a:rPr>
              <a:t>[5]</a:t>
            </a:r>
            <a:r>
              <a:rPr lang="en-US" dirty="0" smtClean="0"/>
              <a:t> However, </a:t>
            </a:r>
            <a:r>
              <a:rPr lang="en-US" i="1" dirty="0" smtClean="0"/>
              <a:t>Ranger Rick</a:t>
            </a:r>
            <a:r>
              <a:rPr lang="en-US" dirty="0" smtClean="0"/>
              <a:t> has taken this disinterest into account and has made some changes in its content to attract children and therefore promote environmental activism.</a:t>
            </a:r>
            <a:r>
              <a:rPr lang="en-US" baseline="30000" dirty="0" smtClean="0">
                <a:hlinkClick r:id="rId5" action="ppaction://hlinkfile"/>
              </a:rPr>
              <a:t>[</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94</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b="1" dirty="0">
                <a:ln w="1905">
                  <a:solidFill>
                    <a:schemeClr val="bg1"/>
                  </a:solidFill>
                </a:ln>
                <a:solidFill>
                  <a:schemeClr val="accent5">
                    <a:lumMod val="75000"/>
                  </a:schemeClr>
                </a:solidFill>
                <a:effectLst>
                  <a:innerShdw blurRad="69850" dist="43180" dir="5400000">
                    <a:srgbClr val="000000">
                      <a:alpha val="65000"/>
                    </a:srgbClr>
                  </a:innerShdw>
                </a:effectLst>
              </a:rPr>
              <a:t>A few more points…</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95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spcBef>
                <a:spcPct val="50000"/>
              </a:spcBef>
              <a:defRPr/>
            </a:pPr>
            <a:r>
              <a:rPr lang="en-US" b="0" dirty="0">
                <a:effectLst/>
              </a:rPr>
              <a:t>OFM Facilitates Working with Partners</a:t>
            </a:r>
          </a:p>
          <a:p>
            <a:pPr defTabSz="933237">
              <a:spcBef>
                <a:spcPct val="50000"/>
              </a:spcBef>
              <a:defRPr/>
            </a:pPr>
            <a:endParaRPr lang="en-US" dirty="0">
              <a:effectLst>
                <a:outerShdw blurRad="38100" dist="38100" dir="2700000" algn="tl">
                  <a:srgbClr val="000000">
                    <a:alpha val="43137"/>
                  </a:srgbClr>
                </a:outerShdw>
              </a:effectLst>
            </a:endParaRPr>
          </a:p>
          <a:p>
            <a:pPr defTabSz="933237">
              <a:spcBef>
                <a:spcPct val="50000"/>
              </a:spcBef>
              <a:defRPr/>
            </a:pPr>
            <a:r>
              <a:rPr lang="en-US" dirty="0"/>
              <a:t>OFM opens the door to building and strengthening community-based partnerships .... … provides a framework to engage partners and stakeholders in planning and management </a:t>
            </a:r>
          </a:p>
          <a:p>
            <a:pPr defTabSz="933237">
              <a:spcBef>
                <a:spcPct val="50000"/>
              </a:spcBef>
              <a:defRPr/>
            </a:pPr>
            <a:endParaRPr lang="en-US" b="1" dirty="0">
              <a:effectLst>
                <a:outerShdw blurRad="38100" dist="38100" dir="2700000" algn="tl">
                  <a:srgbClr val="000000">
                    <a:alpha val="43137"/>
                  </a:srgbClr>
                </a:outerShdw>
              </a:effectLst>
            </a:endParaRPr>
          </a:p>
          <a:p>
            <a:pPr>
              <a:spcBef>
                <a:spcPct val="50000"/>
              </a:spcBef>
            </a:pPr>
            <a:endParaRPr lang="en-US" altLang="en-US" dirty="0">
              <a:effectLst>
                <a:outerShdw blurRad="38100" dist="38100" dir="2700000" algn="tl">
                  <a:srgbClr val="000000">
                    <a:alpha val="43137"/>
                  </a:srgbClr>
                </a:outerShdw>
              </a:effectLst>
              <a:latin typeface="Arial" charset="0"/>
              <a:sym typeface="Wingdings 2" pitchFamily="18" charset="2"/>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96</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ct val="50000"/>
              </a:spcBef>
              <a:spcAft>
                <a:spcPts val="0"/>
              </a:spcAft>
              <a:buClrTx/>
              <a:buSzTx/>
              <a:buFontTx/>
              <a:buNone/>
              <a:tabLst/>
              <a:defRPr/>
            </a:pPr>
            <a:r>
              <a:rPr lang="en-US" sz="1200" b="0" dirty="0" smtClean="0">
                <a:effectLst>
                  <a:outerShdw blurRad="38100" dist="38100" dir="2700000" algn="tl">
                    <a:srgbClr val="000000">
                      <a:alpha val="43137"/>
                    </a:srgbClr>
                  </a:outerShdw>
                </a:effectLst>
              </a:rPr>
              <a:t>OFM </a:t>
            </a:r>
            <a:r>
              <a:rPr lang="en-US" sz="1200" b="0" dirty="0" smtClean="0"/>
              <a:t>helps …</a:t>
            </a:r>
            <a:endParaRPr lang="en-US" sz="1200" b="0" dirty="0" smtClean="0">
              <a:effectLst>
                <a:outerShdw blurRad="38100" dist="38100" dir="2700000" algn="tl">
                  <a:srgbClr val="000000">
                    <a:alpha val="43137"/>
                  </a:srgbClr>
                </a:outerShdw>
              </a:effectLst>
            </a:endParaRPr>
          </a:p>
          <a:p>
            <a:pPr marL="0" marR="0" indent="0" algn="l" defTabSz="914400" rtl="0" eaLnBrk="1" fontAlgn="auto" latinLnBrk="0" hangingPunct="1">
              <a:lnSpc>
                <a:spcPct val="100000"/>
              </a:lnSpc>
              <a:spcBef>
                <a:spcPct val="50000"/>
              </a:spcBef>
              <a:spcAft>
                <a:spcPts val="0"/>
              </a:spcAft>
              <a:buClrTx/>
              <a:buSzTx/>
              <a:buFontTx/>
              <a:buNone/>
              <a:tabLst/>
              <a:defRPr/>
            </a:pPr>
            <a:r>
              <a:rPr lang="en-US" sz="1200" b="0" dirty="0" smtClean="0">
                <a:effectLst>
                  <a:outerShdw blurRad="38100" dist="38100" dir="2700000" algn="tl">
                    <a:srgbClr val="000000">
                      <a:alpha val="43137"/>
                    </a:srgbClr>
                  </a:outerShdw>
                </a:effectLst>
              </a:rPr>
              <a:t>respond to customer demand based on the supply of recreation resources and recreation settings </a:t>
            </a:r>
          </a:p>
          <a:p>
            <a:pPr>
              <a:spcBef>
                <a:spcPct val="50000"/>
              </a:spcBef>
            </a:pPr>
            <a:endParaRPr lang="en-US" altLang="en-US" dirty="0">
              <a:effectLst>
                <a:outerShdw blurRad="38100" dist="38100" dir="2700000" algn="tl">
                  <a:srgbClr val="000000">
                    <a:alpha val="43137"/>
                  </a:srgbClr>
                </a:outerShdw>
              </a:effectLst>
              <a:latin typeface="Arial" charset="0"/>
              <a:sym typeface="Wingdings 2" pitchFamily="18" charset="2"/>
            </a:endParaRPr>
          </a:p>
        </p:txBody>
      </p:sp>
      <p:sp>
        <p:nvSpPr>
          <p:cNvPr id="4" name="Slide Number Placeholder 3"/>
          <p:cNvSpPr>
            <a:spLocks noGrp="1"/>
          </p:cNvSpPr>
          <p:nvPr>
            <p:ph type="sldNum" sz="quarter" idx="10"/>
          </p:nvPr>
        </p:nvSpPr>
        <p:spPr/>
        <p:txBody>
          <a:bodyPr/>
          <a:lstStyle/>
          <a:p>
            <a:fld id="{833203DF-B004-4AAF-AC5C-B1624D629702}" type="slidenum">
              <a:rPr lang="en-US" smtClean="0"/>
              <a:t>97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50000"/>
              </a:lnSpc>
              <a:buFont typeface="Wingdings" panose="05000000000000000000" pitchFamily="2" charset="2"/>
              <a:buNone/>
            </a:pPr>
            <a:r>
              <a:rPr lang="en-US" sz="1200" b="0" dirty="0" smtClean="0">
                <a:effectLst/>
              </a:rPr>
              <a:t>Planning for R&amp;VS through the application of OFM </a:t>
            </a:r>
          </a:p>
          <a:p>
            <a:pPr marL="520700" indent="-520700">
              <a:lnSpc>
                <a:spcPct val="150000"/>
              </a:lnSpc>
              <a:buFont typeface="Wingdings" panose="05000000000000000000" pitchFamily="2" charset="2"/>
              <a:buChar char="ü"/>
            </a:pPr>
            <a:endParaRPr lang="en-US" sz="1200" b="0" dirty="0" smtClean="0">
              <a:effectLst/>
            </a:endParaRPr>
          </a:p>
          <a:p>
            <a:pPr marL="520700" indent="-520700">
              <a:lnSpc>
                <a:spcPct val="150000"/>
              </a:lnSpc>
              <a:buFont typeface="Wingdings" panose="05000000000000000000" pitchFamily="2" charset="2"/>
              <a:buChar char="ü"/>
            </a:pPr>
            <a:endParaRPr lang="en-US" sz="1200" b="0" dirty="0" smtClean="0">
              <a:effectLst/>
            </a:endParaRPr>
          </a:p>
          <a:p>
            <a:pPr marL="520700" indent="-520700">
              <a:lnSpc>
                <a:spcPct val="150000"/>
              </a:lnSpc>
              <a:buFont typeface="Wingdings" panose="05000000000000000000" pitchFamily="2" charset="2"/>
              <a:buChar char="ü"/>
            </a:pPr>
            <a:r>
              <a:rPr lang="en-US" sz="1200" b="0" dirty="0" smtClean="0">
                <a:effectLst/>
              </a:rPr>
              <a:t>Responding to customer demand based on the supply of recreation resources and recreation settings </a:t>
            </a:r>
          </a:p>
          <a:p>
            <a:pPr>
              <a:lnSpc>
                <a:spcPct val="150000"/>
              </a:lnSpc>
            </a:pPr>
            <a:endParaRPr lang="en-US" sz="800" b="0" dirty="0" smtClean="0">
              <a:effectLst/>
            </a:endParaRPr>
          </a:p>
          <a:p>
            <a:pPr marL="520700" indent="-520700">
              <a:lnSpc>
                <a:spcPct val="150000"/>
              </a:lnSpc>
              <a:buFont typeface="Wingdings" panose="05000000000000000000" pitchFamily="2" charset="2"/>
              <a:buChar char="ü"/>
            </a:pPr>
            <a:r>
              <a:rPr lang="en-US" sz="1200" b="0" dirty="0" smtClean="0">
                <a:effectLst/>
              </a:rPr>
              <a:t>Better understanding of how recreation decisions affect other resources and conversely how other resource decisions affect recreation opportunities and outcomes</a:t>
            </a:r>
          </a:p>
          <a:p>
            <a:pPr marL="520700" indent="-520700">
              <a:lnSpc>
                <a:spcPct val="150000"/>
              </a:lnSpc>
              <a:buFont typeface="Wingdings" panose="05000000000000000000" pitchFamily="2" charset="2"/>
              <a:buChar char="ü"/>
            </a:pPr>
            <a:endParaRPr lang="en-US" sz="1200" b="0" dirty="0" smtClean="0">
              <a:effectLst/>
            </a:endParaRPr>
          </a:p>
          <a:p>
            <a:pPr marL="520700" marR="0" indent="-5207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1200" b="0" dirty="0" smtClean="0">
                <a:effectLst/>
              </a:rPr>
              <a:t>Better understanding of how recreation decisions affect recreation opportunities and outcomes</a:t>
            </a:r>
          </a:p>
          <a:p>
            <a:pPr marL="520700" indent="-520700">
              <a:lnSpc>
                <a:spcPct val="150000"/>
              </a:lnSpc>
              <a:buFont typeface="Wingdings" panose="05000000000000000000" pitchFamily="2" charset="2"/>
              <a:buChar char="ü"/>
            </a:pPr>
            <a:endParaRPr lang="en-US" sz="1200" b="0" dirty="0" smtClean="0">
              <a:effectLst/>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98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a:effectLst>
                  <a:outerShdw blurRad="38100" dist="38100" dir="2700000" algn="tl">
                    <a:srgbClr val="000000">
                      <a:alpha val="43137"/>
                    </a:srgbClr>
                  </a:outerShdw>
                </a:effectLst>
              </a:rPr>
              <a:t>The </a:t>
            </a:r>
            <a:r>
              <a:rPr lang="en-US" dirty="0">
                <a:solidFill>
                  <a:srgbClr val="00FFFF"/>
                </a:solidFill>
                <a:effectLst>
                  <a:outerShdw blurRad="38100" dist="38100" dir="2700000" algn="tl">
                    <a:srgbClr val="000000">
                      <a:alpha val="43137"/>
                    </a:srgbClr>
                  </a:outerShdw>
                </a:effectLst>
              </a:rPr>
              <a:t>THINGS</a:t>
            </a:r>
            <a:r>
              <a:rPr lang="en-US" dirty="0">
                <a:solidFill>
                  <a:srgbClr val="000099"/>
                </a:solidFill>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we traditionally count are mistakenly viewed as the</a:t>
            </a:r>
            <a:r>
              <a:rPr lang="en-US" dirty="0">
                <a:solidFill>
                  <a:srgbClr val="0000CC"/>
                </a:solidFill>
                <a:effectLst>
                  <a:outerShdw blurRad="38100" dist="38100" dir="2700000" algn="tl">
                    <a:srgbClr val="000000">
                      <a:alpha val="43137"/>
                    </a:srgbClr>
                  </a:outerShdw>
                </a:effectLst>
              </a:rPr>
              <a:t> </a:t>
            </a:r>
            <a:r>
              <a:rPr lang="en-US" dirty="0">
                <a:solidFill>
                  <a:srgbClr val="FFFF00"/>
                </a:solidFill>
                <a:effectLst>
                  <a:outerShdw blurRad="38100" dist="38100" dir="2700000" algn="tl">
                    <a:srgbClr val="000000">
                      <a:alpha val="43137"/>
                    </a:srgbClr>
                  </a:outerShdw>
                </a:effectLst>
              </a:rPr>
              <a:t>ENDS</a:t>
            </a:r>
            <a:r>
              <a:rPr lang="en-US" dirty="0">
                <a:solidFill>
                  <a:srgbClr val="0000CC"/>
                </a:solidFill>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of management</a:t>
            </a:r>
          </a:p>
          <a:p>
            <a:pPr defTabSz="933237">
              <a:defRPr/>
            </a:pPr>
            <a:endParaRPr lang="en-US" dirty="0">
              <a:effectLst>
                <a:outerShdw blurRad="38100" dist="38100" dir="2700000" algn="tl">
                  <a:srgbClr val="000000">
                    <a:alpha val="43137"/>
                  </a:srgbClr>
                </a:outerShdw>
              </a:effectLst>
              <a:latin typeface="Century Gothic" pitchFamily="34" charset="0"/>
            </a:endParaRPr>
          </a:p>
          <a:p>
            <a:pPr defTabSz="933237">
              <a:defRPr/>
            </a:pPr>
            <a:r>
              <a:rPr lang="en-US" dirty="0">
                <a:effectLst>
                  <a:outerShdw blurRad="38100" dist="38100" dir="2700000" algn="tl">
                    <a:srgbClr val="000000">
                      <a:alpha val="43137"/>
                    </a:srgbClr>
                  </a:outerShdw>
                </a:effectLst>
                <a:latin typeface="Century Gothic" pitchFamily="34" charset="0"/>
              </a:rPr>
              <a:t>What do we count in RMIS?</a:t>
            </a:r>
          </a:p>
          <a:p>
            <a:pPr defTabSz="933237">
              <a:defRPr/>
            </a:pPr>
            <a:endParaRPr lang="en-US" dirty="0">
              <a:effectLst>
                <a:outerShdw blurRad="38100" dist="38100" dir="2700000" algn="tl">
                  <a:srgbClr val="000000">
                    <a:alpha val="43137"/>
                  </a:srgbClr>
                </a:outerShdw>
              </a:effectLst>
              <a:latin typeface="Century Gothic" pitchFamily="34" charset="0"/>
            </a:endParaRPr>
          </a:p>
          <a:p>
            <a:pPr defTabSz="933237">
              <a:defRPr/>
            </a:pPr>
            <a:r>
              <a:rPr lang="en-US" dirty="0">
                <a:effectLst>
                  <a:outerShdw blurRad="38100" dist="38100" dir="2700000" algn="tl">
                    <a:srgbClr val="000000">
                      <a:alpha val="43137"/>
                    </a:srgbClr>
                  </a:outerShdw>
                </a:effectLst>
                <a:latin typeface="Century Gothic" pitchFamily="34" charset="0"/>
              </a:rPr>
              <a:t>What do we count in MIS?</a:t>
            </a:r>
          </a:p>
          <a:p>
            <a:pPr defTabSz="933237">
              <a:defRPr/>
            </a:pPr>
            <a:endParaRPr lang="en-US" dirty="0">
              <a:effectLst>
                <a:outerShdw blurRad="38100" dist="38100" dir="2700000" algn="tl">
                  <a:srgbClr val="000000">
                    <a:alpha val="43137"/>
                  </a:srgbClr>
                </a:outerShdw>
              </a:effectLst>
              <a:latin typeface="Century Gothic" pitchFamily="34" charset="0"/>
            </a:endParaRP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99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Where would you draw the line between Quantitative</a:t>
            </a:r>
            <a:r>
              <a:rPr lang="en-US" baseline="0" dirty="0" smtClean="0"/>
              <a:t> and Qualitative stuff?</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what do I mean by “You get what you measure”?</a:t>
            </a:r>
          </a:p>
        </p:txBody>
      </p:sp>
      <p:sp>
        <p:nvSpPr>
          <p:cNvPr id="4" name="Slide Number Placeholder 3"/>
          <p:cNvSpPr>
            <a:spLocks noGrp="1"/>
          </p:cNvSpPr>
          <p:nvPr>
            <p:ph type="sldNum" sz="quarter" idx="10"/>
          </p:nvPr>
        </p:nvSpPr>
        <p:spPr/>
        <p:txBody>
          <a:bodyPr/>
          <a:lstStyle/>
          <a:p>
            <a:fld id="{833203DF-B004-4AAF-AC5C-B1624D629702}" type="slidenum">
              <a:rPr lang="en-US" smtClean="0"/>
              <a:t>101</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smtClean="0"/>
              <a:t>Discuss </a:t>
            </a:r>
            <a:r>
              <a:rPr lang="en-US" i="1" dirty="0" smtClean="0"/>
              <a:t>economy</a:t>
            </a:r>
            <a:r>
              <a:rPr lang="en-US" dirty="0" smtClean="0"/>
              <a:t> vs </a:t>
            </a:r>
            <a:r>
              <a:rPr lang="en-US" i="1" dirty="0" smtClean="0"/>
              <a:t>efficiency</a:t>
            </a:r>
            <a:r>
              <a:rPr lang="en-US" dirty="0" smtClean="0"/>
              <a:t> vs </a:t>
            </a:r>
            <a:r>
              <a:rPr lang="en-US" i="1" dirty="0" smtClean="0"/>
              <a:t>effectiveness</a:t>
            </a:r>
            <a:r>
              <a:rPr lang="en-US" dirty="0" smtClean="0"/>
              <a:t> monitoring</a:t>
            </a:r>
          </a:p>
          <a:p>
            <a:pPr defTabSz="933237">
              <a:defRPr/>
            </a:pPr>
            <a:endParaRPr lang="en-US" dirty="0" smtClean="0"/>
          </a:p>
          <a:p>
            <a:pPr defTabSz="933237">
              <a:defRPr/>
            </a:pPr>
            <a:r>
              <a:rPr lang="en-US" dirty="0" smtClean="0"/>
              <a:t>Ask the class where each word would go.</a:t>
            </a:r>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102</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dirty="0" smtClean="0"/>
              <a:t>Discuss </a:t>
            </a:r>
            <a:r>
              <a:rPr lang="en-US" i="1" dirty="0" smtClean="0"/>
              <a:t>economy</a:t>
            </a:r>
            <a:r>
              <a:rPr lang="en-US" dirty="0" smtClean="0"/>
              <a:t> vs </a:t>
            </a:r>
            <a:r>
              <a:rPr lang="en-US" i="1" dirty="0" smtClean="0"/>
              <a:t>efficiency</a:t>
            </a:r>
            <a:r>
              <a:rPr lang="en-US" dirty="0" smtClean="0"/>
              <a:t> vs </a:t>
            </a:r>
            <a:r>
              <a:rPr lang="en-US" i="1" dirty="0" smtClean="0"/>
              <a:t>effectiveness</a:t>
            </a:r>
            <a:r>
              <a:rPr lang="en-US" dirty="0" smtClean="0"/>
              <a:t> monitoring</a:t>
            </a:r>
          </a:p>
          <a:p>
            <a:pPr defTabSz="933237">
              <a:defRPr/>
            </a:pPr>
            <a:endParaRPr lang="en-US" dirty="0" smtClean="0"/>
          </a:p>
          <a:p>
            <a:pPr defTabSz="933237">
              <a:defRPr/>
            </a:pPr>
            <a:r>
              <a:rPr lang="en-US" dirty="0" smtClean="0"/>
              <a:t>Ask the class where each word would go.</a:t>
            </a:r>
          </a:p>
          <a:p>
            <a:pPr defTabSz="933237">
              <a:defRPr/>
            </a:pPr>
            <a:endParaRPr lang="en-US" dirty="0" smtClean="0"/>
          </a:p>
          <a:p>
            <a:pPr defTabSz="933237">
              <a:defRPr/>
            </a:pPr>
            <a:r>
              <a:rPr lang="en-US" dirty="0" smtClean="0"/>
              <a:t>The economy of a service can be measured by measuring the inputs to a service.</a:t>
            </a:r>
          </a:p>
          <a:p>
            <a:pPr defTabSz="933237">
              <a:defRPr/>
            </a:pP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r>
              <a:rPr lang="en-US" dirty="0" smtClean="0"/>
              <a:t>The efficiency of a service can be measured by measuring the outputs to a service.</a:t>
            </a:r>
          </a:p>
          <a:p>
            <a:pPr marL="0" marR="0" indent="0" algn="l" defTabSz="933237"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33237" rtl="0" eaLnBrk="1" fontAlgn="auto" latinLnBrk="0" hangingPunct="1">
              <a:lnSpc>
                <a:spcPct val="100000"/>
              </a:lnSpc>
              <a:spcBef>
                <a:spcPts val="0"/>
              </a:spcBef>
              <a:spcAft>
                <a:spcPts val="0"/>
              </a:spcAft>
              <a:buClrTx/>
              <a:buSzTx/>
              <a:buFontTx/>
              <a:buNone/>
              <a:tabLst/>
              <a:defRPr/>
            </a:pPr>
            <a:r>
              <a:rPr lang="en-US" dirty="0" smtClean="0"/>
              <a:t>The effectiveness of a service can be judged by how well it achieves its targeted outcomes.   …. The impact achieved</a:t>
            </a:r>
          </a:p>
          <a:p>
            <a:pPr marL="0" marR="0" indent="0" algn="l" defTabSz="933237" rtl="0" eaLnBrk="1" fontAlgn="auto" latinLnBrk="0" hangingPunct="1">
              <a:lnSpc>
                <a:spcPct val="100000"/>
              </a:lnSpc>
              <a:spcBef>
                <a:spcPts val="0"/>
              </a:spcBef>
              <a:spcAft>
                <a:spcPts val="0"/>
              </a:spcAft>
              <a:buClrTx/>
              <a:buSzTx/>
              <a:buFontTx/>
              <a:buNone/>
              <a:tabLst/>
              <a:defRPr/>
            </a:pPr>
            <a:endParaRPr lang="en-US" dirty="0" smtClean="0"/>
          </a:p>
          <a:p>
            <a:pPr defTabSz="933237">
              <a:defRPr/>
            </a:pPr>
            <a:endParaRPr lang="en-US" dirty="0" smtClean="0"/>
          </a:p>
          <a:p>
            <a:pPr defTabSz="933237">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103</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framework holds true for all programs BLM administers</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104</a:t>
            </a:fld>
            <a:endParaRPr lang="en-US"/>
          </a:p>
        </p:txBody>
      </p:sp>
    </p:spTree>
    <p:extLst>
      <p:ext uri="{BB962C8B-B14F-4D97-AF65-F5344CB8AC3E}">
        <p14:creationId xmlns:p14="http://schemas.microsoft.com/office/powerpoint/2010/main" val="145506142"/>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Finally, This week we</a:t>
            </a:r>
            <a:r>
              <a:rPr lang="en-US" baseline="0" dirty="0" smtClean="0"/>
              <a:t> are going to help you go from  “conceptual and intangible and complex”  to “concrete and tangible and logical”</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105</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 me give</a:t>
            </a:r>
            <a:r>
              <a:rPr lang="en-US" baseline="0" dirty="0" smtClean="0"/>
              <a:t> you a real example - </a:t>
            </a:r>
            <a:r>
              <a:rPr lang="en-US" dirty="0" smtClean="0"/>
              <a:t>Red hill example</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106</a:t>
            </a:fld>
            <a:endParaRPr lang="en-US"/>
          </a:p>
        </p:txBody>
      </p:sp>
    </p:spTree>
    <p:extLst>
      <p:ext uri="{BB962C8B-B14F-4D97-AF65-F5344CB8AC3E}">
        <p14:creationId xmlns:p14="http://schemas.microsoft.com/office/powerpoint/2010/main" val="2730446043"/>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Really exciting that with the: revision to the planning handbook appendix C,</a:t>
            </a:r>
            <a:r>
              <a:rPr lang="en-US" baseline="0" dirty="0" smtClean="0"/>
              <a:t> the revised manual and the revised handbook ….. </a:t>
            </a:r>
            <a:r>
              <a:rPr lang="en-US" dirty="0" smtClean="0"/>
              <a:t>BLM has really moved toward</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107</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Many of the graphics and text throughout this handbook are highlighted and/or represented in different colors. The colors represent the following: </a:t>
            </a:r>
            <a:endParaRPr lang="en-US" b="0" dirty="0"/>
          </a:p>
        </p:txBody>
      </p:sp>
      <p:sp>
        <p:nvSpPr>
          <p:cNvPr id="4" name="Slide Number Placeholder 3"/>
          <p:cNvSpPr>
            <a:spLocks noGrp="1"/>
          </p:cNvSpPr>
          <p:nvPr>
            <p:ph type="sldNum" sz="quarter" idx="10"/>
          </p:nvPr>
        </p:nvSpPr>
        <p:spPr/>
        <p:txBody>
          <a:bodyPr/>
          <a:lstStyle/>
          <a:p>
            <a:fld id="{833203DF-B004-4AAF-AC5C-B1624D629702}" type="slidenum">
              <a:rPr lang="en-US" smtClean="0"/>
              <a:t>108</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way to sum up this section is to think about what </a:t>
            </a:r>
            <a:r>
              <a:rPr lang="en-US" baseline="0" dirty="0" smtClean="0"/>
              <a:t>Charles Jordan said</a:t>
            </a:r>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109</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110</a:t>
            </a:fld>
            <a:endParaRPr lang="en-US"/>
          </a:p>
        </p:txBody>
      </p:sp>
    </p:spTree>
    <p:extLst>
      <p:ext uri="{BB962C8B-B14F-4D97-AF65-F5344CB8AC3E}">
        <p14:creationId xmlns:p14="http://schemas.microsoft.com/office/powerpoint/2010/main" val="2291066193"/>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3203DF-B004-4AAF-AC5C-B1624D629702}" type="slidenum">
              <a:rPr lang="en-US" smtClean="0"/>
              <a:t>111</a:t>
            </a:fld>
            <a:endParaRPr lang="en-US"/>
          </a:p>
        </p:txBody>
      </p:sp>
    </p:spTree>
    <p:extLst>
      <p:ext uri="{BB962C8B-B14F-4D97-AF65-F5344CB8AC3E}">
        <p14:creationId xmlns:p14="http://schemas.microsoft.com/office/powerpoint/2010/main" val="2291066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7B5E038F-C2F6-4466-A815-657D81CC1A2C}" type="datetimeFigureOut">
              <a:rPr lang="en-US" smtClean="0"/>
              <a:t>4/18/2016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E4B9FCF9-BC39-4DCD-BEF1-7F4B466C1783}"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B5E038F-C2F6-4466-A815-657D81CC1A2C}"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E4B9FCF9-BC39-4DCD-BEF1-7F4B466C1783}"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5E038F-C2F6-4466-A815-657D81CC1A2C}" type="datetimeFigureOut">
              <a:rPr lang="en-US" smtClean="0"/>
              <a:t>4/18/2016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B5E038F-C2F6-4466-A815-657D81CC1A2C}" type="datetimeFigureOut">
              <a:rPr lang="en-US" smtClean="0"/>
              <a:t>4/18/2016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B5E038F-C2F6-4466-A815-657D81CC1A2C}" type="datetimeFigureOut">
              <a:rPr lang="en-US" smtClean="0"/>
              <a:t>4/18/2016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5E038F-C2F6-4466-A815-657D81CC1A2C}" type="datetimeFigureOut">
              <a:rPr lang="en-US" smtClean="0"/>
              <a:t>4/18/2016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5E038F-C2F6-4466-A815-657D81CC1A2C}" type="datetimeFigureOut">
              <a:rPr lang="en-US" smtClean="0"/>
              <a:t>4/18/2016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B5E038F-C2F6-4466-A815-657D81CC1A2C}" type="datetimeFigureOut">
              <a:rPr lang="en-US" smtClean="0"/>
              <a:t>4/18/2016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038F-C2F6-4466-A815-657D81CC1A2C}"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B9FCF9-BC39-4DCD-BEF1-7F4B466C1783}"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AD06758-DEF5-4875-9FF1-BA818C80B51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26651956"/>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D0C6E0B-DB3E-43B0-B7E3-1DEDB0B6CEF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77015512"/>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5742AD7-EA29-47FB-9C42-88A804F7D60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13229714"/>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76A8F89-84CE-4E40-B708-3B6CB5F56B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87747057"/>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D800468-9C28-4C97-BCA8-1C996E23CE6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07114770"/>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CED4EE3-5F57-4797-B78A-1AB7D1D1F83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59749224"/>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136F9B3-5CB6-4A79-AFA7-8B20698960C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26990881"/>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C943882-314E-410A-A5F8-2AE3DE2E59F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14909232"/>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0B00B44-6C6E-4573-A6AF-790D8636803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7303509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CE055A2-6958-483D-8A5B-73F166CEA31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94187727"/>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1A2FCC6-2470-4EB3-871D-CEAD6F83EE2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64309303"/>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10000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7B5E038F-C2F6-4466-A815-657D81CC1A2C}" type="datetimeFigureOut">
              <a:rPr lang="en-US" smtClean="0"/>
              <a:t>4/18/2016</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E4B9FCF9-BC39-4DCD-BEF1-7F4B466C1783}"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10000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nSpc>
                <a:spcPct val="100000"/>
              </a:lnSpc>
              <a:defRPr b="0" smtClean="0">
                <a:solidFill>
                  <a:schemeClr val="tx1"/>
                </a:solidFill>
                <a:effectLst/>
                <a:latin typeface="+mn-lt"/>
              </a:defRPr>
            </a:lvl1pPr>
          </a:lstStyle>
          <a:p>
            <a:pPr fontAlgn="base">
              <a:spcBef>
                <a:spcPct val="0"/>
              </a:spcBef>
              <a:spcAft>
                <a:spcPct val="0"/>
              </a:spcAft>
              <a:defRPr/>
            </a:pPr>
            <a:endParaRPr lang="en-US" sz="140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lnSpc>
                <a:spcPct val="100000"/>
              </a:lnSpc>
              <a:defRPr b="0" smtClean="0">
                <a:solidFill>
                  <a:schemeClr val="tx1"/>
                </a:solidFill>
                <a:effectLst/>
                <a:latin typeface="+mn-lt"/>
              </a:defRPr>
            </a:lvl1pPr>
          </a:lstStyle>
          <a:p>
            <a:pPr fontAlgn="base">
              <a:spcBef>
                <a:spcPct val="0"/>
              </a:spcBef>
              <a:spcAft>
                <a:spcPct val="0"/>
              </a:spcAft>
              <a:defRPr/>
            </a:pPr>
            <a:endParaRPr lang="en-US" sz="140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defRPr b="0" smtClean="0">
                <a:solidFill>
                  <a:schemeClr val="tx1"/>
                </a:solidFill>
                <a:effectLst/>
                <a:latin typeface="+mn-lt"/>
              </a:defRPr>
            </a:lvl1pPr>
          </a:lstStyle>
          <a:p>
            <a:pPr fontAlgn="base">
              <a:spcBef>
                <a:spcPct val="0"/>
              </a:spcBef>
              <a:spcAft>
                <a:spcPct val="0"/>
              </a:spcAft>
              <a:defRPr/>
            </a:pPr>
            <a:fld id="{DF5BADFB-D01B-493A-8D6D-FBD922DB2C0A}" type="slidenum">
              <a:rPr lang="en-US" sz="1400">
                <a:solidFill>
                  <a:srgbClr val="000000"/>
                </a:solidFill>
              </a:rPr>
              <a:pPr fontAlgn="base">
                <a:spcBef>
                  <a:spcPct val="0"/>
                </a:spcBef>
                <a:spcAft>
                  <a:spcPct val="0"/>
                </a:spcAft>
                <a:defRPr/>
              </a:pPr>
              <a:t>‹#›</a:t>
            </a:fld>
            <a:endParaRPr lang="en-US" sz="1400">
              <a:solidFill>
                <a:srgbClr val="000000"/>
              </a:solidFill>
            </a:endParaRPr>
          </a:p>
        </p:txBody>
      </p:sp>
    </p:spTree>
    <p:extLst>
      <p:ext uri="{BB962C8B-B14F-4D97-AF65-F5344CB8AC3E}">
        <p14:creationId xmlns:p14="http://schemas.microsoft.com/office/powerpoint/2010/main" val="11172938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hyperlink" Target="http://www.animationlibrary.com/a-l/?n=image.php3&amp;image_id=10290" TargetMode="Externa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w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43.png"/><Relationship Id="rId4" Type="http://schemas.openxmlformats.org/officeDocument/2006/relationships/image" Target="../media/image42.jp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6.jpg"/><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50.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video" Target="https://www.youtube.com/embed/tpz3NPWPq8Q?list=PLb7UGCN5cPJKJ0mgvciOCG5OlC9HMto60"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video" Target="https://www.youtube.com/embed/7Bpkf6aCI-U?list=PLb7UGCN5cPJKJ0mgvciOCG5OlC9HMto60"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video" Target="https://www.youtube.com/embed/RFAp-Bf1DB0"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video" Target="https://www.youtube.com/embed/37_uEYeMJSA"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video" Target="https://www.youtube.com/embed/_ZLoSPEE2io"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video" Target="https://www.youtube.com/embed/IDGF1h6TWJo"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video" Target="https://www.youtube.com/embed/gurYfn4vdCE"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video" Target="https://www.youtube.com/embed/TQ8H4EK2vt4"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16.jpeg"/><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3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64.jpeg"/></Relationships>
</file>

<file path=ppt/slides/_rels/slide3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video" Target="https://www.youtube.com/embed/pbT6QZHf_sc" TargetMode="External"/><Relationship Id="rId5" Type="http://schemas.openxmlformats.org/officeDocument/2006/relationships/image" Target="../media/image52.png"/><Relationship Id="rId4" Type="http://schemas.openxmlformats.org/officeDocument/2006/relationships/image" Target="../media/image51.png"/></Relationships>
</file>

<file path=ppt/slides/_rels/slide3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70.png"/><Relationship Id="rId4" Type="http://schemas.openxmlformats.org/officeDocument/2006/relationships/image" Target="../media/image69.png"/></Relationships>
</file>

<file path=ppt/slides/_rels/slide3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73.png"/></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76.png"/></Relationships>
</file>

<file path=ppt/slides/_rels/slide4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78.png"/></Relationships>
</file>

<file path=ppt/slides/_rels/slide4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81.png"/></Relationships>
</file>

<file path=ppt/slides/_rels/slide4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83.png"/></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85.png"/></Relationships>
</file>

<file path=ppt/slides/_rels/slide48.xml.rels><?xml version="1.0" encoding="UTF-8" standalone="yes"?>
<Relationships xmlns="http://schemas.openxmlformats.org/package/2006/relationships"><Relationship Id="rId3" Type="http://schemas.openxmlformats.org/officeDocument/2006/relationships/image" Target="../media/image86.png"/><Relationship Id="rId7" Type="http://schemas.openxmlformats.org/officeDocument/2006/relationships/image" Target="../media/image89.png"/><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image" Target="../media/image88.png"/><Relationship Id="rId5" Type="http://schemas.microsoft.com/office/2007/relationships/hdphoto" Target="../media/hdphoto2.wdp"/><Relationship Id="rId4" Type="http://schemas.openxmlformats.org/officeDocument/2006/relationships/image" Target="../media/image87.png"/></Relationships>
</file>

<file path=ppt/slides/_rels/slide49.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92.png"/><Relationship Id="rId4" Type="http://schemas.openxmlformats.org/officeDocument/2006/relationships/image" Target="../media/image91.png"/></Relationships>
</file>

<file path=ppt/slides/_rels/slide5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53.png"/></Relationships>
</file>

<file path=ppt/slides/_rels/slide51.xml.rels><?xml version="1.0" encoding="UTF-8" standalone="yes"?>
<Relationships xmlns="http://schemas.openxmlformats.org/package/2006/relationships"><Relationship Id="rId3" Type="http://schemas.openxmlformats.org/officeDocument/2006/relationships/image" Target="../media/image93.gif"/><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94.jpeg"/></Relationships>
</file>

<file path=ppt/slides/_rels/slide52.xml.rels><?xml version="1.0" encoding="UTF-8" standalone="yes"?>
<Relationships xmlns="http://schemas.openxmlformats.org/package/2006/relationships"><Relationship Id="rId8" Type="http://schemas.openxmlformats.org/officeDocument/2006/relationships/image" Target="../media/image100.wmf"/><Relationship Id="rId13" Type="http://schemas.openxmlformats.org/officeDocument/2006/relationships/image" Target="../media/image105.wmf"/><Relationship Id="rId3" Type="http://schemas.openxmlformats.org/officeDocument/2006/relationships/image" Target="../media/image95.wmf"/><Relationship Id="rId7" Type="http://schemas.openxmlformats.org/officeDocument/2006/relationships/image" Target="../media/image99.gif"/><Relationship Id="rId12" Type="http://schemas.openxmlformats.org/officeDocument/2006/relationships/image" Target="../media/image104.wmf"/><Relationship Id="rId2" Type="http://schemas.openxmlformats.org/officeDocument/2006/relationships/notesSlide" Target="../notesSlides/notesSlide52.xml"/><Relationship Id="rId16" Type="http://schemas.openxmlformats.org/officeDocument/2006/relationships/image" Target="../media/image108.wmf"/><Relationship Id="rId1" Type="http://schemas.openxmlformats.org/officeDocument/2006/relationships/slideLayout" Target="../slideLayouts/slideLayout7.xml"/><Relationship Id="rId6" Type="http://schemas.openxmlformats.org/officeDocument/2006/relationships/image" Target="../media/image98.png"/><Relationship Id="rId11" Type="http://schemas.openxmlformats.org/officeDocument/2006/relationships/image" Target="../media/image103.wmf"/><Relationship Id="rId5" Type="http://schemas.openxmlformats.org/officeDocument/2006/relationships/image" Target="../media/image97.png"/><Relationship Id="rId15" Type="http://schemas.openxmlformats.org/officeDocument/2006/relationships/image" Target="../media/image107.wmf"/><Relationship Id="rId10" Type="http://schemas.openxmlformats.org/officeDocument/2006/relationships/image" Target="../media/image102.wmf"/><Relationship Id="rId4" Type="http://schemas.openxmlformats.org/officeDocument/2006/relationships/image" Target="../media/image96.gif"/><Relationship Id="rId9" Type="http://schemas.openxmlformats.org/officeDocument/2006/relationships/image" Target="../media/image101.wmf"/><Relationship Id="rId14" Type="http://schemas.openxmlformats.org/officeDocument/2006/relationships/image" Target="../media/image106.wmf"/></Relationships>
</file>

<file path=ppt/slides/_rels/slide53.xml.rels><?xml version="1.0" encoding="UTF-8" standalone="yes"?>
<Relationships xmlns="http://schemas.openxmlformats.org/package/2006/relationships"><Relationship Id="rId8" Type="http://schemas.openxmlformats.org/officeDocument/2006/relationships/image" Target="../media/image96.gif"/><Relationship Id="rId3" Type="http://schemas.openxmlformats.org/officeDocument/2006/relationships/image" Target="../media/image105.wmf"/><Relationship Id="rId7" Type="http://schemas.openxmlformats.org/officeDocument/2006/relationships/image" Target="../media/image99.gif"/><Relationship Id="rId12" Type="http://schemas.openxmlformats.org/officeDocument/2006/relationships/image" Target="../media/image109.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108.wmf"/><Relationship Id="rId11" Type="http://schemas.openxmlformats.org/officeDocument/2006/relationships/image" Target="../media/image100.wmf"/><Relationship Id="rId5" Type="http://schemas.openxmlformats.org/officeDocument/2006/relationships/image" Target="../media/image107.wmf"/><Relationship Id="rId10" Type="http://schemas.openxmlformats.org/officeDocument/2006/relationships/image" Target="../media/image98.png"/><Relationship Id="rId4" Type="http://schemas.openxmlformats.org/officeDocument/2006/relationships/image" Target="../media/image106.wmf"/><Relationship Id="rId9" Type="http://schemas.openxmlformats.org/officeDocument/2006/relationships/image" Target="../media/image97.png"/></Relationships>
</file>

<file path=ppt/slides/_rels/slide54.xml.rels><?xml version="1.0" encoding="UTF-8" standalone="yes"?>
<Relationships xmlns="http://schemas.openxmlformats.org/package/2006/relationships"><Relationship Id="rId8" Type="http://schemas.openxmlformats.org/officeDocument/2006/relationships/image" Target="../media/image96.gif"/><Relationship Id="rId3" Type="http://schemas.openxmlformats.org/officeDocument/2006/relationships/image" Target="../media/image105.wmf"/><Relationship Id="rId7" Type="http://schemas.openxmlformats.org/officeDocument/2006/relationships/image" Target="../media/image99.gif"/><Relationship Id="rId12" Type="http://schemas.openxmlformats.org/officeDocument/2006/relationships/image" Target="../media/image109.png"/><Relationship Id="rId2" Type="http://schemas.openxmlformats.org/officeDocument/2006/relationships/notesSlide" Target="../notesSlides/notesSlide54.xml"/><Relationship Id="rId1" Type="http://schemas.openxmlformats.org/officeDocument/2006/relationships/slideLayout" Target="../slideLayouts/slideLayout1.xml"/><Relationship Id="rId6" Type="http://schemas.openxmlformats.org/officeDocument/2006/relationships/image" Target="../media/image108.wmf"/><Relationship Id="rId11" Type="http://schemas.openxmlformats.org/officeDocument/2006/relationships/image" Target="../media/image100.wmf"/><Relationship Id="rId5" Type="http://schemas.openxmlformats.org/officeDocument/2006/relationships/image" Target="../media/image107.wmf"/><Relationship Id="rId10" Type="http://schemas.openxmlformats.org/officeDocument/2006/relationships/image" Target="../media/image98.png"/><Relationship Id="rId4" Type="http://schemas.openxmlformats.org/officeDocument/2006/relationships/image" Target="../media/image106.wmf"/><Relationship Id="rId9" Type="http://schemas.openxmlformats.org/officeDocument/2006/relationships/image" Target="../media/image97.png"/></Relationships>
</file>

<file path=ppt/slides/_rels/slide55.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95.wmf"/></Relationships>
</file>

<file path=ppt/slides/_rels/slide56.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56.xml"/><Relationship Id="rId1" Type="http://schemas.openxmlformats.org/officeDocument/2006/relationships/slideLayout" Target="../slideLayouts/slideLayout1.xml"/><Relationship Id="rId4" Type="http://schemas.openxmlformats.org/officeDocument/2006/relationships/image" Target="../media/image95.wmf"/></Relationships>
</file>

<file path=ppt/slides/_rels/slide57.xml.rels><?xml version="1.0" encoding="UTF-8" standalone="yes"?>
<Relationships xmlns="http://schemas.openxmlformats.org/package/2006/relationships"><Relationship Id="rId8" Type="http://schemas.openxmlformats.org/officeDocument/2006/relationships/image" Target="../media/image107.wmf"/><Relationship Id="rId13" Type="http://schemas.openxmlformats.org/officeDocument/2006/relationships/image" Target="../media/image104.wmf"/><Relationship Id="rId18" Type="http://schemas.openxmlformats.org/officeDocument/2006/relationships/image" Target="../media/image119.wmf"/><Relationship Id="rId3" Type="http://schemas.openxmlformats.org/officeDocument/2006/relationships/image" Target="../media/image111.png"/><Relationship Id="rId21" Type="http://schemas.openxmlformats.org/officeDocument/2006/relationships/image" Target="../media/image122.wmf"/><Relationship Id="rId7" Type="http://schemas.openxmlformats.org/officeDocument/2006/relationships/image" Target="../media/image105.wmf"/><Relationship Id="rId12" Type="http://schemas.openxmlformats.org/officeDocument/2006/relationships/image" Target="../media/image102.wmf"/><Relationship Id="rId17" Type="http://schemas.openxmlformats.org/officeDocument/2006/relationships/image" Target="../media/image118.wmf"/><Relationship Id="rId2" Type="http://schemas.openxmlformats.org/officeDocument/2006/relationships/notesSlide" Target="../notesSlides/notesSlide57.xml"/><Relationship Id="rId16" Type="http://schemas.openxmlformats.org/officeDocument/2006/relationships/image" Target="../media/image117.wmf"/><Relationship Id="rId20" Type="http://schemas.openxmlformats.org/officeDocument/2006/relationships/image" Target="../media/image121.png"/><Relationship Id="rId1" Type="http://schemas.openxmlformats.org/officeDocument/2006/relationships/slideLayout" Target="../slideLayouts/slideLayout1.xml"/><Relationship Id="rId6" Type="http://schemas.openxmlformats.org/officeDocument/2006/relationships/image" Target="../media/image114.png"/><Relationship Id="rId11" Type="http://schemas.openxmlformats.org/officeDocument/2006/relationships/image" Target="../media/image100.wmf"/><Relationship Id="rId5" Type="http://schemas.openxmlformats.org/officeDocument/2006/relationships/image" Target="../media/image113.png"/><Relationship Id="rId15" Type="http://schemas.openxmlformats.org/officeDocument/2006/relationships/image" Target="../media/image116.wmf"/><Relationship Id="rId10" Type="http://schemas.openxmlformats.org/officeDocument/2006/relationships/image" Target="../media/image103.wmf"/><Relationship Id="rId19" Type="http://schemas.openxmlformats.org/officeDocument/2006/relationships/image" Target="../media/image120.png"/><Relationship Id="rId4" Type="http://schemas.openxmlformats.org/officeDocument/2006/relationships/image" Target="../media/image112.png"/><Relationship Id="rId9" Type="http://schemas.openxmlformats.org/officeDocument/2006/relationships/image" Target="../media/image108.wmf"/><Relationship Id="rId14" Type="http://schemas.openxmlformats.org/officeDocument/2006/relationships/image" Target="../media/image115.jpeg"/></Relationships>
</file>

<file path=ppt/slides/_rels/slide58.xml.rels><?xml version="1.0" encoding="UTF-8" standalone="yes"?>
<Relationships xmlns="http://schemas.openxmlformats.org/package/2006/relationships"><Relationship Id="rId8" Type="http://schemas.openxmlformats.org/officeDocument/2006/relationships/image" Target="../media/image117.wmf"/><Relationship Id="rId3" Type="http://schemas.openxmlformats.org/officeDocument/2006/relationships/image" Target="../media/image112.png"/><Relationship Id="rId7" Type="http://schemas.openxmlformats.org/officeDocument/2006/relationships/image" Target="../media/image116.wmf"/><Relationship Id="rId2" Type="http://schemas.openxmlformats.org/officeDocument/2006/relationships/notesSlide" Target="../notesSlides/notesSlide58.xml"/><Relationship Id="rId1" Type="http://schemas.openxmlformats.org/officeDocument/2006/relationships/slideLayout" Target="../slideLayouts/slideLayout1.xml"/><Relationship Id="rId6" Type="http://schemas.openxmlformats.org/officeDocument/2006/relationships/image" Target="../media/image115.jpeg"/><Relationship Id="rId5" Type="http://schemas.openxmlformats.org/officeDocument/2006/relationships/image" Target="../media/image114.png"/><Relationship Id="rId10" Type="http://schemas.openxmlformats.org/officeDocument/2006/relationships/image" Target="../media/image122.wmf"/><Relationship Id="rId4" Type="http://schemas.openxmlformats.org/officeDocument/2006/relationships/image" Target="../media/image113.png"/><Relationship Id="rId9" Type="http://schemas.openxmlformats.org/officeDocument/2006/relationships/image" Target="../media/image121.png"/></Relationships>
</file>

<file path=ppt/slides/_rels/slide59.xml.rels><?xml version="1.0" encoding="UTF-8" standalone="yes"?>
<Relationships xmlns="http://schemas.openxmlformats.org/package/2006/relationships"><Relationship Id="rId8" Type="http://schemas.openxmlformats.org/officeDocument/2006/relationships/image" Target="../media/image116.wmf"/><Relationship Id="rId13" Type="http://schemas.openxmlformats.org/officeDocument/2006/relationships/image" Target="../media/image119.wmf"/><Relationship Id="rId3" Type="http://schemas.openxmlformats.org/officeDocument/2006/relationships/image" Target="../media/image111.png"/><Relationship Id="rId7" Type="http://schemas.openxmlformats.org/officeDocument/2006/relationships/image" Target="../media/image115.jpeg"/><Relationship Id="rId12" Type="http://schemas.openxmlformats.org/officeDocument/2006/relationships/image" Target="../media/image100.wmf"/><Relationship Id="rId2" Type="http://schemas.openxmlformats.org/officeDocument/2006/relationships/notesSlide" Target="../notesSlides/notesSlide59.xml"/><Relationship Id="rId1" Type="http://schemas.openxmlformats.org/officeDocument/2006/relationships/slideLayout" Target="../slideLayouts/slideLayout1.xml"/><Relationship Id="rId6" Type="http://schemas.openxmlformats.org/officeDocument/2006/relationships/image" Target="../media/image114.png"/><Relationship Id="rId11" Type="http://schemas.openxmlformats.org/officeDocument/2006/relationships/image" Target="../media/image102.wmf"/><Relationship Id="rId5" Type="http://schemas.openxmlformats.org/officeDocument/2006/relationships/image" Target="../media/image113.png"/><Relationship Id="rId15" Type="http://schemas.openxmlformats.org/officeDocument/2006/relationships/image" Target="../media/image122.wmf"/><Relationship Id="rId10" Type="http://schemas.openxmlformats.org/officeDocument/2006/relationships/image" Target="../media/image118.wmf"/><Relationship Id="rId4" Type="http://schemas.openxmlformats.org/officeDocument/2006/relationships/image" Target="../media/image112.png"/><Relationship Id="rId9" Type="http://schemas.openxmlformats.org/officeDocument/2006/relationships/image" Target="../media/image117.wmf"/><Relationship Id="rId14" Type="http://schemas.openxmlformats.org/officeDocument/2006/relationships/image" Target="../media/image121.png"/></Relationships>
</file>

<file path=ppt/slides/_rels/slide60.xml.rels><?xml version="1.0" encoding="UTF-8" standalone="yes"?>
<Relationships xmlns="http://schemas.openxmlformats.org/package/2006/relationships"><Relationship Id="rId8" Type="http://schemas.openxmlformats.org/officeDocument/2006/relationships/image" Target="../media/image116.wmf"/><Relationship Id="rId13" Type="http://schemas.openxmlformats.org/officeDocument/2006/relationships/image" Target="../media/image119.wmf"/><Relationship Id="rId3" Type="http://schemas.openxmlformats.org/officeDocument/2006/relationships/image" Target="../media/image111.png"/><Relationship Id="rId7" Type="http://schemas.openxmlformats.org/officeDocument/2006/relationships/image" Target="../media/image115.jpeg"/><Relationship Id="rId12" Type="http://schemas.openxmlformats.org/officeDocument/2006/relationships/image" Target="../media/image100.wmf"/><Relationship Id="rId2" Type="http://schemas.openxmlformats.org/officeDocument/2006/relationships/notesSlide" Target="../notesSlides/notesSlide60.xml"/><Relationship Id="rId1" Type="http://schemas.openxmlformats.org/officeDocument/2006/relationships/slideLayout" Target="../slideLayouts/slideLayout1.xml"/><Relationship Id="rId6" Type="http://schemas.openxmlformats.org/officeDocument/2006/relationships/image" Target="../media/image114.png"/><Relationship Id="rId11" Type="http://schemas.openxmlformats.org/officeDocument/2006/relationships/image" Target="../media/image102.wmf"/><Relationship Id="rId5" Type="http://schemas.openxmlformats.org/officeDocument/2006/relationships/image" Target="../media/image113.png"/><Relationship Id="rId15" Type="http://schemas.openxmlformats.org/officeDocument/2006/relationships/image" Target="../media/image122.wmf"/><Relationship Id="rId10" Type="http://schemas.openxmlformats.org/officeDocument/2006/relationships/image" Target="../media/image118.wmf"/><Relationship Id="rId4" Type="http://schemas.openxmlformats.org/officeDocument/2006/relationships/image" Target="../media/image112.png"/><Relationship Id="rId9" Type="http://schemas.openxmlformats.org/officeDocument/2006/relationships/image" Target="../media/image117.wmf"/><Relationship Id="rId14" Type="http://schemas.openxmlformats.org/officeDocument/2006/relationships/image" Target="../media/image121.png"/></Relationships>
</file>

<file path=ppt/slides/_rels/slide61.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8" Type="http://schemas.openxmlformats.org/officeDocument/2006/relationships/image" Target="../media/image116.wmf"/><Relationship Id="rId13" Type="http://schemas.openxmlformats.org/officeDocument/2006/relationships/image" Target="../media/image119.wmf"/><Relationship Id="rId3" Type="http://schemas.openxmlformats.org/officeDocument/2006/relationships/image" Target="../media/image111.png"/><Relationship Id="rId7" Type="http://schemas.openxmlformats.org/officeDocument/2006/relationships/image" Target="../media/image115.jpeg"/><Relationship Id="rId12" Type="http://schemas.openxmlformats.org/officeDocument/2006/relationships/image" Target="../media/image100.wmf"/><Relationship Id="rId2" Type="http://schemas.openxmlformats.org/officeDocument/2006/relationships/notesSlide" Target="../notesSlides/notesSlide62.xml"/><Relationship Id="rId1" Type="http://schemas.openxmlformats.org/officeDocument/2006/relationships/slideLayout" Target="../slideLayouts/slideLayout1.xml"/><Relationship Id="rId6" Type="http://schemas.openxmlformats.org/officeDocument/2006/relationships/image" Target="../media/image114.png"/><Relationship Id="rId11" Type="http://schemas.openxmlformats.org/officeDocument/2006/relationships/image" Target="../media/image102.wmf"/><Relationship Id="rId5" Type="http://schemas.openxmlformats.org/officeDocument/2006/relationships/image" Target="../media/image113.png"/><Relationship Id="rId15" Type="http://schemas.openxmlformats.org/officeDocument/2006/relationships/image" Target="../media/image122.wmf"/><Relationship Id="rId10" Type="http://schemas.openxmlformats.org/officeDocument/2006/relationships/image" Target="../media/image118.wmf"/><Relationship Id="rId4" Type="http://schemas.openxmlformats.org/officeDocument/2006/relationships/image" Target="../media/image112.png"/><Relationship Id="rId9" Type="http://schemas.openxmlformats.org/officeDocument/2006/relationships/image" Target="../media/image117.wmf"/><Relationship Id="rId14" Type="http://schemas.openxmlformats.org/officeDocument/2006/relationships/image" Target="../media/image121.png"/></Relationships>
</file>

<file path=ppt/slides/_rels/slide63.xml.rels><?xml version="1.0" encoding="UTF-8" standalone="yes"?>
<Relationships xmlns="http://schemas.openxmlformats.org/package/2006/relationships"><Relationship Id="rId8" Type="http://schemas.openxmlformats.org/officeDocument/2006/relationships/image" Target="../media/image116.wmf"/><Relationship Id="rId13" Type="http://schemas.openxmlformats.org/officeDocument/2006/relationships/image" Target="../media/image119.wmf"/><Relationship Id="rId3" Type="http://schemas.openxmlformats.org/officeDocument/2006/relationships/image" Target="../media/image111.png"/><Relationship Id="rId7" Type="http://schemas.openxmlformats.org/officeDocument/2006/relationships/image" Target="../media/image115.jpeg"/><Relationship Id="rId12" Type="http://schemas.openxmlformats.org/officeDocument/2006/relationships/image" Target="../media/image100.wmf"/><Relationship Id="rId2" Type="http://schemas.openxmlformats.org/officeDocument/2006/relationships/notesSlide" Target="../notesSlides/notesSlide63.xml"/><Relationship Id="rId1" Type="http://schemas.openxmlformats.org/officeDocument/2006/relationships/slideLayout" Target="../slideLayouts/slideLayout1.xml"/><Relationship Id="rId6" Type="http://schemas.openxmlformats.org/officeDocument/2006/relationships/image" Target="../media/image114.png"/><Relationship Id="rId11" Type="http://schemas.openxmlformats.org/officeDocument/2006/relationships/image" Target="../media/image102.wmf"/><Relationship Id="rId5" Type="http://schemas.openxmlformats.org/officeDocument/2006/relationships/image" Target="../media/image113.png"/><Relationship Id="rId15" Type="http://schemas.openxmlformats.org/officeDocument/2006/relationships/image" Target="../media/image122.wmf"/><Relationship Id="rId10" Type="http://schemas.openxmlformats.org/officeDocument/2006/relationships/image" Target="../media/image118.wmf"/><Relationship Id="rId4" Type="http://schemas.openxmlformats.org/officeDocument/2006/relationships/image" Target="../media/image112.png"/><Relationship Id="rId9" Type="http://schemas.openxmlformats.org/officeDocument/2006/relationships/image" Target="../media/image117.wmf"/><Relationship Id="rId14" Type="http://schemas.openxmlformats.org/officeDocument/2006/relationships/image" Target="../media/image121.png"/></Relationships>
</file>

<file path=ppt/slides/_rels/slide64.xml.rels><?xml version="1.0" encoding="UTF-8" standalone="yes"?>
<Relationships xmlns="http://schemas.openxmlformats.org/package/2006/relationships"><Relationship Id="rId8" Type="http://schemas.openxmlformats.org/officeDocument/2006/relationships/image" Target="../media/image100.wmf"/><Relationship Id="rId3" Type="http://schemas.openxmlformats.org/officeDocument/2006/relationships/image" Target="../media/image115.jpeg"/><Relationship Id="rId7" Type="http://schemas.openxmlformats.org/officeDocument/2006/relationships/image" Target="../media/image102.wmf"/><Relationship Id="rId2" Type="http://schemas.openxmlformats.org/officeDocument/2006/relationships/notesSlide" Target="../notesSlides/notesSlide64.xml"/><Relationship Id="rId1" Type="http://schemas.openxmlformats.org/officeDocument/2006/relationships/slideLayout" Target="../slideLayouts/slideLayout1.xml"/><Relationship Id="rId6" Type="http://schemas.openxmlformats.org/officeDocument/2006/relationships/image" Target="../media/image118.wmf"/><Relationship Id="rId11" Type="http://schemas.openxmlformats.org/officeDocument/2006/relationships/image" Target="../media/image122.wmf"/><Relationship Id="rId5" Type="http://schemas.openxmlformats.org/officeDocument/2006/relationships/image" Target="../media/image117.wmf"/><Relationship Id="rId10" Type="http://schemas.openxmlformats.org/officeDocument/2006/relationships/image" Target="../media/image121.png"/><Relationship Id="rId4" Type="http://schemas.openxmlformats.org/officeDocument/2006/relationships/image" Target="../media/image116.wmf"/><Relationship Id="rId9" Type="http://schemas.openxmlformats.org/officeDocument/2006/relationships/image" Target="../media/image119.wmf"/></Relationships>
</file>

<file path=ppt/slides/_rels/slide65.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notesSlide" Target="../notesSlides/notesSlide65.xml"/><Relationship Id="rId1" Type="http://schemas.openxmlformats.org/officeDocument/2006/relationships/slideLayout" Target="../slideLayouts/slideLayout1.xml"/><Relationship Id="rId5" Type="http://schemas.openxmlformats.org/officeDocument/2006/relationships/image" Target="../media/image126.png"/><Relationship Id="rId4" Type="http://schemas.openxmlformats.org/officeDocument/2006/relationships/image" Target="../media/image125.gif"/></Relationships>
</file>

<file path=ppt/slides/_rels/slide66.xml.rels><?xml version="1.0" encoding="UTF-8" standalone="yes"?>
<Relationships xmlns="http://schemas.openxmlformats.org/package/2006/relationships"><Relationship Id="rId8" Type="http://schemas.openxmlformats.org/officeDocument/2006/relationships/hyperlink" Target="http://www.spatsizi.com/images/t_viewing.jpg" TargetMode="External"/><Relationship Id="rId3" Type="http://schemas.openxmlformats.org/officeDocument/2006/relationships/image" Target="../media/image127.jpeg"/><Relationship Id="rId7" Type="http://schemas.openxmlformats.org/officeDocument/2006/relationships/image" Target="../media/image131.jpeg"/><Relationship Id="rId2" Type="http://schemas.openxmlformats.org/officeDocument/2006/relationships/notesSlide" Target="../notesSlides/notesSlide66.xml"/><Relationship Id="rId1" Type="http://schemas.openxmlformats.org/officeDocument/2006/relationships/slideLayout" Target="../slideLayouts/slideLayout7.xml"/><Relationship Id="rId6" Type="http://schemas.openxmlformats.org/officeDocument/2006/relationships/image" Target="../media/image130.jpeg"/><Relationship Id="rId5" Type="http://schemas.openxmlformats.org/officeDocument/2006/relationships/image" Target="../media/image129.jpeg"/><Relationship Id="rId10" Type="http://schemas.openxmlformats.org/officeDocument/2006/relationships/image" Target="../media/image133.jpeg"/><Relationship Id="rId4" Type="http://schemas.openxmlformats.org/officeDocument/2006/relationships/image" Target="../media/image128.png"/><Relationship Id="rId9" Type="http://schemas.openxmlformats.org/officeDocument/2006/relationships/image" Target="../media/image132.jpeg"/></Relationships>
</file>

<file path=ppt/slides/_rels/slide67.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67.xml"/><Relationship Id="rId1" Type="http://schemas.openxmlformats.org/officeDocument/2006/relationships/slideLayout" Target="../slideLayouts/slideLayout7.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png"/></Relationships>
</file>

<file path=ppt/slides/_rels/slide68.xml.rels><?xml version="1.0" encoding="UTF-8" standalone="yes"?>
<Relationships xmlns="http://schemas.openxmlformats.org/package/2006/relationships"><Relationship Id="rId3" Type="http://schemas.openxmlformats.org/officeDocument/2006/relationships/image" Target="../media/image125.gif"/><Relationship Id="rId7" Type="http://schemas.openxmlformats.org/officeDocument/2006/relationships/image" Target="../media/image111.png"/><Relationship Id="rId2" Type="http://schemas.openxmlformats.org/officeDocument/2006/relationships/notesSlide" Target="../notesSlides/notesSlide68.xml"/><Relationship Id="rId1" Type="http://schemas.openxmlformats.org/officeDocument/2006/relationships/slideLayout" Target="../slideLayouts/slideLayout1.xml"/><Relationship Id="rId6" Type="http://schemas.openxmlformats.org/officeDocument/2006/relationships/image" Target="../media/image114.png"/><Relationship Id="rId5" Type="http://schemas.openxmlformats.org/officeDocument/2006/relationships/image" Target="../media/image112.png"/><Relationship Id="rId4" Type="http://schemas.openxmlformats.org/officeDocument/2006/relationships/image" Target="../media/image113.png"/></Relationships>
</file>

<file path=ppt/slides/_rels/slide69.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69.xml"/><Relationship Id="rId1" Type="http://schemas.openxmlformats.org/officeDocument/2006/relationships/slideLayout" Target="../slideLayouts/slideLayout7.xml"/><Relationship Id="rId6" Type="http://schemas.openxmlformats.org/officeDocument/2006/relationships/image" Target="../media/image111.png"/><Relationship Id="rId5" Type="http://schemas.openxmlformats.org/officeDocument/2006/relationships/image" Target="../media/image114.png"/><Relationship Id="rId4" Type="http://schemas.openxmlformats.org/officeDocument/2006/relationships/image" Target="../media/image112.png"/></Relationships>
</file>

<file path=ppt/slides/_rels/slide70.xml.rels><?xml version="1.0" encoding="UTF-8" standalone="yes"?>
<Relationships xmlns="http://schemas.openxmlformats.org/package/2006/relationships"><Relationship Id="rId3" Type="http://schemas.openxmlformats.org/officeDocument/2006/relationships/image" Target="../media/image125.gif"/><Relationship Id="rId2" Type="http://schemas.openxmlformats.org/officeDocument/2006/relationships/notesSlide" Target="../notesSlides/notesSlide70.xml"/><Relationship Id="rId1" Type="http://schemas.openxmlformats.org/officeDocument/2006/relationships/slideLayout" Target="../slideLayouts/slideLayout1.xml"/><Relationship Id="rId4" Type="http://schemas.openxmlformats.org/officeDocument/2006/relationships/image" Target="../media/image134.png"/></Relationships>
</file>

<file path=ppt/slides/_rels/slide7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2.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3.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4.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74.xml"/><Relationship Id="rId1" Type="http://schemas.openxmlformats.org/officeDocument/2006/relationships/slideLayout" Target="../slideLayouts/slideLayout7.xml"/><Relationship Id="rId4" Type="http://schemas.openxmlformats.org/officeDocument/2006/relationships/image" Target="../media/image136.jpg"/></Relationships>
</file>

<file path=ppt/slides/_rels/slide75.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135.png"/></Relationships>
</file>

<file path=ppt/slides/_rels/slide76.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notesSlide" Target="../notesSlides/notesSlide76.xml"/><Relationship Id="rId1" Type="http://schemas.openxmlformats.org/officeDocument/2006/relationships/slideLayout" Target="../slideLayouts/slideLayout7.xml"/><Relationship Id="rId4" Type="http://schemas.openxmlformats.org/officeDocument/2006/relationships/image" Target="../media/image139.jpeg"/></Relationships>
</file>

<file path=ppt/slides/_rels/slide77.xml.rels><?xml version="1.0" encoding="UTF-8" standalone="yes"?>
<Relationships xmlns="http://schemas.openxmlformats.org/package/2006/relationships"><Relationship Id="rId3" Type="http://schemas.openxmlformats.org/officeDocument/2006/relationships/image" Target="../media/image140.jp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42.tif"/><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43.jpe"/><Relationship Id="rId2" Type="http://schemas.openxmlformats.org/officeDocument/2006/relationships/notesSlide" Target="../notesSlides/notesSlide80.xml"/><Relationship Id="rId1" Type="http://schemas.openxmlformats.org/officeDocument/2006/relationships/slideLayout" Target="../slideLayouts/slideLayout7.xml"/><Relationship Id="rId5" Type="http://schemas.openxmlformats.org/officeDocument/2006/relationships/image" Target="../media/image145.JPG"/><Relationship Id="rId4" Type="http://schemas.openxmlformats.org/officeDocument/2006/relationships/image" Target="../media/image144.JPG"/></Relationships>
</file>

<file path=ppt/slides/_rels/slide81.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notesSlide" Target="../notesSlides/notesSlide85.xml"/><Relationship Id="rId1" Type="http://schemas.openxmlformats.org/officeDocument/2006/relationships/slideLayout" Target="../slideLayouts/slideLayout7.xml"/><Relationship Id="rId4" Type="http://schemas.openxmlformats.org/officeDocument/2006/relationships/image" Target="../media/image151.jpeg"/></Relationships>
</file>

<file path=ppt/slides/_rels/slide86.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154.jpg"/></Relationships>
</file>

<file path=ppt/slides/_rels/slide88.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89.xml"/><Relationship Id="rId1" Type="http://schemas.openxmlformats.org/officeDocument/2006/relationships/slideLayout" Target="../slideLayouts/slideLayout7.xml"/><Relationship Id="rId4" Type="http://schemas.openxmlformats.org/officeDocument/2006/relationships/image" Target="../media/image156.emf"/></Relationships>
</file>

<file path=ppt/slides/_rels/slide90.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notesSlide" Target="../notesSlides/notesSlide90.xml"/><Relationship Id="rId1" Type="http://schemas.openxmlformats.org/officeDocument/2006/relationships/slideLayout" Target="../slideLayouts/slideLayout1.xml"/><Relationship Id="rId4" Type="http://schemas.microsoft.com/office/2007/relationships/hdphoto" Target="../media/hdphoto3.wdp"/></Relationships>
</file>

<file path=ppt/slides/_rels/slide91.xml.rels><?xml version="1.0" encoding="UTF-8" standalone="yes"?>
<Relationships xmlns="http://schemas.openxmlformats.org/package/2006/relationships"><Relationship Id="rId3" Type="http://schemas.openxmlformats.org/officeDocument/2006/relationships/image" Target="../media/image158.wmf"/><Relationship Id="rId2" Type="http://schemas.openxmlformats.org/officeDocument/2006/relationships/notesSlide" Target="../notesSlides/notesSlide91.xml"/><Relationship Id="rId1" Type="http://schemas.openxmlformats.org/officeDocument/2006/relationships/slideLayout" Target="../slideLayouts/slideLayout7.xml"/><Relationship Id="rId4" Type="http://schemas.openxmlformats.org/officeDocument/2006/relationships/image" Target="../media/image159.wmf"/></Relationships>
</file>

<file path=ppt/slides/_rels/slide92.xml.rels><?xml version="1.0" encoding="UTF-8" standalone="yes"?>
<Relationships xmlns="http://schemas.openxmlformats.org/package/2006/relationships"><Relationship Id="rId3" Type="http://schemas.openxmlformats.org/officeDocument/2006/relationships/image" Target="../media/image158.wmf"/><Relationship Id="rId2" Type="http://schemas.openxmlformats.org/officeDocument/2006/relationships/notesSlide" Target="../notesSlides/notesSlide92.xml"/><Relationship Id="rId1" Type="http://schemas.openxmlformats.org/officeDocument/2006/relationships/slideLayout" Target="../slideLayouts/slideLayout1.xml"/><Relationship Id="rId5" Type="http://schemas.openxmlformats.org/officeDocument/2006/relationships/image" Target="../media/image159.wmf"/><Relationship Id="rId4" Type="http://schemas.openxmlformats.org/officeDocument/2006/relationships/image" Target="../media/image160.wmf"/></Relationships>
</file>

<file path=ppt/slides/_rels/slide93.xml.rels><?xml version="1.0" encoding="UTF-8" standalone="yes"?>
<Relationships xmlns="http://schemas.openxmlformats.org/package/2006/relationships"><Relationship Id="rId3" Type="http://schemas.openxmlformats.org/officeDocument/2006/relationships/image" Target="../media/image159.wmf"/><Relationship Id="rId7" Type="http://schemas.openxmlformats.org/officeDocument/2006/relationships/image" Target="../media/image162.wmf"/><Relationship Id="rId2" Type="http://schemas.openxmlformats.org/officeDocument/2006/relationships/notesSlide" Target="../notesSlides/notesSlide93.xml"/><Relationship Id="rId1" Type="http://schemas.openxmlformats.org/officeDocument/2006/relationships/slideLayout" Target="../slideLayouts/slideLayout1.xml"/><Relationship Id="rId6" Type="http://schemas.openxmlformats.org/officeDocument/2006/relationships/image" Target="../media/image161.gif"/><Relationship Id="rId5" Type="http://schemas.openxmlformats.org/officeDocument/2006/relationships/image" Target="../media/image160.wmf"/><Relationship Id="rId4" Type="http://schemas.openxmlformats.org/officeDocument/2006/relationships/image" Target="../media/image158.wmf"/></Relationships>
</file>

<file path=ppt/slides/_rels/slide94.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notesSlide" Target="../notesSlides/notesSlide94.xml"/><Relationship Id="rId1" Type="http://schemas.openxmlformats.org/officeDocument/2006/relationships/slideLayout" Target="../slideLayouts/slideLayout1.xml"/><Relationship Id="rId4" Type="http://schemas.openxmlformats.org/officeDocument/2006/relationships/image" Target="../media/image164.png"/></Relationships>
</file>

<file path=ppt/slides/_rels/slide95.xml.rels><?xml version="1.0" encoding="UTF-8" standalone="yes"?>
<Relationships xmlns="http://schemas.openxmlformats.org/package/2006/relationships"><Relationship Id="rId3" Type="http://schemas.openxmlformats.org/officeDocument/2006/relationships/image" Target="../media/image165.png"/><Relationship Id="rId7" Type="http://schemas.openxmlformats.org/officeDocument/2006/relationships/image" Target="../media/image169.png"/><Relationship Id="rId2" Type="http://schemas.openxmlformats.org/officeDocument/2006/relationships/notesSlide" Target="../notesSlides/notesSlide95.xml"/><Relationship Id="rId1" Type="http://schemas.openxmlformats.org/officeDocument/2006/relationships/slideLayout" Target="../slideLayouts/slideLayout1.xml"/><Relationship Id="rId6" Type="http://schemas.openxmlformats.org/officeDocument/2006/relationships/image" Target="../media/image168.png"/><Relationship Id="rId5" Type="http://schemas.openxmlformats.org/officeDocument/2006/relationships/image" Target="../media/image167.png"/><Relationship Id="rId4" Type="http://schemas.openxmlformats.org/officeDocument/2006/relationships/image" Target="../media/image166.png"/></Relationships>
</file>

<file path=ppt/slides/_rels/slide96.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notesSlide" Target="../notesSlides/notesSlide96.xml"/><Relationship Id="rId1" Type="http://schemas.openxmlformats.org/officeDocument/2006/relationships/slideLayout" Target="../slideLayouts/slideLayout1.xml"/><Relationship Id="rId4" Type="http://schemas.openxmlformats.org/officeDocument/2006/relationships/image" Target="../media/image86.png"/></Relationships>
</file>

<file path=ppt/slides/_rels/slide97.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notesSlide" Target="../notesSlides/notesSlide97.xml"/><Relationship Id="rId1" Type="http://schemas.openxmlformats.org/officeDocument/2006/relationships/slideLayout" Target="../slideLayouts/slideLayout1.xml"/><Relationship Id="rId5" Type="http://schemas.openxmlformats.org/officeDocument/2006/relationships/image" Target="../media/image173.jpg"/><Relationship Id="rId4" Type="http://schemas.openxmlformats.org/officeDocument/2006/relationships/image" Target="../media/image172.png"/></Relationships>
</file>

<file path=ppt/slides/_rels/slide98.xml.rels><?xml version="1.0" encoding="UTF-8" standalone="yes"?>
<Relationships xmlns="http://schemas.openxmlformats.org/package/2006/relationships"><Relationship Id="rId3" Type="http://schemas.openxmlformats.org/officeDocument/2006/relationships/image" Target="../media/image125.gif"/><Relationship Id="rId2" Type="http://schemas.openxmlformats.org/officeDocument/2006/relationships/notesSlide" Target="../notesSlides/notesSlide98.xml"/><Relationship Id="rId1" Type="http://schemas.openxmlformats.org/officeDocument/2006/relationships/slideLayout" Target="../slideLayouts/slideLayout1.xml"/><Relationship Id="rId4" Type="http://schemas.openxmlformats.org/officeDocument/2006/relationships/image" Target="../media/image174.jpg"/></Relationships>
</file>

<file path=ppt/slides/_rels/slide99.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175.wmf"/><Relationship Id="rId7" Type="http://schemas.openxmlformats.org/officeDocument/2006/relationships/image" Target="../media/image113.png"/><Relationship Id="rId2" Type="http://schemas.openxmlformats.org/officeDocument/2006/relationships/notesSlide" Target="../notesSlides/notesSlide99.xml"/><Relationship Id="rId1" Type="http://schemas.openxmlformats.org/officeDocument/2006/relationships/slideLayout" Target="../slideLayouts/slideLayout1.xml"/><Relationship Id="rId6" Type="http://schemas.openxmlformats.org/officeDocument/2006/relationships/image" Target="../media/image112.png"/><Relationship Id="rId11" Type="http://schemas.openxmlformats.org/officeDocument/2006/relationships/image" Target="../media/image179.wmf"/><Relationship Id="rId5" Type="http://schemas.openxmlformats.org/officeDocument/2006/relationships/image" Target="../media/image111.png"/><Relationship Id="rId10" Type="http://schemas.openxmlformats.org/officeDocument/2006/relationships/image" Target="../media/image178.wmf"/><Relationship Id="rId4" Type="http://schemas.openxmlformats.org/officeDocument/2006/relationships/image" Target="../media/image176.png"/><Relationship Id="rId9" Type="http://schemas.openxmlformats.org/officeDocument/2006/relationships/image" Target="../media/image177.wmf"/></Relationships>
</file>

<file path=ppt/slides/_rels/slide100.xml.rels><?xml version="1.0" encoding="UTF-8" standalone="yes"?>
<Relationships xmlns="http://schemas.openxmlformats.org/package/2006/relationships"><Relationship Id="rId8" Type="http://schemas.openxmlformats.org/officeDocument/2006/relationships/image" Target="../media/image181.png"/><Relationship Id="rId3" Type="http://schemas.openxmlformats.org/officeDocument/2006/relationships/image" Target="../media/image111.png"/><Relationship Id="rId7" Type="http://schemas.openxmlformats.org/officeDocument/2006/relationships/image" Target="../media/image180.png"/><Relationship Id="rId2" Type="http://schemas.openxmlformats.org/officeDocument/2006/relationships/notesSlide" Target="../notesSlides/notesSlide100.xml"/><Relationship Id="rId1" Type="http://schemas.openxmlformats.org/officeDocument/2006/relationships/slideLayout" Target="../slideLayouts/slideLayout1.xml"/><Relationship Id="rId6" Type="http://schemas.openxmlformats.org/officeDocument/2006/relationships/image" Target="../media/image114.png"/><Relationship Id="rId5" Type="http://schemas.openxmlformats.org/officeDocument/2006/relationships/image" Target="../media/image113.png"/><Relationship Id="rId10" Type="http://schemas.openxmlformats.org/officeDocument/2006/relationships/image" Target="../media/image183.png"/><Relationship Id="rId4" Type="http://schemas.openxmlformats.org/officeDocument/2006/relationships/image" Target="../media/image112.png"/><Relationship Id="rId9" Type="http://schemas.openxmlformats.org/officeDocument/2006/relationships/image" Target="../media/image182.png"/></Relationships>
</file>

<file path=ppt/slides/_rels/slide101.xml.rels><?xml version="1.0" encoding="UTF-8" standalone="yes"?>
<Relationships xmlns="http://schemas.openxmlformats.org/package/2006/relationships"><Relationship Id="rId8" Type="http://schemas.openxmlformats.org/officeDocument/2006/relationships/image" Target="../media/image181.png"/><Relationship Id="rId3" Type="http://schemas.openxmlformats.org/officeDocument/2006/relationships/image" Target="../media/image111.png"/><Relationship Id="rId7" Type="http://schemas.openxmlformats.org/officeDocument/2006/relationships/image" Target="../media/image180.png"/><Relationship Id="rId2" Type="http://schemas.openxmlformats.org/officeDocument/2006/relationships/notesSlide" Target="../notesSlides/notesSlide101.xml"/><Relationship Id="rId1" Type="http://schemas.openxmlformats.org/officeDocument/2006/relationships/slideLayout" Target="../slideLayouts/slideLayout1.xml"/><Relationship Id="rId6" Type="http://schemas.openxmlformats.org/officeDocument/2006/relationships/image" Target="../media/image114.png"/><Relationship Id="rId5" Type="http://schemas.openxmlformats.org/officeDocument/2006/relationships/image" Target="../media/image113.png"/><Relationship Id="rId10" Type="http://schemas.openxmlformats.org/officeDocument/2006/relationships/image" Target="../media/image183.png"/><Relationship Id="rId4" Type="http://schemas.openxmlformats.org/officeDocument/2006/relationships/image" Target="../media/image112.png"/><Relationship Id="rId9" Type="http://schemas.openxmlformats.org/officeDocument/2006/relationships/image" Target="../media/image182.png"/></Relationships>
</file>

<file path=ppt/slides/_rels/slide102.xml.rels><?xml version="1.0" encoding="UTF-8" standalone="yes"?>
<Relationships xmlns="http://schemas.openxmlformats.org/package/2006/relationships"><Relationship Id="rId8" Type="http://schemas.openxmlformats.org/officeDocument/2006/relationships/image" Target="../media/image181.png"/><Relationship Id="rId3" Type="http://schemas.openxmlformats.org/officeDocument/2006/relationships/image" Target="../media/image111.png"/><Relationship Id="rId7" Type="http://schemas.openxmlformats.org/officeDocument/2006/relationships/image" Target="../media/image180.png"/><Relationship Id="rId2" Type="http://schemas.openxmlformats.org/officeDocument/2006/relationships/notesSlide" Target="../notesSlides/notesSlide102.xml"/><Relationship Id="rId1" Type="http://schemas.openxmlformats.org/officeDocument/2006/relationships/slideLayout" Target="../slideLayouts/slideLayout1.xml"/><Relationship Id="rId6" Type="http://schemas.openxmlformats.org/officeDocument/2006/relationships/image" Target="../media/image114.png"/><Relationship Id="rId5" Type="http://schemas.openxmlformats.org/officeDocument/2006/relationships/image" Target="../media/image113.png"/><Relationship Id="rId10" Type="http://schemas.openxmlformats.org/officeDocument/2006/relationships/image" Target="../media/image183.png"/><Relationship Id="rId4" Type="http://schemas.openxmlformats.org/officeDocument/2006/relationships/image" Target="../media/image112.png"/><Relationship Id="rId9" Type="http://schemas.openxmlformats.org/officeDocument/2006/relationships/image" Target="../media/image182.png"/></Relationships>
</file>

<file path=ppt/slides/_rels/slide103.xml.rels><?xml version="1.0" encoding="UTF-8" standalone="yes"?>
<Relationships xmlns="http://schemas.openxmlformats.org/package/2006/relationships"><Relationship Id="rId8" Type="http://schemas.openxmlformats.org/officeDocument/2006/relationships/image" Target="../media/image181.png"/><Relationship Id="rId3" Type="http://schemas.openxmlformats.org/officeDocument/2006/relationships/image" Target="../media/image111.png"/><Relationship Id="rId7" Type="http://schemas.openxmlformats.org/officeDocument/2006/relationships/image" Target="../media/image180.png"/><Relationship Id="rId2" Type="http://schemas.openxmlformats.org/officeDocument/2006/relationships/notesSlide" Target="../notesSlides/notesSlide103.xml"/><Relationship Id="rId1" Type="http://schemas.openxmlformats.org/officeDocument/2006/relationships/slideLayout" Target="../slideLayouts/slideLayout1.xml"/><Relationship Id="rId6" Type="http://schemas.openxmlformats.org/officeDocument/2006/relationships/image" Target="../media/image114.png"/><Relationship Id="rId5" Type="http://schemas.openxmlformats.org/officeDocument/2006/relationships/image" Target="../media/image113.png"/><Relationship Id="rId10" Type="http://schemas.openxmlformats.org/officeDocument/2006/relationships/image" Target="../media/image183.png"/><Relationship Id="rId4" Type="http://schemas.openxmlformats.org/officeDocument/2006/relationships/image" Target="../media/image112.png"/><Relationship Id="rId9" Type="http://schemas.openxmlformats.org/officeDocument/2006/relationships/image" Target="../media/image182.png"/></Relationships>
</file>

<file path=ppt/slides/_rels/slide104.xml.rels><?xml version="1.0" encoding="UTF-8" standalone="yes"?>
<Relationships xmlns="http://schemas.openxmlformats.org/package/2006/relationships"><Relationship Id="rId8" Type="http://schemas.openxmlformats.org/officeDocument/2006/relationships/image" Target="../media/image188.jpeg"/><Relationship Id="rId13" Type="http://schemas.openxmlformats.org/officeDocument/2006/relationships/image" Target="../media/image193.jpeg"/><Relationship Id="rId18" Type="http://schemas.openxmlformats.org/officeDocument/2006/relationships/image" Target="../media/image198.jpeg"/><Relationship Id="rId3" Type="http://schemas.openxmlformats.org/officeDocument/2006/relationships/image" Target="../media/image184.jpeg"/><Relationship Id="rId7" Type="http://schemas.openxmlformats.org/officeDocument/2006/relationships/image" Target="../media/image187.jpeg"/><Relationship Id="rId12" Type="http://schemas.openxmlformats.org/officeDocument/2006/relationships/image" Target="../media/image192.jpeg"/><Relationship Id="rId17" Type="http://schemas.openxmlformats.org/officeDocument/2006/relationships/image" Target="../media/image197.jpeg"/><Relationship Id="rId2" Type="http://schemas.openxmlformats.org/officeDocument/2006/relationships/notesSlide" Target="../notesSlides/notesSlide104.xml"/><Relationship Id="rId16" Type="http://schemas.openxmlformats.org/officeDocument/2006/relationships/image" Target="../media/image196.jpeg"/><Relationship Id="rId20" Type="http://schemas.openxmlformats.org/officeDocument/2006/relationships/image" Target="../media/image200.png"/><Relationship Id="rId1" Type="http://schemas.openxmlformats.org/officeDocument/2006/relationships/slideLayout" Target="../slideLayouts/slideLayout18.xml"/><Relationship Id="rId6" Type="http://schemas.openxmlformats.org/officeDocument/2006/relationships/hyperlink" Target="http://www.firewise.org/co/images/driptorch2.jpg" TargetMode="External"/><Relationship Id="rId11" Type="http://schemas.openxmlformats.org/officeDocument/2006/relationships/image" Target="../media/image191.jpeg"/><Relationship Id="rId5" Type="http://schemas.openxmlformats.org/officeDocument/2006/relationships/image" Target="../media/image186.jpeg"/><Relationship Id="rId15" Type="http://schemas.openxmlformats.org/officeDocument/2006/relationships/image" Target="../media/image195.jpeg"/><Relationship Id="rId10" Type="http://schemas.openxmlformats.org/officeDocument/2006/relationships/image" Target="../media/image190.jpeg"/><Relationship Id="rId19" Type="http://schemas.openxmlformats.org/officeDocument/2006/relationships/image" Target="../media/image199.jpeg"/><Relationship Id="rId4" Type="http://schemas.openxmlformats.org/officeDocument/2006/relationships/image" Target="../media/image185.jpeg"/><Relationship Id="rId9" Type="http://schemas.openxmlformats.org/officeDocument/2006/relationships/image" Target="../media/image189.png"/><Relationship Id="rId14" Type="http://schemas.openxmlformats.org/officeDocument/2006/relationships/image" Target="../media/image194.jpeg"/></Relationships>
</file>

<file path=ppt/slides/_rels/slide105.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notesSlide" Target="../notesSlides/notesSlide105.xml"/><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3" Type="http://schemas.openxmlformats.org/officeDocument/2006/relationships/image" Target="../media/image202.wmf"/><Relationship Id="rId2" Type="http://schemas.openxmlformats.org/officeDocument/2006/relationships/notesSlide" Target="../notesSlides/notesSlide106.xml"/><Relationship Id="rId1" Type="http://schemas.openxmlformats.org/officeDocument/2006/relationships/slideLayout" Target="../slideLayouts/slideLayout7.xml"/><Relationship Id="rId6" Type="http://schemas.openxmlformats.org/officeDocument/2006/relationships/image" Target="../media/image205.wmf"/><Relationship Id="rId5" Type="http://schemas.openxmlformats.org/officeDocument/2006/relationships/image" Target="../media/image204.wmf"/><Relationship Id="rId4" Type="http://schemas.openxmlformats.org/officeDocument/2006/relationships/image" Target="../media/image203.wmf"/></Relationships>
</file>

<file path=ppt/slides/_rels/slide107.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206.png"/><Relationship Id="rId7" Type="http://schemas.openxmlformats.org/officeDocument/2006/relationships/image" Target="../media/image210.jpeg"/><Relationship Id="rId2" Type="http://schemas.openxmlformats.org/officeDocument/2006/relationships/notesSlide" Target="../notesSlides/notesSlide107.xml"/><Relationship Id="rId1" Type="http://schemas.openxmlformats.org/officeDocument/2006/relationships/slideLayout" Target="../slideLayouts/slideLayout1.xml"/><Relationship Id="rId6" Type="http://schemas.openxmlformats.org/officeDocument/2006/relationships/image" Target="../media/image209.png"/><Relationship Id="rId5" Type="http://schemas.openxmlformats.org/officeDocument/2006/relationships/image" Target="../media/image208.png"/><Relationship Id="rId4" Type="http://schemas.openxmlformats.org/officeDocument/2006/relationships/image" Target="../media/image207.png"/><Relationship Id="rId9" Type="http://schemas.openxmlformats.org/officeDocument/2006/relationships/image" Target="../media/image211.jpeg"/></Relationships>
</file>

<file path=ppt/slides/_rels/slide108.xml.rels><?xml version="1.0" encoding="UTF-8" standalone="yes"?>
<Relationships xmlns="http://schemas.openxmlformats.org/package/2006/relationships"><Relationship Id="rId3" Type="http://schemas.openxmlformats.org/officeDocument/2006/relationships/image" Target="../media/image125.gif"/><Relationship Id="rId2" Type="http://schemas.openxmlformats.org/officeDocument/2006/relationships/notesSlide" Target="../notesSlides/notesSlide108.xml"/><Relationship Id="rId1" Type="http://schemas.openxmlformats.org/officeDocument/2006/relationships/slideLayout" Target="../slideLayouts/slideLayout1.xml"/><Relationship Id="rId4" Type="http://schemas.openxmlformats.org/officeDocument/2006/relationships/image" Target="../media/image212.png"/></Relationships>
</file>

<file path=ppt/slides/_rels/slide109.xml.rels><?xml version="1.0" encoding="UTF-8" standalone="yes"?>
<Relationships xmlns="http://schemas.openxmlformats.org/package/2006/relationships"><Relationship Id="rId3" Type="http://schemas.openxmlformats.org/officeDocument/2006/relationships/image" Target="../media/image213.jpg"/><Relationship Id="rId2" Type="http://schemas.openxmlformats.org/officeDocument/2006/relationships/notesSlide" Target="../notesSlides/notesSlide109.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notesSlide" Target="../notesSlides/notesSlide110.xml"/><Relationship Id="rId1" Type="http://schemas.openxmlformats.org/officeDocument/2006/relationships/slideLayout" Target="../slideLayouts/slideLayout1.xml"/><Relationship Id="rId6" Type="http://schemas.openxmlformats.org/officeDocument/2006/relationships/image" Target="../media/image217.png"/><Relationship Id="rId5" Type="http://schemas.openxmlformats.org/officeDocument/2006/relationships/image" Target="../media/image216.png"/><Relationship Id="rId4" Type="http://schemas.openxmlformats.org/officeDocument/2006/relationships/image" Target="../media/image215.png"/></Relationships>
</file>

<file path=ppt/slides/_rels/slide111.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notesSlide" Target="../notesSlides/notesSlide1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533400"/>
            <a:ext cx="9144000" cy="63246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 y="0"/>
            <a:ext cx="9144000" cy="457200"/>
          </a:xfrm>
          <a:prstGeom prst="rect">
            <a:avLst/>
          </a:prstGeom>
          <a:gradFill flip="none" rotWithShape="1">
            <a:gsLst>
              <a:gs pos="67500">
                <a:srgbClr val="FFFF99"/>
              </a:gs>
              <a:gs pos="64000">
                <a:schemeClr val="accent5">
                  <a:lumMod val="75000"/>
                </a:schemeClr>
              </a:gs>
              <a:gs pos="51000">
                <a:schemeClr val="accent4">
                  <a:lumMod val="75000"/>
                </a:schemeClr>
              </a:gs>
              <a:gs pos="2000">
                <a:schemeClr val="accent5">
                  <a:lumMod val="50000"/>
                </a:schemeClr>
              </a:gs>
              <a:gs pos="87000">
                <a:schemeClr val="tx1">
                  <a:lumMod val="85000"/>
                </a:schemeClr>
              </a:gs>
              <a:gs pos="100000">
                <a:schemeClr val="accent5">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sp>
        <p:nvSpPr>
          <p:cNvPr id="6" name="WordArt 2"/>
          <p:cNvSpPr>
            <a:spLocks noChangeArrowheads="1" noChangeShapeType="1" noTextEdit="1"/>
          </p:cNvSpPr>
          <p:nvPr/>
        </p:nvSpPr>
        <p:spPr bwMode="auto">
          <a:xfrm>
            <a:off x="830766" y="762000"/>
            <a:ext cx="8305800" cy="4648200"/>
          </a:xfrm>
          <a:prstGeom prst="rect">
            <a:avLst/>
          </a:prstGeom>
        </p:spPr>
        <p:txBody>
          <a:bodyPr wrap="none" fromWordArt="1">
            <a:prstTxWarp prst="textDeflate">
              <a:avLst>
                <a:gd name="adj" fmla="val 18750"/>
              </a:avLst>
            </a:prstTxWarp>
          </a:bodyPr>
          <a:lstStyle/>
          <a:p>
            <a:pPr algn="ctr"/>
            <a:r>
              <a:rPr lang="en-US" sz="2000" b="1" kern="10" dirty="0">
                <a:ln w="9525">
                  <a:solidFill>
                    <a:srgbClr val="000000"/>
                  </a:solidFill>
                  <a:round/>
                  <a:headEnd/>
                  <a:tailEnd/>
                </a:ln>
                <a:solidFill>
                  <a:schemeClr val="accent3">
                    <a:lumMod val="50000"/>
                  </a:schemeClr>
                </a:solidFill>
                <a:latin typeface="Arial"/>
                <a:cs typeface="Arial"/>
              </a:rPr>
              <a:t>Many men go fishing all their lives</a:t>
            </a:r>
          </a:p>
          <a:p>
            <a:pPr algn="ctr"/>
            <a:r>
              <a:rPr lang="en-US" sz="2000" b="1" kern="10" dirty="0">
                <a:ln w="9525">
                  <a:solidFill>
                    <a:srgbClr val="000000"/>
                  </a:solidFill>
                  <a:round/>
                  <a:headEnd/>
                  <a:tailEnd/>
                </a:ln>
                <a:solidFill>
                  <a:schemeClr val="accent3">
                    <a:lumMod val="50000"/>
                  </a:schemeClr>
                </a:solidFill>
                <a:latin typeface="Arial"/>
                <a:cs typeface="Arial"/>
              </a:rPr>
              <a:t>without knowing that it is not fish they are after</a:t>
            </a:r>
            <a:r>
              <a:rPr lang="en-US" sz="2000" b="1" kern="10" dirty="0">
                <a:ln w="9525">
                  <a:solidFill>
                    <a:srgbClr val="000000"/>
                  </a:solidFill>
                  <a:round/>
                  <a:headEnd/>
                  <a:tailEnd/>
                </a:ln>
                <a:gradFill rotWithShape="1">
                  <a:gsLst>
                    <a:gs pos="0">
                      <a:srgbClr val="000082"/>
                    </a:gs>
                    <a:gs pos="100000">
                      <a:srgbClr val="003300"/>
                    </a:gs>
                  </a:gsLst>
                  <a:lin ang="5400000" scaled="1"/>
                </a:gradFill>
                <a:latin typeface="Arial"/>
                <a:cs typeface="Arial"/>
              </a:rPr>
              <a:t>.  </a:t>
            </a:r>
          </a:p>
        </p:txBody>
      </p:sp>
      <p:pic>
        <p:nvPicPr>
          <p:cNvPr id="7" name="Picture 4" descr="j017811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029200"/>
            <a:ext cx="1703388"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Gone fishing - Click image to download.">
            <a:hlinkClick r:id="rId5"/>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81000" y="1066800"/>
            <a:ext cx="1371600" cy="134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3"/>
          <p:cNvSpPr txBox="1">
            <a:spLocks noChangeArrowheads="1"/>
          </p:cNvSpPr>
          <p:nvPr/>
        </p:nvSpPr>
        <p:spPr bwMode="auto">
          <a:xfrm>
            <a:off x="4495800" y="4558292"/>
            <a:ext cx="2286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Comic Sans MS" pitchFamily="66" charset="0"/>
              </a:defRPr>
            </a:lvl1pPr>
            <a:lvl2pPr marL="742950" indent="-285750" eaLnBrk="0" hangingPunct="0">
              <a:defRPr sz="1600">
                <a:solidFill>
                  <a:schemeClr val="tx1"/>
                </a:solidFill>
                <a:latin typeface="Comic Sans MS" pitchFamily="66" charset="0"/>
              </a:defRPr>
            </a:lvl2pPr>
            <a:lvl3pPr marL="1143000" indent="-228600" eaLnBrk="0" hangingPunct="0">
              <a:defRPr sz="1600">
                <a:solidFill>
                  <a:schemeClr val="tx1"/>
                </a:solidFill>
                <a:latin typeface="Comic Sans MS" pitchFamily="66" charset="0"/>
              </a:defRPr>
            </a:lvl3pPr>
            <a:lvl4pPr marL="1600200" indent="-228600" eaLnBrk="0" hangingPunct="0">
              <a:defRPr sz="1600">
                <a:solidFill>
                  <a:schemeClr val="tx1"/>
                </a:solidFill>
                <a:latin typeface="Comic Sans MS" pitchFamily="66" charset="0"/>
              </a:defRPr>
            </a:lvl4pPr>
            <a:lvl5pPr marL="2057400" indent="-228600" eaLnBrk="0" hangingPunct="0">
              <a:defRPr sz="1600">
                <a:solidFill>
                  <a:schemeClr val="tx1"/>
                </a:solidFill>
                <a:latin typeface="Comic Sans MS" pitchFamily="66" charset="0"/>
              </a:defRPr>
            </a:lvl5pPr>
            <a:lvl6pPr marL="2514600" indent="-228600" eaLnBrk="0" fontAlgn="base" hangingPunct="0">
              <a:spcBef>
                <a:spcPct val="0"/>
              </a:spcBef>
              <a:spcAft>
                <a:spcPct val="0"/>
              </a:spcAft>
              <a:defRPr sz="1600">
                <a:solidFill>
                  <a:schemeClr val="tx1"/>
                </a:solidFill>
                <a:latin typeface="Comic Sans MS" pitchFamily="66" charset="0"/>
              </a:defRPr>
            </a:lvl6pPr>
            <a:lvl7pPr marL="2971800" indent="-228600" eaLnBrk="0" fontAlgn="base" hangingPunct="0">
              <a:spcBef>
                <a:spcPct val="0"/>
              </a:spcBef>
              <a:spcAft>
                <a:spcPct val="0"/>
              </a:spcAft>
              <a:defRPr sz="1600">
                <a:solidFill>
                  <a:schemeClr val="tx1"/>
                </a:solidFill>
                <a:latin typeface="Comic Sans MS" pitchFamily="66" charset="0"/>
              </a:defRPr>
            </a:lvl7pPr>
            <a:lvl8pPr marL="3429000" indent="-228600" eaLnBrk="0" fontAlgn="base" hangingPunct="0">
              <a:spcBef>
                <a:spcPct val="0"/>
              </a:spcBef>
              <a:spcAft>
                <a:spcPct val="0"/>
              </a:spcAft>
              <a:defRPr sz="1600">
                <a:solidFill>
                  <a:schemeClr val="tx1"/>
                </a:solidFill>
                <a:latin typeface="Comic Sans MS" pitchFamily="66" charset="0"/>
              </a:defRPr>
            </a:lvl8pPr>
            <a:lvl9pPr marL="3886200" indent="-228600" eaLnBrk="0" fontAlgn="base" hangingPunct="0">
              <a:spcBef>
                <a:spcPct val="0"/>
              </a:spcBef>
              <a:spcAft>
                <a:spcPct val="0"/>
              </a:spcAft>
              <a:defRPr sz="1600">
                <a:solidFill>
                  <a:schemeClr val="tx1"/>
                </a:solidFill>
                <a:latin typeface="Comic Sans MS" pitchFamily="66" charset="0"/>
              </a:defRPr>
            </a:lvl9pPr>
          </a:lstStyle>
          <a:p>
            <a:pPr eaLnBrk="1" hangingPunct="1">
              <a:spcBef>
                <a:spcPct val="50000"/>
              </a:spcBef>
            </a:pPr>
            <a:r>
              <a:rPr lang="en-US" altLang="en-US" sz="1800" b="1" dirty="0">
                <a:solidFill>
                  <a:srgbClr val="6C2222"/>
                </a:solidFill>
                <a:latin typeface="Staccato222 BT" pitchFamily="66" charset="0"/>
              </a:rPr>
              <a:t>Henry David Thoreau</a:t>
            </a: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921913">
            <a:off x="1862397" y="4982743"/>
            <a:ext cx="1598738" cy="145339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6792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93" y="512053"/>
            <a:ext cx="9144002" cy="6400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381000" y="762000"/>
            <a:ext cx="8153400" cy="584775"/>
          </a:xfrm>
          <a:prstGeom prst="rect">
            <a:avLst/>
          </a:prstGeom>
          <a:noFill/>
        </p:spPr>
        <p:txBody>
          <a:bodyPr wrap="square" lIns="91440" tIns="45720" rIns="91440" bIns="45720">
            <a:spAutoFit/>
          </a:bodyPr>
          <a:lstStyle/>
          <a:p>
            <a:pPr algn="ctr"/>
            <a:r>
              <a:rPr lang="en-US" sz="3200" b="1" u="sng" cap="none" spc="0" dirty="0" smtClean="0">
                <a:ln w="1905"/>
                <a:effectLst>
                  <a:innerShdw blurRad="69850" dist="43180" dir="5400000">
                    <a:srgbClr val="000000">
                      <a:alpha val="65000"/>
                    </a:srgbClr>
                  </a:innerShdw>
                </a:effectLst>
                <a:latin typeface="Kristen ITC" panose="03050502040202030202" pitchFamily="66" charset="0"/>
              </a:rPr>
              <a:t>Module 2 - What we will be discussing</a:t>
            </a:r>
            <a:endParaRPr lang="en-US" sz="3200" b="1" u="sng" cap="none" spc="0" dirty="0">
              <a:ln w="1905"/>
              <a:effectLst>
                <a:innerShdw blurRad="69850" dist="43180" dir="5400000">
                  <a:srgbClr val="000000">
                    <a:alpha val="65000"/>
                  </a:srgbClr>
                </a:innerShdw>
              </a:effectLst>
              <a:latin typeface="Kristen ITC" panose="03050502040202030202" pitchFamily="66" charset="0"/>
            </a:endParaRPr>
          </a:p>
        </p:txBody>
      </p:sp>
      <p:sp>
        <p:nvSpPr>
          <p:cNvPr id="16" name="Rectangle 15"/>
          <p:cNvSpPr/>
          <p:nvPr/>
        </p:nvSpPr>
        <p:spPr>
          <a:xfrm>
            <a:off x="3123783" y="6250632"/>
            <a:ext cx="5943600" cy="461665"/>
          </a:xfrm>
          <a:prstGeom prst="rect">
            <a:avLst/>
          </a:prstGeom>
          <a:noFill/>
        </p:spPr>
        <p:txBody>
          <a:bodyPr wrap="square" lIns="91440" tIns="45720" rIns="91440" bIns="45720">
            <a:spAutoFit/>
          </a:bodyPr>
          <a:lstStyle/>
          <a:p>
            <a:pPr algn="ctr"/>
            <a:r>
              <a:rPr lang="en-US" sz="2400" b="1" cap="none" spc="0" dirty="0" smtClean="0">
                <a:ln w="1905"/>
                <a:solidFill>
                  <a:schemeClr val="accent4">
                    <a:lumMod val="50000"/>
                  </a:schemeClr>
                </a:solidFill>
                <a:effectLst>
                  <a:innerShdw blurRad="69850" dist="43180" dir="5400000">
                    <a:srgbClr val="000000">
                      <a:alpha val="65000"/>
                    </a:srgbClr>
                  </a:innerShdw>
                </a:effectLst>
              </a:rPr>
              <a:t>H-8320-1  -  Pages  I-1 to I-6</a:t>
            </a:r>
            <a:endParaRPr lang="en-US" sz="2400" b="1" cap="none" spc="0" dirty="0">
              <a:ln w="1905"/>
              <a:solidFill>
                <a:schemeClr val="accent4">
                  <a:lumMod val="50000"/>
                </a:schemeClr>
              </a:solidFill>
              <a:effectLst>
                <a:innerShdw blurRad="69850" dist="43180" dir="5400000">
                  <a:srgbClr val="000000">
                    <a:alpha val="65000"/>
                  </a:srgbClr>
                </a:innerShdw>
              </a:effectLst>
            </a:endParaRPr>
          </a:p>
        </p:txBody>
      </p:sp>
      <p:sp>
        <p:nvSpPr>
          <p:cNvPr id="11" name="Text Box 6"/>
          <p:cNvSpPr txBox="1">
            <a:spLocks noChangeArrowheads="1"/>
          </p:cNvSpPr>
          <p:nvPr/>
        </p:nvSpPr>
        <p:spPr bwMode="auto">
          <a:xfrm>
            <a:off x="409731" y="1512465"/>
            <a:ext cx="88899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marL="0" indent="0" eaLnBrk="1" hangingPunct="1">
              <a:lnSpc>
                <a:spcPct val="100000"/>
              </a:lnSpc>
              <a:spcBef>
                <a:spcPct val="50000"/>
              </a:spcBef>
            </a:pPr>
            <a:r>
              <a:rPr lang="en-US" altLang="en-US" sz="24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What’s happening  in Recreation and Visitor Services (R&amp;VS)</a:t>
            </a:r>
            <a:endParaRPr lang="en-US" altLang="en-US" sz="2400" b="0" dirty="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endParaRPr>
          </a:p>
        </p:txBody>
      </p:sp>
      <p:sp>
        <p:nvSpPr>
          <p:cNvPr id="13" name="Text Box 7"/>
          <p:cNvSpPr txBox="1">
            <a:spLocks noChangeArrowheads="1"/>
          </p:cNvSpPr>
          <p:nvPr/>
        </p:nvSpPr>
        <p:spPr bwMode="auto">
          <a:xfrm>
            <a:off x="3047166" y="3581400"/>
            <a:ext cx="6096834" cy="1428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65000"/>
              </a:lnSpc>
              <a:spcBef>
                <a:spcPts val="1200"/>
              </a:spcBef>
              <a:spcAft>
                <a:spcPts val="1200"/>
              </a:spcAft>
              <a:buFont typeface="Wingdings 2" pitchFamily="18" charset="2"/>
              <a:buNone/>
            </a:pPr>
            <a:r>
              <a:rPr lang="en-US" altLang="en-US" sz="24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Advances </a:t>
            </a:r>
            <a:r>
              <a:rPr lang="en-US" altLang="en-US" sz="2400" dirty="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in recreation management </a:t>
            </a:r>
            <a:endParaRPr lang="en-US" altLang="en-US" sz="24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endParaRPr>
          </a:p>
          <a:p>
            <a:pPr eaLnBrk="1" hangingPunct="1">
              <a:lnSpc>
                <a:spcPct val="65000"/>
              </a:lnSpc>
              <a:spcBef>
                <a:spcPts val="1200"/>
              </a:spcBef>
              <a:spcAft>
                <a:spcPts val="1200"/>
              </a:spcAft>
              <a:buFont typeface="Wingdings 2" pitchFamily="18" charset="2"/>
              <a:buNone/>
            </a:pPr>
            <a:r>
              <a:rPr lang="en-US" altLang="en-US" sz="24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Knowledge  … Outcomes-focused </a:t>
            </a:r>
          </a:p>
          <a:p>
            <a:pPr eaLnBrk="1" hangingPunct="1">
              <a:lnSpc>
                <a:spcPct val="65000"/>
              </a:lnSpc>
              <a:spcBef>
                <a:spcPts val="1200"/>
              </a:spcBef>
              <a:spcAft>
                <a:spcPts val="1200"/>
              </a:spcAft>
              <a:buFont typeface="Wingdings 2" pitchFamily="18" charset="2"/>
              <a:buNone/>
            </a:pPr>
            <a:r>
              <a:rPr lang="en-US" altLang="en-US" sz="2400" dirty="0" smtClean="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rPr>
              <a:t>Management (OFM)</a:t>
            </a:r>
            <a:endParaRPr lang="en-US" altLang="en-US" sz="2400" dirty="0">
              <a:solidFill>
                <a:schemeClr val="tx1"/>
              </a:solidFill>
              <a:effectLst>
                <a:outerShdw blurRad="38100" dist="38100" dir="2700000" algn="tl">
                  <a:srgbClr val="000000">
                    <a:alpha val="43137"/>
                  </a:srgbClr>
                </a:outerShdw>
              </a:effectLst>
              <a:latin typeface="Kristen ITC" panose="03050502040202030202" pitchFamily="66" charset="0"/>
              <a:sym typeface="Wingdings 2" pitchFamily="18" charset="2"/>
            </a:endParaRPr>
          </a:p>
        </p:txBody>
      </p:sp>
      <p:sp>
        <p:nvSpPr>
          <p:cNvPr id="3" name="Rectangle 2"/>
          <p:cNvSpPr/>
          <p:nvPr/>
        </p:nvSpPr>
        <p:spPr>
          <a:xfrm>
            <a:off x="2539998" y="2362200"/>
            <a:ext cx="6146801" cy="830997"/>
          </a:xfrm>
          <a:prstGeom prst="rect">
            <a:avLst/>
          </a:prstGeom>
        </p:spPr>
        <p:txBody>
          <a:bodyPr wrap="square">
            <a:spAutoFit/>
          </a:bodyPr>
          <a:lstStyle/>
          <a:p>
            <a:pPr>
              <a:spcBef>
                <a:spcPct val="50000"/>
              </a:spcBef>
            </a:pPr>
            <a:r>
              <a:rPr lang="en-US" altLang="en-US" sz="2400" b="1" dirty="0">
                <a:effectLst>
                  <a:outerShdw blurRad="38100" dist="38100" dir="2700000" algn="tl">
                    <a:srgbClr val="000000">
                      <a:alpha val="43137"/>
                    </a:srgbClr>
                  </a:outerShdw>
                </a:effectLst>
                <a:latin typeface="Kristen ITC" panose="03050502040202030202" pitchFamily="66" charset="0"/>
                <a:sym typeface="Wingdings 2" pitchFamily="18" charset="2"/>
              </a:rPr>
              <a:t>Changing public values &amp; expectations of land </a:t>
            </a:r>
            <a:r>
              <a:rPr lang="en-US" altLang="en-US" sz="2400" b="1" dirty="0" smtClean="0">
                <a:effectLst>
                  <a:outerShdw blurRad="38100" dist="38100" dir="2700000" algn="tl">
                    <a:srgbClr val="000000">
                      <a:alpha val="43137"/>
                    </a:srgbClr>
                  </a:outerShdw>
                </a:effectLst>
                <a:latin typeface="Kristen ITC" panose="03050502040202030202" pitchFamily="66" charset="0"/>
                <a:sym typeface="Wingdings 2" pitchFamily="18" charset="2"/>
              </a:rPr>
              <a:t>management </a:t>
            </a:r>
            <a:r>
              <a:rPr lang="en-US" altLang="en-US" sz="2400" b="1" dirty="0">
                <a:effectLst>
                  <a:outerShdw blurRad="38100" dist="38100" dir="2700000" algn="tl">
                    <a:srgbClr val="000000">
                      <a:alpha val="43137"/>
                    </a:srgbClr>
                  </a:outerShdw>
                </a:effectLst>
                <a:latin typeface="Kristen ITC" panose="03050502040202030202" pitchFamily="66" charset="0"/>
                <a:sym typeface="Wingdings 2" pitchFamily="18" charset="2"/>
              </a:rPr>
              <a:t>agencies</a:t>
            </a:r>
          </a:p>
        </p:txBody>
      </p:sp>
    </p:spTree>
    <p:extLst>
      <p:ext uri="{BB962C8B-B14F-4D97-AF65-F5344CB8AC3E}">
        <p14:creationId xmlns:p14="http://schemas.microsoft.com/office/powerpoint/2010/main" val="31333329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22" name="Picture 2" descr="39Humm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78150"/>
            <a:ext cx="4953000" cy="3879850"/>
          </a:xfrm>
          <a:prstGeom prst="rect">
            <a:avLst/>
          </a:prstGeom>
          <a:noFill/>
          <a:extLst>
            <a:ext uri="{909E8E84-426E-40DD-AFC4-6F175D3DCCD1}">
              <a14:hiddenFill xmlns:a14="http://schemas.microsoft.com/office/drawing/2010/main">
                <a:solidFill>
                  <a:srgbClr val="FFFFFF"/>
                </a:solidFill>
              </a14:hiddenFill>
            </a:ext>
          </a:extLst>
        </p:spPr>
      </p:pic>
      <p:pic>
        <p:nvPicPr>
          <p:cNvPr id="593923" name="Picture 3" descr="pnwtj4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914900" cy="3276600"/>
          </a:xfrm>
          <a:prstGeom prst="rect">
            <a:avLst/>
          </a:prstGeom>
          <a:noFill/>
          <a:extLst>
            <a:ext uri="{909E8E84-426E-40DD-AFC4-6F175D3DCCD1}">
              <a14:hiddenFill xmlns:a14="http://schemas.microsoft.com/office/drawing/2010/main">
                <a:solidFill>
                  <a:srgbClr val="FFFFFF"/>
                </a:solidFill>
              </a14:hiddenFill>
            </a:ext>
          </a:extLst>
        </p:spPr>
      </p:pic>
      <p:pic>
        <p:nvPicPr>
          <p:cNvPr id="593924" name="Picture 4" descr="DSCN176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276600"/>
            <a:ext cx="4572000" cy="3581400"/>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07763" dir="2700000" algn="ctr" rotWithShape="0">
                    <a:srgbClr val="808080">
                      <a:alpha val="50000"/>
                    </a:srgbClr>
                  </a:outerShdw>
                </a:effectLst>
              </a14:hiddenEffects>
            </a:ext>
          </a:extLst>
        </p:spPr>
      </p:pic>
      <p:pic>
        <p:nvPicPr>
          <p:cNvPr id="593925" name="Picture 5" descr="moab_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72000" y="0"/>
            <a:ext cx="4572000" cy="3276600"/>
          </a:xfrm>
          <a:prstGeom prst="rect">
            <a:avLst/>
          </a:prstGeom>
          <a:noFill/>
          <a:extLst>
            <a:ext uri="{909E8E84-426E-40DD-AFC4-6F175D3DCCD1}">
              <a14:hiddenFill xmlns:a14="http://schemas.microsoft.com/office/drawing/2010/main">
                <a:solidFill>
                  <a:srgbClr val="FFFFFF"/>
                </a:solidFill>
              </a14:hiddenFill>
            </a:ext>
          </a:extLst>
        </p:spPr>
      </p:pic>
      <p:sp>
        <p:nvSpPr>
          <p:cNvPr id="593926" name="WordArt 6"/>
          <p:cNvSpPr>
            <a:spLocks noChangeArrowheads="1" noChangeShapeType="1" noTextEdit="1"/>
          </p:cNvSpPr>
          <p:nvPr/>
        </p:nvSpPr>
        <p:spPr bwMode="auto">
          <a:xfrm>
            <a:off x="2819400" y="1905000"/>
            <a:ext cx="3581400" cy="2667000"/>
          </a:xfrm>
          <a:prstGeom prst="rect">
            <a:avLst/>
          </a:prstGeom>
          <a:extLst>
            <a:ext uri="{AF507438-7753-43E0-B8FC-AC1667EBCBE1}">
              <a14:hiddenEffects xmlns:a14="http://schemas.microsoft.com/office/drawing/2010/main">
                <a:effectLst/>
              </a14:hiddenEffects>
            </a:ext>
          </a:extLst>
        </p:spPr>
        <p:txBody>
          <a:bodyPr wrap="none" fromWordArt="1">
            <a:prstTxWarp prst="textInflate">
              <a:avLst>
                <a:gd name="adj" fmla="val 13634"/>
              </a:avLst>
            </a:prstTxWarp>
          </a:bodyPr>
          <a:lstStyle/>
          <a:p>
            <a:pPr algn="ctr"/>
            <a:r>
              <a:rPr lang="en-US" sz="3600" kern="10" dirty="0" smtClean="0">
                <a:ln w="28575">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Arial Black"/>
              </a:rPr>
              <a:t>Jeepers</a:t>
            </a:r>
          </a:p>
          <a:p>
            <a:pPr algn="ctr"/>
            <a:r>
              <a:rPr lang="en-US" sz="3600" kern="10" dirty="0" smtClean="0">
                <a:ln w="28575">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a:rPr>
              <a:t>Creepers</a:t>
            </a:r>
            <a:endParaRPr lang="en-US" sz="3600" kern="10" dirty="0">
              <a:ln w="28575">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Arial Black"/>
            </a:endParaRPr>
          </a:p>
        </p:txBody>
      </p:sp>
      <p:pic>
        <p:nvPicPr>
          <p:cNvPr id="593927" name="Picture 7" descr="j023347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6003925"/>
            <a:ext cx="1371600" cy="854075"/>
          </a:xfrm>
          <a:prstGeom prst="rect">
            <a:avLst/>
          </a:prstGeom>
          <a:noFill/>
          <a:extLst>
            <a:ext uri="{909E8E84-426E-40DD-AFC4-6F175D3DCCD1}">
              <a14:hiddenFill xmlns:a14="http://schemas.microsoft.com/office/drawing/2010/main">
                <a:solidFill>
                  <a:srgbClr val="FFFFFF"/>
                </a:solidFill>
              </a14:hiddenFill>
            </a:ext>
          </a:extLst>
        </p:spPr>
      </p:pic>
      <p:pic>
        <p:nvPicPr>
          <p:cNvPr id="593929" name="Picture 9" descr="j023347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2438400"/>
            <a:ext cx="1371600" cy="854075"/>
          </a:xfrm>
          <a:prstGeom prst="rect">
            <a:avLst/>
          </a:prstGeom>
          <a:noFill/>
          <a:extLst>
            <a:ext uri="{909E8E84-426E-40DD-AFC4-6F175D3DCCD1}">
              <a14:hiddenFill xmlns:a14="http://schemas.microsoft.com/office/drawing/2010/main">
                <a:solidFill>
                  <a:srgbClr val="FFFFFF"/>
                </a:solidFill>
              </a14:hiddenFill>
            </a:ext>
          </a:extLst>
        </p:spPr>
      </p:pic>
      <p:pic>
        <p:nvPicPr>
          <p:cNvPr id="593930" name="Picture 10" descr="j023347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4800" y="2438400"/>
            <a:ext cx="1371600" cy="854075"/>
          </a:xfrm>
          <a:prstGeom prst="rect">
            <a:avLst/>
          </a:prstGeom>
          <a:noFill/>
          <a:extLst>
            <a:ext uri="{909E8E84-426E-40DD-AFC4-6F175D3DCCD1}">
              <a14:hiddenFill xmlns:a14="http://schemas.microsoft.com/office/drawing/2010/main">
                <a:solidFill>
                  <a:srgbClr val="FFFFFF"/>
                </a:solidFill>
              </a14:hiddenFill>
            </a:ext>
          </a:extLst>
        </p:spPr>
      </p:pic>
      <p:pic>
        <p:nvPicPr>
          <p:cNvPr id="593932" name="Picture 12" descr="j023347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6003925"/>
            <a:ext cx="1371600" cy="85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76662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5000" accel="50000" decel="50000" fill="hold" nodeType="withEffect">
                                  <p:stCondLst>
                                    <p:cond delay="0"/>
                                  </p:stCondLst>
                                  <p:childTnLst>
                                    <p:animMotion origin="layout" path="M -1.38778E-17 -1.32948E-6 L 1.08333 -0.0111 " pathEditMode="relative" ptsTypes="AA">
                                      <p:cBhvr>
                                        <p:cTn id="6" dur="5000" fill="hold"/>
                                        <p:tgtEl>
                                          <p:spTgt spid="593927"/>
                                        </p:tgtEl>
                                        <p:attrNameLst>
                                          <p:attrName>ppt_x</p:attrName>
                                          <p:attrName>ppt_y</p:attrName>
                                        </p:attrNameLst>
                                      </p:cBhvr>
                                    </p:animMotion>
                                  </p:childTnLst>
                                </p:cTn>
                              </p:par>
                              <p:par>
                                <p:cTn id="7" presetID="0" presetClass="path" presetSubtype="0" repeatCount="5000" accel="50000" decel="50000" fill="hold" nodeType="withEffect">
                                  <p:stCondLst>
                                    <p:cond delay="1000"/>
                                  </p:stCondLst>
                                  <p:childTnLst>
                                    <p:animMotion origin="layout" path="M 1.38778E-17 0.00439 L 1.08333 -0.0067 " pathEditMode="relative" rAng="0" ptsTypes="AA">
                                      <p:cBhvr>
                                        <p:cTn id="8" dur="5000" fill="hold"/>
                                        <p:tgtEl>
                                          <p:spTgt spid="593929"/>
                                        </p:tgtEl>
                                        <p:attrNameLst>
                                          <p:attrName>ppt_x</p:attrName>
                                          <p:attrName>ppt_y</p:attrName>
                                        </p:attrNameLst>
                                      </p:cBhvr>
                                      <p:rCtr x="54167" y="-555"/>
                                    </p:animMotion>
                                  </p:childTnLst>
                                </p:cTn>
                              </p:par>
                              <p:par>
                                <p:cTn id="9" presetID="0" presetClass="path" presetSubtype="0" repeatCount="4000" accel="50000" decel="50000" fill="hold" nodeType="withEffect">
                                  <p:stCondLst>
                                    <p:cond delay="3500"/>
                                  </p:stCondLst>
                                  <p:childTnLst>
                                    <p:animMotion origin="layout" path="M -1.38778E-17 -1.32948E-6 L 1.08333 -0.0111 " pathEditMode="relative" ptsTypes="AA">
                                      <p:cBhvr>
                                        <p:cTn id="10" dur="5000" fill="hold"/>
                                        <p:tgtEl>
                                          <p:spTgt spid="593930"/>
                                        </p:tgtEl>
                                        <p:attrNameLst>
                                          <p:attrName>ppt_x</p:attrName>
                                          <p:attrName>ppt_y</p:attrName>
                                        </p:attrNameLst>
                                      </p:cBhvr>
                                    </p:animMotion>
                                  </p:childTnLst>
                                </p:cTn>
                              </p:par>
                              <p:par>
                                <p:cTn id="11" presetID="0" presetClass="path" presetSubtype="0" repeatCount="3000" accel="50000" decel="50000" fill="hold" nodeType="withEffect">
                                  <p:stCondLst>
                                    <p:cond delay="2500"/>
                                  </p:stCondLst>
                                  <p:childTnLst>
                                    <p:animMotion origin="layout" path="M -1.38778E-17 -1.32948E-6 L 1.08333 -0.0111 " pathEditMode="relative" rAng="0" ptsTypes="AA">
                                      <p:cBhvr>
                                        <p:cTn id="12" dur="5000" fill="hold"/>
                                        <p:tgtEl>
                                          <p:spTgt spid="593932"/>
                                        </p:tgtEl>
                                        <p:attrNameLst>
                                          <p:attrName>ppt_x</p:attrName>
                                          <p:attrName>ppt_y</p:attrName>
                                        </p:attrNameLst>
                                      </p:cBhvr>
                                      <p:rCtr x="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WordArt 12"/>
          <p:cNvSpPr>
            <a:spLocks noChangeArrowheads="1" noChangeShapeType="1" noTextEdit="1"/>
          </p:cNvSpPr>
          <p:nvPr/>
        </p:nvSpPr>
        <p:spPr bwMode="auto">
          <a:xfrm>
            <a:off x="381000" y="958268"/>
            <a:ext cx="8229600" cy="489529"/>
          </a:xfrm>
          <a:prstGeom prst="rect">
            <a:avLst/>
          </a:prstGeom>
        </p:spPr>
        <p:txBody>
          <a:bodyPr wrap="none" fromWordArt="1">
            <a:prstTxWarp prst="textPlain">
              <a:avLst>
                <a:gd name="adj" fmla="val 49746"/>
              </a:avLst>
            </a:prstTxWarp>
          </a:bodyPr>
          <a:lstStyle/>
          <a:p>
            <a:pPr algn="ctr"/>
            <a:r>
              <a:rPr lang="en-US" sz="32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a:t>
            </a:r>
            <a:r>
              <a:rPr lang="en-US" sz="3200" kern="10" dirty="0" smtClean="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do VISITORS </a:t>
            </a:r>
            <a:r>
              <a:rPr lang="en-US" sz="32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think </a:t>
            </a:r>
            <a:r>
              <a:rPr lang="en-US" sz="3200" kern="10" dirty="0" smtClean="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about when they come to BLM lands? </a:t>
            </a:r>
            <a:endParaRPr lang="en-US" sz="32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grpSp>
        <p:nvGrpSpPr>
          <p:cNvPr id="38" name="Group 37"/>
          <p:cNvGrpSpPr/>
          <p:nvPr/>
        </p:nvGrpSpPr>
        <p:grpSpPr>
          <a:xfrm>
            <a:off x="123825" y="1676400"/>
            <a:ext cx="8834438" cy="3419475"/>
            <a:chOff x="123825" y="1000125"/>
            <a:chExt cx="8834438" cy="3419475"/>
          </a:xfrm>
        </p:grpSpPr>
        <p:pic>
          <p:nvPicPr>
            <p:cNvPr id="35" name="Picture 22" descr="103_037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1981200"/>
              <a:ext cx="2133600" cy="243840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123825" y="1000125"/>
              <a:ext cx="8834438" cy="3419475"/>
              <a:chOff x="123825" y="1000125"/>
              <a:chExt cx="8834438" cy="3419475"/>
            </a:xfrm>
          </p:grpSpPr>
          <p:pic>
            <p:nvPicPr>
              <p:cNvPr id="26" name="Picture 15" descr="yough park park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7925" y="1981200"/>
                <a:ext cx="2124075" cy="24384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3" descr="Kayandhoppy_A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7525" y="1981200"/>
                <a:ext cx="2090738" cy="243840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p:cNvGrpSpPr/>
              <p:nvPr/>
            </p:nvGrpSpPr>
            <p:grpSpPr>
              <a:xfrm>
                <a:off x="123825" y="1000125"/>
                <a:ext cx="8820150" cy="1066800"/>
                <a:chOff x="123825" y="1000125"/>
                <a:chExt cx="8820150" cy="1066800"/>
              </a:xfrm>
            </p:grpSpPr>
            <p:sp>
              <p:nvSpPr>
                <p:cNvPr id="30" name="Rectangle 10"/>
                <p:cNvSpPr>
                  <a:spLocks noChangeArrowheads="1"/>
                </p:cNvSpPr>
                <p:nvPr/>
              </p:nvSpPr>
              <p:spPr bwMode="auto">
                <a:xfrm>
                  <a:off x="2409825" y="1000125"/>
                  <a:ext cx="2133600" cy="1066800"/>
                </a:xfrm>
                <a:prstGeom prst="rect">
                  <a:avLst/>
                </a:prstGeom>
                <a:noFill/>
                <a:ln>
                  <a:noFill/>
                </a:ln>
                <a:effectLst/>
              </p:spPr>
              <p:txBody>
                <a:bodyPr/>
                <a:lstStyle>
                  <a:lvl1pPr>
                    <a:spcBef>
                      <a:spcPct val="20000"/>
                    </a:spcBef>
                    <a:buChar char="•"/>
                    <a:defRPr sz="2800">
                      <a:solidFill>
                        <a:schemeClr val="tx1"/>
                      </a:solidFill>
                      <a:latin typeface="Arial" charset="0"/>
                    </a:defRPr>
                  </a:lvl1pPr>
                  <a:lvl2pPr>
                    <a:spcBef>
                      <a:spcPct val="20000"/>
                    </a:spcBef>
                    <a:buChar char="–"/>
                    <a:defRPr sz="2400">
                      <a:solidFill>
                        <a:schemeClr val="tx1"/>
                      </a:solidFill>
                      <a:latin typeface="Arial" charset="0"/>
                    </a:defRPr>
                  </a:lvl2pPr>
                  <a:lvl3pPr>
                    <a:spcBef>
                      <a:spcPct val="20000"/>
                    </a:spcBef>
                    <a:buChar char="•"/>
                    <a:defRPr sz="2000">
                      <a:solidFill>
                        <a:schemeClr val="tx1"/>
                      </a:solidFill>
                      <a:latin typeface="Arial" charset="0"/>
                    </a:defRPr>
                  </a:lvl3pPr>
                  <a:lvl4pPr>
                    <a:spcBef>
                      <a:spcPct val="20000"/>
                    </a:spcBef>
                    <a:buChar char="–"/>
                    <a:defRPr>
                      <a:solidFill>
                        <a:schemeClr val="tx1"/>
                      </a:solidFill>
                      <a:latin typeface="Arial" charset="0"/>
                    </a:defRPr>
                  </a:lvl4pPr>
                  <a:lvl5pPr>
                    <a:spcBef>
                      <a:spcPct val="20000"/>
                    </a:spcBef>
                    <a:buChar char="»"/>
                    <a:defRPr>
                      <a:solidFill>
                        <a:schemeClr val="tx1"/>
                      </a:solidFill>
                      <a:latin typeface="Arial" charset="0"/>
                    </a:defRPr>
                  </a:lvl5pPr>
                  <a:lvl6pPr fontAlgn="base">
                    <a:spcBef>
                      <a:spcPct val="20000"/>
                    </a:spcBef>
                    <a:spcAft>
                      <a:spcPct val="0"/>
                    </a:spcAft>
                    <a:buChar char="»"/>
                    <a:defRPr>
                      <a:solidFill>
                        <a:schemeClr val="tx1"/>
                      </a:solidFill>
                      <a:latin typeface="Arial" charset="0"/>
                    </a:defRPr>
                  </a:lvl6pPr>
                  <a:lvl7pPr fontAlgn="base">
                    <a:spcBef>
                      <a:spcPct val="20000"/>
                    </a:spcBef>
                    <a:spcAft>
                      <a:spcPct val="0"/>
                    </a:spcAft>
                    <a:buChar char="»"/>
                    <a:defRPr>
                      <a:solidFill>
                        <a:schemeClr val="tx1"/>
                      </a:solidFill>
                      <a:latin typeface="Arial" charset="0"/>
                    </a:defRPr>
                  </a:lvl7pPr>
                  <a:lvl8pPr fontAlgn="base">
                    <a:spcBef>
                      <a:spcPct val="20000"/>
                    </a:spcBef>
                    <a:spcAft>
                      <a:spcPct val="0"/>
                    </a:spcAft>
                    <a:buChar char="»"/>
                    <a:defRPr>
                      <a:solidFill>
                        <a:schemeClr val="tx1"/>
                      </a:solidFill>
                      <a:latin typeface="Arial" charset="0"/>
                    </a:defRPr>
                  </a:lvl8pPr>
                  <a:lvl9pPr fontAlgn="base">
                    <a:spcBef>
                      <a:spcPct val="20000"/>
                    </a:spcBef>
                    <a:spcAft>
                      <a:spcPct val="0"/>
                    </a:spcAft>
                    <a:buChar char="»"/>
                    <a:defRPr>
                      <a:solidFill>
                        <a:schemeClr val="tx1"/>
                      </a:solidFill>
                      <a:latin typeface="Arial" charset="0"/>
                    </a:defRPr>
                  </a:lvl9pPr>
                </a:lstStyle>
                <a:p>
                  <a:pPr algn="ctr">
                    <a:lnSpc>
                      <a:spcPct val="100000"/>
                    </a:lnSpc>
                    <a:spcBef>
                      <a:spcPct val="0"/>
                    </a:spcBef>
                    <a:buFontTx/>
                    <a:buNone/>
                  </a:pPr>
                  <a:endParaRPr lang="en-US" altLang="en-US" sz="1600" b="0" dirty="0" smtClean="0">
                    <a:effectLst/>
                    <a:ea typeface="Times New Roman" pitchFamily="18" charset="0"/>
                    <a:cs typeface="Arial" charset="0"/>
                  </a:endParaRPr>
                </a:p>
                <a:p>
                  <a:pPr algn="ctr">
                    <a:lnSpc>
                      <a:spcPct val="100000"/>
                    </a:lnSpc>
                    <a:spcBef>
                      <a:spcPct val="0"/>
                    </a:spcBef>
                    <a:buFontTx/>
                    <a:buNone/>
                  </a:pPr>
                  <a:r>
                    <a:rPr lang="en-US" altLang="en-US" sz="1600" b="0" dirty="0" smtClean="0">
                      <a:effectLst/>
                      <a:ea typeface="Times New Roman" pitchFamily="18" charset="0"/>
                      <a:cs typeface="Arial" charset="0"/>
                    </a:rPr>
                    <a:t>The</a:t>
                  </a:r>
                  <a:r>
                    <a:rPr lang="en-US" altLang="en-US" sz="1600" b="0" dirty="0" smtClean="0">
                      <a:solidFill>
                        <a:schemeClr val="bg1"/>
                      </a:solidFill>
                      <a:effectLst/>
                      <a:ea typeface="Times New Roman" pitchFamily="18" charset="0"/>
                      <a:cs typeface="Arial" charset="0"/>
                    </a:rPr>
                    <a:t> </a:t>
                  </a:r>
                  <a:r>
                    <a:rPr lang="en-US" altLang="en-US" sz="1600" dirty="0">
                      <a:solidFill>
                        <a:srgbClr val="00FF00"/>
                      </a:solidFill>
                      <a:effectLst>
                        <a:outerShdw blurRad="38100" dist="38100" dir="2700000" algn="tl">
                          <a:srgbClr val="000000"/>
                        </a:outerShdw>
                      </a:effectLst>
                      <a:ea typeface="Times New Roman" pitchFamily="18" charset="0"/>
                      <a:cs typeface="Arial" charset="0"/>
                    </a:rPr>
                    <a:t>PLACE</a:t>
                  </a:r>
                  <a:r>
                    <a:rPr lang="en-US" altLang="en-US" sz="1600" b="0" dirty="0">
                      <a:solidFill>
                        <a:srgbClr val="00FF00"/>
                      </a:solidFill>
                      <a:effectLst/>
                      <a:ea typeface="Times New Roman" pitchFamily="18" charset="0"/>
                      <a:cs typeface="Arial" charset="0"/>
                    </a:rPr>
                    <a:t> </a:t>
                  </a:r>
                  <a:r>
                    <a:rPr lang="en-US" altLang="en-US" sz="1600" b="0" dirty="0">
                      <a:effectLst/>
                      <a:ea typeface="Times New Roman" pitchFamily="18" charset="0"/>
                      <a:cs typeface="Arial" charset="0"/>
                    </a:rPr>
                    <a:t>they pick to recreate in</a:t>
                  </a:r>
                </a:p>
              </p:txBody>
            </p:sp>
            <p:sp>
              <p:nvSpPr>
                <p:cNvPr id="31" name="Rectangle 11"/>
                <p:cNvSpPr>
                  <a:spLocks noChangeArrowheads="1"/>
                </p:cNvSpPr>
                <p:nvPr/>
              </p:nvSpPr>
              <p:spPr bwMode="auto">
                <a:xfrm>
                  <a:off x="123825" y="1000125"/>
                  <a:ext cx="2209800" cy="1066800"/>
                </a:xfrm>
                <a:prstGeom prst="rect">
                  <a:avLst/>
                </a:prstGeom>
                <a:noFill/>
                <a:ln>
                  <a:noFill/>
                </a:ln>
                <a:effectLst/>
              </p:spPr>
              <p:txBody>
                <a:bodyPr/>
                <a:lstStyle>
                  <a:lvl1pPr>
                    <a:spcBef>
                      <a:spcPct val="20000"/>
                    </a:spcBef>
                    <a:buChar char="•"/>
                    <a:defRPr sz="2800">
                      <a:solidFill>
                        <a:schemeClr val="tx1"/>
                      </a:solidFill>
                      <a:latin typeface="Arial" charset="0"/>
                    </a:defRPr>
                  </a:lvl1pPr>
                  <a:lvl2pPr>
                    <a:spcBef>
                      <a:spcPct val="20000"/>
                    </a:spcBef>
                    <a:buChar char="–"/>
                    <a:defRPr sz="2400">
                      <a:solidFill>
                        <a:schemeClr val="tx1"/>
                      </a:solidFill>
                      <a:latin typeface="Arial" charset="0"/>
                    </a:defRPr>
                  </a:lvl2pPr>
                  <a:lvl3pPr>
                    <a:spcBef>
                      <a:spcPct val="20000"/>
                    </a:spcBef>
                    <a:buChar char="•"/>
                    <a:defRPr sz="2000">
                      <a:solidFill>
                        <a:schemeClr val="tx1"/>
                      </a:solidFill>
                      <a:latin typeface="Arial" charset="0"/>
                    </a:defRPr>
                  </a:lvl3pPr>
                  <a:lvl4pPr>
                    <a:spcBef>
                      <a:spcPct val="20000"/>
                    </a:spcBef>
                    <a:buChar char="–"/>
                    <a:defRPr>
                      <a:solidFill>
                        <a:schemeClr val="tx1"/>
                      </a:solidFill>
                      <a:latin typeface="Arial" charset="0"/>
                    </a:defRPr>
                  </a:lvl4pPr>
                  <a:lvl5pPr>
                    <a:spcBef>
                      <a:spcPct val="20000"/>
                    </a:spcBef>
                    <a:buChar char="»"/>
                    <a:defRPr>
                      <a:solidFill>
                        <a:schemeClr val="tx1"/>
                      </a:solidFill>
                      <a:latin typeface="Arial" charset="0"/>
                    </a:defRPr>
                  </a:lvl5pPr>
                  <a:lvl6pPr fontAlgn="base">
                    <a:spcBef>
                      <a:spcPct val="20000"/>
                    </a:spcBef>
                    <a:spcAft>
                      <a:spcPct val="0"/>
                    </a:spcAft>
                    <a:buChar char="»"/>
                    <a:defRPr>
                      <a:solidFill>
                        <a:schemeClr val="tx1"/>
                      </a:solidFill>
                      <a:latin typeface="Arial" charset="0"/>
                    </a:defRPr>
                  </a:lvl6pPr>
                  <a:lvl7pPr fontAlgn="base">
                    <a:spcBef>
                      <a:spcPct val="20000"/>
                    </a:spcBef>
                    <a:spcAft>
                      <a:spcPct val="0"/>
                    </a:spcAft>
                    <a:buChar char="»"/>
                    <a:defRPr>
                      <a:solidFill>
                        <a:schemeClr val="tx1"/>
                      </a:solidFill>
                      <a:latin typeface="Arial" charset="0"/>
                    </a:defRPr>
                  </a:lvl7pPr>
                  <a:lvl8pPr fontAlgn="base">
                    <a:spcBef>
                      <a:spcPct val="20000"/>
                    </a:spcBef>
                    <a:spcAft>
                      <a:spcPct val="0"/>
                    </a:spcAft>
                    <a:buChar char="»"/>
                    <a:defRPr>
                      <a:solidFill>
                        <a:schemeClr val="tx1"/>
                      </a:solidFill>
                      <a:latin typeface="Arial" charset="0"/>
                    </a:defRPr>
                  </a:lvl8pPr>
                  <a:lvl9pPr fontAlgn="base">
                    <a:spcBef>
                      <a:spcPct val="20000"/>
                    </a:spcBef>
                    <a:spcAft>
                      <a:spcPct val="0"/>
                    </a:spcAft>
                    <a:buChar char="»"/>
                    <a:defRPr>
                      <a:solidFill>
                        <a:schemeClr val="tx1"/>
                      </a:solidFill>
                      <a:latin typeface="Arial" charset="0"/>
                    </a:defRPr>
                  </a:lvl9pPr>
                </a:lstStyle>
                <a:p>
                  <a:pPr algn="ctr">
                    <a:lnSpc>
                      <a:spcPct val="100000"/>
                    </a:lnSpc>
                    <a:spcBef>
                      <a:spcPct val="0"/>
                    </a:spcBef>
                    <a:buFontTx/>
                    <a:buNone/>
                  </a:pPr>
                  <a:endParaRPr lang="en-US" altLang="en-US" sz="1600" b="0" dirty="0" smtClean="0">
                    <a:effectLst/>
                    <a:ea typeface="Times New Roman" pitchFamily="18" charset="0"/>
                    <a:cs typeface="Arial" charset="0"/>
                  </a:endParaRPr>
                </a:p>
                <a:p>
                  <a:pPr algn="ctr">
                    <a:lnSpc>
                      <a:spcPct val="100000"/>
                    </a:lnSpc>
                    <a:spcBef>
                      <a:spcPct val="0"/>
                    </a:spcBef>
                    <a:buFontTx/>
                    <a:buNone/>
                  </a:pPr>
                  <a:r>
                    <a:rPr lang="en-US" altLang="en-US" sz="1600" b="0" dirty="0" smtClean="0">
                      <a:effectLst/>
                      <a:ea typeface="Times New Roman" pitchFamily="18" charset="0"/>
                      <a:cs typeface="Arial" charset="0"/>
                    </a:rPr>
                    <a:t>What </a:t>
                  </a:r>
                  <a:r>
                    <a:rPr lang="en-US" altLang="en-US" sz="1600" b="0" dirty="0">
                      <a:effectLst/>
                      <a:ea typeface="Times New Roman" pitchFamily="18" charset="0"/>
                      <a:cs typeface="Arial" charset="0"/>
                    </a:rPr>
                    <a:t>BLM and its Partners </a:t>
                  </a:r>
                  <a:r>
                    <a:rPr lang="en-US" altLang="en-US" sz="1600" dirty="0">
                      <a:solidFill>
                        <a:srgbClr val="66FFFF"/>
                      </a:solidFill>
                      <a:effectLst>
                        <a:outerShdw blurRad="38100" dist="38100" dir="2700000" algn="tl">
                          <a:srgbClr val="000000"/>
                        </a:outerShdw>
                      </a:effectLst>
                      <a:ea typeface="Times New Roman" pitchFamily="18" charset="0"/>
                      <a:cs typeface="Arial" charset="0"/>
                    </a:rPr>
                    <a:t>DO</a:t>
                  </a:r>
                </a:p>
              </p:txBody>
            </p:sp>
            <p:sp>
              <p:nvSpPr>
                <p:cNvPr id="33" name="Rectangle 17"/>
                <p:cNvSpPr>
                  <a:spLocks noChangeArrowheads="1"/>
                </p:cNvSpPr>
                <p:nvPr/>
              </p:nvSpPr>
              <p:spPr bwMode="auto">
                <a:xfrm>
                  <a:off x="6838950" y="1000125"/>
                  <a:ext cx="2105025" cy="1066800"/>
                </a:xfrm>
                <a:prstGeom prst="rect">
                  <a:avLst/>
                </a:prstGeom>
                <a:noFill/>
                <a:ln>
                  <a:noFill/>
                </a:ln>
                <a:effectLst/>
              </p:spPr>
              <p:txBody>
                <a:bodyPr/>
                <a:lstStyle>
                  <a:lvl1pPr>
                    <a:spcBef>
                      <a:spcPct val="20000"/>
                    </a:spcBef>
                    <a:buChar char="•"/>
                    <a:defRPr sz="2800">
                      <a:solidFill>
                        <a:schemeClr val="tx1"/>
                      </a:solidFill>
                      <a:latin typeface="Arial" charset="0"/>
                    </a:defRPr>
                  </a:lvl1pPr>
                  <a:lvl2pPr>
                    <a:spcBef>
                      <a:spcPct val="20000"/>
                    </a:spcBef>
                    <a:buChar char="–"/>
                    <a:defRPr sz="2400">
                      <a:solidFill>
                        <a:schemeClr val="tx1"/>
                      </a:solidFill>
                      <a:latin typeface="Arial" charset="0"/>
                    </a:defRPr>
                  </a:lvl2pPr>
                  <a:lvl3pPr>
                    <a:spcBef>
                      <a:spcPct val="20000"/>
                    </a:spcBef>
                    <a:buChar char="•"/>
                    <a:defRPr sz="2000">
                      <a:solidFill>
                        <a:schemeClr val="tx1"/>
                      </a:solidFill>
                      <a:latin typeface="Arial" charset="0"/>
                    </a:defRPr>
                  </a:lvl3pPr>
                  <a:lvl4pPr>
                    <a:spcBef>
                      <a:spcPct val="20000"/>
                    </a:spcBef>
                    <a:buChar char="–"/>
                    <a:defRPr>
                      <a:solidFill>
                        <a:schemeClr val="tx1"/>
                      </a:solidFill>
                      <a:latin typeface="Arial" charset="0"/>
                    </a:defRPr>
                  </a:lvl4pPr>
                  <a:lvl5pPr>
                    <a:spcBef>
                      <a:spcPct val="20000"/>
                    </a:spcBef>
                    <a:buChar char="»"/>
                    <a:defRPr>
                      <a:solidFill>
                        <a:schemeClr val="tx1"/>
                      </a:solidFill>
                      <a:latin typeface="Arial" charset="0"/>
                    </a:defRPr>
                  </a:lvl5pPr>
                  <a:lvl6pPr fontAlgn="base">
                    <a:spcBef>
                      <a:spcPct val="20000"/>
                    </a:spcBef>
                    <a:spcAft>
                      <a:spcPct val="0"/>
                    </a:spcAft>
                    <a:buChar char="»"/>
                    <a:defRPr>
                      <a:solidFill>
                        <a:schemeClr val="tx1"/>
                      </a:solidFill>
                      <a:latin typeface="Arial" charset="0"/>
                    </a:defRPr>
                  </a:lvl6pPr>
                  <a:lvl7pPr fontAlgn="base">
                    <a:spcBef>
                      <a:spcPct val="20000"/>
                    </a:spcBef>
                    <a:spcAft>
                      <a:spcPct val="0"/>
                    </a:spcAft>
                    <a:buChar char="»"/>
                    <a:defRPr>
                      <a:solidFill>
                        <a:schemeClr val="tx1"/>
                      </a:solidFill>
                      <a:latin typeface="Arial" charset="0"/>
                    </a:defRPr>
                  </a:lvl7pPr>
                  <a:lvl8pPr fontAlgn="base">
                    <a:spcBef>
                      <a:spcPct val="20000"/>
                    </a:spcBef>
                    <a:spcAft>
                      <a:spcPct val="0"/>
                    </a:spcAft>
                    <a:buChar char="»"/>
                    <a:defRPr>
                      <a:solidFill>
                        <a:schemeClr val="tx1"/>
                      </a:solidFill>
                      <a:latin typeface="Arial" charset="0"/>
                    </a:defRPr>
                  </a:lvl8pPr>
                  <a:lvl9pPr fontAlgn="base">
                    <a:spcBef>
                      <a:spcPct val="20000"/>
                    </a:spcBef>
                    <a:spcAft>
                      <a:spcPct val="0"/>
                    </a:spcAft>
                    <a:buChar char="»"/>
                    <a:defRPr>
                      <a:solidFill>
                        <a:schemeClr val="tx1"/>
                      </a:solidFill>
                      <a:latin typeface="Arial" charset="0"/>
                    </a:defRPr>
                  </a:lvl9pPr>
                </a:lstStyle>
                <a:p>
                  <a:pPr algn="ctr">
                    <a:lnSpc>
                      <a:spcPct val="100000"/>
                    </a:lnSpc>
                    <a:spcBef>
                      <a:spcPct val="0"/>
                    </a:spcBef>
                    <a:buFontTx/>
                    <a:buNone/>
                  </a:pPr>
                  <a:endParaRPr lang="en-US" altLang="en-US" sz="1600" b="0" dirty="0" smtClean="0">
                    <a:ea typeface="Times New Roman" pitchFamily="18" charset="0"/>
                    <a:cs typeface="Arial" charset="0"/>
                  </a:endParaRPr>
                </a:p>
                <a:p>
                  <a:pPr algn="ctr">
                    <a:lnSpc>
                      <a:spcPct val="100000"/>
                    </a:lnSpc>
                    <a:spcBef>
                      <a:spcPct val="0"/>
                    </a:spcBef>
                    <a:buFontTx/>
                    <a:buNone/>
                  </a:pPr>
                  <a:r>
                    <a:rPr lang="en-US" altLang="en-US" sz="1600" b="0" dirty="0" smtClean="0">
                      <a:ea typeface="Times New Roman" pitchFamily="18" charset="0"/>
                      <a:cs typeface="Arial" charset="0"/>
                    </a:rPr>
                    <a:t>The</a:t>
                  </a:r>
                  <a:r>
                    <a:rPr lang="en-US" altLang="en-US" sz="1600" b="0" dirty="0" smtClean="0">
                      <a:effectLst>
                        <a:outerShdw blurRad="38100" dist="38100" dir="2700000" algn="tl">
                          <a:srgbClr val="FFFFFF"/>
                        </a:outerShdw>
                      </a:effectLst>
                      <a:ea typeface="Times New Roman" pitchFamily="18" charset="0"/>
                      <a:cs typeface="Arial" charset="0"/>
                    </a:rPr>
                    <a:t> </a:t>
                  </a:r>
                  <a:r>
                    <a:rPr lang="en-US" altLang="en-US" sz="1600" dirty="0">
                      <a:solidFill>
                        <a:srgbClr val="FFFF00"/>
                      </a:solidFill>
                      <a:effectLst>
                        <a:outerShdw blurRad="38100" dist="38100" dir="2700000" algn="tl">
                          <a:srgbClr val="000000"/>
                        </a:outerShdw>
                      </a:effectLst>
                      <a:ea typeface="Times New Roman" pitchFamily="18" charset="0"/>
                      <a:cs typeface="Arial" charset="0"/>
                    </a:rPr>
                    <a:t>OUTCOMES</a:t>
                  </a:r>
                  <a:r>
                    <a:rPr lang="en-US" altLang="en-US" sz="1600" b="0" dirty="0">
                      <a:solidFill>
                        <a:srgbClr val="FF0000"/>
                      </a:solidFill>
                      <a:effectLst/>
                      <a:ea typeface="Times New Roman" pitchFamily="18" charset="0"/>
                      <a:cs typeface="Arial" charset="0"/>
                    </a:rPr>
                    <a:t> </a:t>
                  </a:r>
                  <a:r>
                    <a:rPr lang="en-US" altLang="en-US" sz="1600" b="0" dirty="0">
                      <a:ea typeface="Times New Roman" pitchFamily="18" charset="0"/>
                      <a:cs typeface="Arial" charset="0"/>
                    </a:rPr>
                    <a:t>they want to realize</a:t>
                  </a:r>
                </a:p>
              </p:txBody>
            </p:sp>
            <p:sp>
              <p:nvSpPr>
                <p:cNvPr id="34" name="Rectangle 20"/>
                <p:cNvSpPr>
                  <a:spLocks noChangeArrowheads="1"/>
                </p:cNvSpPr>
                <p:nvPr/>
              </p:nvSpPr>
              <p:spPr bwMode="auto">
                <a:xfrm>
                  <a:off x="4619625" y="1000125"/>
                  <a:ext cx="2133600" cy="1066800"/>
                </a:xfrm>
                <a:prstGeom prst="rect">
                  <a:avLst/>
                </a:prstGeom>
                <a:noFill/>
                <a:ln>
                  <a:noFill/>
                </a:ln>
                <a:effectLst/>
              </p:spPr>
              <p:txBody>
                <a:bodyPr/>
                <a:lstStyle>
                  <a:lvl1pPr>
                    <a:spcBef>
                      <a:spcPct val="20000"/>
                    </a:spcBef>
                    <a:buChar char="•"/>
                    <a:defRPr sz="2800">
                      <a:solidFill>
                        <a:schemeClr val="tx1"/>
                      </a:solidFill>
                      <a:latin typeface="Arial" charset="0"/>
                    </a:defRPr>
                  </a:lvl1pPr>
                  <a:lvl2pPr>
                    <a:spcBef>
                      <a:spcPct val="20000"/>
                    </a:spcBef>
                    <a:buChar char="–"/>
                    <a:defRPr sz="2400">
                      <a:solidFill>
                        <a:schemeClr val="tx1"/>
                      </a:solidFill>
                      <a:latin typeface="Arial" charset="0"/>
                    </a:defRPr>
                  </a:lvl2pPr>
                  <a:lvl3pPr>
                    <a:spcBef>
                      <a:spcPct val="20000"/>
                    </a:spcBef>
                    <a:buChar char="•"/>
                    <a:defRPr sz="2000">
                      <a:solidFill>
                        <a:schemeClr val="tx1"/>
                      </a:solidFill>
                      <a:latin typeface="Arial" charset="0"/>
                    </a:defRPr>
                  </a:lvl3pPr>
                  <a:lvl4pPr>
                    <a:spcBef>
                      <a:spcPct val="20000"/>
                    </a:spcBef>
                    <a:buChar char="–"/>
                    <a:defRPr>
                      <a:solidFill>
                        <a:schemeClr val="tx1"/>
                      </a:solidFill>
                      <a:latin typeface="Arial" charset="0"/>
                    </a:defRPr>
                  </a:lvl4pPr>
                  <a:lvl5pPr>
                    <a:spcBef>
                      <a:spcPct val="20000"/>
                    </a:spcBef>
                    <a:buChar char="»"/>
                    <a:defRPr>
                      <a:solidFill>
                        <a:schemeClr val="tx1"/>
                      </a:solidFill>
                      <a:latin typeface="Arial" charset="0"/>
                    </a:defRPr>
                  </a:lvl5pPr>
                  <a:lvl6pPr fontAlgn="base">
                    <a:spcBef>
                      <a:spcPct val="20000"/>
                    </a:spcBef>
                    <a:spcAft>
                      <a:spcPct val="0"/>
                    </a:spcAft>
                    <a:buChar char="»"/>
                    <a:defRPr>
                      <a:solidFill>
                        <a:schemeClr val="tx1"/>
                      </a:solidFill>
                      <a:latin typeface="Arial" charset="0"/>
                    </a:defRPr>
                  </a:lvl6pPr>
                  <a:lvl7pPr fontAlgn="base">
                    <a:spcBef>
                      <a:spcPct val="20000"/>
                    </a:spcBef>
                    <a:spcAft>
                      <a:spcPct val="0"/>
                    </a:spcAft>
                    <a:buChar char="»"/>
                    <a:defRPr>
                      <a:solidFill>
                        <a:schemeClr val="tx1"/>
                      </a:solidFill>
                      <a:latin typeface="Arial" charset="0"/>
                    </a:defRPr>
                  </a:lvl7pPr>
                  <a:lvl8pPr fontAlgn="base">
                    <a:spcBef>
                      <a:spcPct val="20000"/>
                    </a:spcBef>
                    <a:spcAft>
                      <a:spcPct val="0"/>
                    </a:spcAft>
                    <a:buChar char="»"/>
                    <a:defRPr>
                      <a:solidFill>
                        <a:schemeClr val="tx1"/>
                      </a:solidFill>
                      <a:latin typeface="Arial" charset="0"/>
                    </a:defRPr>
                  </a:lvl8pPr>
                  <a:lvl9pPr fontAlgn="base">
                    <a:spcBef>
                      <a:spcPct val="20000"/>
                    </a:spcBef>
                    <a:spcAft>
                      <a:spcPct val="0"/>
                    </a:spcAft>
                    <a:buChar char="»"/>
                    <a:defRPr>
                      <a:solidFill>
                        <a:schemeClr val="tx1"/>
                      </a:solidFill>
                      <a:latin typeface="Arial" charset="0"/>
                    </a:defRPr>
                  </a:lvl9pPr>
                </a:lstStyle>
                <a:p>
                  <a:pPr algn="ctr">
                    <a:lnSpc>
                      <a:spcPct val="100000"/>
                    </a:lnSpc>
                    <a:spcBef>
                      <a:spcPct val="0"/>
                    </a:spcBef>
                    <a:buFontTx/>
                    <a:buNone/>
                  </a:pPr>
                  <a:endParaRPr lang="en-US" altLang="en-US" sz="1600" b="0" dirty="0" smtClean="0">
                    <a:effectLst/>
                    <a:ea typeface="Times New Roman" pitchFamily="18" charset="0"/>
                    <a:cs typeface="Arial" charset="0"/>
                  </a:endParaRPr>
                </a:p>
                <a:p>
                  <a:pPr algn="ctr">
                    <a:lnSpc>
                      <a:spcPct val="100000"/>
                    </a:lnSpc>
                    <a:spcBef>
                      <a:spcPct val="0"/>
                    </a:spcBef>
                    <a:buFontTx/>
                    <a:buNone/>
                  </a:pPr>
                  <a:r>
                    <a:rPr lang="en-US" altLang="en-US" sz="1600" b="0" dirty="0" smtClean="0">
                      <a:effectLst/>
                      <a:ea typeface="Times New Roman" pitchFamily="18" charset="0"/>
                      <a:cs typeface="Arial" charset="0"/>
                    </a:rPr>
                    <a:t>The </a:t>
                  </a:r>
                  <a:r>
                    <a:rPr lang="en-US" altLang="en-US" sz="1600" dirty="0">
                      <a:solidFill>
                        <a:srgbClr val="FF9900"/>
                      </a:solidFill>
                      <a:effectLst>
                        <a:outerShdw blurRad="38100" dist="38100" dir="2700000" algn="tl">
                          <a:srgbClr val="000000"/>
                        </a:outerShdw>
                      </a:effectLst>
                      <a:ea typeface="Times New Roman" pitchFamily="18" charset="0"/>
                      <a:cs typeface="Arial" charset="0"/>
                    </a:rPr>
                    <a:t>ACTIVITIES</a:t>
                  </a:r>
                  <a:r>
                    <a:rPr lang="en-US" altLang="en-US" sz="1600" b="0" dirty="0">
                      <a:solidFill>
                        <a:srgbClr val="FF9900"/>
                      </a:solidFill>
                      <a:effectLst/>
                      <a:ea typeface="Times New Roman" pitchFamily="18" charset="0"/>
                      <a:cs typeface="Arial" charset="0"/>
                    </a:rPr>
                    <a:t> </a:t>
                  </a:r>
                  <a:r>
                    <a:rPr lang="en-US" altLang="en-US" sz="1600" b="0" dirty="0">
                      <a:effectLst/>
                      <a:ea typeface="Times New Roman" pitchFamily="18" charset="0"/>
                      <a:cs typeface="Arial" charset="0"/>
                    </a:rPr>
                    <a:t>they want to participate in</a:t>
                  </a:r>
                </a:p>
              </p:txBody>
            </p:sp>
          </p:grpSp>
          <p:pic>
            <p:nvPicPr>
              <p:cNvPr id="36" name="Picture 14" descr="north_sand_hills_ranger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 y="1981200"/>
                <a:ext cx="2209800" cy="2438400"/>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37" name="WordArt 18"/>
          <p:cNvSpPr>
            <a:spLocks noChangeArrowheads="1" noChangeShapeType="1" noTextEdit="1"/>
          </p:cNvSpPr>
          <p:nvPr/>
        </p:nvSpPr>
        <p:spPr bwMode="auto">
          <a:xfrm>
            <a:off x="1724025" y="5791200"/>
            <a:ext cx="5791200" cy="284988"/>
          </a:xfrm>
          <a:prstGeom prst="rect">
            <a:avLst/>
          </a:prstGeom>
        </p:spPr>
        <p:txBody>
          <a:bodyPr wrap="none" fromWordArt="1">
            <a:prstTxWarp prst="textPlain">
              <a:avLst>
                <a:gd name="adj" fmla="val 50211"/>
              </a:avLst>
            </a:prstTxWarp>
            <a:scene3d>
              <a:camera prst="obliqueTopRight"/>
              <a:lightRig rig="threePt" dir="t"/>
            </a:scene3d>
          </a:bodyPr>
          <a:lstStyle/>
          <a:p>
            <a:pPr algn="ctr"/>
            <a:r>
              <a:rPr lang="en-US" sz="36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What </a:t>
            </a:r>
            <a:r>
              <a:rPr lang="en-US" sz="3600" kern="10" dirty="0" smtClean="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do MANAGERS think </a:t>
            </a:r>
            <a:r>
              <a:rPr lang="en-US" sz="36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about </a:t>
            </a:r>
            <a:r>
              <a:rPr lang="en-US" sz="3600" kern="10" dirty="0" smtClean="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a:t>
            </a:r>
            <a:endParaRPr lang="en-US" sz="3600" kern="10" dirty="0">
              <a:ln w="10160">
                <a:solidFill>
                  <a:schemeClr val="tx1"/>
                </a:solidFill>
                <a:prstDash val="solid"/>
              </a:ln>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sp>
        <p:nvSpPr>
          <p:cNvPr id="24" name="Rectangle 23"/>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001662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1" name="Text Box 6"/>
          <p:cNvSpPr txBox="1">
            <a:spLocks noChangeArrowheads="1"/>
          </p:cNvSpPr>
          <p:nvPr/>
        </p:nvSpPr>
        <p:spPr bwMode="auto">
          <a:xfrm>
            <a:off x="227556" y="2234299"/>
            <a:ext cx="8610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2400" dirty="0" smtClean="0">
                <a:solidFill>
                  <a:srgbClr val="00FF00"/>
                </a:solidFill>
                <a:latin typeface="Arial" charset="0"/>
                <a:sym typeface="Wingdings 2" pitchFamily="18" charset="2"/>
              </a:rPr>
              <a:t>		</a:t>
            </a:r>
            <a:r>
              <a:rPr lang="en-US" altLang="en-US" sz="2400" dirty="0" smtClean="0">
                <a:solidFill>
                  <a:srgbClr val="00FF00"/>
                </a:solidFill>
                <a:effectLst>
                  <a:outerShdw blurRad="38100" dist="38100" dir="2700000" algn="tl">
                    <a:srgbClr val="000000">
                      <a:alpha val="43137"/>
                    </a:srgbClr>
                  </a:outerShdw>
                </a:effectLst>
                <a:latin typeface="Arial" charset="0"/>
                <a:sym typeface="Wingdings 2" pitchFamily="18" charset="2"/>
              </a:rPr>
              <a:t>Growing </a:t>
            </a:r>
            <a:r>
              <a:rPr lang="en-US" altLang="en-US" sz="2400" dirty="0">
                <a:solidFill>
                  <a:srgbClr val="00FF00"/>
                </a:solidFill>
                <a:effectLst>
                  <a:outerShdw blurRad="38100" dist="38100" dir="2700000" algn="tl">
                    <a:srgbClr val="000000">
                      <a:alpha val="43137"/>
                    </a:srgbClr>
                  </a:outerShdw>
                </a:effectLst>
                <a:latin typeface="Arial" charset="0"/>
                <a:sym typeface="Wingdings 2" pitchFamily="18" charset="2"/>
              </a:rPr>
              <a:t>recognition of how much recreation </a:t>
            </a:r>
            <a:r>
              <a:rPr lang="en-US" altLang="en-US" sz="2400" dirty="0" smtClean="0">
                <a:solidFill>
                  <a:srgbClr val="00FF00"/>
                </a:solidFill>
                <a:effectLst>
                  <a:outerShdw blurRad="38100" dist="38100" dir="2700000" algn="tl">
                    <a:srgbClr val="000000">
                      <a:alpha val="43137"/>
                    </a:srgbClr>
                  </a:outerShdw>
                </a:effectLst>
                <a:latin typeface="Arial" charset="0"/>
                <a:sym typeface="Wingdings 2" pitchFamily="18" charset="2"/>
              </a:rPr>
              <a:t>	contributes </a:t>
            </a:r>
            <a:r>
              <a:rPr lang="en-US" altLang="en-US" sz="2400" dirty="0">
                <a:solidFill>
                  <a:srgbClr val="00FF00"/>
                </a:solidFill>
                <a:effectLst>
                  <a:outerShdw blurRad="38100" dist="38100" dir="2700000" algn="tl">
                    <a:srgbClr val="000000">
                      <a:alpha val="43137"/>
                    </a:srgbClr>
                  </a:outerShdw>
                </a:effectLst>
                <a:latin typeface="Arial" charset="0"/>
                <a:sym typeface="Wingdings 2" pitchFamily="18" charset="2"/>
              </a:rPr>
              <a:t>to the quality of our lives</a:t>
            </a:r>
            <a:r>
              <a:rPr lang="en-US" altLang="en-US" sz="2400" b="0" dirty="0">
                <a:solidFill>
                  <a:srgbClr val="00FF00"/>
                </a:solidFill>
                <a:effectLst>
                  <a:outerShdw blurRad="38100" dist="38100" dir="2700000" algn="tl">
                    <a:srgbClr val="000000">
                      <a:alpha val="43137"/>
                    </a:srgbClr>
                  </a:outerShdw>
                </a:effectLst>
                <a:latin typeface="Arial" charset="0"/>
                <a:sym typeface="Wingdings 2" pitchFamily="18" charset="2"/>
              </a:rPr>
              <a:t> </a:t>
            </a:r>
          </a:p>
        </p:txBody>
      </p:sp>
      <p:grpSp>
        <p:nvGrpSpPr>
          <p:cNvPr id="5" name="Group 4"/>
          <p:cNvGrpSpPr/>
          <p:nvPr/>
        </p:nvGrpSpPr>
        <p:grpSpPr>
          <a:xfrm flipH="1">
            <a:off x="401869" y="2373915"/>
            <a:ext cx="603250" cy="536574"/>
            <a:chOff x="1517650" y="374650"/>
            <a:chExt cx="6108700" cy="6108700"/>
          </a:xfrm>
        </p:grpSpPr>
        <p:sp>
          <p:nvSpPr>
            <p:cNvPr id="4" name="Oval 3"/>
            <p:cNvSpPr/>
            <p:nvPr/>
          </p:nvSpPr>
          <p:spPr>
            <a:xfrm>
              <a:off x="2743200" y="1447800"/>
              <a:ext cx="3581400" cy="396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17650" y="374650"/>
              <a:ext cx="6108700" cy="6108700"/>
            </a:xfrm>
            <a:prstGeom prst="rect">
              <a:avLst/>
            </a:prstGeom>
          </p:spPr>
        </p:pic>
      </p:grpSp>
      <p:sp>
        <p:nvSpPr>
          <p:cNvPr id="14" name="Rectangle 13"/>
          <p:cNvSpPr/>
          <p:nvPr/>
        </p:nvSpPr>
        <p:spPr>
          <a:xfrm rot="21141371">
            <a:off x="753803" y="4392924"/>
            <a:ext cx="7703999" cy="1271091"/>
          </a:xfrm>
          <a:prstGeom prst="rect">
            <a:avLst/>
          </a:prstGeom>
        </p:spPr>
        <p:txBody>
          <a:bodyPr wrap="square">
            <a:prstTxWarp prst="textCascadeUp">
              <a:avLst/>
            </a:prstTxWarp>
            <a:spAutoFit/>
          </a:bodyPr>
          <a:lstStyle/>
          <a:p>
            <a:r>
              <a:rPr lang="en-US" dirty="0" smtClean="0">
                <a:solidFill>
                  <a:srgbClr val="FF0000"/>
                </a:solidFill>
                <a:effectLst>
                  <a:outerShdw blurRad="38100" dist="38100" dir="2700000" algn="tl">
                    <a:srgbClr val="000000">
                      <a:alpha val="43137"/>
                    </a:srgbClr>
                  </a:outerShdw>
                </a:effectLst>
                <a:latin typeface="Cooper Black" panose="0208090404030B020404" pitchFamily="18" charset="0"/>
                <a:ea typeface="Ebrima" panose="02000000000000000000" pitchFamily="2" charset="0"/>
                <a:cs typeface="Ebrima" panose="02000000000000000000" pitchFamily="2" charset="0"/>
              </a:rPr>
              <a:t>What </a:t>
            </a:r>
            <a:r>
              <a:rPr lang="en-US" dirty="0">
                <a:solidFill>
                  <a:srgbClr val="FF0000"/>
                </a:solidFill>
                <a:effectLst>
                  <a:outerShdw blurRad="38100" dist="38100" dir="2700000" algn="tl">
                    <a:srgbClr val="000000">
                      <a:alpha val="43137"/>
                    </a:srgbClr>
                  </a:outerShdw>
                </a:effectLst>
                <a:latin typeface="Cooper Black" panose="0208090404030B020404" pitchFamily="18" charset="0"/>
                <a:ea typeface="Ebrima" panose="02000000000000000000" pitchFamily="2" charset="0"/>
                <a:cs typeface="Ebrima" panose="02000000000000000000" pitchFamily="2" charset="0"/>
              </a:rPr>
              <a:t>have you experienced</a:t>
            </a:r>
            <a:r>
              <a:rPr lang="en-US" dirty="0">
                <a:solidFill>
                  <a:srgbClr val="FF0000"/>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a:t>
            </a:r>
          </a:p>
        </p:txBody>
      </p:sp>
      <p:sp>
        <p:nvSpPr>
          <p:cNvPr id="15" name="Rectangle 14"/>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
        <p:nvSpPr>
          <p:cNvPr id="16" name="WordArt 4"/>
          <p:cNvSpPr>
            <a:spLocks noChangeArrowheads="1" noChangeShapeType="1" noTextEdit="1"/>
          </p:cNvSpPr>
          <p:nvPr/>
        </p:nvSpPr>
        <p:spPr bwMode="auto">
          <a:xfrm>
            <a:off x="228600" y="762000"/>
            <a:ext cx="86868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Deflate">
              <a:avLst>
                <a:gd name="adj" fmla="val 18750"/>
              </a:avLst>
            </a:prstTxWarp>
          </a:bodyPr>
          <a:lstStyle/>
          <a:p>
            <a:pPr algn="ctr"/>
            <a:r>
              <a:rPr lang="en-US" sz="3600" kern="10" spc="720" dirty="0">
                <a:ln>
                  <a:solidFill>
                    <a:srgbClr val="A99035"/>
                  </a:solidFill>
                </a:ln>
                <a:solidFill>
                  <a:schemeClr val="accent5">
                    <a:lumMod val="40000"/>
                    <a:lumOff val="60000"/>
                  </a:schemeClr>
                </a:solidFill>
                <a:effectLst>
                  <a:outerShdw dist="35921" dir="2700000" algn="ctr" rotWithShape="0">
                    <a:srgbClr val="4D4D4D">
                      <a:alpha val="79999"/>
                    </a:srgbClr>
                  </a:outerShdw>
                </a:effectLst>
                <a:latin typeface="Arial Black"/>
              </a:rPr>
              <a:t>What's happening in Recreation &amp; Leisure Services?</a:t>
            </a:r>
          </a:p>
        </p:txBody>
      </p:sp>
    </p:spTree>
    <p:extLst>
      <p:ext uri="{BB962C8B-B14F-4D97-AF65-F5344CB8AC3E}">
        <p14:creationId xmlns:p14="http://schemas.microsoft.com/office/powerpoint/2010/main" val="36383210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300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2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220937">
            <a:off x="548101" y="880597"/>
            <a:ext cx="4023664" cy="5766031"/>
          </a:xfrm>
          <a:prstGeom prst="rect">
            <a:avLst/>
          </a:prstGeom>
          <a:ln>
            <a:noFill/>
          </a:ln>
          <a:effectLst>
            <a:outerShdw blurRad="190500" algn="tl" rotWithShape="0">
              <a:srgbClr val="000000">
                <a:alpha val="70000"/>
              </a:srgbClr>
            </a:outerShdw>
          </a:effectLst>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466903">
            <a:off x="4926112" y="818300"/>
            <a:ext cx="3652719" cy="547907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7350973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0" y="914400"/>
            <a:ext cx="2971800" cy="5263612"/>
          </a:xfrm>
          <a:prstGeom prst="rect">
            <a:avLst/>
          </a:prstGeom>
          <a:ln>
            <a:noFill/>
          </a:ln>
          <a:effectLst>
            <a:outerShdw blurRad="190500" algn="tl" rotWithShape="0">
              <a:srgbClr val="000000">
                <a:alpha val="70000"/>
              </a:srgbClr>
            </a:outerShdw>
          </a:effec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052991">
            <a:off x="907031" y="887510"/>
            <a:ext cx="3949251" cy="553560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1611254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
        <p:nvSpPr>
          <p:cNvPr id="5" name="TextBox 4"/>
          <p:cNvSpPr txBox="1"/>
          <p:nvPr/>
        </p:nvSpPr>
        <p:spPr>
          <a:xfrm>
            <a:off x="381000" y="1116767"/>
            <a:ext cx="4724400" cy="707886"/>
          </a:xfrm>
          <a:prstGeom prst="rect">
            <a:avLst/>
          </a:prstGeom>
          <a:noFill/>
        </p:spPr>
        <p:txBody>
          <a:bodyPr wrap="square" rtlCol="0">
            <a:spAutoFit/>
          </a:bodyPr>
          <a:lstStyle/>
          <a:p>
            <a:r>
              <a:rPr lang="en-US" sz="4000" b="1" dirty="0" smtClean="0"/>
              <a:t>Addressing O.D.D.</a:t>
            </a:r>
            <a:endParaRPr lang="en-US" sz="4000" b="1" dirty="0"/>
          </a:p>
        </p:txBody>
      </p:sp>
      <p:sp>
        <p:nvSpPr>
          <p:cNvPr id="6" name="TextBox 5"/>
          <p:cNvSpPr txBox="1"/>
          <p:nvPr/>
        </p:nvSpPr>
        <p:spPr>
          <a:xfrm>
            <a:off x="762000" y="2286000"/>
            <a:ext cx="4648200" cy="2862322"/>
          </a:xfrm>
          <a:prstGeom prst="rect">
            <a:avLst/>
          </a:prstGeom>
          <a:noFill/>
        </p:spPr>
        <p:txBody>
          <a:bodyPr wrap="square" rtlCol="0">
            <a:spAutoFit/>
          </a:bodyPr>
          <a:lstStyle/>
          <a:p>
            <a:r>
              <a:rPr lang="en-US" sz="60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50800" dist="38100" dir="2700000" algn="tl" rotWithShape="0">
                    <a:prstClr val="black">
                      <a:alpha val="40000"/>
                    </a:prstClr>
                  </a:outerShdw>
                </a:effectLst>
                <a:latin typeface="Aharoni" panose="02010803020104030203" pitchFamily="2" charset="-79"/>
                <a:cs typeface="Aharoni" panose="02010803020104030203" pitchFamily="2" charset="-79"/>
              </a:rPr>
              <a:t>Outdoor Deficit Disorder</a:t>
            </a:r>
            <a:endParaRPr lang="en-US" sz="60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50800" dist="38100" dir="2700000" algn="tl" rotWithShape="0">
                  <a:prstClr val="black">
                    <a:alpha val="40000"/>
                  </a:prstClr>
                </a:outerShdw>
              </a:effectLst>
              <a:latin typeface="Aharoni" panose="02010803020104030203" pitchFamily="2" charset="-79"/>
              <a:cs typeface="Aharoni" panose="02010803020104030203" pitchFamily="2" charset="-79"/>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0" y="914400"/>
            <a:ext cx="2971800" cy="526361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9104243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773243"/>
            <a:ext cx="6377441" cy="4648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26" y="5212690"/>
            <a:ext cx="8457332" cy="102792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01259" y="1295400"/>
            <a:ext cx="2962188" cy="296218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3988324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2590800"/>
            <a:ext cx="5214938" cy="400472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8847" y="685800"/>
            <a:ext cx="3905927" cy="259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7800" y="920884"/>
            <a:ext cx="3362325" cy="1152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600" y="3886200"/>
            <a:ext cx="3683599" cy="221814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553513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152400" y="5334000"/>
            <a:ext cx="9143999" cy="1369606"/>
          </a:xfrm>
          <a:prstGeom prst="rect">
            <a:avLst/>
          </a:prstGeom>
        </p:spPr>
        <p:txBody>
          <a:bodyPr wrap="square">
            <a:spAutoFit/>
          </a:bodyPr>
          <a:lstStyle/>
          <a:p>
            <a:r>
              <a:rPr lang="en-US" sz="2000" b="1" i="1" dirty="0">
                <a:effectLst>
                  <a:outerShdw blurRad="38100" dist="38100" dir="2700000" algn="tl">
                    <a:srgbClr val="000000">
                      <a:alpha val="43137"/>
                    </a:srgbClr>
                  </a:outerShdw>
                </a:effectLst>
              </a:rPr>
              <a:t>Times change. Traditions don't</a:t>
            </a:r>
            <a:r>
              <a:rPr lang="en-US" sz="2000" b="1" i="1" dirty="0" smtClean="0">
                <a:effectLst>
                  <a:outerShdw blurRad="38100" dist="38100" dir="2700000" algn="tl">
                    <a:srgbClr val="000000">
                      <a:alpha val="43137"/>
                    </a:srgbClr>
                  </a:outerShdw>
                </a:effectLst>
              </a:rPr>
              <a:t>.</a:t>
            </a:r>
          </a:p>
          <a:p>
            <a:endParaRPr lang="en-US" sz="800" b="1" i="1" dirty="0"/>
          </a:p>
          <a:p>
            <a:r>
              <a:rPr lang="en-US" b="1" i="1" dirty="0">
                <a:effectLst>
                  <a:outerShdw blurRad="38100" dist="38100" dir="2700000" algn="tl">
                    <a:srgbClr val="000000">
                      <a:alpha val="43137"/>
                    </a:srgbClr>
                  </a:outerShdw>
                </a:effectLst>
              </a:rPr>
              <a:t>This is the prime time to create a bond between you and your kids, nephews and nieces. </a:t>
            </a:r>
            <a:r>
              <a:rPr lang="en-US" b="1" i="1" dirty="0" smtClean="0">
                <a:effectLst>
                  <a:outerShdw blurRad="38100" dist="38100" dir="2700000" algn="tl">
                    <a:srgbClr val="000000">
                      <a:alpha val="43137"/>
                    </a:srgbClr>
                  </a:outerShdw>
                </a:effectLst>
              </a:rPr>
              <a:t>  Instead </a:t>
            </a:r>
            <a:r>
              <a:rPr lang="en-US" b="1" i="1" dirty="0">
                <a:effectLst>
                  <a:outerShdw blurRad="38100" dist="38100" dir="2700000" algn="tl">
                    <a:srgbClr val="000000">
                      <a:alpha val="43137"/>
                    </a:srgbClr>
                  </a:outerShdw>
                </a:effectLst>
              </a:rPr>
              <a:t>of sharing a video game or TV, why not show them how you spent time as a youth - shooting and hunting</a:t>
            </a:r>
            <a:r>
              <a:rPr lang="en-US" b="1" dirty="0">
                <a:effectLst>
                  <a:outerShdw blurRad="38100" dist="38100" dir="2700000" algn="tl">
                    <a:srgbClr val="000000">
                      <a:alpha val="43137"/>
                    </a:srgbClr>
                  </a:outerShdw>
                </a:effectLst>
              </a:rPr>
              <a:t>. </a:t>
            </a:r>
            <a:r>
              <a:rPr lang="en-US" b="1" dirty="0" smtClean="0">
                <a:effectLst>
                  <a:outerShdw blurRad="38100" dist="38100" dir="2700000" algn="tl">
                    <a:srgbClr val="000000">
                      <a:alpha val="43137"/>
                    </a:srgbClr>
                  </a:outerShdw>
                </a:effectLst>
              </a:rPr>
              <a:t> </a:t>
            </a:r>
            <a:r>
              <a:rPr lang="en-US" sz="1400" dirty="0" smtClean="0">
                <a:solidFill>
                  <a:schemeClr val="accent5">
                    <a:lumMod val="75000"/>
                  </a:schemeClr>
                </a:solidFill>
              </a:rPr>
              <a:t>http</a:t>
            </a:r>
            <a:r>
              <a:rPr lang="en-US" sz="1400" dirty="0">
                <a:solidFill>
                  <a:schemeClr val="accent5">
                    <a:lumMod val="75000"/>
                  </a:schemeClr>
                </a:solidFill>
              </a:rPr>
              <a:t>://</a:t>
            </a:r>
            <a:r>
              <a:rPr lang="en-US" sz="1400" dirty="0" smtClean="0">
                <a:solidFill>
                  <a:schemeClr val="accent5">
                    <a:lumMod val="75000"/>
                  </a:schemeClr>
                </a:solidFill>
              </a:rPr>
              <a:t>www.takemehuntingandshooting.com/index.php</a:t>
            </a:r>
            <a:endParaRPr lang="en-US" sz="1400" dirty="0">
              <a:solidFill>
                <a:schemeClr val="accent5">
                  <a:lumMod val="75000"/>
                </a:schemeClr>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619676"/>
            <a:ext cx="8458200" cy="45619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1956713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972343">
            <a:off x="760420" y="2094262"/>
            <a:ext cx="3418324" cy="4644760"/>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30915">
            <a:off x="4805348" y="2248635"/>
            <a:ext cx="3388243" cy="4739873"/>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05968"/>
            <a:ext cx="9143999" cy="1399032"/>
          </a:xfrm>
          <a:prstGeom prst="rect">
            <a:avLst/>
          </a:prstGeom>
        </p:spPr>
      </p:pic>
    </p:spTree>
    <p:extLst>
      <p:ext uri="{BB962C8B-B14F-4D97-AF65-F5344CB8AC3E}">
        <p14:creationId xmlns:p14="http://schemas.microsoft.com/office/powerpoint/2010/main" val="30367427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229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5690" y="1019173"/>
            <a:ext cx="5053308" cy="530542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609600"/>
            <a:ext cx="3000375" cy="6667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descr="benefits_logo NRPA"/>
          <p:cNvPicPr>
            <a:picLocks noChangeAspect="1" noChangeArrowheads="1"/>
          </p:cNvPicPr>
          <p:nvPr/>
        </p:nvPicPr>
        <p:blipFill>
          <a:blip r:embed="rId5"/>
          <a:srcRect/>
          <a:stretch>
            <a:fillRect/>
          </a:stretch>
        </p:blipFill>
        <p:spPr bwMode="auto">
          <a:xfrm rot="469543">
            <a:off x="535241" y="1525771"/>
            <a:ext cx="2706573" cy="2542982"/>
          </a:xfrm>
          <a:prstGeom prst="rect">
            <a:avLst/>
          </a:prstGeom>
          <a:ln>
            <a:noFill/>
          </a:ln>
          <a:effectLst>
            <a:outerShdw blurRad="292100" dist="139700" dir="2700000" algn="tl" rotWithShape="0">
              <a:srgbClr val="333333">
                <a:alpha val="65000"/>
              </a:srgbClr>
            </a:outerShdw>
          </a:effectLst>
        </p:spPr>
      </p:pic>
      <p:sp>
        <p:nvSpPr>
          <p:cNvPr id="13" name="Rectangle 12"/>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
        <p:nvSpPr>
          <p:cNvPr id="3" name="Rectangle 2"/>
          <p:cNvSpPr/>
          <p:nvPr/>
        </p:nvSpPr>
        <p:spPr>
          <a:xfrm>
            <a:off x="261079" y="4477190"/>
            <a:ext cx="3810001" cy="2062103"/>
          </a:xfrm>
          <a:prstGeom prst="rect">
            <a:avLst/>
          </a:prstGeom>
        </p:spPr>
        <p:txBody>
          <a:bodyPr wrap="square">
            <a:spAutoFit/>
          </a:bodyPr>
          <a:lstStyle/>
          <a:p>
            <a:r>
              <a:rPr lang="en-US" sz="3200" b="1" dirty="0" smtClean="0">
                <a:effectLst>
                  <a:outerShdw blurRad="38100" dist="38100" dir="2700000" algn="tl">
                    <a:srgbClr val="000000">
                      <a:alpha val="43137"/>
                    </a:srgbClr>
                  </a:outerShdw>
                </a:effectLst>
              </a:rPr>
              <a:t>Campaign to </a:t>
            </a:r>
            <a:r>
              <a:rPr lang="en-US" sz="3200" b="1" dirty="0">
                <a:effectLst>
                  <a:outerShdw blurRad="38100" dist="38100" dir="2700000" algn="tl">
                    <a:srgbClr val="000000">
                      <a:alpha val="43137"/>
                    </a:srgbClr>
                  </a:outerShdw>
                </a:effectLst>
              </a:rPr>
              <a:t>show the importance of recreation by describing benefits </a:t>
            </a:r>
          </a:p>
        </p:txBody>
      </p:sp>
    </p:spTree>
    <p:extLst>
      <p:ext uri="{BB962C8B-B14F-4D97-AF65-F5344CB8AC3E}">
        <p14:creationId xmlns:p14="http://schemas.microsoft.com/office/powerpoint/2010/main" val="767197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685800"/>
            <a:ext cx="5865702" cy="594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7" name="Rectangle 6"/>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989462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92" y="461665"/>
            <a:ext cx="9058275" cy="15957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076098"/>
            <a:ext cx="3733800" cy="4781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0229" y="2076098"/>
            <a:ext cx="3733800" cy="47632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974068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743" y="609600"/>
            <a:ext cx="4386943" cy="6095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7663" y="609600"/>
            <a:ext cx="4376057" cy="6095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4224145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90384">
            <a:off x="36604" y="812212"/>
            <a:ext cx="3010500" cy="38599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7200" y="2030672"/>
            <a:ext cx="4618689" cy="4450076"/>
          </a:xfrm>
          <a:prstGeom prst="rect">
            <a:avLst/>
          </a:prstGeom>
          <a:ln>
            <a:noFill/>
          </a:ln>
          <a:effectLst>
            <a:outerShdw blurRad="292100" dist="139700" dir="2700000" algn="tl" rotWithShape="0">
              <a:srgbClr val="333333">
                <a:alpha val="65000"/>
              </a:srgbClr>
            </a:outerShdw>
          </a:effectLst>
        </p:spPr>
      </p:pic>
      <p:pic>
        <p:nvPicPr>
          <p:cNvPr id="1433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964394">
            <a:off x="528358" y="2719525"/>
            <a:ext cx="2981886" cy="382326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869994" y="929390"/>
            <a:ext cx="4830168" cy="707886"/>
          </a:xfrm>
          <a:prstGeom prst="rect">
            <a:avLst/>
          </a:prstGeom>
        </p:spPr>
        <p:txBody>
          <a:bodyPr wrap="none">
            <a:spAutoFit/>
          </a:bodyPr>
          <a:lstStyle/>
          <a:p>
            <a:r>
              <a:rPr lang="en-US" sz="4000" b="1" dirty="0">
                <a:effectLst>
                  <a:outerShdw blurRad="38100" dist="38100" dir="2700000" algn="tl">
                    <a:srgbClr val="000000">
                      <a:alpha val="43137"/>
                    </a:srgbClr>
                  </a:outerShdw>
                </a:effectLst>
              </a:rPr>
              <a:t>Research to Practice</a:t>
            </a:r>
            <a:endParaRPr lang="en-US" sz="4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59312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38193">
            <a:off x="357379" y="1867247"/>
            <a:ext cx="3212474" cy="43594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25059">
            <a:off x="3339005" y="1128288"/>
            <a:ext cx="3122706" cy="4064404"/>
          </a:xfrm>
          <a:prstGeom prst="rect">
            <a:avLst/>
          </a:prstGeom>
          <a:ln>
            <a:noFill/>
          </a:ln>
          <a:effectLst>
            <a:outerShdw blurRad="292100" dist="139700" dir="2700000" algn="tl" rotWithShape="0">
              <a:srgbClr val="333333">
                <a:alpha val="65000"/>
              </a:srgbClr>
            </a:outerShdw>
          </a:effec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992494">
            <a:off x="6071771" y="2554892"/>
            <a:ext cx="2982685" cy="384227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695953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1" y="567483"/>
            <a:ext cx="4343400" cy="61172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821836" y="1447800"/>
            <a:ext cx="3962400" cy="3785652"/>
          </a:xfrm>
          <a:prstGeom prst="rect">
            <a:avLst/>
          </a:prstGeom>
          <a:noFill/>
        </p:spPr>
        <p:txBody>
          <a:bodyPr wrap="square" rtlCol="0">
            <a:spAutoFit/>
          </a:bodyPr>
          <a:lstStyle/>
          <a:p>
            <a:r>
              <a:rPr lang="en-US" sz="4000" b="1" dirty="0" smtClean="0">
                <a:effectLst>
                  <a:outerShdw blurRad="38100" dist="38100" dir="2700000" algn="tl">
                    <a:srgbClr val="000000">
                      <a:alpha val="43137"/>
                    </a:srgbClr>
                  </a:outerShdw>
                </a:effectLst>
                <a:latin typeface="Bradley Hand ITC" panose="03070402050302030203" pitchFamily="66" charset="0"/>
              </a:rPr>
              <a:t>Listen hard enough and you can hear the spirits of those who came before you</a:t>
            </a:r>
            <a:endParaRPr lang="en-US" sz="4000" b="1" dirty="0">
              <a:effectLst>
                <a:outerShdw blurRad="38100" dist="38100" dir="2700000" algn="tl">
                  <a:srgbClr val="000000">
                    <a:alpha val="43137"/>
                  </a:srgbClr>
                </a:outerShdw>
              </a:effectLst>
              <a:latin typeface="Bradley Hand ITC" panose="03070402050302030203" pitchFamily="66" charset="0"/>
            </a:endParaRPr>
          </a:p>
        </p:txBody>
      </p:sp>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914608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0094" y="762000"/>
            <a:ext cx="4604106" cy="5791200"/>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1367343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469" y="669676"/>
            <a:ext cx="4485862" cy="5974090"/>
          </a:xfrm>
          <a:prstGeom prst="rect">
            <a:avLst/>
          </a:prstGeom>
          <a:ln>
            <a:noFill/>
          </a:ln>
          <a:effectLst>
            <a:outerShdw blurRad="292100" dist="139700" dir="2700000" algn="tl" rotWithShape="0">
              <a:srgbClr val="333333">
                <a:alpha val="65000"/>
              </a:srgbClr>
            </a:outerShdw>
          </a:effec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439672">
            <a:off x="5131596" y="844997"/>
            <a:ext cx="3402004" cy="254822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5014210" y="3886200"/>
            <a:ext cx="3733800" cy="2554545"/>
          </a:xfrm>
          <a:prstGeom prst="rect">
            <a:avLst/>
          </a:prstGeom>
        </p:spPr>
        <p:txBody>
          <a:bodyPr wrap="square">
            <a:spAutoFit/>
          </a:bodyPr>
          <a:lstStyle/>
          <a:p>
            <a:r>
              <a:rPr lang="en-US" sz="3200" b="1" dirty="0">
                <a:effectLst>
                  <a:outerShdw blurRad="38100" dist="38100" dir="2700000" algn="tl">
                    <a:srgbClr val="000000">
                      <a:alpha val="43137"/>
                    </a:srgbClr>
                  </a:outerShdw>
                </a:effectLst>
              </a:rPr>
              <a:t>Parks and trails and open spaces are among the top community amenities.</a:t>
            </a:r>
          </a:p>
        </p:txBody>
      </p:sp>
    </p:spTree>
    <p:extLst>
      <p:ext uri="{BB962C8B-B14F-4D97-AF65-F5344CB8AC3E}">
        <p14:creationId xmlns:p14="http://schemas.microsoft.com/office/powerpoint/2010/main" val="35116891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304800" y="1219200"/>
            <a:ext cx="7467600" cy="2492990"/>
          </a:xfrm>
          <a:prstGeom prst="rect">
            <a:avLst/>
          </a:prstGeom>
        </p:spPr>
        <p:txBody>
          <a:bodyPr wrap="square">
            <a:spAutoFit/>
          </a:bodyPr>
          <a:lstStyle/>
          <a:p>
            <a:r>
              <a:rPr lang="en-US" b="1" dirty="0" smtClean="0"/>
              <a:t>Please Insert:</a:t>
            </a:r>
          </a:p>
          <a:p>
            <a:endParaRPr lang="en-US" b="1" dirty="0"/>
          </a:p>
          <a:p>
            <a:r>
              <a:rPr lang="en-US" sz="2400" b="1" dirty="0"/>
              <a:t>Recreation Works</a:t>
            </a:r>
            <a:r>
              <a:rPr lang="en-US" sz="2400" b="1" dirty="0" smtClean="0"/>
              <a:t>!</a:t>
            </a:r>
          </a:p>
          <a:p>
            <a:endParaRPr lang="en-US" sz="2400" b="1" dirty="0" smtClean="0"/>
          </a:p>
          <a:p>
            <a:r>
              <a:rPr lang="en-US" sz="2400" b="1" dirty="0"/>
              <a:t>https://www.youtube.com/watch?v=tpz3NPWPq8Q&amp;index=9&amp;list=PLb7UGCN5cPJKJ0mgvciOCG5OlC9HMto60</a:t>
            </a:r>
            <a:endParaRPr lang="en-US" sz="2400" dirty="0"/>
          </a:p>
        </p:txBody>
      </p:sp>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3" name="tpz3NPWPq8Q?list=PLb7UGCN5cPJKJ0mgvciOCG5OlC9HMto60"/>
          <p:cNvPicPr>
            <a:picLocks noRot="1" noChangeAspect="1"/>
          </p:cNvPicPr>
          <p:nvPr>
            <a:videoFile r:link="rId1"/>
          </p:nvPr>
        </p:nvPicPr>
        <p:blipFill>
          <a:blip r:embed="rId5"/>
          <a:stretch>
            <a:fillRect/>
          </a:stretch>
        </p:blipFill>
        <p:spPr>
          <a:xfrm>
            <a:off x="-33867" y="495300"/>
            <a:ext cx="8034867" cy="6362700"/>
          </a:xfrm>
          <a:prstGeom prst="rect">
            <a:avLst/>
          </a:prstGeom>
        </p:spPr>
      </p:pic>
    </p:spTree>
    <p:extLst>
      <p:ext uri="{BB962C8B-B14F-4D97-AF65-F5344CB8AC3E}">
        <p14:creationId xmlns:p14="http://schemas.microsoft.com/office/powerpoint/2010/main" val="27264858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304800" y="1219200"/>
            <a:ext cx="7467600" cy="2492990"/>
          </a:xfrm>
          <a:prstGeom prst="rect">
            <a:avLst/>
          </a:prstGeom>
        </p:spPr>
        <p:txBody>
          <a:bodyPr wrap="square">
            <a:spAutoFit/>
          </a:bodyPr>
          <a:lstStyle/>
          <a:p>
            <a:r>
              <a:rPr lang="en-US" b="1" dirty="0" smtClean="0"/>
              <a:t>Please Insert:</a:t>
            </a:r>
          </a:p>
          <a:p>
            <a:endParaRPr lang="en-US" b="1" dirty="0"/>
          </a:p>
          <a:p>
            <a:r>
              <a:rPr lang="en-US" sz="2400" b="1" dirty="0"/>
              <a:t>In Saskatchewan, Green is the </a:t>
            </a:r>
            <a:r>
              <a:rPr lang="en-US" sz="2400" b="1" dirty="0" err="1"/>
              <a:t>Colour</a:t>
            </a:r>
            <a:r>
              <a:rPr lang="en-US" sz="2400" b="1" dirty="0"/>
              <a:t>! (HD) </a:t>
            </a:r>
            <a:endParaRPr lang="en-US" sz="2400" b="1" dirty="0" smtClean="0"/>
          </a:p>
          <a:p>
            <a:endParaRPr lang="en-US" sz="2400" b="1" dirty="0" smtClean="0"/>
          </a:p>
          <a:p>
            <a:r>
              <a:rPr lang="en-US" sz="2400" b="1" dirty="0"/>
              <a:t>https://www.youtube.com/watch?v=7Bpkf6aCI-U&amp;index=8&amp;list=PLb7UGCN5cPJKJ0mgvciOCG5OlC9HMto60</a:t>
            </a:r>
            <a:endParaRPr lang="en-US" sz="2400" dirty="0"/>
          </a:p>
        </p:txBody>
      </p:sp>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pic>
        <p:nvPicPr>
          <p:cNvPr id="3" name="7Bpkf6aCI-U?list=PLb7UGCN5cPJKJ0mgvciOCG5OlC9HMto60"/>
          <p:cNvPicPr>
            <a:picLocks noRot="1" noChangeAspect="1"/>
          </p:cNvPicPr>
          <p:nvPr>
            <a:videoFile r:link="rId1"/>
          </p:nvPr>
        </p:nvPicPr>
        <p:blipFill>
          <a:blip r:embed="rId5"/>
          <a:stretch>
            <a:fillRect/>
          </a:stretch>
        </p:blipFill>
        <p:spPr>
          <a:xfrm>
            <a:off x="-33867" y="495300"/>
            <a:ext cx="8034867" cy="6362700"/>
          </a:xfrm>
          <a:prstGeom prst="rect">
            <a:avLst/>
          </a:prstGeom>
        </p:spPr>
      </p:pic>
    </p:spTree>
    <p:extLst>
      <p:ext uri="{BB962C8B-B14F-4D97-AF65-F5344CB8AC3E}">
        <p14:creationId xmlns:p14="http://schemas.microsoft.com/office/powerpoint/2010/main" val="2732363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3"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tangle 13"/>
          <p:cNvSpPr/>
          <p:nvPr/>
        </p:nvSpPr>
        <p:spPr>
          <a:xfrm>
            <a:off x="304800" y="1219200"/>
            <a:ext cx="7467600" cy="1754326"/>
          </a:xfrm>
          <a:prstGeom prst="rect">
            <a:avLst/>
          </a:prstGeom>
        </p:spPr>
        <p:txBody>
          <a:bodyPr wrap="square">
            <a:spAutoFit/>
          </a:bodyPr>
          <a:lstStyle/>
          <a:p>
            <a:r>
              <a:rPr lang="en-US" b="1" dirty="0" smtClean="0"/>
              <a:t>Please Insert:</a:t>
            </a:r>
          </a:p>
          <a:p>
            <a:endParaRPr lang="en-US" b="1" dirty="0"/>
          </a:p>
          <a:p>
            <a:r>
              <a:rPr lang="en-US" sz="2400" b="1" dirty="0" err="1" smtClean="0"/>
              <a:t>Reconomics</a:t>
            </a:r>
            <a:r>
              <a:rPr lang="en-US" sz="2400" b="1" dirty="0" smtClean="0"/>
              <a:t> </a:t>
            </a:r>
            <a:r>
              <a:rPr lang="en-US" sz="2400" b="1" dirty="0"/>
              <a:t>- the value of outdoor </a:t>
            </a:r>
            <a:r>
              <a:rPr lang="en-US" sz="2400" b="1" dirty="0" smtClean="0"/>
              <a:t>recreation</a:t>
            </a:r>
          </a:p>
          <a:p>
            <a:endParaRPr lang="en-US" sz="2400" b="1" dirty="0" smtClean="0"/>
          </a:p>
          <a:p>
            <a:r>
              <a:rPr lang="en-US" sz="2400" b="1" dirty="0"/>
              <a:t> https://www.youtube.com/watch?v=RFAp-Bf1DB0</a:t>
            </a:r>
            <a:endParaRPr lang="en-US" sz="2400" dirty="0"/>
          </a:p>
        </p:txBody>
      </p:sp>
      <p:sp>
        <p:nvSpPr>
          <p:cNvPr id="10" name="Rectangle 9"/>
          <p:cNvSpPr/>
          <p:nvPr/>
        </p:nvSpPr>
        <p:spPr>
          <a:xfrm>
            <a:off x="0" y="0"/>
            <a:ext cx="5943599" cy="400110"/>
          </a:xfrm>
          <a:prstGeom prst="rect">
            <a:avLst/>
          </a:prstGeom>
        </p:spPr>
        <p:txBody>
          <a:bodyPr wrap="square">
            <a:spAutoFit/>
          </a:bodyPr>
          <a:lstStyle/>
          <a:p>
            <a:r>
              <a:rPr lang="en-US" sz="2000" b="1" dirty="0" err="1">
                <a:solidFill>
                  <a:schemeClr val="bg1"/>
                </a:solidFill>
              </a:rPr>
              <a:t>Reconomics</a:t>
            </a:r>
            <a:r>
              <a:rPr lang="en-US" sz="2000" b="1" dirty="0">
                <a:solidFill>
                  <a:schemeClr val="bg1"/>
                </a:solidFill>
              </a:rPr>
              <a:t> - the value of outdoor </a:t>
            </a:r>
            <a:r>
              <a:rPr lang="en-US" sz="2000" b="1" dirty="0" smtClean="0">
                <a:solidFill>
                  <a:schemeClr val="bg1"/>
                </a:solidFill>
              </a:rPr>
              <a:t>recreation</a:t>
            </a:r>
            <a:endParaRPr lang="en-US" sz="2000" b="1" dirty="0">
              <a:solidFill>
                <a:schemeClr val="bg1"/>
              </a:solidFill>
            </a:endParaRPr>
          </a:p>
        </p:txBody>
      </p:sp>
      <p:pic>
        <p:nvPicPr>
          <p:cNvPr id="3" name="RFAp-Bf1DB0"/>
          <p:cNvPicPr>
            <a:picLocks noRot="1" noChangeAspect="1"/>
          </p:cNvPicPr>
          <p:nvPr>
            <a:videoFile r:link="rId1"/>
          </p:nvPr>
        </p:nvPicPr>
        <p:blipFill>
          <a:blip r:embed="rId5"/>
          <a:stretch>
            <a:fillRect/>
          </a:stretch>
        </p:blipFill>
        <p:spPr>
          <a:xfrm>
            <a:off x="1" y="457200"/>
            <a:ext cx="8000999" cy="6400800"/>
          </a:xfrm>
          <a:prstGeom prst="rect">
            <a:avLst/>
          </a:prstGeom>
        </p:spPr>
      </p:pic>
    </p:spTree>
    <p:extLst>
      <p:ext uri="{BB962C8B-B14F-4D97-AF65-F5344CB8AC3E}">
        <p14:creationId xmlns:p14="http://schemas.microsoft.com/office/powerpoint/2010/main" val="3901218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04800" y="1219200"/>
            <a:ext cx="7467600" cy="2031325"/>
          </a:xfrm>
          <a:prstGeom prst="rect">
            <a:avLst/>
          </a:prstGeom>
        </p:spPr>
        <p:txBody>
          <a:bodyPr wrap="square">
            <a:spAutoFit/>
          </a:bodyPr>
          <a:lstStyle/>
          <a:p>
            <a:r>
              <a:rPr lang="en-US" b="1" dirty="0" smtClean="0"/>
              <a:t>Please Insert:</a:t>
            </a:r>
          </a:p>
          <a:p>
            <a:endParaRPr lang="en-US" b="1" dirty="0"/>
          </a:p>
          <a:p>
            <a:endParaRPr lang="en-US" b="1" dirty="0" smtClean="0"/>
          </a:p>
          <a:p>
            <a:r>
              <a:rPr lang="en-US" sz="2400" b="1" dirty="0"/>
              <a:t>The Value of Parks &amp; </a:t>
            </a:r>
            <a:r>
              <a:rPr lang="en-US" sz="2400" b="1" dirty="0" smtClean="0"/>
              <a:t>Recreation</a:t>
            </a:r>
          </a:p>
          <a:p>
            <a:endParaRPr lang="en-US" sz="2400" b="1" dirty="0"/>
          </a:p>
          <a:p>
            <a:r>
              <a:rPr lang="en-US" sz="2400" b="1" dirty="0" smtClean="0"/>
              <a:t>https</a:t>
            </a:r>
            <a:r>
              <a:rPr lang="en-US" sz="2400" b="1" dirty="0"/>
              <a:t>://www.youtube.com/watch?v=37_uEYeMJSA</a:t>
            </a:r>
          </a:p>
        </p:txBody>
      </p:sp>
      <p:sp>
        <p:nvSpPr>
          <p:cNvPr id="10" name="Rectangle 9"/>
          <p:cNvSpPr/>
          <p:nvPr/>
        </p:nvSpPr>
        <p:spPr>
          <a:xfrm>
            <a:off x="0" y="0"/>
            <a:ext cx="5714999" cy="400110"/>
          </a:xfrm>
          <a:prstGeom prst="rect">
            <a:avLst/>
          </a:prstGeom>
        </p:spPr>
        <p:txBody>
          <a:bodyPr wrap="square">
            <a:spAutoFit/>
          </a:bodyPr>
          <a:lstStyle/>
          <a:p>
            <a:r>
              <a:rPr lang="en-US" sz="2000" b="1" dirty="0">
                <a:solidFill>
                  <a:schemeClr val="bg1"/>
                </a:solidFill>
                <a:latin typeface="Eras Bold ITC" panose="020B0907030504020204" pitchFamily="34" charset="0"/>
              </a:rPr>
              <a:t>The Value of Parks &amp; Recreation</a:t>
            </a:r>
          </a:p>
        </p:txBody>
      </p:sp>
      <p:pic>
        <p:nvPicPr>
          <p:cNvPr id="4" name="37_uEYeMJSA"/>
          <p:cNvPicPr>
            <a:picLocks noRot="1" noChangeAspect="1"/>
          </p:cNvPicPr>
          <p:nvPr>
            <a:videoFile r:link="rId1"/>
          </p:nvPr>
        </p:nvPicPr>
        <p:blipFill>
          <a:blip r:embed="rId5"/>
          <a:stretch>
            <a:fillRect/>
          </a:stretch>
        </p:blipFill>
        <p:spPr>
          <a:xfrm>
            <a:off x="38101" y="481652"/>
            <a:ext cx="8000999" cy="6396335"/>
          </a:xfrm>
          <a:prstGeom prst="rect">
            <a:avLst/>
          </a:prstGeom>
        </p:spPr>
      </p:pic>
    </p:spTree>
    <p:extLst>
      <p:ext uri="{BB962C8B-B14F-4D97-AF65-F5344CB8AC3E}">
        <p14:creationId xmlns:p14="http://schemas.microsoft.com/office/powerpoint/2010/main" val="22649967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04800" y="1219200"/>
            <a:ext cx="7467600" cy="1015663"/>
          </a:xfrm>
          <a:prstGeom prst="rect">
            <a:avLst/>
          </a:prstGeom>
        </p:spPr>
        <p:txBody>
          <a:bodyPr wrap="square">
            <a:spAutoFit/>
          </a:bodyPr>
          <a:lstStyle/>
          <a:p>
            <a:r>
              <a:rPr lang="en-US" b="1" dirty="0" smtClean="0"/>
              <a:t>Please Insert:</a:t>
            </a:r>
          </a:p>
          <a:p>
            <a:endParaRPr lang="en-US" b="1" dirty="0"/>
          </a:p>
          <a:p>
            <a:r>
              <a:rPr lang="en-US" sz="2400" b="1" dirty="0" smtClean="0"/>
              <a:t>Healing Waters</a:t>
            </a:r>
          </a:p>
        </p:txBody>
      </p:sp>
      <p:sp>
        <p:nvSpPr>
          <p:cNvPr id="10" name="Rectangle 9"/>
          <p:cNvSpPr/>
          <p:nvPr/>
        </p:nvSpPr>
        <p:spPr>
          <a:xfrm>
            <a:off x="1" y="0"/>
            <a:ext cx="4038600" cy="400110"/>
          </a:xfrm>
          <a:prstGeom prst="rect">
            <a:avLst/>
          </a:prstGeom>
        </p:spPr>
        <p:txBody>
          <a:bodyPr wrap="square">
            <a:spAutoFit/>
          </a:bodyPr>
          <a:lstStyle/>
          <a:p>
            <a:r>
              <a:rPr lang="en-US" sz="2000" cap="small" dirty="0">
                <a:solidFill>
                  <a:schemeClr val="bg1"/>
                </a:solidFill>
                <a:latin typeface="Eras Bold ITC" panose="020B0907030504020204" pitchFamily="34" charset="0"/>
              </a:rPr>
              <a:t>Healing Waters</a:t>
            </a:r>
          </a:p>
        </p:txBody>
      </p:sp>
      <p:pic>
        <p:nvPicPr>
          <p:cNvPr id="5" name="_ZLoSPEE2io"/>
          <p:cNvPicPr>
            <a:picLocks noRot="1" noChangeAspect="1"/>
          </p:cNvPicPr>
          <p:nvPr>
            <a:videoFile r:link="rId1"/>
          </p:nvPr>
        </p:nvPicPr>
        <p:blipFill>
          <a:blip r:embed="rId5"/>
          <a:stretch>
            <a:fillRect/>
          </a:stretch>
        </p:blipFill>
        <p:spPr>
          <a:xfrm>
            <a:off x="21167" y="486649"/>
            <a:ext cx="8034867" cy="6400800"/>
          </a:xfrm>
          <a:prstGeom prst="rect">
            <a:avLst/>
          </a:prstGeom>
        </p:spPr>
      </p:pic>
    </p:spTree>
    <p:extLst>
      <p:ext uri="{BB962C8B-B14F-4D97-AF65-F5344CB8AC3E}">
        <p14:creationId xmlns:p14="http://schemas.microsoft.com/office/powerpoint/2010/main" val="1020442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04800" y="1219200"/>
            <a:ext cx="7467600" cy="1754326"/>
          </a:xfrm>
          <a:prstGeom prst="rect">
            <a:avLst/>
          </a:prstGeom>
        </p:spPr>
        <p:txBody>
          <a:bodyPr wrap="square">
            <a:spAutoFit/>
          </a:bodyPr>
          <a:lstStyle/>
          <a:p>
            <a:r>
              <a:rPr lang="en-US" b="1" dirty="0" smtClean="0"/>
              <a:t>Please Insert:</a:t>
            </a:r>
          </a:p>
          <a:p>
            <a:endParaRPr lang="en-US" b="1" dirty="0"/>
          </a:p>
          <a:p>
            <a:r>
              <a:rPr lang="en-US" sz="2400" b="1" dirty="0" smtClean="0"/>
              <a:t>Parks </a:t>
            </a:r>
            <a:r>
              <a:rPr lang="en-US" sz="2400" b="1" dirty="0"/>
              <a:t>and Recreation: Benefits of </a:t>
            </a:r>
            <a:r>
              <a:rPr lang="en-US" sz="2400" b="1" dirty="0" smtClean="0"/>
              <a:t>Leisure</a:t>
            </a:r>
          </a:p>
          <a:p>
            <a:endParaRPr lang="en-US" sz="2400" b="1" dirty="0" smtClean="0"/>
          </a:p>
          <a:p>
            <a:r>
              <a:rPr lang="en-US" sz="2400" b="1" dirty="0"/>
              <a:t> https://www.youtube.com/watch?v=IDGF1h6TWJo</a:t>
            </a:r>
            <a:endParaRPr lang="en-US" sz="2400" dirty="0"/>
          </a:p>
        </p:txBody>
      </p:sp>
      <p:sp>
        <p:nvSpPr>
          <p:cNvPr id="10" name="Rectangle 9"/>
          <p:cNvSpPr/>
          <p:nvPr/>
        </p:nvSpPr>
        <p:spPr>
          <a:xfrm>
            <a:off x="0" y="0"/>
            <a:ext cx="6172199" cy="400110"/>
          </a:xfrm>
          <a:prstGeom prst="rect">
            <a:avLst/>
          </a:prstGeom>
        </p:spPr>
        <p:txBody>
          <a:bodyPr wrap="square">
            <a:spAutoFit/>
          </a:bodyPr>
          <a:lstStyle/>
          <a:p>
            <a:r>
              <a:rPr lang="en-US" sz="2000" cap="small" dirty="0">
                <a:solidFill>
                  <a:schemeClr val="bg1"/>
                </a:solidFill>
                <a:latin typeface="Eras Bold ITC" panose="020B0907030504020204" pitchFamily="34" charset="0"/>
              </a:rPr>
              <a:t>Parks and Recreation: Benefits of Leisure</a:t>
            </a:r>
          </a:p>
        </p:txBody>
      </p:sp>
      <p:pic>
        <p:nvPicPr>
          <p:cNvPr id="4" name="IDGF1h6TWJo"/>
          <p:cNvPicPr>
            <a:picLocks noRot="1" noChangeAspect="1"/>
          </p:cNvPicPr>
          <p:nvPr>
            <a:videoFile r:link="rId1"/>
          </p:nvPr>
        </p:nvPicPr>
        <p:blipFill>
          <a:blip r:embed="rId5"/>
          <a:stretch>
            <a:fillRect/>
          </a:stretch>
        </p:blipFill>
        <p:spPr>
          <a:xfrm>
            <a:off x="16404" y="477904"/>
            <a:ext cx="7984596" cy="6396335"/>
          </a:xfrm>
          <a:prstGeom prst="rect">
            <a:avLst/>
          </a:prstGeom>
        </p:spPr>
      </p:pic>
    </p:spTree>
    <p:extLst>
      <p:ext uri="{BB962C8B-B14F-4D97-AF65-F5344CB8AC3E}">
        <p14:creationId xmlns:p14="http://schemas.microsoft.com/office/powerpoint/2010/main" val="20040382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www.nature-rx.org (part 1)</a:t>
            </a:r>
            <a:endParaRPr lang="en-US" sz="2400" cap="small" dirty="0">
              <a:solidFill>
                <a:schemeClr val="bg1"/>
              </a:solidFill>
              <a:latin typeface="Eras Bold ITC" panose="020B0907030504020204" pitchFamily="34" charset="0"/>
            </a:endParaRPr>
          </a:p>
        </p:txBody>
      </p:sp>
      <p:pic>
        <p:nvPicPr>
          <p:cNvPr id="5" name="gurYfn4vdCE"/>
          <p:cNvPicPr>
            <a:picLocks noRot="1" noChangeAspect="1"/>
          </p:cNvPicPr>
          <p:nvPr>
            <a:videoFile r:link="rId1"/>
          </p:nvPr>
        </p:nvPicPr>
        <p:blipFill>
          <a:blip r:embed="rId5"/>
          <a:stretch>
            <a:fillRect/>
          </a:stretch>
        </p:blipFill>
        <p:spPr>
          <a:xfrm>
            <a:off x="-17566" y="461665"/>
            <a:ext cx="8018566" cy="6396335"/>
          </a:xfrm>
          <a:prstGeom prst="rect">
            <a:avLst/>
          </a:prstGeom>
        </p:spPr>
      </p:pic>
    </p:spTree>
    <p:extLst>
      <p:ext uri="{BB962C8B-B14F-4D97-AF65-F5344CB8AC3E}">
        <p14:creationId xmlns:p14="http://schemas.microsoft.com/office/powerpoint/2010/main" val="102318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TQ8H4EK2vt4"/>
          <p:cNvPicPr>
            <a:picLocks noRot="1" noChangeAspect="1"/>
          </p:cNvPicPr>
          <p:nvPr>
            <a:videoFile r:link="rId1"/>
          </p:nvPr>
        </p:nvPicPr>
        <p:blipFill>
          <a:blip r:embed="rId5"/>
          <a:stretch>
            <a:fillRect/>
          </a:stretch>
        </p:blipFill>
        <p:spPr>
          <a:xfrm>
            <a:off x="-33867" y="461665"/>
            <a:ext cx="8018566" cy="6396335"/>
          </a:xfrm>
          <a:prstGeom prst="rect">
            <a:avLst/>
          </a:prstGeom>
        </p:spPr>
      </p:pic>
      <p:sp>
        <p:nvSpPr>
          <p:cNvPr id="11" name="Rectangle 10"/>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www.nature-rx.org (part 2)</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102318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6868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Deflate">
              <a:avLst>
                <a:gd name="adj" fmla="val 18750"/>
              </a:avLst>
            </a:prstTxWarp>
          </a:bodyPr>
          <a:lstStyle/>
          <a:p>
            <a:pPr algn="ctr"/>
            <a:r>
              <a:rPr lang="en-US" sz="3600" kern="10" spc="720" dirty="0">
                <a:ln>
                  <a:solidFill>
                    <a:srgbClr val="A99035"/>
                  </a:solidFill>
                </a:ln>
                <a:solidFill>
                  <a:schemeClr val="accent5">
                    <a:lumMod val="40000"/>
                    <a:lumOff val="60000"/>
                  </a:schemeClr>
                </a:solidFill>
                <a:effectLst>
                  <a:outerShdw dist="35921" dir="2700000" algn="ctr" rotWithShape="0">
                    <a:srgbClr val="4D4D4D">
                      <a:alpha val="79999"/>
                    </a:srgbClr>
                  </a:outerShdw>
                </a:effectLst>
                <a:latin typeface="Arial Black"/>
              </a:rPr>
              <a:t>What's happening in Recreation &amp; Leisure Services?</a:t>
            </a:r>
          </a:p>
        </p:txBody>
      </p:sp>
      <p:sp>
        <p:nvSpPr>
          <p:cNvPr id="10" name="Text Box 5"/>
          <p:cNvSpPr txBox="1">
            <a:spLocks noChangeArrowheads="1"/>
          </p:cNvSpPr>
          <p:nvPr/>
        </p:nvSpPr>
        <p:spPr bwMode="auto">
          <a:xfrm>
            <a:off x="228600" y="3429000"/>
            <a:ext cx="8686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2400" b="0" dirty="0" smtClean="0">
                <a:solidFill>
                  <a:schemeClr val="tx1"/>
                </a:solidFill>
                <a:latin typeface="Arial" charset="0"/>
                <a:sym typeface="Wingdings 2" pitchFamily="18" charset="2"/>
              </a:rPr>
              <a:t>  		</a:t>
            </a:r>
            <a:r>
              <a:rPr lang="en-US" altLang="en-US" sz="2400" dirty="0" smtClean="0">
                <a:solidFill>
                  <a:srgbClr val="00FF00"/>
                </a:solidFill>
                <a:effectLst>
                  <a:outerShdw blurRad="38100" dist="38100" dir="2700000" algn="tl">
                    <a:srgbClr val="000000">
                      <a:alpha val="43137"/>
                    </a:srgbClr>
                  </a:outerShdw>
                </a:effectLst>
                <a:latin typeface="Arial" charset="0"/>
                <a:sym typeface="Wingdings 2" pitchFamily="18" charset="2"/>
              </a:rPr>
              <a:t>Changing </a:t>
            </a:r>
            <a:r>
              <a:rPr lang="en-US" altLang="en-US" sz="2400" dirty="0">
                <a:solidFill>
                  <a:srgbClr val="00FF00"/>
                </a:solidFill>
                <a:effectLst>
                  <a:outerShdw blurRad="38100" dist="38100" dir="2700000" algn="tl">
                    <a:srgbClr val="000000">
                      <a:alpha val="43137"/>
                    </a:srgbClr>
                  </a:outerShdw>
                </a:effectLst>
                <a:latin typeface="Arial" charset="0"/>
                <a:sym typeface="Wingdings 2" pitchFamily="18" charset="2"/>
              </a:rPr>
              <a:t>public values &amp; </a:t>
            </a:r>
            <a:r>
              <a:rPr lang="en-US" altLang="en-US" sz="2400" dirty="0" smtClean="0">
                <a:solidFill>
                  <a:srgbClr val="00FF00"/>
                </a:solidFill>
                <a:effectLst>
                  <a:outerShdw blurRad="38100" dist="38100" dir="2700000" algn="tl">
                    <a:srgbClr val="000000">
                      <a:alpha val="43137"/>
                    </a:srgbClr>
                  </a:outerShdw>
                </a:effectLst>
                <a:latin typeface="Arial" charset="0"/>
                <a:sym typeface="Wingdings 2" pitchFamily="18" charset="2"/>
              </a:rPr>
              <a:t>expectations </a:t>
            </a:r>
            <a:r>
              <a:rPr lang="en-US" altLang="en-US" sz="2400" dirty="0">
                <a:solidFill>
                  <a:srgbClr val="00FF00"/>
                </a:solidFill>
                <a:effectLst>
                  <a:outerShdw blurRad="38100" dist="38100" dir="2700000" algn="tl">
                    <a:srgbClr val="000000">
                      <a:alpha val="43137"/>
                    </a:srgbClr>
                  </a:outerShdw>
                </a:effectLst>
                <a:latin typeface="Arial" charset="0"/>
                <a:sym typeface="Wingdings 2" pitchFamily="18" charset="2"/>
              </a:rPr>
              <a:t>of land </a:t>
            </a:r>
            <a:r>
              <a:rPr lang="en-US" altLang="en-US" sz="2400" dirty="0" smtClean="0">
                <a:solidFill>
                  <a:srgbClr val="00FF00"/>
                </a:solidFill>
                <a:effectLst>
                  <a:outerShdw blurRad="38100" dist="38100" dir="2700000" algn="tl">
                    <a:srgbClr val="000000">
                      <a:alpha val="43137"/>
                    </a:srgbClr>
                  </a:outerShdw>
                </a:effectLst>
                <a:latin typeface="Arial" charset="0"/>
                <a:sym typeface="Wingdings 2" pitchFamily="18" charset="2"/>
              </a:rPr>
              <a:t>	management </a:t>
            </a:r>
            <a:r>
              <a:rPr lang="en-US" altLang="en-US" sz="2400" dirty="0">
                <a:solidFill>
                  <a:srgbClr val="00FF00"/>
                </a:solidFill>
                <a:effectLst>
                  <a:outerShdw blurRad="38100" dist="38100" dir="2700000" algn="tl">
                    <a:srgbClr val="000000">
                      <a:alpha val="43137"/>
                    </a:srgbClr>
                  </a:outerShdw>
                </a:effectLst>
                <a:latin typeface="Arial" charset="0"/>
                <a:sym typeface="Wingdings 2" pitchFamily="18" charset="2"/>
              </a:rPr>
              <a:t>agencies</a:t>
            </a:r>
          </a:p>
        </p:txBody>
      </p:sp>
      <p:sp>
        <p:nvSpPr>
          <p:cNvPr id="11" name="Text Box 6"/>
          <p:cNvSpPr txBox="1">
            <a:spLocks noChangeArrowheads="1"/>
          </p:cNvSpPr>
          <p:nvPr/>
        </p:nvSpPr>
        <p:spPr bwMode="auto">
          <a:xfrm>
            <a:off x="228600" y="2286000"/>
            <a:ext cx="8610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2400" dirty="0" smtClean="0">
                <a:solidFill>
                  <a:schemeClr val="accent5">
                    <a:lumMod val="40000"/>
                    <a:lumOff val="60000"/>
                  </a:schemeClr>
                </a:solidFill>
                <a:latin typeface="Arial" charset="0"/>
                <a:sym typeface="Wingdings 2" pitchFamily="18" charset="2"/>
              </a:rPr>
              <a:t>	</a:t>
            </a:r>
            <a:r>
              <a:rPr lang="en-US" altLang="en-US" sz="2400" dirty="0" smtClean="0">
                <a:solidFill>
                  <a:schemeClr val="accent4">
                    <a:lumMod val="50000"/>
                  </a:schemeClr>
                </a:solidFill>
                <a:latin typeface="Arial" charset="0"/>
                <a:sym typeface="Wingdings 2" pitchFamily="18" charset="2"/>
              </a:rPr>
              <a:t>	</a:t>
            </a:r>
            <a:r>
              <a:rPr lang="en-US" altLang="en-US" sz="2400" dirty="0" smtClean="0">
                <a:solidFill>
                  <a:schemeClr val="accent5">
                    <a:lumMod val="75000"/>
                  </a:schemeClr>
                </a:solidFill>
                <a:latin typeface="Arial" charset="0"/>
                <a:sym typeface="Wingdings 2" pitchFamily="18" charset="2"/>
              </a:rPr>
              <a:t>Growing </a:t>
            </a:r>
            <a:r>
              <a:rPr lang="en-US" altLang="en-US" sz="2400" dirty="0">
                <a:solidFill>
                  <a:schemeClr val="accent5">
                    <a:lumMod val="75000"/>
                  </a:schemeClr>
                </a:solidFill>
                <a:latin typeface="Arial" charset="0"/>
                <a:sym typeface="Wingdings 2" pitchFamily="18" charset="2"/>
              </a:rPr>
              <a:t>recognition of how much recreation </a:t>
            </a:r>
            <a:r>
              <a:rPr lang="en-US" altLang="en-US" sz="2400" dirty="0" smtClean="0">
                <a:solidFill>
                  <a:schemeClr val="accent5">
                    <a:lumMod val="75000"/>
                  </a:schemeClr>
                </a:solidFill>
                <a:latin typeface="Arial" charset="0"/>
                <a:sym typeface="Wingdings 2" pitchFamily="18" charset="2"/>
              </a:rPr>
              <a:t>	contributes </a:t>
            </a:r>
            <a:r>
              <a:rPr lang="en-US" altLang="en-US" sz="2400" dirty="0">
                <a:solidFill>
                  <a:schemeClr val="accent5">
                    <a:lumMod val="75000"/>
                  </a:schemeClr>
                </a:solidFill>
                <a:latin typeface="Arial" charset="0"/>
                <a:sym typeface="Wingdings 2" pitchFamily="18" charset="2"/>
              </a:rPr>
              <a:t>to the quality of our lives</a:t>
            </a:r>
            <a:r>
              <a:rPr lang="en-US" altLang="en-US" sz="2400" b="0" dirty="0">
                <a:solidFill>
                  <a:schemeClr val="accent5">
                    <a:lumMod val="75000"/>
                  </a:schemeClr>
                </a:solidFill>
                <a:latin typeface="Arial" charset="0"/>
                <a:sym typeface="Wingdings 2" pitchFamily="18" charset="2"/>
              </a:rPr>
              <a:t> </a:t>
            </a:r>
          </a:p>
        </p:txBody>
      </p:sp>
      <p:grpSp>
        <p:nvGrpSpPr>
          <p:cNvPr id="15" name="Group 14"/>
          <p:cNvGrpSpPr/>
          <p:nvPr/>
        </p:nvGrpSpPr>
        <p:grpSpPr>
          <a:xfrm flipH="1">
            <a:off x="356463" y="2362200"/>
            <a:ext cx="603250" cy="536574"/>
            <a:chOff x="1517650" y="374650"/>
            <a:chExt cx="6108700" cy="6108700"/>
          </a:xfrm>
        </p:grpSpPr>
        <p:sp>
          <p:nvSpPr>
            <p:cNvPr id="16" name="Oval 15"/>
            <p:cNvSpPr/>
            <p:nvPr/>
          </p:nvSpPr>
          <p:spPr>
            <a:xfrm>
              <a:off x="2743200" y="1447800"/>
              <a:ext cx="3581400" cy="396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3" cstate="print">
              <a:clrChange>
                <a:clrFrom>
                  <a:srgbClr val="FFFFFF"/>
                </a:clrFrom>
                <a:clrTo>
                  <a:srgbClr val="FFFFFF">
                    <a:alpha val="0"/>
                  </a:srgbClr>
                </a:clrTo>
              </a:clrChange>
              <a:duotone>
                <a:prstClr val="black"/>
                <a:schemeClr val="accent5">
                  <a:lumMod val="50000"/>
                  <a:tint val="45000"/>
                  <a:satMod val="400000"/>
                </a:schemeClr>
              </a:duotone>
              <a:extLst>
                <a:ext uri="{BEBA8EAE-BF5A-486C-A8C5-ECC9F3942E4B}">
                  <a14:imgProps xmlns:a14="http://schemas.microsoft.com/office/drawing/2010/main">
                    <a14:imgLayer r:embed="rId4">
                      <a14:imgEffect>
                        <a14:artisticPencilSketch/>
                      </a14:imgEffect>
                    </a14:imgLayer>
                  </a14:imgProps>
                </a:ext>
                <a:ext uri="{28A0092B-C50C-407E-A947-70E740481C1C}">
                  <a14:useLocalDpi xmlns:a14="http://schemas.microsoft.com/office/drawing/2010/main" val="0"/>
                </a:ext>
              </a:extLst>
            </a:blip>
            <a:stretch>
              <a:fillRect/>
            </a:stretch>
          </p:blipFill>
          <p:spPr>
            <a:xfrm>
              <a:off x="1517650" y="374650"/>
              <a:ext cx="6108700" cy="6108700"/>
            </a:xfrm>
            <a:prstGeom prst="rect">
              <a:avLst/>
            </a:prstGeom>
          </p:spPr>
        </p:pic>
      </p:grpSp>
      <p:grpSp>
        <p:nvGrpSpPr>
          <p:cNvPr id="18" name="Group 17"/>
          <p:cNvGrpSpPr/>
          <p:nvPr/>
        </p:nvGrpSpPr>
        <p:grpSpPr>
          <a:xfrm flipH="1">
            <a:off x="368438" y="3505200"/>
            <a:ext cx="603250" cy="536574"/>
            <a:chOff x="1517650" y="374650"/>
            <a:chExt cx="6108700" cy="6108700"/>
          </a:xfrm>
        </p:grpSpPr>
        <p:sp>
          <p:nvSpPr>
            <p:cNvPr id="19" name="Oval 18"/>
            <p:cNvSpPr/>
            <p:nvPr/>
          </p:nvSpPr>
          <p:spPr>
            <a:xfrm>
              <a:off x="2743200" y="1447800"/>
              <a:ext cx="3581400" cy="396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17650" y="374650"/>
              <a:ext cx="6108700" cy="6108700"/>
            </a:xfrm>
            <a:prstGeom prst="rect">
              <a:avLst/>
            </a:prstGeom>
            <a:ln>
              <a:noFill/>
            </a:ln>
            <a:effectLst>
              <a:outerShdw blurRad="190500" algn="tl" rotWithShape="0">
                <a:srgbClr val="000000">
                  <a:alpha val="70000"/>
                </a:srgbClr>
              </a:outerShdw>
            </a:effectLst>
          </p:spPr>
        </p:pic>
      </p:grpSp>
      <p:sp>
        <p:nvSpPr>
          <p:cNvPr id="21" name="Rectangle 20"/>
          <p:cNvSpPr/>
          <p:nvPr/>
        </p:nvSpPr>
        <p:spPr>
          <a:xfrm rot="21335825">
            <a:off x="410239" y="4962472"/>
            <a:ext cx="8236250" cy="1271091"/>
          </a:xfrm>
          <a:prstGeom prst="rect">
            <a:avLst/>
          </a:prstGeom>
        </p:spPr>
        <p:txBody>
          <a:bodyPr wrap="square">
            <a:prstTxWarp prst="textCascadeUp">
              <a:avLst/>
            </a:prstTxWarp>
            <a:spAutoFit/>
          </a:bodyPr>
          <a:lstStyle/>
          <a:p>
            <a:r>
              <a:rPr lang="en-US" dirty="0" smtClean="0">
                <a:solidFill>
                  <a:srgbClr val="FF0000"/>
                </a:solidFill>
                <a:effectLst>
                  <a:outerShdw blurRad="38100" dist="38100" dir="2700000" algn="tl">
                    <a:srgbClr val="000000">
                      <a:alpha val="43137"/>
                    </a:srgbClr>
                  </a:outerShdw>
                </a:effectLst>
                <a:latin typeface="Cooper Black" panose="0208090404030B020404" pitchFamily="18" charset="0"/>
                <a:ea typeface="Ebrima" panose="02000000000000000000" pitchFamily="2" charset="0"/>
                <a:cs typeface="Ebrima" panose="02000000000000000000" pitchFamily="2" charset="0"/>
              </a:rPr>
              <a:t>How have Federal agencies responded</a:t>
            </a:r>
            <a:r>
              <a:rPr lang="en-US" dirty="0" smtClean="0">
                <a:solidFill>
                  <a:srgbClr val="FF0000"/>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a:t>
            </a:r>
            <a:endParaRPr lang="en-US" dirty="0">
              <a:solidFill>
                <a:srgbClr val="FF0000"/>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endParaRPr>
          </a:p>
        </p:txBody>
      </p:sp>
      <p:sp>
        <p:nvSpPr>
          <p:cNvPr id="22" name="Rectangle 21"/>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0333959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0" fill="hold"/>
                                        <p:tgtEl>
                                          <p:spTgt spid="21"/>
                                        </p:tgtEl>
                                        <p:attrNameLst>
                                          <p:attrName>ppt_w</p:attrName>
                                        </p:attrNameLst>
                                      </p:cBhvr>
                                      <p:tavLst>
                                        <p:tav tm="0">
                                          <p:val>
                                            <p:fltVal val="0"/>
                                          </p:val>
                                        </p:tav>
                                        <p:tav tm="100000">
                                          <p:val>
                                            <p:strVal val="#ppt_w"/>
                                          </p:val>
                                        </p:tav>
                                      </p:tavLst>
                                    </p:anim>
                                    <p:anim calcmode="lin" valueType="num">
                                      <p:cBhvr>
                                        <p:cTn id="8" dur="5000" fill="hold"/>
                                        <p:tgtEl>
                                          <p:spTgt spid="21"/>
                                        </p:tgtEl>
                                        <p:attrNameLst>
                                          <p:attrName>ppt_h</p:attrName>
                                        </p:attrNameLst>
                                      </p:cBhvr>
                                      <p:tavLst>
                                        <p:tav tm="0">
                                          <p:val>
                                            <p:fltVal val="0"/>
                                          </p:val>
                                        </p:tav>
                                        <p:tav tm="100000">
                                          <p:val>
                                            <p:strVal val="#ppt_h"/>
                                          </p:val>
                                        </p:tav>
                                      </p:tavLst>
                                    </p:anim>
                                    <p:animEffect transition="in" filter="fade">
                                      <p:cBhvr>
                                        <p:cTn id="9" dur="5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609599"/>
            <a:ext cx="4953000" cy="6040129"/>
          </a:xfrm>
          <a:prstGeom prst="rect">
            <a:avLst/>
          </a:prstGeom>
          <a:noFill/>
          <a:ln w="19050">
            <a:solidFill>
              <a:schemeClr val="bg1"/>
            </a:solidFill>
            <a:miter lim="800000"/>
            <a:headEnd/>
            <a:tailEnd/>
          </a:ln>
          <a:effectLst>
            <a:outerShdw blurRad="50800" dist="38100" dir="2700000" sx="101000" sy="101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39268">
            <a:off x="5780751" y="838200"/>
            <a:ext cx="2133600" cy="1743704"/>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688281"/>
            <a:ext cx="2529324" cy="1600838"/>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855786">
            <a:off x="6249089" y="2472463"/>
            <a:ext cx="2324100" cy="153352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1300930">
            <a:off x="6015668" y="2932978"/>
            <a:ext cx="2371725" cy="176212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9"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64380">
            <a:off x="6306995" y="3718153"/>
            <a:ext cx="2362200" cy="152400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0"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21030186">
            <a:off x="5943600" y="4606744"/>
            <a:ext cx="2362200" cy="144780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1"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66823" y="5105400"/>
            <a:ext cx="2372377" cy="1461464"/>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14"/>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502241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204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596900"/>
            <a:ext cx="4724400" cy="60839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3" name="Rectangle 2"/>
          <p:cNvSpPr/>
          <p:nvPr/>
        </p:nvSpPr>
        <p:spPr>
          <a:xfrm>
            <a:off x="5105400" y="1002586"/>
            <a:ext cx="3886200" cy="5632311"/>
          </a:xfrm>
          <a:prstGeom prst="rect">
            <a:avLst/>
          </a:prstGeom>
        </p:spPr>
        <p:txBody>
          <a:bodyPr wrap="square">
            <a:spAutoFit/>
          </a:bodyPr>
          <a:lstStyle/>
          <a:p>
            <a:r>
              <a:rPr lang="en-US" sz="2000" dirty="0" smtClean="0">
                <a:latin typeface="Arial Rounded MT Bold" panose="020F0704030504030204" pitchFamily="34" charset="0"/>
              </a:rPr>
              <a:t>“Outdoor </a:t>
            </a:r>
            <a:r>
              <a:rPr lang="en-US" sz="2000" dirty="0">
                <a:latin typeface="Arial Rounded MT Bold" panose="020F0704030504030204" pitchFamily="34" charset="0"/>
              </a:rPr>
              <a:t>recreation is fun -- and so much more</a:t>
            </a:r>
            <a:r>
              <a:rPr lang="en-US" sz="2000" dirty="0" smtClean="0">
                <a:latin typeface="Arial Rounded MT Bold" panose="020F0704030504030204" pitchFamily="34" charset="0"/>
              </a:rPr>
              <a:t>.” </a:t>
            </a:r>
          </a:p>
          <a:p>
            <a:endParaRPr lang="en-US" sz="2000" dirty="0">
              <a:latin typeface="Arial Rounded MT Bold" panose="020F0704030504030204" pitchFamily="34" charset="0"/>
            </a:endParaRPr>
          </a:p>
          <a:p>
            <a:r>
              <a:rPr lang="en-US" sz="2000" dirty="0" smtClean="0">
                <a:latin typeface="Arial Rounded MT Bold" panose="020F0704030504030204" pitchFamily="34" charset="0"/>
              </a:rPr>
              <a:t>“Participation </a:t>
            </a:r>
            <a:r>
              <a:rPr lang="en-US" sz="2000" dirty="0">
                <a:latin typeface="Arial Rounded MT Bold" panose="020F0704030504030204" pitchFamily="34" charset="0"/>
              </a:rPr>
              <a:t>in recreational activities is the way that most Americans come </a:t>
            </a:r>
            <a:r>
              <a:rPr lang="en-US" sz="2000" dirty="0" smtClean="0">
                <a:latin typeface="Arial Rounded MT Bold" panose="020F0704030504030204" pitchFamily="34" charset="0"/>
              </a:rPr>
              <a:t>to know </a:t>
            </a:r>
            <a:r>
              <a:rPr lang="en-US" sz="2000" dirty="0">
                <a:latin typeface="Arial Rounded MT Bold" panose="020F0704030504030204" pitchFamily="34" charset="0"/>
              </a:rPr>
              <a:t>their National Forests and </a:t>
            </a:r>
            <a:r>
              <a:rPr lang="en-US" sz="2000" dirty="0" smtClean="0">
                <a:latin typeface="Arial Rounded MT Bold" panose="020F0704030504030204" pitchFamily="34" charset="0"/>
              </a:rPr>
              <a:t>Grasslands.”</a:t>
            </a:r>
          </a:p>
          <a:p>
            <a:endParaRPr lang="en-US" sz="2000" dirty="0">
              <a:latin typeface="Arial Rounded MT Bold" panose="020F0704030504030204" pitchFamily="34" charset="0"/>
            </a:endParaRPr>
          </a:p>
          <a:p>
            <a:r>
              <a:rPr lang="en-US" sz="2000" dirty="0" smtClean="0">
                <a:latin typeface="Arial Rounded MT Bold" panose="020F0704030504030204" pitchFamily="34" charset="0"/>
              </a:rPr>
              <a:t>“Recreation </a:t>
            </a:r>
            <a:r>
              <a:rPr lang="en-US" sz="2000" dirty="0">
                <a:latin typeface="Arial Rounded MT Bold" panose="020F0704030504030204" pitchFamily="34" charset="0"/>
              </a:rPr>
              <a:t>thereby contributes greatly to the physical, mental, </a:t>
            </a:r>
            <a:r>
              <a:rPr lang="en-US" sz="2000" dirty="0" smtClean="0">
                <a:latin typeface="Arial Rounded MT Bold" panose="020F0704030504030204" pitchFamily="34" charset="0"/>
              </a:rPr>
              <a:t>and spiritual </a:t>
            </a:r>
            <a:r>
              <a:rPr lang="en-US" sz="2000" dirty="0">
                <a:latin typeface="Arial Rounded MT Bold" panose="020F0704030504030204" pitchFamily="34" charset="0"/>
              </a:rPr>
              <a:t>health of individuals, bonds family and friends, instills pride in their heritage, </a:t>
            </a:r>
            <a:r>
              <a:rPr lang="en-US" sz="2000" dirty="0" smtClean="0">
                <a:latin typeface="Arial Rounded MT Bold" panose="020F0704030504030204" pitchFamily="34" charset="0"/>
              </a:rPr>
              <a:t>and provides </a:t>
            </a:r>
            <a:r>
              <a:rPr lang="en-US" sz="2000" dirty="0">
                <a:latin typeface="Arial Rounded MT Bold" panose="020F0704030504030204" pitchFamily="34" charset="0"/>
              </a:rPr>
              <a:t>economic benefits to communities, regions, and the nation</a:t>
            </a:r>
            <a:r>
              <a:rPr lang="en-US" sz="2000" dirty="0" smtClean="0">
                <a:latin typeface="Arial Rounded MT Bold" panose="020F0704030504030204" pitchFamily="34" charset="0"/>
              </a:rPr>
              <a:t>.”</a:t>
            </a:r>
            <a:endParaRPr lang="en-US" sz="2000" dirty="0">
              <a:latin typeface="Arial Rounded MT Bold" panose="020F0704030504030204" pitchFamily="34" charset="0"/>
            </a:endParaRPr>
          </a:p>
        </p:txBody>
      </p:sp>
      <p:sp>
        <p:nvSpPr>
          <p:cNvPr id="9" name="Rectangle 8"/>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41006915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2426" y="609600"/>
            <a:ext cx="5772974" cy="60198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239261">
            <a:off x="146498" y="1886816"/>
            <a:ext cx="2728924" cy="346536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2514600" y="618344"/>
            <a:ext cx="3048000" cy="16764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2895600" y="4183923"/>
            <a:ext cx="6096000" cy="130164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5693303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0110"/>
            <a:ext cx="9220200" cy="6457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458200" cy="419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prstTxWarp>
          </a:bodyPr>
          <a:lstStyle/>
          <a:p>
            <a:pPr algn="ctr"/>
            <a:endParaRPr lang="en-US" sz="1400" b="1" kern="10" spc="720" dirty="0">
              <a:ln>
                <a:solidFill>
                  <a:srgbClr val="A99035"/>
                </a:solidFill>
              </a:ln>
              <a:solidFill>
                <a:srgbClr val="FFFF00"/>
              </a:solidFill>
              <a:latin typeface="Lucida Console" panose="020B0609040504020204" pitchFamily="49" charset="0"/>
              <a:cs typeface="Aharoni" panose="02010803020104030203" pitchFamily="2" charset="-79"/>
            </a:endParaRPr>
          </a:p>
        </p:txBody>
      </p:sp>
      <p:sp>
        <p:nvSpPr>
          <p:cNvPr id="13" name="Text Box 6"/>
          <p:cNvSpPr txBox="1">
            <a:spLocks noChangeArrowheads="1"/>
          </p:cNvSpPr>
          <p:nvPr/>
        </p:nvSpPr>
        <p:spPr bwMode="auto">
          <a:xfrm rot="20815609">
            <a:off x="822979" y="3632307"/>
            <a:ext cx="7001284" cy="1313537"/>
          </a:xfrm>
          <a:prstGeom prst="rect">
            <a:avLst/>
          </a:prstGeom>
          <a:solidFill>
            <a:srgbClr val="FFFF66"/>
          </a:solidFill>
          <a:ln>
            <a:noFill/>
          </a:ln>
          <a:effectLst>
            <a:softEdge rad="317500"/>
          </a:effectLst>
          <a:extLst/>
        </p:spPr>
        <p:txBody>
          <a:bodyPr wrap="square">
            <a:prstTxWarp prst="textSlantDown">
              <a:avLst/>
            </a:prstTxWarp>
            <a:spAutoFit/>
            <a:scene3d>
              <a:camera prst="isometricOffAxis1Right"/>
              <a:lightRig rig="threePt" dir="t"/>
            </a:scene3d>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5400" dirty="0" smtClean="0">
                <a:solidFill>
                  <a:schemeClr val="bg1"/>
                </a:solidFill>
                <a:effectLst>
                  <a:outerShdw blurRad="38100" dist="38100" dir="2700000" algn="tl">
                    <a:srgbClr val="000000">
                      <a:alpha val="43137"/>
                    </a:srgbClr>
                  </a:outerShdw>
                </a:effectLst>
                <a:latin typeface="Iskoola Pota" panose="020B0502040204020203" pitchFamily="34" charset="0"/>
                <a:cs typeface="Iskoola Pota" panose="020B0502040204020203" pitchFamily="34" charset="0"/>
                <a:sym typeface="Wingdings 2" pitchFamily="18" charset="2"/>
              </a:rPr>
              <a:t>So what about BLM?</a:t>
            </a:r>
            <a:endParaRPr lang="en-US" altLang="en-US" sz="5400" b="0" dirty="0">
              <a:solidFill>
                <a:schemeClr val="bg1"/>
              </a:solidFill>
              <a:effectLst>
                <a:outerShdw blurRad="38100" dist="38100" dir="2700000" algn="tl">
                  <a:srgbClr val="000000">
                    <a:alpha val="43137"/>
                  </a:srgbClr>
                </a:outerShdw>
              </a:effectLst>
              <a:latin typeface="Iskoola Pota" panose="020B0502040204020203" pitchFamily="34" charset="0"/>
              <a:cs typeface="Iskoola Pota" panose="020B0502040204020203" pitchFamily="34" charset="0"/>
              <a:sym typeface="Wingdings 2" pitchFamily="18" charset="2"/>
            </a:endParaRPr>
          </a:p>
        </p:txBody>
      </p:sp>
      <p:sp>
        <p:nvSpPr>
          <p:cNvPr id="11" name="Rectangle 10"/>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40772027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351" y="609600"/>
            <a:ext cx="5771767" cy="28688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3643860"/>
            <a:ext cx="5768019" cy="30167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319603" y="920644"/>
            <a:ext cx="2590800" cy="2246769"/>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BLM changing the way we communicate</a:t>
            </a:r>
          </a:p>
          <a:p>
            <a:r>
              <a:rPr lang="en-US" sz="2800" b="1" dirty="0" smtClean="0">
                <a:effectLst>
                  <a:outerShdw blurRad="38100" dist="38100" dir="2700000" algn="tl">
                    <a:srgbClr val="000000">
                      <a:alpha val="43137"/>
                    </a:srgbClr>
                  </a:outerShdw>
                </a:effectLst>
              </a:rPr>
              <a:t>with our publics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804670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304800" y="1219200"/>
            <a:ext cx="7467600" cy="2554545"/>
          </a:xfrm>
          <a:prstGeom prst="rect">
            <a:avLst/>
          </a:prstGeom>
        </p:spPr>
        <p:txBody>
          <a:bodyPr wrap="square">
            <a:spAutoFit/>
          </a:bodyPr>
          <a:lstStyle/>
          <a:p>
            <a:r>
              <a:rPr lang="en-US" b="1" dirty="0" smtClean="0"/>
              <a:t>Please Insert:</a:t>
            </a:r>
          </a:p>
          <a:p>
            <a:endParaRPr lang="en-US" b="1" dirty="0"/>
          </a:p>
          <a:p>
            <a:r>
              <a:rPr lang="en-US" sz="2000" cap="small" dirty="0">
                <a:latin typeface="Eras Bold ITC" panose="020B0907030504020204" pitchFamily="34" charset="0"/>
              </a:rPr>
              <a:t>Recreation at the </a:t>
            </a:r>
            <a:r>
              <a:rPr lang="en-US" sz="2000" cap="small" dirty="0" smtClean="0">
                <a:latin typeface="Eras Bold ITC" panose="020B0907030504020204" pitchFamily="34" charset="0"/>
              </a:rPr>
              <a:t>BLM</a:t>
            </a:r>
          </a:p>
          <a:p>
            <a:endParaRPr lang="en-US" sz="2000" cap="small" dirty="0">
              <a:latin typeface="Eras Bold ITC" panose="020B0907030504020204" pitchFamily="34" charset="0"/>
            </a:endParaRPr>
          </a:p>
          <a:p>
            <a:r>
              <a:rPr lang="en-US" sz="2000" cap="small" dirty="0">
                <a:latin typeface="Eras Bold ITC" panose="020B0907030504020204" pitchFamily="34" charset="0"/>
              </a:rPr>
              <a:t>&lt;</a:t>
            </a:r>
            <a:r>
              <a:rPr lang="en-US" sz="2000" cap="small" dirty="0" err="1">
                <a:latin typeface="Eras Bold ITC" panose="020B0907030504020204" pitchFamily="34" charset="0"/>
              </a:rPr>
              <a:t>iframe</a:t>
            </a:r>
            <a:r>
              <a:rPr lang="en-US" sz="2000" cap="small" dirty="0">
                <a:latin typeface="Eras Bold ITC" panose="020B0907030504020204" pitchFamily="34" charset="0"/>
              </a:rPr>
              <a:t> width="560" height="315" </a:t>
            </a:r>
            <a:r>
              <a:rPr lang="en-US" sz="2000" cap="small" dirty="0" err="1">
                <a:latin typeface="Eras Bold ITC" panose="020B0907030504020204" pitchFamily="34" charset="0"/>
              </a:rPr>
              <a:t>src</a:t>
            </a:r>
            <a:r>
              <a:rPr lang="en-US" sz="2000" cap="small" dirty="0">
                <a:latin typeface="Eras Bold ITC" panose="020B0907030504020204" pitchFamily="34" charset="0"/>
              </a:rPr>
              <a:t>="https://www.youtube.com/embed/pbT6QZHf_sc" </a:t>
            </a:r>
            <a:r>
              <a:rPr lang="en-US" sz="2000" cap="small" dirty="0" err="1">
                <a:latin typeface="Eras Bold ITC" panose="020B0907030504020204" pitchFamily="34" charset="0"/>
              </a:rPr>
              <a:t>frameborder</a:t>
            </a:r>
            <a:r>
              <a:rPr lang="en-US" sz="2000" cap="small" dirty="0">
                <a:latin typeface="Eras Bold ITC" panose="020B0907030504020204" pitchFamily="34" charset="0"/>
              </a:rPr>
              <a:t>="0" </a:t>
            </a:r>
            <a:r>
              <a:rPr lang="en-US" sz="2000" cap="small" dirty="0" err="1">
                <a:latin typeface="Eras Bold ITC" panose="020B0907030504020204" pitchFamily="34" charset="0"/>
              </a:rPr>
              <a:t>allowfullscreen</a:t>
            </a:r>
            <a:r>
              <a:rPr lang="en-US" sz="2000" cap="small" dirty="0">
                <a:latin typeface="Eras Bold ITC" panose="020B0907030504020204" pitchFamily="34" charset="0"/>
              </a:rPr>
              <a:t>&gt;&lt;/</a:t>
            </a:r>
            <a:r>
              <a:rPr lang="en-US" sz="2000" cap="small" dirty="0" err="1">
                <a:latin typeface="Eras Bold ITC" panose="020B0907030504020204" pitchFamily="34" charset="0"/>
              </a:rPr>
              <a:t>iframe</a:t>
            </a:r>
            <a:r>
              <a:rPr lang="en-US" sz="2000" cap="small" dirty="0">
                <a:latin typeface="Eras Bold ITC" panose="020B0907030504020204" pitchFamily="34" charset="0"/>
              </a:rPr>
              <a:t>&gt;</a:t>
            </a:r>
            <a:endParaRPr lang="en-US" sz="2400" b="1" dirty="0" smtClean="0"/>
          </a:p>
          <a:p>
            <a:r>
              <a:rPr lang="en-US" sz="2400" b="1" dirty="0"/>
              <a:t> </a:t>
            </a:r>
            <a:endParaRPr lang="en-US" sz="2400" dirty="0"/>
          </a:p>
        </p:txBody>
      </p:sp>
      <p:sp>
        <p:nvSpPr>
          <p:cNvPr id="10" name="Rectangle 9"/>
          <p:cNvSpPr/>
          <p:nvPr/>
        </p:nvSpPr>
        <p:spPr>
          <a:xfrm>
            <a:off x="0" y="0"/>
            <a:ext cx="5105399" cy="400110"/>
          </a:xfrm>
          <a:prstGeom prst="rect">
            <a:avLst/>
          </a:prstGeom>
        </p:spPr>
        <p:txBody>
          <a:bodyPr wrap="square">
            <a:spAutoFit/>
          </a:bodyPr>
          <a:lstStyle/>
          <a:p>
            <a:r>
              <a:rPr lang="en-US" sz="2000" cap="small" dirty="0">
                <a:solidFill>
                  <a:schemeClr val="bg1"/>
                </a:solidFill>
                <a:latin typeface="Eras Bold ITC" panose="020B0907030504020204" pitchFamily="34" charset="0"/>
              </a:rPr>
              <a:t>Recreation at the BLM</a:t>
            </a:r>
          </a:p>
        </p:txBody>
      </p:sp>
      <p:pic>
        <p:nvPicPr>
          <p:cNvPr id="4" name="pbT6QZHf_sc"/>
          <p:cNvPicPr>
            <a:picLocks noRot="1" noChangeAspect="1"/>
          </p:cNvPicPr>
          <p:nvPr>
            <a:videoFile r:link="rId1"/>
          </p:nvPr>
        </p:nvPicPr>
        <p:blipFill>
          <a:blip r:embed="rId5"/>
          <a:stretch>
            <a:fillRect/>
          </a:stretch>
        </p:blipFill>
        <p:spPr>
          <a:xfrm>
            <a:off x="0" y="470409"/>
            <a:ext cx="8000999" cy="6396335"/>
          </a:xfrm>
          <a:prstGeom prst="rect">
            <a:avLst/>
          </a:prstGeom>
        </p:spPr>
      </p:pic>
    </p:spTree>
    <p:extLst>
      <p:ext uri="{BB962C8B-B14F-4D97-AF65-F5344CB8AC3E}">
        <p14:creationId xmlns:p14="http://schemas.microsoft.com/office/powerpoint/2010/main" val="32430842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359296">
            <a:off x="4532968" y="874310"/>
            <a:ext cx="3402343" cy="435529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95699" y="-7391400"/>
            <a:ext cx="2794715" cy="365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63784" y="2274101"/>
            <a:ext cx="3327816" cy="43552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152400" y="673731"/>
            <a:ext cx="4324040" cy="2677656"/>
          </a:xfrm>
          <a:prstGeom prst="rect">
            <a:avLst/>
          </a:prstGeom>
        </p:spPr>
        <p:txBody>
          <a:bodyPr wrap="square">
            <a:spAutoFit/>
          </a:bodyPr>
          <a:lstStyle/>
          <a:p>
            <a:pPr>
              <a:spcBef>
                <a:spcPts val="100"/>
              </a:spcBef>
              <a:spcAft>
                <a:spcPts val="100"/>
              </a:spcAft>
            </a:pPr>
            <a:r>
              <a:rPr lang="en-US" sz="2100" b="1" dirty="0" smtClean="0">
                <a:effectLst>
                  <a:outerShdw blurRad="38100" dist="38100" dir="2700000" algn="tl">
                    <a:srgbClr val="000000">
                      <a:alpha val="43137"/>
                    </a:srgbClr>
                  </a:outerShdw>
                </a:effectLst>
                <a:latin typeface="Kristen ITC" panose="03050502040202030202" pitchFamily="66" charset="0"/>
              </a:rPr>
              <a:t>SURVEYS</a:t>
            </a:r>
            <a:r>
              <a:rPr lang="en-US" sz="2100" b="1" dirty="0" smtClean="0">
                <a:effectLst>
                  <a:outerShdw blurRad="38100" dist="38100" dir="2700000" algn="tl">
                    <a:srgbClr val="000000">
                      <a:alpha val="43137"/>
                    </a:srgbClr>
                  </a:outerShdw>
                </a:effectLst>
              </a:rPr>
              <a:t> - This survey </a:t>
            </a:r>
            <a:r>
              <a:rPr lang="en-US" sz="2100" b="1" dirty="0">
                <a:effectLst>
                  <a:outerShdw blurRad="38100" dist="38100" dir="2700000" algn="tl">
                    <a:srgbClr val="000000">
                      <a:alpha val="43137"/>
                    </a:srgbClr>
                  </a:outerShdw>
                </a:effectLst>
              </a:rPr>
              <a:t>provides </a:t>
            </a:r>
            <a:r>
              <a:rPr lang="en-US" sz="2100" b="1" dirty="0" smtClean="0">
                <a:effectLst>
                  <a:outerShdw blurRad="38100" dist="38100" dir="2700000" algn="tl">
                    <a:srgbClr val="000000">
                      <a:alpha val="43137"/>
                    </a:srgbClr>
                  </a:outerShdw>
                </a:effectLst>
              </a:rPr>
              <a:t>data </a:t>
            </a:r>
            <a:r>
              <a:rPr lang="en-US" sz="2100" b="1" dirty="0">
                <a:effectLst>
                  <a:outerShdw blurRad="38100" dist="38100" dir="2700000" algn="tl">
                    <a:srgbClr val="000000">
                      <a:alpha val="43137"/>
                    </a:srgbClr>
                  </a:outerShdw>
                </a:effectLst>
              </a:rPr>
              <a:t>for reporting results using national performance measures required under the </a:t>
            </a:r>
            <a:r>
              <a:rPr lang="en-US" sz="2100" b="1" dirty="0" smtClean="0">
                <a:effectLst>
                  <a:outerShdw blurRad="38100" dist="38100" dir="2700000" algn="tl">
                    <a:srgbClr val="000000">
                      <a:alpha val="43137"/>
                    </a:srgbClr>
                  </a:outerShdw>
                </a:effectLst>
              </a:rPr>
              <a:t>Government </a:t>
            </a:r>
            <a:r>
              <a:rPr lang="en-US" sz="2100" b="1" dirty="0">
                <a:effectLst>
                  <a:outerShdw blurRad="38100" dist="38100" dir="2700000" algn="tl">
                    <a:srgbClr val="000000">
                      <a:alpha val="43137"/>
                    </a:srgbClr>
                  </a:outerShdw>
                </a:effectLst>
              </a:rPr>
              <a:t>Performance and Results Act </a:t>
            </a:r>
            <a:r>
              <a:rPr lang="en-US" sz="2100" b="1" dirty="0" smtClean="0">
                <a:effectLst>
                  <a:outerShdw blurRad="38100" dist="38100" dir="2700000" algn="tl">
                    <a:srgbClr val="000000">
                      <a:alpha val="43137"/>
                    </a:srgbClr>
                  </a:outerShdw>
                </a:effectLst>
              </a:rPr>
              <a:t>of 1993 and </a:t>
            </a:r>
            <a:r>
              <a:rPr lang="en-US" sz="2100" b="1" dirty="0">
                <a:effectLst>
                  <a:outerShdw blurRad="38100" dist="38100" dir="2700000" algn="tl">
                    <a:srgbClr val="000000">
                      <a:alpha val="43137"/>
                    </a:srgbClr>
                  </a:outerShdw>
                </a:effectLst>
              </a:rPr>
              <a:t>information regarding visitors’ satisfaction with value for fees paid. </a:t>
            </a:r>
            <a:endParaRPr lang="en-US" sz="2100" b="1" dirty="0" smtClean="0">
              <a:effectLst>
                <a:outerShdw blurRad="38100" dist="38100" dir="2700000" algn="tl">
                  <a:srgbClr val="000000">
                    <a:alpha val="43137"/>
                  </a:srgbClr>
                </a:outerShdw>
              </a:effectLst>
            </a:endParaRPr>
          </a:p>
        </p:txBody>
      </p:sp>
      <p:sp>
        <p:nvSpPr>
          <p:cNvPr id="13" name="Rectangle 12"/>
          <p:cNvSpPr/>
          <p:nvPr/>
        </p:nvSpPr>
        <p:spPr>
          <a:xfrm>
            <a:off x="168639" y="3082607"/>
            <a:ext cx="4307802" cy="3452227"/>
          </a:xfrm>
          <a:prstGeom prst="rect">
            <a:avLst/>
          </a:prstGeom>
        </p:spPr>
        <p:txBody>
          <a:bodyPr wrap="square">
            <a:spAutoFit/>
          </a:bodyPr>
          <a:lstStyle/>
          <a:p>
            <a:pPr>
              <a:spcBef>
                <a:spcPts val="100"/>
              </a:spcBef>
              <a:spcAft>
                <a:spcPts val="100"/>
              </a:spcAft>
            </a:pPr>
            <a:endParaRPr lang="en-US" sz="2100" b="1" dirty="0">
              <a:effectLst>
                <a:outerShdw blurRad="38100" dist="38100" dir="2700000" algn="tl">
                  <a:srgbClr val="000000">
                    <a:alpha val="43137"/>
                  </a:srgbClr>
                </a:outerShdw>
              </a:effectLst>
            </a:endParaRPr>
          </a:p>
          <a:p>
            <a:pPr>
              <a:spcBef>
                <a:spcPts val="100"/>
              </a:spcBef>
              <a:spcAft>
                <a:spcPts val="100"/>
              </a:spcAft>
            </a:pPr>
            <a:r>
              <a:rPr lang="en-US" sz="2100" b="1" dirty="0">
                <a:solidFill>
                  <a:srgbClr val="00FFFF"/>
                </a:solidFill>
                <a:effectLst>
                  <a:outerShdw blurRad="38100" dist="38100" dir="2700000" algn="tl">
                    <a:srgbClr val="000000">
                      <a:alpha val="43137"/>
                    </a:srgbClr>
                  </a:outerShdw>
                </a:effectLst>
              </a:rPr>
              <a:t>G</a:t>
            </a:r>
            <a:r>
              <a:rPr lang="en-US" sz="2100" b="1" dirty="0" smtClean="0">
                <a:solidFill>
                  <a:srgbClr val="00FFFF"/>
                </a:solidFill>
                <a:effectLst>
                  <a:outerShdw blurRad="38100" dist="38100" dir="2700000" algn="tl">
                    <a:srgbClr val="000000">
                      <a:alpha val="43137"/>
                    </a:srgbClr>
                  </a:outerShdw>
                </a:effectLst>
              </a:rPr>
              <a:t>ives BLM </a:t>
            </a:r>
            <a:r>
              <a:rPr lang="en-US" sz="2100" b="1" dirty="0">
                <a:solidFill>
                  <a:srgbClr val="00FFFF"/>
                </a:solidFill>
                <a:effectLst>
                  <a:outerShdw blurRad="38100" dist="38100" dir="2700000" algn="tl">
                    <a:srgbClr val="000000">
                      <a:alpha val="43137"/>
                    </a:srgbClr>
                  </a:outerShdw>
                </a:effectLst>
              </a:rPr>
              <a:t>site managers </a:t>
            </a:r>
            <a:r>
              <a:rPr lang="en-US" sz="2100" b="1" dirty="0" smtClean="0">
                <a:solidFill>
                  <a:srgbClr val="00FFFF"/>
                </a:solidFill>
                <a:effectLst>
                  <a:outerShdw blurRad="38100" dist="38100" dir="2700000" algn="tl">
                    <a:srgbClr val="000000">
                      <a:alpha val="43137"/>
                    </a:srgbClr>
                  </a:outerShdw>
                </a:effectLst>
              </a:rPr>
              <a:t>information </a:t>
            </a:r>
            <a:r>
              <a:rPr lang="en-US" sz="2100" b="1" dirty="0">
                <a:solidFill>
                  <a:srgbClr val="00FFFF"/>
                </a:solidFill>
                <a:effectLst>
                  <a:outerShdw blurRad="38100" dist="38100" dir="2700000" algn="tl">
                    <a:srgbClr val="000000">
                      <a:alpha val="43137"/>
                    </a:srgbClr>
                  </a:outerShdw>
                </a:effectLst>
              </a:rPr>
              <a:t>on visitor satisfaction </a:t>
            </a:r>
            <a:r>
              <a:rPr lang="en-US" sz="2100" b="1" dirty="0" smtClean="0">
                <a:solidFill>
                  <a:srgbClr val="00FFFF"/>
                </a:solidFill>
                <a:effectLst>
                  <a:outerShdw blurRad="38100" dist="38100" dir="2700000" algn="tl">
                    <a:srgbClr val="000000">
                      <a:alpha val="43137"/>
                    </a:srgbClr>
                  </a:outerShdw>
                </a:effectLst>
              </a:rPr>
              <a:t>with:</a:t>
            </a:r>
          </a:p>
          <a:p>
            <a:pPr marL="569913" indent="-344488">
              <a:spcBef>
                <a:spcPts val="100"/>
              </a:spcBef>
              <a:spcAft>
                <a:spcPts val="100"/>
              </a:spcAft>
              <a:buFont typeface="Arial" panose="020B0604020202020204" pitchFamily="34" charset="0"/>
              <a:buChar char="•"/>
            </a:pPr>
            <a:r>
              <a:rPr lang="en-US" sz="2100" b="1" dirty="0" smtClean="0">
                <a:solidFill>
                  <a:srgbClr val="00FFFF"/>
                </a:solidFill>
                <a:effectLst>
                  <a:outerShdw blurRad="38100" dist="38100" dir="2700000" algn="tl">
                    <a:srgbClr val="000000">
                      <a:alpha val="43137"/>
                    </a:srgbClr>
                  </a:outerShdw>
                </a:effectLst>
              </a:rPr>
              <a:t>facilities</a:t>
            </a:r>
            <a:r>
              <a:rPr lang="en-US" sz="2100" b="1" dirty="0">
                <a:solidFill>
                  <a:srgbClr val="00FFFF"/>
                </a:solidFill>
                <a:effectLst>
                  <a:outerShdw blurRad="38100" dist="38100" dir="2700000" algn="tl">
                    <a:srgbClr val="000000">
                      <a:alpha val="43137"/>
                    </a:srgbClr>
                  </a:outerShdw>
                </a:effectLst>
              </a:rPr>
              <a:t>, interpretation/education </a:t>
            </a:r>
            <a:r>
              <a:rPr lang="en-US" sz="2100" b="1" dirty="0" smtClean="0">
                <a:solidFill>
                  <a:srgbClr val="00FFFF"/>
                </a:solidFill>
                <a:effectLst>
                  <a:outerShdw blurRad="38100" dist="38100" dir="2700000" algn="tl">
                    <a:srgbClr val="000000">
                      <a:alpha val="43137"/>
                    </a:srgbClr>
                  </a:outerShdw>
                </a:effectLst>
              </a:rPr>
              <a:t>programs/materials</a:t>
            </a:r>
            <a:r>
              <a:rPr lang="en-US" sz="2100" b="1" dirty="0">
                <a:solidFill>
                  <a:srgbClr val="00FFFF"/>
                </a:solidFill>
                <a:effectLst>
                  <a:outerShdw blurRad="38100" dist="38100" dir="2700000" algn="tl">
                    <a:srgbClr val="000000">
                      <a:alpha val="43137"/>
                    </a:srgbClr>
                  </a:outerShdw>
                </a:effectLst>
              </a:rPr>
              <a:t>, </a:t>
            </a:r>
            <a:endParaRPr lang="en-US" sz="2100" b="1" dirty="0" smtClean="0">
              <a:solidFill>
                <a:srgbClr val="00FFFF"/>
              </a:solidFill>
              <a:effectLst>
                <a:outerShdw blurRad="38100" dist="38100" dir="2700000" algn="tl">
                  <a:srgbClr val="000000">
                    <a:alpha val="43137"/>
                  </a:srgbClr>
                </a:outerShdw>
              </a:effectLst>
            </a:endParaRPr>
          </a:p>
          <a:p>
            <a:pPr marL="569913" indent="-344488">
              <a:spcBef>
                <a:spcPts val="100"/>
              </a:spcBef>
              <a:spcAft>
                <a:spcPts val="100"/>
              </a:spcAft>
              <a:buFont typeface="Arial" panose="020B0604020202020204" pitchFamily="34" charset="0"/>
              <a:buChar char="•"/>
            </a:pPr>
            <a:r>
              <a:rPr lang="en-US" sz="2100" b="1" dirty="0" smtClean="0">
                <a:solidFill>
                  <a:srgbClr val="00FFFF"/>
                </a:solidFill>
                <a:effectLst>
                  <a:outerShdw blurRad="38100" dist="38100" dir="2700000" algn="tl">
                    <a:srgbClr val="000000">
                      <a:alpha val="43137"/>
                    </a:srgbClr>
                  </a:outerShdw>
                </a:effectLst>
              </a:rPr>
              <a:t>road/trail </a:t>
            </a:r>
            <a:r>
              <a:rPr lang="en-US" sz="2100" b="1" dirty="0">
                <a:solidFill>
                  <a:srgbClr val="00FFFF"/>
                </a:solidFill>
                <a:effectLst>
                  <a:outerShdw blurRad="38100" dist="38100" dir="2700000" algn="tl">
                    <a:srgbClr val="000000">
                      <a:alpha val="43137"/>
                    </a:srgbClr>
                  </a:outerShdw>
                </a:effectLst>
              </a:rPr>
              <a:t>maintenance, </a:t>
            </a:r>
            <a:endParaRPr lang="en-US" sz="2100" b="1" dirty="0" smtClean="0">
              <a:solidFill>
                <a:srgbClr val="00FFFF"/>
              </a:solidFill>
              <a:effectLst>
                <a:outerShdw blurRad="38100" dist="38100" dir="2700000" algn="tl">
                  <a:srgbClr val="000000">
                    <a:alpha val="43137"/>
                  </a:srgbClr>
                </a:outerShdw>
              </a:effectLst>
            </a:endParaRPr>
          </a:p>
          <a:p>
            <a:pPr marL="569913" indent="-344488">
              <a:spcBef>
                <a:spcPts val="100"/>
              </a:spcBef>
              <a:spcAft>
                <a:spcPts val="100"/>
              </a:spcAft>
              <a:buFont typeface="Arial" panose="020B0604020202020204" pitchFamily="34" charset="0"/>
              <a:buChar char="•"/>
            </a:pPr>
            <a:r>
              <a:rPr lang="en-US" sz="2100" b="1" dirty="0" smtClean="0">
                <a:solidFill>
                  <a:srgbClr val="00FFFF"/>
                </a:solidFill>
                <a:effectLst>
                  <a:outerShdw blurRad="38100" dist="38100" dir="2700000" algn="tl">
                    <a:srgbClr val="000000">
                      <a:alpha val="43137"/>
                    </a:srgbClr>
                  </a:outerShdw>
                </a:effectLst>
              </a:rPr>
              <a:t>staff </a:t>
            </a:r>
            <a:r>
              <a:rPr lang="en-US" sz="2100" b="1" dirty="0">
                <a:solidFill>
                  <a:srgbClr val="00FFFF"/>
                </a:solidFill>
                <a:effectLst>
                  <a:outerShdw blurRad="38100" dist="38100" dir="2700000" algn="tl">
                    <a:srgbClr val="000000">
                      <a:alpha val="43137"/>
                    </a:srgbClr>
                  </a:outerShdw>
                </a:effectLst>
              </a:rPr>
              <a:t>service, and </a:t>
            </a:r>
            <a:endParaRPr lang="en-US" sz="2100" b="1" dirty="0" smtClean="0">
              <a:solidFill>
                <a:srgbClr val="00FFFF"/>
              </a:solidFill>
              <a:effectLst>
                <a:outerShdw blurRad="38100" dist="38100" dir="2700000" algn="tl">
                  <a:srgbClr val="000000">
                    <a:alpha val="43137"/>
                  </a:srgbClr>
                </a:outerShdw>
              </a:effectLst>
            </a:endParaRPr>
          </a:p>
          <a:p>
            <a:pPr marL="569913" indent="-344488">
              <a:spcBef>
                <a:spcPts val="100"/>
              </a:spcBef>
              <a:spcAft>
                <a:spcPts val="100"/>
              </a:spcAft>
              <a:buFont typeface="Arial" panose="020B0604020202020204" pitchFamily="34" charset="0"/>
              <a:buChar char="•"/>
            </a:pPr>
            <a:r>
              <a:rPr lang="en-US" sz="2100" b="1" dirty="0" smtClean="0">
                <a:solidFill>
                  <a:srgbClr val="00FFFF"/>
                </a:solidFill>
                <a:effectLst>
                  <a:outerShdw blurRad="38100" dist="38100" dir="2700000" algn="tl">
                    <a:srgbClr val="000000">
                      <a:alpha val="43137"/>
                    </a:srgbClr>
                  </a:outerShdw>
                </a:effectLst>
              </a:rPr>
              <a:t>general </a:t>
            </a:r>
            <a:r>
              <a:rPr lang="en-US" sz="2100" b="1" dirty="0">
                <a:solidFill>
                  <a:srgbClr val="00FFFF"/>
                </a:solidFill>
                <a:effectLst>
                  <a:outerShdw blurRad="38100" dist="38100" dir="2700000" algn="tl">
                    <a:srgbClr val="000000">
                      <a:alpha val="43137"/>
                    </a:srgbClr>
                  </a:outerShdw>
                </a:effectLst>
              </a:rPr>
              <a:t>recreation </a:t>
            </a:r>
            <a:r>
              <a:rPr lang="en-US" sz="2100" b="1" dirty="0" smtClean="0">
                <a:solidFill>
                  <a:srgbClr val="00FFFF"/>
                </a:solidFill>
                <a:effectLst>
                  <a:outerShdw blurRad="38100" dist="38100" dir="2700000" algn="tl">
                    <a:srgbClr val="000000">
                      <a:alpha val="43137"/>
                    </a:srgbClr>
                  </a:outerShdw>
                </a:effectLst>
              </a:rPr>
              <a:t>mgmt.</a:t>
            </a:r>
            <a:endParaRPr lang="en-US" sz="2100" b="1" dirty="0">
              <a:solidFill>
                <a:srgbClr val="00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065983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609600"/>
            <a:ext cx="5245895" cy="60945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72321" y="838200"/>
            <a:ext cx="1651414" cy="646331"/>
          </a:xfrm>
          <a:prstGeom prst="rect">
            <a:avLst/>
          </a:prstGeom>
        </p:spPr>
        <p:txBody>
          <a:bodyPr wrap="none">
            <a:spAutoFit/>
          </a:bodyPr>
          <a:lstStyle/>
          <a:p>
            <a:r>
              <a:rPr lang="en-US" b="1" dirty="0" smtClean="0">
                <a:effectLst>
                  <a:outerShdw blurRad="38100" dist="38100" dir="2700000" algn="tl">
                    <a:srgbClr val="000000">
                      <a:alpha val="43137"/>
                    </a:srgbClr>
                  </a:outerShdw>
                </a:effectLst>
                <a:latin typeface="Kristen ITC" panose="03050502040202030202" pitchFamily="66" charset="0"/>
              </a:rPr>
              <a:t>OUR</a:t>
            </a:r>
          </a:p>
          <a:p>
            <a:r>
              <a:rPr lang="en-US" b="1" dirty="0" smtClean="0">
                <a:effectLst>
                  <a:outerShdw blurRad="38100" dist="38100" dir="2700000" algn="tl">
                    <a:srgbClr val="000000">
                      <a:alpha val="43137"/>
                    </a:srgbClr>
                  </a:outerShdw>
                </a:effectLst>
                <a:latin typeface="Kristen ITC" panose="03050502040202030202" pitchFamily="66" charset="0"/>
              </a:rPr>
              <a:t>MESSAGES</a:t>
            </a:r>
            <a:r>
              <a:rPr lang="en-US" b="1" dirty="0" smtClean="0">
                <a:effectLst>
                  <a:outerShdw blurRad="38100" dist="38100" dir="2700000" algn="tl">
                    <a:srgbClr val="000000">
                      <a:alpha val="43137"/>
                    </a:srgbClr>
                  </a:outerShdw>
                </a:effectLst>
              </a:rPr>
              <a:t> </a:t>
            </a:r>
            <a:endParaRPr lang="en-US" dirty="0"/>
          </a:p>
        </p:txBody>
      </p:sp>
    </p:spTree>
    <p:extLst>
      <p:ext uri="{BB962C8B-B14F-4D97-AF65-F5344CB8AC3E}">
        <p14:creationId xmlns:p14="http://schemas.microsoft.com/office/powerpoint/2010/main" val="35151121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3338" y="609600"/>
            <a:ext cx="3668261" cy="5562600"/>
          </a:xfrm>
          <a:prstGeom prst="rect">
            <a:avLst/>
          </a:prstGeom>
          <a:noFill/>
          <a:ln w="9525">
            <a:solidFill>
              <a:schemeClr val="tx1"/>
            </a:solidFill>
            <a:miter lim="800000"/>
            <a:headEnd/>
            <a:tailEnd/>
          </a:ln>
          <a:effectLst>
            <a:outerShdw blurRad="50800" dist="38100" dir="2700000" sx="101000" sy="101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771463">
            <a:off x="228869" y="2060566"/>
            <a:ext cx="5675914" cy="447100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0" name="Rectangle 9"/>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
        <p:nvSpPr>
          <p:cNvPr id="3" name="TextBox 2"/>
          <p:cNvSpPr txBox="1"/>
          <p:nvPr/>
        </p:nvSpPr>
        <p:spPr>
          <a:xfrm>
            <a:off x="304800" y="762000"/>
            <a:ext cx="3962400" cy="954107"/>
          </a:xfrm>
          <a:prstGeom prst="rect">
            <a:avLst/>
          </a:prstGeom>
          <a:noFill/>
        </p:spPr>
        <p:txBody>
          <a:bodyPr wrap="square" rtlCol="0">
            <a:spAutoFit/>
          </a:bodyPr>
          <a:lstStyle/>
          <a:p>
            <a:r>
              <a:rPr lang="en-US" sz="2800" b="1" i="1" dirty="0" smtClean="0">
                <a:effectLst>
                  <a:outerShdw blurRad="38100" dist="38100" dir="2700000" algn="tl">
                    <a:srgbClr val="000000">
                      <a:alpha val="43137"/>
                    </a:srgbClr>
                  </a:outerShdw>
                </a:effectLst>
              </a:rPr>
              <a:t>Discussed the benefits of being outdoors.</a:t>
            </a:r>
            <a:endParaRPr lang="en-US" sz="2800" b="1"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53321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4495800" y="827805"/>
            <a:ext cx="4553679" cy="4524315"/>
          </a:xfrm>
          <a:prstGeom prst="rect">
            <a:avLst/>
          </a:prstGeom>
        </p:spPr>
        <p:txBody>
          <a:bodyPr wrap="square">
            <a:spAutoFit/>
          </a:bodyPr>
          <a:lstStyle/>
          <a:p>
            <a:pPr>
              <a:lnSpc>
                <a:spcPct val="150000"/>
              </a:lnSpc>
            </a:pPr>
            <a:r>
              <a:rPr lang="en-US" sz="2400" b="1" i="1" dirty="0" smtClean="0">
                <a:effectLst>
                  <a:outerShdw blurRad="38100" dist="38100" dir="2700000" algn="tl">
                    <a:srgbClr val="000000">
                      <a:alpha val="43137"/>
                    </a:srgbClr>
                  </a:outerShdw>
                </a:effectLst>
              </a:rPr>
              <a:t>Strategy </a:t>
            </a:r>
            <a:r>
              <a:rPr lang="en-US" sz="2400" b="1" i="1" dirty="0">
                <a:effectLst>
                  <a:outerShdw blurRad="38100" dist="38100" dir="2700000" algn="tl">
                    <a:srgbClr val="000000">
                      <a:alpha val="43137"/>
                    </a:srgbClr>
                  </a:outerShdw>
                </a:effectLst>
              </a:rPr>
              <a:t>that will increase participation in recreational angling and boating and thereby increase public awareness and appreciation of the need to protect, conserve and restore this nation's aquatic natural resources.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188" y="685800"/>
            <a:ext cx="3906812" cy="5860217"/>
          </a:xfrm>
          <a:prstGeom prst="rect">
            <a:avLst/>
          </a:prstGeom>
          <a:ln>
            <a:noFill/>
          </a:ln>
          <a:effectLst>
            <a:outerShdw blurRad="292100" dist="139700" dir="2700000" algn="tl" rotWithShape="0">
              <a:srgbClr val="333333">
                <a:alpha val="65000"/>
              </a:srgbClr>
            </a:outerShdw>
          </a:effectLst>
        </p:spPr>
      </p:pic>
      <p:sp>
        <p:nvSpPr>
          <p:cNvPr id="10" name="Rectangle 9"/>
          <p:cNvSpPr/>
          <p:nvPr/>
        </p:nvSpPr>
        <p:spPr>
          <a:xfrm>
            <a:off x="1" y="0"/>
            <a:ext cx="403860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What’s Happening in R&amp;VS?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7996840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609600"/>
            <a:ext cx="4343400" cy="6051146"/>
          </a:xfrm>
          <a:prstGeom prst="rect">
            <a:avLst/>
          </a:prstGeom>
          <a:solidFill>
            <a:srgbClr val="FFFFFF">
              <a:shade val="85000"/>
            </a:srgbClr>
          </a:solidFill>
          <a:ln w="88900" cap="sq">
            <a:solidFill>
              <a:srgbClr val="FFFFFF"/>
            </a:solidFill>
            <a:miter lim="800000"/>
          </a:ln>
          <a:effectLst>
            <a:outerShdw blurRad="50800" dist="38100" dir="2700000" sx="101000" sy="101000" algn="tl" rotWithShape="0">
              <a:prstClr val="black">
                <a:alpha val="40000"/>
              </a:prstClr>
            </a:outerShdw>
          </a:effectLst>
          <a:scene3d>
            <a:camera prst="orthographicFront"/>
            <a:lightRig rig="twoPt" dir="t">
              <a:rot lat="0" lon="0" rev="7200000"/>
            </a:lightRig>
          </a:scene3d>
          <a:sp3d>
            <a:bevelT w="25400" h="19050"/>
            <a:contourClr>
              <a:srgbClr val="FFFFFF"/>
            </a:contourClr>
          </a:sp3d>
          <a:extLst/>
        </p:spPr>
      </p:pic>
      <p:pic>
        <p:nvPicPr>
          <p:cNvPr id="717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15257">
            <a:off x="115958" y="3305358"/>
            <a:ext cx="4873483" cy="2461046"/>
          </a:xfrm>
          <a:prstGeom prst="rect">
            <a:avLst/>
          </a:prstGeom>
          <a:noFill/>
          <a:ln w="9525">
            <a:solidFill>
              <a:schemeClr val="tx1"/>
            </a:solidFill>
            <a:miter lim="800000"/>
            <a:headEnd/>
            <a:tailEnd/>
          </a:ln>
          <a:effectLst>
            <a:outerShdw blurRad="50800" dist="38100" dir="2700000" sx="101000" sy="101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10" name="Rectangle 9"/>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
        <p:nvSpPr>
          <p:cNvPr id="9" name="TextBox 8"/>
          <p:cNvSpPr txBox="1"/>
          <p:nvPr/>
        </p:nvSpPr>
        <p:spPr>
          <a:xfrm>
            <a:off x="304800" y="762000"/>
            <a:ext cx="3962400" cy="1815882"/>
          </a:xfrm>
          <a:prstGeom prst="rect">
            <a:avLst/>
          </a:prstGeom>
          <a:noFill/>
        </p:spPr>
        <p:txBody>
          <a:bodyPr wrap="square" rtlCol="0">
            <a:spAutoFit/>
          </a:bodyPr>
          <a:lstStyle/>
          <a:p>
            <a:r>
              <a:rPr lang="en-US" sz="2800" b="1" i="1" dirty="0" smtClean="0">
                <a:effectLst>
                  <a:outerShdw blurRad="38100" dist="38100" dir="2700000" algn="tl">
                    <a:srgbClr val="000000">
                      <a:alpha val="43137"/>
                    </a:srgbClr>
                  </a:outerShdw>
                </a:effectLst>
              </a:rPr>
              <a:t>Campaign by the BLM and USFS to encourage people to participate in outdoor recreation</a:t>
            </a:r>
            <a:endParaRPr lang="en-US" sz="2800" b="1"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932556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712033"/>
            <a:ext cx="5620205" cy="4926767"/>
          </a:xfrm>
          <a:prstGeom prst="rect">
            <a:avLst/>
          </a:prstGeom>
          <a:noFill/>
          <a:ln w="19050">
            <a:solidFill>
              <a:schemeClr val="bg1"/>
            </a:solidFill>
            <a:miter lim="800000"/>
            <a:headEnd/>
            <a:tailEnd/>
          </a:ln>
          <a:effectLst>
            <a:outerShdw blurRad="50800" dist="38100" dir="2700000" sx="101000" sy="101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215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2908092"/>
            <a:ext cx="4949086" cy="372130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3648691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668624"/>
            <a:ext cx="4572000" cy="59033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181600" y="890855"/>
            <a:ext cx="3810000" cy="5847755"/>
          </a:xfrm>
          <a:prstGeom prst="rect">
            <a:avLst/>
          </a:prstGeom>
        </p:spPr>
        <p:txBody>
          <a:bodyPr wrap="square">
            <a:spAutoFit/>
          </a:bodyPr>
          <a:lstStyle/>
          <a:p>
            <a:r>
              <a:rPr lang="en-US" sz="2200" b="1" dirty="0">
                <a:solidFill>
                  <a:srgbClr val="FF3399"/>
                </a:solidFill>
                <a:effectLst>
                  <a:outerShdw blurRad="38100" dist="38100" dir="2700000" algn="tl">
                    <a:srgbClr val="000000">
                      <a:alpha val="43137"/>
                    </a:srgbClr>
                  </a:outerShdw>
                </a:effectLst>
              </a:rPr>
              <a:t>PLAY</a:t>
            </a:r>
            <a:r>
              <a:rPr lang="en-US" sz="2200" b="1" dirty="0">
                <a:effectLst>
                  <a:outerShdw blurRad="38100" dist="38100" dir="2700000" algn="tl">
                    <a:srgbClr val="000000">
                      <a:alpha val="43137"/>
                    </a:srgbClr>
                  </a:outerShdw>
                </a:effectLst>
              </a:rPr>
              <a:t> on public lands through recreation and outdoor activities, to </a:t>
            </a:r>
            <a:endParaRPr lang="en-US" sz="2200" b="1" dirty="0" smtClean="0">
              <a:effectLst>
                <a:outerShdw blurRad="38100" dist="38100" dir="2700000" algn="tl">
                  <a:srgbClr val="000000">
                    <a:alpha val="43137"/>
                  </a:srgbClr>
                </a:outerShdw>
              </a:effectLst>
            </a:endParaRPr>
          </a:p>
          <a:p>
            <a:endParaRPr lang="en-US" sz="2000" b="1" dirty="0">
              <a:effectLst>
                <a:outerShdw blurRad="38100" dist="38100" dir="2700000" algn="tl">
                  <a:srgbClr val="000000">
                    <a:alpha val="43137"/>
                  </a:srgbClr>
                </a:outerShdw>
              </a:effectLst>
            </a:endParaRPr>
          </a:p>
          <a:p>
            <a:endParaRPr lang="en-US" sz="2000" b="1" dirty="0" smtClean="0">
              <a:effectLst>
                <a:outerShdw blurRad="38100" dist="38100" dir="2700000" algn="tl">
                  <a:srgbClr val="000000">
                    <a:alpha val="43137"/>
                  </a:srgbClr>
                </a:outerShdw>
              </a:effectLst>
            </a:endParaRPr>
          </a:p>
          <a:p>
            <a:r>
              <a:rPr lang="en-US" sz="2200" b="1" dirty="0" smtClean="0">
                <a:solidFill>
                  <a:srgbClr val="FF3399"/>
                </a:solidFill>
                <a:effectLst>
                  <a:outerShdw blurRad="38100" dist="38100" dir="2700000" algn="tl">
                    <a:srgbClr val="000000">
                      <a:alpha val="43137"/>
                    </a:srgbClr>
                  </a:outerShdw>
                </a:effectLst>
              </a:rPr>
              <a:t>LEARN</a:t>
            </a:r>
            <a:r>
              <a:rPr lang="en-US" sz="2200" b="1" dirty="0" smtClean="0">
                <a:effectLst>
                  <a:outerShdw blurRad="38100" dist="38100" dir="2700000" algn="tl">
                    <a:srgbClr val="000000">
                      <a:alpha val="43137"/>
                    </a:srgbClr>
                  </a:outerShdw>
                </a:effectLst>
              </a:rPr>
              <a:t> </a:t>
            </a:r>
            <a:r>
              <a:rPr lang="en-US" sz="2200" b="1" dirty="0">
                <a:effectLst>
                  <a:outerShdw blurRad="38100" dist="38100" dir="2700000" algn="tl">
                    <a:srgbClr val="000000">
                      <a:alpha val="43137"/>
                    </a:srgbClr>
                  </a:outerShdw>
                </a:effectLst>
              </a:rPr>
              <a:t>about these lands through education and interpretation programs, </a:t>
            </a:r>
            <a:endParaRPr lang="en-US" sz="2200" b="1" dirty="0" smtClean="0">
              <a:effectLst>
                <a:outerShdw blurRad="38100" dist="38100" dir="2700000" algn="tl">
                  <a:srgbClr val="000000">
                    <a:alpha val="43137"/>
                  </a:srgbClr>
                </a:outerShdw>
              </a:effectLst>
            </a:endParaRPr>
          </a:p>
          <a:p>
            <a:endParaRPr lang="en-US" sz="2000" b="1" dirty="0">
              <a:effectLst>
                <a:outerShdw blurRad="38100" dist="38100" dir="2700000" algn="tl">
                  <a:srgbClr val="000000">
                    <a:alpha val="43137"/>
                  </a:srgbClr>
                </a:outerShdw>
              </a:effectLst>
            </a:endParaRPr>
          </a:p>
          <a:p>
            <a:endParaRPr lang="en-US" sz="2000" b="1" dirty="0" smtClean="0">
              <a:effectLst>
                <a:outerShdw blurRad="38100" dist="38100" dir="2700000" algn="tl">
                  <a:srgbClr val="000000">
                    <a:alpha val="43137"/>
                  </a:srgbClr>
                </a:outerShdw>
              </a:effectLst>
            </a:endParaRPr>
          </a:p>
          <a:p>
            <a:r>
              <a:rPr lang="en-US" sz="2200" b="1" dirty="0" smtClean="0">
                <a:effectLst>
                  <a:outerShdw blurRad="38100" dist="38100" dir="2700000" algn="tl">
                    <a:srgbClr val="000000">
                      <a:alpha val="43137"/>
                    </a:srgbClr>
                  </a:outerShdw>
                </a:effectLst>
              </a:rPr>
              <a:t>to </a:t>
            </a:r>
            <a:r>
              <a:rPr lang="en-US" sz="2200" b="1" dirty="0">
                <a:solidFill>
                  <a:srgbClr val="FF3399"/>
                </a:solidFill>
                <a:effectLst>
                  <a:outerShdw blurRad="38100" dist="38100" dir="2700000" algn="tl">
                    <a:srgbClr val="000000">
                      <a:alpha val="43137"/>
                    </a:srgbClr>
                  </a:outerShdw>
                </a:effectLst>
              </a:rPr>
              <a:t>SERVE</a:t>
            </a:r>
            <a:r>
              <a:rPr lang="en-US" sz="2200" b="1" dirty="0">
                <a:effectLst>
                  <a:outerShdw blurRad="38100" dist="38100" dir="2700000" algn="tl">
                    <a:srgbClr val="000000">
                      <a:alpha val="43137"/>
                    </a:srgbClr>
                  </a:outerShdw>
                </a:effectLst>
              </a:rPr>
              <a:t> as volunteers and active stewards of the land, </a:t>
            </a:r>
            <a:endParaRPr lang="en-US" sz="2200" b="1" dirty="0" smtClean="0">
              <a:effectLst>
                <a:outerShdw blurRad="38100" dist="38100" dir="2700000" algn="tl">
                  <a:srgbClr val="000000">
                    <a:alpha val="43137"/>
                  </a:srgbClr>
                </a:outerShdw>
              </a:effectLst>
            </a:endParaRPr>
          </a:p>
          <a:p>
            <a:endParaRPr lang="en-US" sz="2000" b="1" dirty="0">
              <a:effectLst>
                <a:outerShdw blurRad="38100" dist="38100" dir="2700000" algn="tl">
                  <a:srgbClr val="000000">
                    <a:alpha val="43137"/>
                  </a:srgbClr>
                </a:outerShdw>
              </a:effectLst>
            </a:endParaRPr>
          </a:p>
          <a:p>
            <a:endParaRPr lang="en-US" sz="2000" b="1" dirty="0" smtClean="0">
              <a:effectLst>
                <a:outerShdw blurRad="38100" dist="38100" dir="2700000" algn="tl">
                  <a:srgbClr val="000000">
                    <a:alpha val="43137"/>
                  </a:srgbClr>
                </a:outerShdw>
              </a:effectLst>
            </a:endParaRPr>
          </a:p>
          <a:p>
            <a:r>
              <a:rPr lang="en-US" sz="2200" b="1" dirty="0" smtClean="0">
                <a:effectLst>
                  <a:outerShdw blurRad="38100" dist="38100" dir="2700000" algn="tl">
                    <a:srgbClr val="000000">
                      <a:alpha val="43137"/>
                    </a:srgbClr>
                  </a:outerShdw>
                </a:effectLst>
              </a:rPr>
              <a:t>and </a:t>
            </a:r>
            <a:r>
              <a:rPr lang="en-US" sz="2200" b="1" dirty="0">
                <a:effectLst>
                  <a:outerShdw blurRad="38100" dist="38100" dir="2700000" algn="tl">
                    <a:srgbClr val="000000">
                      <a:alpha val="43137"/>
                    </a:srgbClr>
                  </a:outerShdw>
                </a:effectLst>
              </a:rPr>
              <a:t>to </a:t>
            </a:r>
            <a:r>
              <a:rPr lang="en-US" sz="2200" b="1" dirty="0">
                <a:solidFill>
                  <a:srgbClr val="FF3399"/>
                </a:solidFill>
                <a:effectLst>
                  <a:outerShdw blurRad="38100" dist="38100" dir="2700000" algn="tl">
                    <a:srgbClr val="000000">
                      <a:alpha val="43137"/>
                    </a:srgbClr>
                  </a:outerShdw>
                </a:effectLst>
              </a:rPr>
              <a:t>WORK </a:t>
            </a:r>
            <a:r>
              <a:rPr lang="en-US" sz="2200" b="1" dirty="0">
                <a:effectLst>
                  <a:outerShdw blurRad="38100" dist="38100" dir="2700000" algn="tl">
                    <a:srgbClr val="000000">
                      <a:alpha val="43137"/>
                    </a:srgbClr>
                  </a:outerShdw>
                </a:effectLst>
              </a:rPr>
              <a:t>on public lands and pursue natural resource careers. </a:t>
            </a:r>
          </a:p>
        </p:txBody>
      </p:sp>
      <p:sp>
        <p:nvSpPr>
          <p:cNvPr id="10" name="Rectangle 9"/>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34207213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365" y="609600"/>
            <a:ext cx="8686799" cy="3727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272324">
            <a:off x="2158374" y="4361406"/>
            <a:ext cx="4759797" cy="2294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30361935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398" y="609600"/>
            <a:ext cx="4605949" cy="6019800"/>
          </a:xfrm>
          <a:prstGeom prst="rect">
            <a:avLst/>
          </a:prstGeom>
          <a:ln w="12700">
            <a:solidFill>
              <a:schemeClr val="accent3">
                <a:lumMod val="50000"/>
              </a:schemeClr>
            </a:solidFill>
            <a:miter lim="800000"/>
            <a:headEnd/>
            <a:tailEnd/>
          </a:ln>
          <a:effectLst>
            <a:outerShdw blurRad="292100" dist="139700" dir="2700000" sx="101000" sy="101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399" y="609600"/>
            <a:ext cx="4605949" cy="6019800"/>
          </a:xfrm>
          <a:prstGeom prst="rect">
            <a:avLst/>
          </a:prstGeom>
          <a:ln w="12700">
            <a:solidFill>
              <a:schemeClr val="accent3">
                <a:lumMod val="50000"/>
              </a:schemeClr>
            </a:solidFill>
            <a:miter lim="800000"/>
            <a:headEnd/>
            <a:tailEnd/>
          </a:ln>
          <a:effectLst>
            <a:outerShdw blurRad="292100" dist="139700" dir="2700000" sx="101000" sy="101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74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40654">
            <a:off x="3464415" y="3014970"/>
            <a:ext cx="5589679" cy="226587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7614741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461665"/>
            <a:ext cx="1143000" cy="6396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304800" y="1219200"/>
            <a:ext cx="7467600" cy="1446550"/>
          </a:xfrm>
          <a:prstGeom prst="rect">
            <a:avLst/>
          </a:prstGeom>
        </p:spPr>
        <p:txBody>
          <a:bodyPr wrap="square">
            <a:spAutoFit/>
          </a:bodyPr>
          <a:lstStyle/>
          <a:p>
            <a:r>
              <a:rPr lang="en-US" sz="2000" cap="small" dirty="0" smtClean="0">
                <a:latin typeface="Eras Bold ITC" panose="020B0907030504020204" pitchFamily="34" charset="0"/>
              </a:rPr>
              <a:t>Recreation Strategy Video</a:t>
            </a:r>
          </a:p>
          <a:p>
            <a:endParaRPr lang="en-US" sz="2000" cap="small" dirty="0">
              <a:latin typeface="Eras Bold ITC" panose="020B0907030504020204" pitchFamily="34" charset="0"/>
            </a:endParaRPr>
          </a:p>
          <a:p>
            <a:endParaRPr lang="en-US" sz="2400" b="1" dirty="0" smtClean="0"/>
          </a:p>
          <a:p>
            <a:r>
              <a:rPr lang="en-US" sz="2400" b="1" dirty="0"/>
              <a:t> </a:t>
            </a:r>
            <a:endParaRPr lang="en-US" sz="2400" dirty="0"/>
          </a:p>
        </p:txBody>
      </p:sp>
      <p:sp>
        <p:nvSpPr>
          <p:cNvPr id="10" name="Rectangle 9"/>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5327608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186" y="3048000"/>
            <a:ext cx="8848414" cy="311001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24" y="1066800"/>
            <a:ext cx="4943475" cy="17907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76200" y="621268"/>
            <a:ext cx="4790094" cy="400110"/>
          </a:xfrm>
          <a:prstGeom prst="rect">
            <a:avLst/>
          </a:prstGeom>
        </p:spPr>
        <p:txBody>
          <a:bodyPr wrap="none">
            <a:spAutoFit/>
          </a:bodyPr>
          <a:lstStyle/>
          <a:p>
            <a:r>
              <a:rPr lang="en-US" sz="2000" b="1" dirty="0">
                <a:effectLst>
                  <a:outerShdw blurRad="38100" dist="38100" dir="2700000" algn="tl">
                    <a:srgbClr val="000000">
                      <a:alpha val="43137"/>
                    </a:srgbClr>
                  </a:outerShdw>
                </a:effectLst>
              </a:rPr>
              <a:t>Canadian Parks/Recreation Association</a:t>
            </a:r>
            <a:endParaRPr lang="en-US" sz="2000" dirty="0">
              <a:effectLst>
                <a:outerShdw blurRad="38100" dist="38100" dir="2700000" algn="tl">
                  <a:srgbClr val="000000">
                    <a:alpha val="43137"/>
                  </a:srgbClr>
                </a:outerShdw>
              </a:effectLst>
            </a:endParaRPr>
          </a:p>
        </p:txBody>
      </p:sp>
      <p:sp>
        <p:nvSpPr>
          <p:cNvPr id="4" name="Rectangle 3"/>
          <p:cNvSpPr/>
          <p:nvPr/>
        </p:nvSpPr>
        <p:spPr>
          <a:xfrm>
            <a:off x="338059" y="6406234"/>
            <a:ext cx="8829676" cy="338554"/>
          </a:xfrm>
          <a:prstGeom prst="rect">
            <a:avLst/>
          </a:prstGeom>
        </p:spPr>
        <p:txBody>
          <a:bodyPr wrap="square">
            <a:spAutoFit/>
          </a:bodyPr>
          <a:lstStyle/>
          <a:p>
            <a:r>
              <a:rPr lang="en-US" sz="1600" dirty="0"/>
              <a:t>http://lin.ca/sites/default/files/attachments/Complete1997Benefits%20Catalogue.pdf</a:t>
            </a:r>
          </a:p>
        </p:txBody>
      </p:sp>
    </p:spTree>
    <p:extLst>
      <p:ext uri="{BB962C8B-B14F-4D97-AF65-F5344CB8AC3E}">
        <p14:creationId xmlns:p14="http://schemas.microsoft.com/office/powerpoint/2010/main" val="23304442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458200" cy="419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prstTxWarp>
          </a:bodyPr>
          <a:lstStyle/>
          <a:p>
            <a:pPr algn="ctr"/>
            <a:endParaRPr lang="en-US" sz="1400" b="1" kern="10" spc="720" dirty="0">
              <a:ln>
                <a:solidFill>
                  <a:srgbClr val="A99035"/>
                </a:solidFill>
              </a:ln>
              <a:solidFill>
                <a:srgbClr val="FFFF00"/>
              </a:solidFill>
              <a:latin typeface="Lucida Console" panose="020B0609040504020204" pitchFamily="49" charset="0"/>
              <a:cs typeface="Aharoni" panose="02010803020104030203" pitchFamily="2" charset="-79"/>
            </a:endParaRPr>
          </a:p>
        </p:txBody>
      </p:sp>
      <p:sp>
        <p:nvSpPr>
          <p:cNvPr id="13" name="Text Box 6"/>
          <p:cNvSpPr txBox="1">
            <a:spLocks noChangeArrowheads="1"/>
          </p:cNvSpPr>
          <p:nvPr/>
        </p:nvSpPr>
        <p:spPr bwMode="auto">
          <a:xfrm>
            <a:off x="98377" y="762000"/>
            <a:ext cx="896942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marL="0" indent="0" algn="ctr" eaLnBrk="1" hangingPunct="1">
              <a:lnSpc>
                <a:spcPct val="100000"/>
              </a:lnSpc>
              <a:spcBef>
                <a:spcPts val="600"/>
              </a:spcBef>
            </a:pPr>
            <a:r>
              <a:rPr lang="en-US" altLang="en-US" sz="3200" dirty="0" smtClean="0">
                <a:solidFill>
                  <a:schemeClr val="tx1"/>
                </a:solidFill>
                <a:effectLst>
                  <a:outerShdw blurRad="38100" dist="38100" dir="2700000" algn="tl">
                    <a:srgbClr val="000000">
                      <a:alpha val="43137"/>
                    </a:srgbClr>
                  </a:outerShdw>
                </a:effectLst>
                <a:latin typeface="Arial" charset="0"/>
                <a:sym typeface="Wingdings 2" pitchFamily="18" charset="2"/>
              </a:rPr>
              <a:t>So how do we go from strategy or initiative to reality? </a:t>
            </a:r>
          </a:p>
        </p:txBody>
      </p:sp>
      <p:pic>
        <p:nvPicPr>
          <p:cNvPr id="1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198" y="1513028"/>
            <a:ext cx="2057400" cy="2688944"/>
          </a:xfrm>
          <a:prstGeom prst="rect">
            <a:avLst/>
          </a:prstGeom>
          <a:ln w="28575">
            <a:solidFill>
              <a:srgbClr val="66CCFF"/>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3" name="Right Arrow 2"/>
          <p:cNvSpPr/>
          <p:nvPr/>
        </p:nvSpPr>
        <p:spPr>
          <a:xfrm>
            <a:off x="3070764" y="3124200"/>
            <a:ext cx="914400" cy="990600"/>
          </a:xfrm>
          <a:prstGeom prst="rightArrow">
            <a:avLst/>
          </a:prstGeom>
          <a:blipFill>
            <a:blip r:embed="rId4">
              <a:extLst>
                <a:ext uri="{BEBA8EAE-BF5A-486C-A8C5-ECC9F3942E4B}">
                  <a14:imgProps xmlns:a14="http://schemas.microsoft.com/office/drawing/2010/main">
                    <a14:imgLayer r:embed="rId5">
                      <a14:imgEffect>
                        <a14:artisticCutout/>
                      </a14:imgEffect>
                      <a14:imgEffect>
                        <a14:saturation sat="400000"/>
                      </a14:imgEffect>
                      <a14:imgEffect>
                        <a14:brightnessContrast bright="40000" contrast="-40000"/>
                      </a14:imgEffect>
                    </a14:imgLayer>
                  </a14:imgProps>
                </a:ext>
              </a:extLst>
            </a:blip>
            <a:tile tx="0" ty="0" sx="100000" sy="100000" flip="none" algn="tl"/>
          </a:blipFill>
          <a:ln>
            <a:solidFill>
              <a:schemeClr val="accent5">
                <a:lumMod val="50000"/>
              </a:schemeClr>
            </a:solidFill>
          </a:ln>
          <a:scene3d>
            <a:camera prst="perspectiveBelow"/>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00930" y="2476500"/>
            <a:ext cx="4368494" cy="23241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8432" y="4419600"/>
            <a:ext cx="2606932" cy="2285281"/>
          </a:xfrm>
          <a:prstGeom prst="rect">
            <a:avLst/>
          </a:prstGeom>
          <a:noFill/>
          <a:ln w="28575">
            <a:solidFill>
              <a:srgbClr val="66CCFF"/>
            </a:solidFill>
            <a:miter lim="800000"/>
            <a:headEnd/>
            <a:tailEnd/>
          </a:ln>
          <a:effectLst>
            <a:outerShdw blurRad="50800" dist="38100" dir="2700000" sx="101000" sy="101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16" name="Rectangle 15"/>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470618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458200" cy="419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prstTxWarp>
          </a:bodyPr>
          <a:lstStyle/>
          <a:p>
            <a:pPr algn="ctr"/>
            <a:endParaRPr lang="en-US" sz="1400" b="1" kern="10" spc="720" dirty="0">
              <a:ln>
                <a:solidFill>
                  <a:srgbClr val="A99035"/>
                </a:solidFill>
              </a:ln>
              <a:solidFill>
                <a:srgbClr val="FFFF00"/>
              </a:solidFill>
              <a:latin typeface="Lucida Console" panose="020B0609040504020204" pitchFamily="49" charset="0"/>
              <a:cs typeface="Aharoni" panose="02010803020104030203" pitchFamily="2" charset="-79"/>
            </a:endParaRPr>
          </a:p>
        </p:txBody>
      </p:sp>
      <p:sp>
        <p:nvSpPr>
          <p:cNvPr id="13" name="Text Box 6"/>
          <p:cNvSpPr txBox="1">
            <a:spLocks noChangeArrowheads="1"/>
          </p:cNvSpPr>
          <p:nvPr/>
        </p:nvSpPr>
        <p:spPr bwMode="auto">
          <a:xfrm>
            <a:off x="1" y="599480"/>
            <a:ext cx="918563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marL="0" indent="0" algn="ctr" eaLnBrk="1" hangingPunct="1">
              <a:spcBef>
                <a:spcPts val="600"/>
              </a:spcBef>
            </a:pPr>
            <a:r>
              <a:rPr lang="en-US" sz="28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Provide a </a:t>
            </a:r>
            <a:r>
              <a:rPr lang="en-U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foundation </a:t>
            </a:r>
            <a:r>
              <a:rPr lang="en-US" sz="28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 our </a:t>
            </a:r>
            <a:r>
              <a:rPr lang="en-U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plans for </a:t>
            </a:r>
            <a:r>
              <a:rPr lang="en-US" sz="28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implementation of strategies and </a:t>
            </a:r>
            <a:r>
              <a:rPr lang="en-U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programs</a:t>
            </a:r>
            <a:r>
              <a:rPr lang="en-US" altLang="en-U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sym typeface="Wingdings 2" pitchFamily="18" charset="2"/>
              </a:rPr>
              <a:t> </a:t>
            </a:r>
          </a:p>
        </p:txBody>
      </p:sp>
      <p:pic>
        <p:nvPicPr>
          <p:cNvPr id="1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29876" y="1657566"/>
            <a:ext cx="2484250" cy="329543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783361">
            <a:off x="464131" y="2179755"/>
            <a:ext cx="3380786" cy="434808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02935">
            <a:off x="5668525" y="2093693"/>
            <a:ext cx="3192420" cy="411734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0" y="0"/>
            <a:ext cx="5105399"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Changing Public Expectations? </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4057310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ext Box 5"/>
          <p:cNvSpPr txBox="1">
            <a:spLocks noChangeArrowheads="1"/>
          </p:cNvSpPr>
          <p:nvPr/>
        </p:nvSpPr>
        <p:spPr bwMode="auto">
          <a:xfrm>
            <a:off x="228600" y="3962400"/>
            <a:ext cx="8686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2400" b="0" dirty="0" smtClean="0">
                <a:solidFill>
                  <a:schemeClr val="tx1"/>
                </a:solidFill>
                <a:latin typeface="Arial" charset="0"/>
                <a:sym typeface="Wingdings 2" pitchFamily="18" charset="2"/>
              </a:rPr>
              <a:t>		</a:t>
            </a:r>
            <a:r>
              <a:rPr lang="en-US" altLang="en-US" sz="2400" dirty="0" smtClean="0">
                <a:solidFill>
                  <a:schemeClr val="accent4">
                    <a:lumMod val="50000"/>
                  </a:schemeClr>
                </a:solidFill>
                <a:latin typeface="Arial" charset="0"/>
                <a:sym typeface="Wingdings 2" pitchFamily="18" charset="2"/>
              </a:rPr>
              <a:t>Changing public values &amp; expectations of land 	management agencies</a:t>
            </a:r>
            <a:endParaRPr lang="en-US" altLang="en-US" sz="2400" dirty="0">
              <a:solidFill>
                <a:schemeClr val="accent4">
                  <a:lumMod val="50000"/>
                </a:schemeClr>
              </a:solidFill>
              <a:latin typeface="Arial" charset="0"/>
              <a:sym typeface="Wingdings 2" pitchFamily="18" charset="2"/>
            </a:endParaRPr>
          </a:p>
        </p:txBody>
      </p:sp>
      <p:sp>
        <p:nvSpPr>
          <p:cNvPr id="11" name="Text Box 6"/>
          <p:cNvSpPr txBox="1">
            <a:spLocks noChangeArrowheads="1"/>
          </p:cNvSpPr>
          <p:nvPr/>
        </p:nvSpPr>
        <p:spPr bwMode="auto">
          <a:xfrm>
            <a:off x="239486" y="2743200"/>
            <a:ext cx="8610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66738" indent="-566738"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2400" b="0" dirty="0" smtClean="0">
                <a:solidFill>
                  <a:schemeClr val="tx1"/>
                </a:solidFill>
                <a:latin typeface="Arial" charset="0"/>
                <a:sym typeface="Wingdings 2" pitchFamily="18" charset="2"/>
              </a:rPr>
              <a:t>	</a:t>
            </a:r>
            <a:r>
              <a:rPr lang="en-US" altLang="en-US" sz="2400" b="0" dirty="0" smtClean="0">
                <a:solidFill>
                  <a:schemeClr val="accent4">
                    <a:lumMod val="50000"/>
                  </a:schemeClr>
                </a:solidFill>
                <a:latin typeface="Arial" charset="0"/>
                <a:sym typeface="Wingdings 2" pitchFamily="18" charset="2"/>
              </a:rPr>
              <a:t>	</a:t>
            </a:r>
            <a:r>
              <a:rPr lang="en-US" altLang="en-US" sz="2400" dirty="0" smtClean="0">
                <a:solidFill>
                  <a:schemeClr val="accent4">
                    <a:lumMod val="50000"/>
                  </a:schemeClr>
                </a:solidFill>
                <a:latin typeface="Arial" charset="0"/>
                <a:sym typeface="Wingdings 2" pitchFamily="18" charset="2"/>
              </a:rPr>
              <a:t>Growing </a:t>
            </a:r>
            <a:r>
              <a:rPr lang="en-US" altLang="en-US" sz="2400" dirty="0">
                <a:solidFill>
                  <a:schemeClr val="accent4">
                    <a:lumMod val="50000"/>
                  </a:schemeClr>
                </a:solidFill>
                <a:latin typeface="Arial" charset="0"/>
                <a:sym typeface="Wingdings 2" pitchFamily="18" charset="2"/>
              </a:rPr>
              <a:t>recognition of how much recreation </a:t>
            </a:r>
            <a:r>
              <a:rPr lang="en-US" altLang="en-US" sz="2400" dirty="0" smtClean="0">
                <a:solidFill>
                  <a:schemeClr val="accent4">
                    <a:lumMod val="50000"/>
                  </a:schemeClr>
                </a:solidFill>
                <a:latin typeface="Arial" charset="0"/>
                <a:sym typeface="Wingdings 2" pitchFamily="18" charset="2"/>
              </a:rPr>
              <a:t>	contributes </a:t>
            </a:r>
            <a:r>
              <a:rPr lang="en-US" altLang="en-US" sz="2400" dirty="0">
                <a:solidFill>
                  <a:schemeClr val="accent4">
                    <a:lumMod val="50000"/>
                  </a:schemeClr>
                </a:solidFill>
                <a:latin typeface="Arial" charset="0"/>
                <a:sym typeface="Wingdings 2" pitchFamily="18" charset="2"/>
              </a:rPr>
              <a:t>to the quality of our lives</a:t>
            </a:r>
            <a:r>
              <a:rPr lang="en-US" altLang="en-US" sz="2400" b="0" dirty="0">
                <a:solidFill>
                  <a:schemeClr val="accent4">
                    <a:lumMod val="50000"/>
                  </a:schemeClr>
                </a:solidFill>
                <a:latin typeface="Arial" charset="0"/>
                <a:sym typeface="Wingdings 2" pitchFamily="18" charset="2"/>
              </a:rPr>
              <a:t> </a:t>
            </a:r>
          </a:p>
        </p:txBody>
      </p:sp>
      <p:sp>
        <p:nvSpPr>
          <p:cNvPr id="13" name="Text Box 7"/>
          <p:cNvSpPr txBox="1">
            <a:spLocks noChangeArrowheads="1"/>
          </p:cNvSpPr>
          <p:nvPr/>
        </p:nvSpPr>
        <p:spPr bwMode="auto">
          <a:xfrm>
            <a:off x="228600" y="5257800"/>
            <a:ext cx="8534400" cy="342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65000"/>
              </a:lnSpc>
              <a:spcBef>
                <a:spcPct val="50000"/>
              </a:spcBef>
              <a:buFont typeface="Wingdings 2" pitchFamily="18" charset="2"/>
              <a:buNone/>
            </a:pPr>
            <a:r>
              <a:rPr lang="en-US" altLang="en-US" sz="2400" dirty="0" smtClean="0">
                <a:solidFill>
                  <a:srgbClr val="00FF00"/>
                </a:solidFill>
                <a:latin typeface="Arial" charset="0"/>
                <a:sym typeface="Wingdings 2" pitchFamily="18" charset="2"/>
              </a:rPr>
              <a:t>  	</a:t>
            </a:r>
            <a:r>
              <a:rPr lang="en-US" altLang="en-US" sz="2400" dirty="0" smtClean="0">
                <a:solidFill>
                  <a:srgbClr val="00FF00"/>
                </a:solidFill>
                <a:effectLst>
                  <a:outerShdw blurRad="38100" dist="38100" dir="2700000" algn="tl">
                    <a:srgbClr val="000000">
                      <a:alpha val="43137"/>
                    </a:srgbClr>
                  </a:outerShdw>
                </a:effectLst>
                <a:latin typeface="Arial" charset="0"/>
                <a:sym typeface="Wingdings 2" pitchFamily="18" charset="2"/>
              </a:rPr>
              <a:t>Advances </a:t>
            </a:r>
            <a:r>
              <a:rPr lang="en-US" altLang="en-US" sz="2400" dirty="0">
                <a:solidFill>
                  <a:srgbClr val="00FF00"/>
                </a:solidFill>
                <a:effectLst>
                  <a:outerShdw blurRad="38100" dist="38100" dir="2700000" algn="tl">
                    <a:srgbClr val="000000">
                      <a:alpha val="43137"/>
                    </a:srgbClr>
                  </a:outerShdw>
                </a:effectLst>
                <a:latin typeface="Arial" charset="0"/>
                <a:sym typeface="Wingdings 2" pitchFamily="18" charset="2"/>
              </a:rPr>
              <a:t>in recreation management knowledge</a:t>
            </a:r>
          </a:p>
        </p:txBody>
      </p:sp>
      <p:sp>
        <p:nvSpPr>
          <p:cNvPr id="14" name="Rectangle 13"/>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16" name="Group 15"/>
          <p:cNvGrpSpPr/>
          <p:nvPr/>
        </p:nvGrpSpPr>
        <p:grpSpPr>
          <a:xfrm flipH="1">
            <a:off x="364676" y="5181600"/>
            <a:ext cx="603250" cy="536574"/>
            <a:chOff x="1517650" y="374650"/>
            <a:chExt cx="6108700" cy="6108700"/>
          </a:xfrm>
        </p:grpSpPr>
        <p:sp>
          <p:nvSpPr>
            <p:cNvPr id="17" name="Oval 16"/>
            <p:cNvSpPr/>
            <p:nvPr/>
          </p:nvSpPr>
          <p:spPr>
            <a:xfrm>
              <a:off x="2743200" y="1447800"/>
              <a:ext cx="3581400" cy="396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17650" y="374650"/>
              <a:ext cx="6108700" cy="6108700"/>
            </a:xfrm>
            <a:prstGeom prst="rect">
              <a:avLst/>
            </a:prstGeom>
            <a:ln>
              <a:noFill/>
            </a:ln>
            <a:effectLst>
              <a:outerShdw blurRad="190500" algn="tl" rotWithShape="0">
                <a:srgbClr val="000000">
                  <a:alpha val="70000"/>
                </a:srgbClr>
              </a:outerShdw>
            </a:effectLst>
          </p:spPr>
        </p:pic>
      </p:grpSp>
      <p:grpSp>
        <p:nvGrpSpPr>
          <p:cNvPr id="26" name="Group 25"/>
          <p:cNvGrpSpPr/>
          <p:nvPr/>
        </p:nvGrpSpPr>
        <p:grpSpPr>
          <a:xfrm flipH="1">
            <a:off x="356325" y="2853296"/>
            <a:ext cx="603250" cy="536574"/>
            <a:chOff x="1517650" y="374650"/>
            <a:chExt cx="6108700" cy="6108700"/>
          </a:xfrm>
        </p:grpSpPr>
        <p:sp>
          <p:nvSpPr>
            <p:cNvPr id="27" name="Oval 26"/>
            <p:cNvSpPr/>
            <p:nvPr/>
          </p:nvSpPr>
          <p:spPr>
            <a:xfrm>
              <a:off x="2743200" y="1447800"/>
              <a:ext cx="3581400" cy="396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p:cNvPicPr>
              <a:picLocks noChangeAspect="1"/>
            </p:cNvPicPr>
            <p:nvPr/>
          </p:nvPicPr>
          <p:blipFill>
            <a:blip r:embed="rId4" cstate="print">
              <a:clrChange>
                <a:clrFrom>
                  <a:srgbClr val="FFFFFF"/>
                </a:clrFrom>
                <a:clrTo>
                  <a:srgbClr val="FFFFFF">
                    <a:alpha val="0"/>
                  </a:srgbClr>
                </a:clrTo>
              </a:clrChange>
              <a:duotone>
                <a:prstClr val="black"/>
                <a:schemeClr val="accent5">
                  <a:lumMod val="50000"/>
                  <a:tint val="45000"/>
                  <a:satMod val="400000"/>
                </a:schemeClr>
              </a:duotone>
              <a:extLst>
                <a:ext uri="{BEBA8EAE-BF5A-486C-A8C5-ECC9F3942E4B}">
                  <a14:imgProps xmlns:a14="http://schemas.microsoft.com/office/drawing/2010/main">
                    <a14:imgLayer r:embed="rId5">
                      <a14:imgEffect>
                        <a14:artisticPencilSketch/>
                      </a14:imgEffect>
                    </a14:imgLayer>
                  </a14:imgProps>
                </a:ext>
                <a:ext uri="{28A0092B-C50C-407E-A947-70E740481C1C}">
                  <a14:useLocalDpi xmlns:a14="http://schemas.microsoft.com/office/drawing/2010/main" val="0"/>
                </a:ext>
              </a:extLst>
            </a:blip>
            <a:stretch>
              <a:fillRect/>
            </a:stretch>
          </p:blipFill>
          <p:spPr>
            <a:xfrm>
              <a:off x="1517650" y="374650"/>
              <a:ext cx="6108700" cy="6108700"/>
            </a:xfrm>
            <a:prstGeom prst="rect">
              <a:avLst/>
            </a:prstGeom>
          </p:spPr>
        </p:pic>
      </p:grpSp>
      <p:grpSp>
        <p:nvGrpSpPr>
          <p:cNvPr id="29" name="Group 28"/>
          <p:cNvGrpSpPr/>
          <p:nvPr/>
        </p:nvGrpSpPr>
        <p:grpSpPr>
          <a:xfrm flipH="1">
            <a:off x="352563" y="4109611"/>
            <a:ext cx="603250" cy="536574"/>
            <a:chOff x="1517650" y="374650"/>
            <a:chExt cx="6108700" cy="6108700"/>
          </a:xfrm>
        </p:grpSpPr>
        <p:sp>
          <p:nvSpPr>
            <p:cNvPr id="30" name="Oval 29"/>
            <p:cNvSpPr/>
            <p:nvPr/>
          </p:nvSpPr>
          <p:spPr>
            <a:xfrm>
              <a:off x="2743200" y="1447800"/>
              <a:ext cx="3581400" cy="396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p:cNvPicPr>
              <a:picLocks noChangeAspect="1"/>
            </p:cNvPicPr>
            <p:nvPr/>
          </p:nvPicPr>
          <p:blipFill>
            <a:blip r:embed="rId4" cstate="print">
              <a:clrChange>
                <a:clrFrom>
                  <a:srgbClr val="FFFFFF"/>
                </a:clrFrom>
                <a:clrTo>
                  <a:srgbClr val="FFFFFF">
                    <a:alpha val="0"/>
                  </a:srgbClr>
                </a:clrTo>
              </a:clrChange>
              <a:duotone>
                <a:prstClr val="black"/>
                <a:schemeClr val="accent5">
                  <a:lumMod val="50000"/>
                  <a:tint val="45000"/>
                  <a:satMod val="400000"/>
                </a:schemeClr>
              </a:duotone>
              <a:extLst>
                <a:ext uri="{BEBA8EAE-BF5A-486C-A8C5-ECC9F3942E4B}">
                  <a14:imgProps xmlns:a14="http://schemas.microsoft.com/office/drawing/2010/main">
                    <a14:imgLayer r:embed="rId5">
                      <a14:imgEffect>
                        <a14:artisticPencilSketch/>
                      </a14:imgEffect>
                    </a14:imgLayer>
                  </a14:imgProps>
                </a:ext>
                <a:ext uri="{28A0092B-C50C-407E-A947-70E740481C1C}">
                  <a14:useLocalDpi xmlns:a14="http://schemas.microsoft.com/office/drawing/2010/main" val="0"/>
                </a:ext>
              </a:extLst>
            </a:blip>
            <a:stretch>
              <a:fillRect/>
            </a:stretch>
          </p:blipFill>
          <p:spPr>
            <a:xfrm>
              <a:off x="1517650" y="374650"/>
              <a:ext cx="6108700" cy="6108700"/>
            </a:xfrm>
            <a:prstGeom prst="rect">
              <a:avLst/>
            </a:prstGeom>
          </p:spPr>
        </p:pic>
      </p:grpSp>
      <p:sp>
        <p:nvSpPr>
          <p:cNvPr id="20" name="WordArt 4"/>
          <p:cNvSpPr>
            <a:spLocks noChangeArrowheads="1" noChangeShapeType="1" noTextEdit="1"/>
          </p:cNvSpPr>
          <p:nvPr/>
        </p:nvSpPr>
        <p:spPr bwMode="auto">
          <a:xfrm>
            <a:off x="228600" y="762000"/>
            <a:ext cx="86868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Deflate">
              <a:avLst>
                <a:gd name="adj" fmla="val 18750"/>
              </a:avLst>
            </a:prstTxWarp>
          </a:bodyPr>
          <a:lstStyle/>
          <a:p>
            <a:pPr algn="ctr"/>
            <a:r>
              <a:rPr lang="en-US" sz="3600" kern="10" spc="720" dirty="0">
                <a:ln>
                  <a:solidFill>
                    <a:srgbClr val="A99035"/>
                  </a:solidFill>
                </a:ln>
                <a:solidFill>
                  <a:schemeClr val="accent5">
                    <a:lumMod val="40000"/>
                    <a:lumOff val="60000"/>
                  </a:schemeClr>
                </a:solidFill>
                <a:effectLst>
                  <a:outerShdw dist="35921" dir="2700000" algn="ctr" rotWithShape="0">
                    <a:srgbClr val="4D4D4D">
                      <a:alpha val="79999"/>
                    </a:srgbClr>
                  </a:outerShdw>
                </a:effectLst>
                <a:latin typeface="Arial Black"/>
              </a:rPr>
              <a:t>What's happening in Recreation &amp; Leisure Services?</a:t>
            </a:r>
          </a:p>
        </p:txBody>
      </p:sp>
    </p:spTree>
    <p:extLst>
      <p:ext uri="{BB962C8B-B14F-4D97-AF65-F5344CB8AC3E}">
        <p14:creationId xmlns:p14="http://schemas.microsoft.com/office/powerpoint/2010/main" val="3875507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61665"/>
            <a:ext cx="9143999" cy="6400800"/>
          </a:xfrm>
          <a:prstGeom prst="rect">
            <a:avLst/>
          </a:prstGeom>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3"/>
          <p:cNvSpPr>
            <a:spLocks noChangeArrowheads="1" noChangeShapeType="1" noTextEdit="1"/>
          </p:cNvSpPr>
          <p:nvPr/>
        </p:nvSpPr>
        <p:spPr bwMode="auto">
          <a:xfrm>
            <a:off x="3505200" y="1066800"/>
            <a:ext cx="5427462" cy="2040809"/>
          </a:xfrm>
          <a:prstGeom prst="rect">
            <a:avLst/>
          </a:prstGeom>
          <a:ln>
            <a:noFill/>
          </a:ln>
        </p:spPr>
        <p:txBody>
          <a:bodyPr wrap="none" fromWordArt="1">
            <a:prstTxWarp prst="textPlain">
              <a:avLst>
                <a:gd name="adj" fmla="val 49832"/>
              </a:avLst>
            </a:prstTxWarp>
          </a:bodyPr>
          <a:lstStyle/>
          <a:p>
            <a:pPr algn="ctr"/>
            <a:r>
              <a:rPr lang="en-US" sz="3600" kern="10" dirty="0">
                <a:ln w="12700">
                  <a:solidFill>
                    <a:schemeClr val="bg1"/>
                  </a:solidFill>
                  <a:prstDash val="solid"/>
                </a:ln>
                <a:blipFill>
                  <a:blip r:embed="rId4"/>
                  <a:tile tx="0" ty="0" sx="100000" sy="100000" flip="none" algn="tl"/>
                </a:blipFill>
                <a:effectLst>
                  <a:outerShdw blurRad="50800" dist="38100" algn="l" rotWithShape="0">
                    <a:prstClr val="black">
                      <a:alpha val="40000"/>
                    </a:prstClr>
                  </a:outerShdw>
                </a:effectLst>
                <a:latin typeface="Haettenschweiler" panose="020B0706040902060204" pitchFamily="34" charset="0"/>
              </a:rPr>
              <a:t>Does Recreation Management</a:t>
            </a:r>
          </a:p>
          <a:p>
            <a:pPr algn="ctr"/>
            <a:r>
              <a:rPr lang="en-US" sz="3600" kern="10" dirty="0">
                <a:ln w="12700">
                  <a:solidFill>
                    <a:schemeClr val="bg1"/>
                  </a:solidFill>
                  <a:prstDash val="solid"/>
                </a:ln>
                <a:blipFill>
                  <a:blip r:embed="rId4"/>
                  <a:tile tx="0" ty="0" sx="100000" sy="100000" flip="none" algn="tl"/>
                </a:blipFill>
                <a:effectLst>
                  <a:outerShdw blurRad="50800" dist="38100" algn="l" rotWithShape="0">
                    <a:prstClr val="black">
                      <a:alpha val="40000"/>
                    </a:prstClr>
                  </a:outerShdw>
                </a:effectLst>
                <a:latin typeface="Haettenschweiler" panose="020B0706040902060204" pitchFamily="34" charset="0"/>
              </a:rPr>
              <a:t>PRODUCE anything?</a:t>
            </a:r>
          </a:p>
        </p:txBody>
      </p:sp>
      <p:sp>
        <p:nvSpPr>
          <p:cNvPr id="10" name="Rectangle 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623295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j0089226[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100" y="1371600"/>
            <a:ext cx="2362200"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3"/>
          <p:cNvGrpSpPr>
            <a:grpSpLocks/>
          </p:cNvGrpSpPr>
          <p:nvPr/>
        </p:nvGrpSpPr>
        <p:grpSpPr bwMode="auto">
          <a:xfrm>
            <a:off x="1041400" y="4098377"/>
            <a:ext cx="1371600" cy="1143000"/>
            <a:chOff x="2304" y="912"/>
            <a:chExt cx="1296" cy="1190"/>
          </a:xfrm>
        </p:grpSpPr>
        <p:pic>
          <p:nvPicPr>
            <p:cNvPr id="235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8" y="912"/>
              <a:ext cx="624" cy="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0" y="1008"/>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4"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5"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24" y="1151"/>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8"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7"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80" y="1488"/>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4" y="1584"/>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80619"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3621106"/>
            <a:ext cx="2189975" cy="2326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2"/>
          <p:cNvGrpSpPr>
            <a:grpSpLocks/>
          </p:cNvGrpSpPr>
          <p:nvPr/>
        </p:nvGrpSpPr>
        <p:grpSpPr bwMode="auto">
          <a:xfrm>
            <a:off x="4122965" y="3195646"/>
            <a:ext cx="1752600" cy="1752600"/>
            <a:chOff x="1776" y="2064"/>
            <a:chExt cx="2064" cy="2256"/>
          </a:xfrm>
        </p:grpSpPr>
        <p:pic>
          <p:nvPicPr>
            <p:cNvPr id="23570" name="Picture 13" descr="j0139553[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76" y="2064"/>
              <a:ext cx="1878" cy="2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1"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0" y="2592"/>
              <a:ext cx="960" cy="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80623" name="Picture 15" descr="j0300227[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53074" y="2512227"/>
            <a:ext cx="1371600"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0626" name="Picture 18" descr="BD08827_[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963056" y="1356805"/>
            <a:ext cx="1911350"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20"/>
          <p:cNvGrpSpPr>
            <a:grpSpLocks/>
          </p:cNvGrpSpPr>
          <p:nvPr/>
        </p:nvGrpSpPr>
        <p:grpSpPr bwMode="auto">
          <a:xfrm>
            <a:off x="5886450" y="3817139"/>
            <a:ext cx="1566862" cy="1676400"/>
            <a:chOff x="3375" y="2640"/>
            <a:chExt cx="987" cy="1056"/>
          </a:xfrm>
        </p:grpSpPr>
        <p:pic>
          <p:nvPicPr>
            <p:cNvPr id="23568" name="Picture 21" descr="PE02963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375" y="2640"/>
              <a:ext cx="666"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9" name="Picture 22" descr="PE02963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696" y="2688"/>
              <a:ext cx="666"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80631" name="Picture 23" descr="PE06219_[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980289" y="5352370"/>
            <a:ext cx="2057400"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WordArt 8"/>
          <p:cNvSpPr>
            <a:spLocks noChangeArrowheads="1" noChangeShapeType="1" noTextEdit="1"/>
          </p:cNvSpPr>
          <p:nvPr/>
        </p:nvSpPr>
        <p:spPr bwMode="auto">
          <a:xfrm>
            <a:off x="271688" y="647700"/>
            <a:ext cx="3462112" cy="533400"/>
          </a:xfrm>
          <a:prstGeom prst="rect">
            <a:avLst/>
          </a:prstGeom>
          <a:ln w="9525">
            <a:noFill/>
            <a:round/>
            <a:headEnd/>
            <a:tailEnd/>
          </a:ln>
        </p:spPr>
        <p:txBody>
          <a:bodyPr wrap="none" fromWordArt="1">
            <a:prstTxWarp prst="textPlain">
              <a:avLst>
                <a:gd name="adj" fmla="val 48884"/>
              </a:avLst>
            </a:prstTxWarp>
          </a:bodyPr>
          <a:lstStyle/>
          <a:p>
            <a:pPr algn="ctr"/>
            <a:r>
              <a:rPr lang="en-US" sz="3600" kern="1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empus Sans ITC" panose="04020404030D07020202" pitchFamily="82" charset="0"/>
              </a:rPr>
              <a:t>It is a piece of cake</a:t>
            </a:r>
            <a:endPar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empus Sans ITC" panose="04020404030D07020202" pitchFamily="82" charset="0"/>
            </a:endParaRPr>
          </a:p>
        </p:txBody>
      </p:sp>
      <p:sp>
        <p:nvSpPr>
          <p:cNvPr id="28" name="Rectangle 2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itle 1"/>
          <p:cNvSpPr txBox="1">
            <a:spLocks/>
          </p:cNvSpPr>
          <p:nvPr/>
        </p:nvSpPr>
        <p:spPr>
          <a:xfrm>
            <a:off x="6019800" y="-23866"/>
            <a:ext cx="3120220" cy="433335"/>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25" name="Rectangle 24"/>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cxnSp>
        <p:nvCxnSpPr>
          <p:cNvPr id="26" name="Straight Connector 25"/>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grpSp>
        <p:nvGrpSpPr>
          <p:cNvPr id="30" name="Group 5"/>
          <p:cNvGrpSpPr>
            <a:grpSpLocks/>
          </p:cNvGrpSpPr>
          <p:nvPr/>
        </p:nvGrpSpPr>
        <p:grpSpPr bwMode="auto">
          <a:xfrm>
            <a:off x="3824909" y="4247397"/>
            <a:ext cx="2061541" cy="2093477"/>
            <a:chOff x="240" y="768"/>
            <a:chExt cx="1440" cy="1758"/>
          </a:xfrm>
        </p:grpSpPr>
        <p:pic>
          <p:nvPicPr>
            <p:cNvPr id="31" name="Picture 6" descr="j021594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40" y="1104"/>
              <a:ext cx="912" cy="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7" descr="j0264308[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912" y="768"/>
              <a:ext cx="619"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8" descr="j0215937[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80" y="1968"/>
              <a:ext cx="1200" cy="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9" descr="j0300075[1]"/>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84" y="1584"/>
              <a:ext cx="591"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77744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8061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4" presetClass="path" presetSubtype="0" accel="50000" decel="50000" fill="hold" nodeType="clickEffect">
                                  <p:stCondLst>
                                    <p:cond delay="0"/>
                                  </p:stCondLst>
                                  <p:childTnLst>
                                    <p:animMotion origin="layout" path="M -0.1908 -0.18382 L -0.225 -0.14197 C -0.23212 -0.13295 -0.24375 -0.12463 -0.25695 -0.11839 C -0.27257 -0.11099 -0.28507 -0.10775 -0.29462 -0.10914 L -0.34202 -0.11214 " pathEditMode="relative" rAng="9628696" ptsTypes="FffFF">
                                      <p:cBhvr>
                                        <p:cTn id="15" dur="2000" fill="hold"/>
                                        <p:tgtEl>
                                          <p:spTgt spid="30"/>
                                        </p:tgtEl>
                                        <p:attrNameLst>
                                          <p:attrName>ppt_x</p:attrName>
                                          <p:attrName>ppt_y</p:attrName>
                                        </p:attrNameLst>
                                      </p:cBhvr>
                                      <p:rCtr x="-7153" y="5110"/>
                                    </p:animMotion>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30"/>
                                        </p:tgtEl>
                                      </p:cBhvr>
                                    </p:animEffect>
                                    <p:set>
                                      <p:cBhvr>
                                        <p:cTn id="20" dur="1" fill="hold">
                                          <p:stCondLst>
                                            <p:cond delay="499"/>
                                          </p:stCondLst>
                                        </p:cTn>
                                        <p:tgtEl>
                                          <p:spTgt spid="30"/>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63" presetClass="path" presetSubtype="0" accel="50000" decel="50000" fill="hold" nodeType="clickEffect">
                                  <p:stCondLst>
                                    <p:cond delay="0"/>
                                  </p:stCondLst>
                                  <p:childTnLst>
                                    <p:animMotion origin="layout" path="M -0.00052 -0.02174 L 0.17778 -0.01434 " pathEditMode="relative" rAng="0" ptsTypes="AA">
                                      <p:cBhvr>
                                        <p:cTn id="26" dur="2000" fill="hold"/>
                                        <p:tgtEl>
                                          <p:spTgt spid="2"/>
                                        </p:tgtEl>
                                        <p:attrNameLst>
                                          <p:attrName>ppt_x</p:attrName>
                                          <p:attrName>ppt_y</p:attrName>
                                        </p:attrNameLst>
                                      </p:cBhvr>
                                      <p:rCtr x="8906" y="370"/>
                                    </p:animMotion>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 calcmode="lin" valueType="num">
                                      <p:cBhvr>
                                        <p:cTn id="33" dur="500" fill="hold"/>
                                        <p:tgtEl>
                                          <p:spTgt spid="3"/>
                                        </p:tgtEl>
                                        <p:attrNameLst>
                                          <p:attrName>style.rotation</p:attrName>
                                        </p:attrNameLst>
                                      </p:cBhvr>
                                      <p:tavLst>
                                        <p:tav tm="0">
                                          <p:val>
                                            <p:fltVal val="360"/>
                                          </p:val>
                                        </p:tav>
                                        <p:tav tm="100000">
                                          <p:val>
                                            <p:fltVal val="0"/>
                                          </p:val>
                                        </p:tav>
                                      </p:tavLst>
                                    </p:anim>
                                    <p:animEffect transition="in" filter="fade">
                                      <p:cBhvr>
                                        <p:cTn id="34" dur="500"/>
                                        <p:tgtEl>
                                          <p:spTgt spid="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5" presetClass="entr" presetSubtype="0" fill="hold" nodeType="clickEffect">
                                  <p:stCondLst>
                                    <p:cond delay="0"/>
                                  </p:stCondLst>
                                  <p:childTnLst>
                                    <p:set>
                                      <p:cBhvr>
                                        <p:cTn id="38" dur="1" fill="hold">
                                          <p:stCondLst>
                                            <p:cond delay="0"/>
                                          </p:stCondLst>
                                        </p:cTn>
                                        <p:tgtEl>
                                          <p:spTgt spid="580623"/>
                                        </p:tgtEl>
                                        <p:attrNameLst>
                                          <p:attrName>style.visibility</p:attrName>
                                        </p:attrNameLst>
                                      </p:cBhvr>
                                      <p:to>
                                        <p:strVal val="visible"/>
                                      </p:to>
                                    </p:set>
                                    <p:anim calcmode="lin" valueType="num">
                                      <p:cBhvr>
                                        <p:cTn id="39" dur="1000" fill="hold"/>
                                        <p:tgtEl>
                                          <p:spTgt spid="580623"/>
                                        </p:tgtEl>
                                        <p:attrNameLst>
                                          <p:attrName>ppt_w</p:attrName>
                                        </p:attrNameLst>
                                      </p:cBhvr>
                                      <p:tavLst>
                                        <p:tav tm="0">
                                          <p:val>
                                            <p:fltVal val="0"/>
                                          </p:val>
                                        </p:tav>
                                        <p:tav tm="100000">
                                          <p:val>
                                            <p:strVal val="#ppt_w"/>
                                          </p:val>
                                        </p:tav>
                                      </p:tavLst>
                                    </p:anim>
                                    <p:anim calcmode="lin" valueType="num">
                                      <p:cBhvr>
                                        <p:cTn id="40" dur="1000" fill="hold"/>
                                        <p:tgtEl>
                                          <p:spTgt spid="580623"/>
                                        </p:tgtEl>
                                        <p:attrNameLst>
                                          <p:attrName>ppt_h</p:attrName>
                                        </p:attrNameLst>
                                      </p:cBhvr>
                                      <p:tavLst>
                                        <p:tav tm="0">
                                          <p:val>
                                            <p:fltVal val="0"/>
                                          </p:val>
                                        </p:tav>
                                        <p:tav tm="100000">
                                          <p:val>
                                            <p:strVal val="#ppt_h"/>
                                          </p:val>
                                        </p:tav>
                                      </p:tavLst>
                                    </p:anim>
                                    <p:anim calcmode="lin" valueType="num">
                                      <p:cBhvr>
                                        <p:cTn id="41" dur="1000" fill="hold"/>
                                        <p:tgtEl>
                                          <p:spTgt spid="580623"/>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58062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15" presetClass="entr" presetSubtype="0"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fltVal val="0"/>
                                          </p:val>
                                        </p:tav>
                                        <p:tav tm="100000">
                                          <p:val>
                                            <p:strVal val="#ppt_w"/>
                                          </p:val>
                                        </p:tav>
                                      </p:tavLst>
                                    </p:anim>
                                    <p:anim calcmode="lin" valueType="num">
                                      <p:cBhvr>
                                        <p:cTn id="48" dur="1000" fill="hold"/>
                                        <p:tgtEl>
                                          <p:spTgt spid="4"/>
                                        </p:tgtEl>
                                        <p:attrNameLst>
                                          <p:attrName>ppt_h</p:attrName>
                                        </p:attrNameLst>
                                      </p:cBhvr>
                                      <p:tavLst>
                                        <p:tav tm="0">
                                          <p:val>
                                            <p:fltVal val="0"/>
                                          </p:val>
                                        </p:tav>
                                        <p:tav tm="100000">
                                          <p:val>
                                            <p:strVal val="#ppt_h"/>
                                          </p:val>
                                        </p:tav>
                                      </p:tavLst>
                                    </p:anim>
                                    <p:anim calcmode="lin" valueType="num">
                                      <p:cBhvr>
                                        <p:cTn id="4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5" presetClass="entr" presetSubtype="0" fill="hold" nodeType="clickEffect">
                                  <p:stCondLst>
                                    <p:cond delay="0"/>
                                  </p:stCondLst>
                                  <p:childTnLst>
                                    <p:set>
                                      <p:cBhvr>
                                        <p:cTn id="54" dur="1" fill="hold">
                                          <p:stCondLst>
                                            <p:cond delay="0"/>
                                          </p:stCondLst>
                                        </p:cTn>
                                        <p:tgtEl>
                                          <p:spTgt spid="580631"/>
                                        </p:tgtEl>
                                        <p:attrNameLst>
                                          <p:attrName>style.visibility</p:attrName>
                                        </p:attrNameLst>
                                      </p:cBhvr>
                                      <p:to>
                                        <p:strVal val="visible"/>
                                      </p:to>
                                    </p:set>
                                    <p:anim calcmode="lin" valueType="num">
                                      <p:cBhvr>
                                        <p:cTn id="55" dur="1000" fill="hold"/>
                                        <p:tgtEl>
                                          <p:spTgt spid="580631"/>
                                        </p:tgtEl>
                                        <p:attrNameLst>
                                          <p:attrName>ppt_w</p:attrName>
                                        </p:attrNameLst>
                                      </p:cBhvr>
                                      <p:tavLst>
                                        <p:tav tm="0">
                                          <p:val>
                                            <p:fltVal val="0"/>
                                          </p:val>
                                        </p:tav>
                                        <p:tav tm="100000">
                                          <p:val>
                                            <p:strVal val="#ppt_w"/>
                                          </p:val>
                                        </p:tav>
                                      </p:tavLst>
                                    </p:anim>
                                    <p:anim calcmode="lin" valueType="num">
                                      <p:cBhvr>
                                        <p:cTn id="56" dur="1000" fill="hold"/>
                                        <p:tgtEl>
                                          <p:spTgt spid="580631"/>
                                        </p:tgtEl>
                                        <p:attrNameLst>
                                          <p:attrName>ppt_h</p:attrName>
                                        </p:attrNameLst>
                                      </p:cBhvr>
                                      <p:tavLst>
                                        <p:tav tm="0">
                                          <p:val>
                                            <p:fltVal val="0"/>
                                          </p:val>
                                        </p:tav>
                                        <p:tav tm="100000">
                                          <p:val>
                                            <p:strVal val="#ppt_h"/>
                                          </p:val>
                                        </p:tav>
                                      </p:tavLst>
                                    </p:anim>
                                    <p:anim calcmode="lin" valueType="num">
                                      <p:cBhvr>
                                        <p:cTn id="57" dur="1000" fill="hold"/>
                                        <p:tgtEl>
                                          <p:spTgt spid="580631"/>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58063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15" presetClass="entr" presetSubtype="0" fill="hold" nodeType="clickEffect">
                                  <p:stCondLst>
                                    <p:cond delay="0"/>
                                  </p:stCondLst>
                                  <p:childTnLst>
                                    <p:set>
                                      <p:cBhvr>
                                        <p:cTn id="62" dur="1" fill="hold">
                                          <p:stCondLst>
                                            <p:cond delay="0"/>
                                          </p:stCondLst>
                                        </p:cTn>
                                        <p:tgtEl>
                                          <p:spTgt spid="580626"/>
                                        </p:tgtEl>
                                        <p:attrNameLst>
                                          <p:attrName>style.visibility</p:attrName>
                                        </p:attrNameLst>
                                      </p:cBhvr>
                                      <p:to>
                                        <p:strVal val="visible"/>
                                      </p:to>
                                    </p:set>
                                    <p:anim calcmode="lin" valueType="num">
                                      <p:cBhvr>
                                        <p:cTn id="63" dur="1000" fill="hold"/>
                                        <p:tgtEl>
                                          <p:spTgt spid="580626"/>
                                        </p:tgtEl>
                                        <p:attrNameLst>
                                          <p:attrName>ppt_w</p:attrName>
                                        </p:attrNameLst>
                                      </p:cBhvr>
                                      <p:tavLst>
                                        <p:tav tm="0">
                                          <p:val>
                                            <p:fltVal val="0"/>
                                          </p:val>
                                        </p:tav>
                                        <p:tav tm="100000">
                                          <p:val>
                                            <p:strVal val="#ppt_w"/>
                                          </p:val>
                                        </p:tav>
                                      </p:tavLst>
                                    </p:anim>
                                    <p:anim calcmode="lin" valueType="num">
                                      <p:cBhvr>
                                        <p:cTn id="64" dur="1000" fill="hold"/>
                                        <p:tgtEl>
                                          <p:spTgt spid="580626"/>
                                        </p:tgtEl>
                                        <p:attrNameLst>
                                          <p:attrName>ppt_h</p:attrName>
                                        </p:attrNameLst>
                                      </p:cBhvr>
                                      <p:tavLst>
                                        <p:tav tm="0">
                                          <p:val>
                                            <p:fltVal val="0"/>
                                          </p:val>
                                        </p:tav>
                                        <p:tav tm="100000">
                                          <p:val>
                                            <p:strVal val="#ppt_h"/>
                                          </p:val>
                                        </p:tav>
                                      </p:tavLst>
                                    </p:anim>
                                    <p:anim calcmode="lin" valueType="num">
                                      <p:cBhvr>
                                        <p:cTn id="65" dur="1000" fill="hold"/>
                                        <p:tgtEl>
                                          <p:spTgt spid="580626"/>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5806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1" y="457200"/>
            <a:ext cx="9143999" cy="4465"/>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Text Box 2"/>
          <p:cNvSpPr txBox="1">
            <a:spLocks noChangeArrowheads="1"/>
          </p:cNvSpPr>
          <p:nvPr/>
        </p:nvSpPr>
        <p:spPr bwMode="auto">
          <a:xfrm>
            <a:off x="2743200" y="5562600"/>
            <a:ext cx="6172200" cy="907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pPr>
            <a:r>
              <a:rPr lang="en-US" altLang="en-US" sz="1000" b="0" dirty="0">
                <a:solidFill>
                  <a:schemeClr val="tx1"/>
                </a:solidFill>
                <a:latin typeface="Arial" charset="0"/>
              </a:rPr>
              <a:t> </a:t>
            </a:r>
            <a:r>
              <a:rPr lang="en-US" altLang="en-US" sz="1800" b="0" dirty="0">
                <a:solidFill>
                  <a:schemeClr val="tx1"/>
                </a:solidFill>
                <a:latin typeface="Arial" charset="0"/>
              </a:rPr>
              <a:t>Another kind of result are </a:t>
            </a:r>
            <a:r>
              <a:rPr lang="en-US" altLang="en-US" sz="1800" b="0" dirty="0">
                <a:latin typeface="Arial" charset="0"/>
              </a:rPr>
              <a:t>    </a:t>
            </a:r>
            <a:r>
              <a:rPr lang="en-US" altLang="en-US" sz="2000" b="0" dirty="0">
                <a:latin typeface="Arial" charset="0"/>
              </a:rPr>
              <a:t>             </a:t>
            </a:r>
            <a:r>
              <a:rPr lang="en-US" altLang="en-US" sz="1800" b="0" dirty="0" smtClean="0">
                <a:solidFill>
                  <a:schemeClr val="tx1"/>
                </a:solidFill>
                <a:latin typeface="Arial" charset="0"/>
              </a:rPr>
              <a:t> - the beneficial consequence (benefits) from </a:t>
            </a:r>
            <a:r>
              <a:rPr lang="en-US" altLang="en-US" sz="1800" b="0" dirty="0">
                <a:solidFill>
                  <a:schemeClr val="tx1"/>
                </a:solidFill>
                <a:latin typeface="Arial" charset="0"/>
              </a:rPr>
              <a:t>what you do.</a:t>
            </a:r>
            <a:endParaRPr lang="en-US" altLang="en-US" sz="1800" b="0" i="1" dirty="0">
              <a:solidFill>
                <a:schemeClr val="tx1"/>
              </a:solidFill>
              <a:latin typeface="Arial" charset="0"/>
            </a:endParaRPr>
          </a:p>
          <a:p>
            <a:pPr eaLnBrk="1" hangingPunct="1">
              <a:lnSpc>
                <a:spcPct val="100000"/>
              </a:lnSpc>
              <a:spcBef>
                <a:spcPct val="50000"/>
              </a:spcBef>
            </a:pPr>
            <a:r>
              <a:rPr lang="en-US" altLang="en-US" sz="1000" b="0" dirty="0">
                <a:solidFill>
                  <a:schemeClr val="tx1"/>
                </a:solidFill>
                <a:latin typeface="Arial" charset="0"/>
              </a:rPr>
              <a:t>	</a:t>
            </a:r>
          </a:p>
        </p:txBody>
      </p:sp>
      <p:sp>
        <p:nvSpPr>
          <p:cNvPr id="9" name="Text Box 3"/>
          <p:cNvSpPr txBox="1">
            <a:spLocks noChangeArrowheads="1"/>
          </p:cNvSpPr>
          <p:nvPr/>
        </p:nvSpPr>
        <p:spPr bwMode="auto">
          <a:xfrm>
            <a:off x="1905000" y="1219200"/>
            <a:ext cx="7086600" cy="366713"/>
          </a:xfrm>
          <a:prstGeom prst="rect">
            <a:avLst/>
          </a:prstGeom>
          <a:noFill/>
          <a:ln w="9525">
            <a:noFill/>
            <a:miter lim="800000"/>
            <a:headEnd/>
            <a:tailEnd/>
          </a:ln>
          <a:effectLst/>
        </p:spPr>
        <p:txBody>
          <a:bodyPr>
            <a:spAutoFit/>
          </a:bodyPr>
          <a:lstStyle/>
          <a:p>
            <a:pPr>
              <a:lnSpc>
                <a:spcPct val="100000"/>
              </a:lnSpc>
              <a:defRPr/>
            </a:pPr>
            <a:r>
              <a:rPr lang="en-US" sz="1800" dirty="0">
                <a:solidFill>
                  <a:srgbClr val="00FFFF"/>
                </a:solidFill>
                <a:effectLst>
                  <a:outerShdw blurRad="38100" dist="38100" dir="2700000" algn="tl">
                    <a:srgbClr val="000000"/>
                  </a:outerShdw>
                </a:effectLst>
                <a:latin typeface="Arial" charset="0"/>
              </a:rPr>
              <a:t>Inputs</a:t>
            </a:r>
            <a:r>
              <a:rPr lang="en-US" sz="1800" dirty="0">
                <a:solidFill>
                  <a:schemeClr val="tx1"/>
                </a:solidFill>
                <a:latin typeface="Arial" charset="0"/>
              </a:rPr>
              <a:t> → </a:t>
            </a:r>
            <a:r>
              <a:rPr lang="en-US" sz="1800" dirty="0">
                <a:solidFill>
                  <a:schemeClr val="tx1"/>
                </a:solidFill>
                <a:latin typeface="Arial" charset="0"/>
                <a:ea typeface="Times New Roman" pitchFamily="18" charset="0"/>
                <a:cs typeface="Arial" charset="0"/>
              </a:rPr>
              <a:t>“</a:t>
            </a:r>
            <a:r>
              <a:rPr lang="en-US" sz="1800" dirty="0">
                <a:solidFill>
                  <a:srgbClr val="00FF00"/>
                </a:solidFill>
                <a:effectLst>
                  <a:outerShdw blurRad="38100" dist="38100" dir="2700000" algn="tl">
                    <a:srgbClr val="000000"/>
                  </a:outerShdw>
                </a:effectLst>
                <a:latin typeface="Arial" charset="0"/>
                <a:ea typeface="Times New Roman" pitchFamily="18" charset="0"/>
                <a:cs typeface="Arial" charset="0"/>
              </a:rPr>
              <a:t>Process/System Structure</a:t>
            </a:r>
            <a:r>
              <a:rPr lang="en-US" sz="1800" dirty="0">
                <a:solidFill>
                  <a:schemeClr val="tx1"/>
                </a:solidFill>
                <a:latin typeface="Arial" charset="0"/>
                <a:ea typeface="Times New Roman" pitchFamily="18" charset="0"/>
                <a:cs typeface="Arial" charset="0"/>
              </a:rPr>
              <a:t>”</a:t>
            </a:r>
            <a:r>
              <a:rPr lang="en-US" sz="1800" dirty="0">
                <a:solidFill>
                  <a:schemeClr val="tx1"/>
                </a:solidFill>
                <a:latin typeface="Arial" charset="0"/>
              </a:rPr>
              <a:t> → </a:t>
            </a:r>
            <a:r>
              <a:rPr lang="en-US" sz="1800" dirty="0">
                <a:solidFill>
                  <a:srgbClr val="FF9900"/>
                </a:solidFill>
                <a:effectLst>
                  <a:outerShdw blurRad="38100" dist="38100" dir="2700000" algn="tl">
                    <a:srgbClr val="000000"/>
                  </a:outerShdw>
                </a:effectLst>
                <a:latin typeface="Arial" charset="0"/>
              </a:rPr>
              <a:t>Outputs</a:t>
            </a:r>
            <a:r>
              <a:rPr lang="en-US" sz="1800" dirty="0">
                <a:solidFill>
                  <a:schemeClr val="tx1"/>
                </a:solidFill>
                <a:latin typeface="Arial" charset="0"/>
              </a:rPr>
              <a:t> </a:t>
            </a:r>
            <a:r>
              <a:rPr lang="en-US" sz="1800" b="0" dirty="0">
                <a:solidFill>
                  <a:schemeClr val="tx1"/>
                </a:solidFill>
                <a:latin typeface="Arial" charset="0"/>
              </a:rPr>
              <a:t>&amp;</a:t>
            </a:r>
            <a:r>
              <a:rPr lang="en-US" sz="1800" dirty="0">
                <a:solidFill>
                  <a:schemeClr val="tx1"/>
                </a:solidFill>
                <a:latin typeface="Arial" charset="0"/>
              </a:rPr>
              <a:t> </a:t>
            </a:r>
            <a:r>
              <a:rPr lang="en-US" sz="1800" dirty="0">
                <a:solidFill>
                  <a:srgbClr val="F2EC00"/>
                </a:solidFill>
                <a:effectLst>
                  <a:outerShdw blurRad="38100" dist="38100" dir="2700000" algn="tl">
                    <a:srgbClr val="000000"/>
                  </a:outerShdw>
                </a:effectLst>
                <a:latin typeface="Arial" charset="0"/>
              </a:rPr>
              <a:t>Outcomes</a:t>
            </a:r>
          </a:p>
        </p:txBody>
      </p:sp>
      <p:sp>
        <p:nvSpPr>
          <p:cNvPr id="10" name="WordArt 4"/>
          <p:cNvSpPr>
            <a:spLocks noChangeArrowheads="1" noChangeShapeType="1" noTextEdit="1"/>
          </p:cNvSpPr>
          <p:nvPr/>
        </p:nvSpPr>
        <p:spPr bwMode="auto">
          <a:xfrm rot="224402">
            <a:off x="309091" y="505021"/>
            <a:ext cx="3496617" cy="875320"/>
          </a:xfrm>
          <a:prstGeom prst="rect">
            <a:avLst/>
          </a:prstGeom>
        </p:spPr>
        <p:txBody>
          <a:bodyPr wrap="none" fromWordArt="1">
            <a:prstTxWarp prst="textSlantUp">
              <a:avLst>
                <a:gd name="adj" fmla="val 55556"/>
              </a:avLst>
            </a:prstTxWarp>
          </a:bodyPr>
          <a:lstStyle/>
          <a:p>
            <a:pPr algn="ctr"/>
            <a:r>
              <a:rPr lang="en-US" sz="3200" b="1" kern="10" spc="50" dirty="0">
                <a:ln w="19050">
                  <a:solidFill>
                    <a:schemeClr val="bg1">
                      <a:alpha val="6500"/>
                    </a:schemeClr>
                  </a:solidFill>
                  <a:prstDash val="solid"/>
                </a:ln>
                <a:solidFill>
                  <a:srgbClr val="FF3399">
                    <a:alpha val="95000"/>
                  </a:srgbClr>
                </a:solidFill>
                <a:effectLst>
                  <a:outerShdw blurRad="50800" dist="38100" dir="2700000" algn="tl" rotWithShape="0">
                    <a:prstClr val="black">
                      <a:alpha val="40000"/>
                    </a:prstClr>
                  </a:outerShdw>
                </a:effectLst>
                <a:latin typeface="Arial Black"/>
              </a:rPr>
              <a:t>Production Processes </a:t>
            </a:r>
            <a:r>
              <a:rPr lang="en-US" sz="3200" kern="10" spc="50" dirty="0">
                <a:ln w="19050">
                  <a:solidFill>
                    <a:schemeClr val="bg1">
                      <a:alpha val="6500"/>
                    </a:schemeClr>
                  </a:solidFill>
                  <a:prstDash val="solid"/>
                </a:ln>
                <a:solidFill>
                  <a:schemeClr val="accent1">
                    <a:tint val="3000"/>
                    <a:alpha val="95000"/>
                  </a:schemeClr>
                </a:solidFill>
                <a:latin typeface="Arial Black"/>
              </a:rPr>
              <a:t>have ...</a:t>
            </a:r>
          </a:p>
        </p:txBody>
      </p:sp>
      <p:grpSp>
        <p:nvGrpSpPr>
          <p:cNvPr id="11" name="Group 5"/>
          <p:cNvGrpSpPr>
            <a:grpSpLocks/>
          </p:cNvGrpSpPr>
          <p:nvPr/>
        </p:nvGrpSpPr>
        <p:grpSpPr bwMode="auto">
          <a:xfrm>
            <a:off x="457200" y="1600200"/>
            <a:ext cx="1600200" cy="1295400"/>
            <a:chOff x="240" y="768"/>
            <a:chExt cx="1440" cy="1758"/>
          </a:xfrm>
        </p:grpSpPr>
        <p:pic>
          <p:nvPicPr>
            <p:cNvPr id="13" name="Picture 6" descr="j021594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 y="1104"/>
              <a:ext cx="912" cy="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7" descr="j0264308[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2" y="768"/>
              <a:ext cx="619"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8" descr="j0215937[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 y="1968"/>
              <a:ext cx="1200" cy="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descr="j0300075[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4" y="1584"/>
              <a:ext cx="591"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2895600"/>
            <a:ext cx="1292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Group 11"/>
          <p:cNvGrpSpPr>
            <a:grpSpLocks/>
          </p:cNvGrpSpPr>
          <p:nvPr/>
        </p:nvGrpSpPr>
        <p:grpSpPr bwMode="auto">
          <a:xfrm>
            <a:off x="457200" y="4267200"/>
            <a:ext cx="1371600" cy="1143000"/>
            <a:chOff x="2304" y="912"/>
            <a:chExt cx="1296" cy="1190"/>
          </a:xfrm>
        </p:grpSpPr>
        <p:pic>
          <p:nvPicPr>
            <p:cNvPr id="19"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88" y="912"/>
              <a:ext cx="624" cy="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0" y="1008"/>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04"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24" y="1151"/>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7"/>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80" y="1488"/>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4" y="1584"/>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roup 19"/>
          <p:cNvGrpSpPr>
            <a:grpSpLocks/>
          </p:cNvGrpSpPr>
          <p:nvPr/>
        </p:nvGrpSpPr>
        <p:grpSpPr bwMode="auto">
          <a:xfrm>
            <a:off x="1295400" y="5334000"/>
            <a:ext cx="1371600" cy="1447800"/>
            <a:chOff x="3803" y="1680"/>
            <a:chExt cx="1957" cy="2208"/>
          </a:xfrm>
        </p:grpSpPr>
        <p:pic>
          <p:nvPicPr>
            <p:cNvPr id="27" name="Picture 20" descr="j013955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803" y="1680"/>
              <a:ext cx="1838" cy="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896" y="2256"/>
              <a:ext cx="864"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Text Box 22"/>
          <p:cNvSpPr txBox="1">
            <a:spLocks noChangeArrowheads="1"/>
          </p:cNvSpPr>
          <p:nvPr/>
        </p:nvSpPr>
        <p:spPr bwMode="auto">
          <a:xfrm>
            <a:off x="2057400" y="1905000"/>
            <a:ext cx="6096000" cy="671513"/>
          </a:xfrm>
          <a:prstGeom prst="rect">
            <a:avLst/>
          </a:prstGeom>
          <a:noFill/>
          <a:ln w="9525">
            <a:noFill/>
            <a:miter lim="800000"/>
            <a:headEnd/>
            <a:tailEnd/>
          </a:ln>
          <a:effectLst/>
        </p:spPr>
        <p:txBody>
          <a:bodyPr>
            <a:spAutoFit/>
          </a:bodyPr>
          <a:lstStyle/>
          <a:p>
            <a:pPr>
              <a:lnSpc>
                <a:spcPct val="100000"/>
              </a:lnSpc>
              <a:defRPr/>
            </a:pPr>
            <a:r>
              <a:rPr lang="en-US" sz="2000" dirty="0">
                <a:solidFill>
                  <a:srgbClr val="00FFFF"/>
                </a:solidFill>
                <a:effectLst>
                  <a:outerShdw blurRad="38100" dist="38100" dir="2700000" algn="tl">
                    <a:srgbClr val="000000"/>
                  </a:outerShdw>
                </a:effectLst>
                <a:latin typeface="Arial" charset="0"/>
              </a:rPr>
              <a:t>Inputs</a:t>
            </a:r>
            <a:r>
              <a:rPr lang="en-US" sz="1800" b="0" dirty="0">
                <a:solidFill>
                  <a:schemeClr val="tx1"/>
                </a:solidFill>
                <a:latin typeface="Arial" charset="0"/>
              </a:rPr>
              <a:t> </a:t>
            </a:r>
            <a:r>
              <a:rPr lang="en-US" sz="1800" dirty="0">
                <a:solidFill>
                  <a:schemeClr val="tx1"/>
                </a:solidFill>
                <a:latin typeface="Arial" charset="0"/>
              </a:rPr>
              <a:t>to the system include resources such as raw materials, money, technologies and people.</a:t>
            </a:r>
            <a:endParaRPr lang="en-US" sz="1800" b="0" dirty="0">
              <a:solidFill>
                <a:schemeClr val="tx1"/>
              </a:solidFill>
              <a:latin typeface="Arial" charset="0"/>
            </a:endParaRPr>
          </a:p>
        </p:txBody>
      </p:sp>
      <p:sp>
        <p:nvSpPr>
          <p:cNvPr id="30" name="Text Box 23"/>
          <p:cNvSpPr txBox="1">
            <a:spLocks noChangeArrowheads="1"/>
          </p:cNvSpPr>
          <p:nvPr/>
        </p:nvSpPr>
        <p:spPr bwMode="auto">
          <a:xfrm>
            <a:off x="1905000" y="3124200"/>
            <a:ext cx="6705600" cy="671513"/>
          </a:xfrm>
          <a:prstGeom prst="rect">
            <a:avLst/>
          </a:prstGeom>
          <a:noFill/>
          <a:ln w="9525">
            <a:noFill/>
            <a:miter lim="800000"/>
            <a:headEnd/>
            <a:tailEnd/>
          </a:ln>
          <a:effectLst/>
        </p:spPr>
        <p:txBody>
          <a:bodyPr>
            <a:spAutoFit/>
          </a:bodyPr>
          <a:lstStyle/>
          <a:p>
            <a:pPr>
              <a:lnSpc>
                <a:spcPct val="100000"/>
              </a:lnSpc>
              <a:defRPr/>
            </a:pPr>
            <a:r>
              <a:rPr lang="en-US" sz="1800" dirty="0">
                <a:solidFill>
                  <a:schemeClr val="tx1"/>
                </a:solidFill>
                <a:latin typeface="Arial" charset="0"/>
              </a:rPr>
              <a:t>These inputs go thru a </a:t>
            </a:r>
            <a:r>
              <a:rPr lang="en-US" sz="1800" dirty="0">
                <a:solidFill>
                  <a:srgbClr val="00FF00"/>
                </a:solidFill>
                <a:effectLst>
                  <a:outerShdw blurRad="38100" dist="38100" dir="2700000" algn="tl">
                    <a:srgbClr val="000000"/>
                  </a:outerShdw>
                </a:effectLst>
                <a:latin typeface="Arial" charset="0"/>
                <a:ea typeface="Times New Roman" pitchFamily="18" charset="0"/>
                <a:cs typeface="Arial" charset="0"/>
              </a:rPr>
              <a:t>Process/System Structure</a:t>
            </a:r>
            <a:r>
              <a:rPr lang="en-US" sz="1800" b="0" dirty="0">
                <a:solidFill>
                  <a:srgbClr val="00FF00"/>
                </a:solidFill>
                <a:ea typeface="Times New Roman" pitchFamily="18" charset="0"/>
                <a:cs typeface="Arial" charset="0"/>
              </a:rPr>
              <a:t> </a:t>
            </a:r>
            <a:r>
              <a:rPr lang="en-US" sz="2000" dirty="0">
                <a:solidFill>
                  <a:srgbClr val="00FF00"/>
                </a:solidFill>
                <a:effectLst>
                  <a:outerShdw blurRad="38100" dist="38100" dir="2700000" algn="tl">
                    <a:srgbClr val="000000"/>
                  </a:outerShdw>
                </a:effectLst>
                <a:latin typeface="Arial" charset="0"/>
              </a:rPr>
              <a:t> </a:t>
            </a:r>
            <a:r>
              <a:rPr lang="en-US" sz="1800" dirty="0">
                <a:solidFill>
                  <a:schemeClr val="tx1"/>
                </a:solidFill>
                <a:latin typeface="Arial" charset="0"/>
              </a:rPr>
              <a:t>where they're </a:t>
            </a:r>
            <a:r>
              <a:rPr lang="en-US" sz="1800" dirty="0">
                <a:solidFill>
                  <a:srgbClr val="00CC66"/>
                </a:solidFill>
                <a:effectLst>
                  <a:outerShdw blurRad="38100" dist="38100" dir="2700000" algn="tl">
                    <a:srgbClr val="000000"/>
                  </a:outerShdw>
                </a:effectLst>
                <a:latin typeface="Arial" charset="0"/>
              </a:rPr>
              <a:t>mixed</a:t>
            </a:r>
            <a:r>
              <a:rPr lang="en-US" sz="1800" dirty="0">
                <a:solidFill>
                  <a:schemeClr val="tx1"/>
                </a:solidFill>
                <a:latin typeface="Arial" charset="0"/>
              </a:rPr>
              <a:t>, </a:t>
            </a:r>
            <a:r>
              <a:rPr lang="en-US" sz="1800" dirty="0">
                <a:solidFill>
                  <a:srgbClr val="33CC33"/>
                </a:solidFill>
                <a:effectLst>
                  <a:outerShdw blurRad="38100" dist="38100" dir="2700000" algn="tl">
                    <a:srgbClr val="000000"/>
                  </a:outerShdw>
                </a:effectLst>
                <a:latin typeface="Arial" charset="0"/>
              </a:rPr>
              <a:t>combined</a:t>
            </a:r>
            <a:r>
              <a:rPr lang="en-US" sz="1800" dirty="0">
                <a:solidFill>
                  <a:schemeClr val="tx1"/>
                </a:solidFill>
                <a:latin typeface="Arial" charset="0"/>
              </a:rPr>
              <a:t>, </a:t>
            </a:r>
            <a:r>
              <a:rPr lang="en-US" sz="1800" dirty="0">
                <a:solidFill>
                  <a:srgbClr val="33CC33"/>
                </a:solidFill>
                <a:effectLst>
                  <a:outerShdw blurRad="38100" dist="38100" dir="2700000" algn="tl">
                    <a:srgbClr val="000000"/>
                  </a:outerShdw>
                </a:effectLst>
                <a:latin typeface="Arial" charset="0"/>
              </a:rPr>
              <a:t>aligned</a:t>
            </a:r>
            <a:r>
              <a:rPr lang="en-US" sz="1800" dirty="0">
                <a:solidFill>
                  <a:schemeClr val="tx1"/>
                </a:solidFill>
                <a:latin typeface="Arial" charset="0"/>
              </a:rPr>
              <a:t>, and </a:t>
            </a:r>
            <a:r>
              <a:rPr lang="en-US" sz="1800" dirty="0">
                <a:solidFill>
                  <a:srgbClr val="12B43C"/>
                </a:solidFill>
                <a:effectLst>
                  <a:outerShdw blurRad="38100" dist="38100" dir="2700000" algn="tl">
                    <a:srgbClr val="000000"/>
                  </a:outerShdw>
                </a:effectLst>
                <a:latin typeface="Arial" charset="0"/>
              </a:rPr>
              <a:t>moved along</a:t>
            </a:r>
            <a:r>
              <a:rPr lang="en-US" sz="1800" dirty="0">
                <a:solidFill>
                  <a:schemeClr val="tx1"/>
                </a:solidFill>
                <a:latin typeface="Arial" charset="0"/>
              </a:rPr>
              <a:t>, etc. </a:t>
            </a:r>
          </a:p>
        </p:txBody>
      </p:sp>
      <p:sp>
        <p:nvSpPr>
          <p:cNvPr id="31" name="Text Box 24"/>
          <p:cNvSpPr txBox="1">
            <a:spLocks noChangeArrowheads="1"/>
          </p:cNvSpPr>
          <p:nvPr/>
        </p:nvSpPr>
        <p:spPr bwMode="auto">
          <a:xfrm>
            <a:off x="1981200" y="4343400"/>
            <a:ext cx="6934200" cy="671513"/>
          </a:xfrm>
          <a:prstGeom prst="rect">
            <a:avLst/>
          </a:prstGeom>
          <a:noFill/>
          <a:ln w="9525">
            <a:noFill/>
            <a:miter lim="800000"/>
            <a:headEnd/>
            <a:tailEnd/>
          </a:ln>
          <a:effectLst/>
        </p:spPr>
        <p:txBody>
          <a:bodyPr>
            <a:spAutoFit/>
          </a:bodyPr>
          <a:lstStyle/>
          <a:p>
            <a:pPr>
              <a:lnSpc>
                <a:spcPct val="100000"/>
              </a:lnSpc>
              <a:defRPr/>
            </a:pPr>
            <a:r>
              <a:rPr lang="en-US" sz="2000" dirty="0">
                <a:solidFill>
                  <a:srgbClr val="FF9900"/>
                </a:solidFill>
                <a:effectLst>
                  <a:outerShdw blurRad="38100" dist="38100" dir="2700000" algn="tl">
                    <a:srgbClr val="000000"/>
                  </a:outerShdw>
                </a:effectLst>
                <a:latin typeface="Arial" charset="0"/>
              </a:rPr>
              <a:t>Outputs</a:t>
            </a:r>
            <a:r>
              <a:rPr lang="en-US" sz="1800" b="0" dirty="0">
                <a:solidFill>
                  <a:schemeClr val="tx1"/>
                </a:solidFill>
                <a:latin typeface="Arial" charset="0"/>
              </a:rPr>
              <a:t> </a:t>
            </a:r>
            <a:r>
              <a:rPr lang="en-US" sz="1800" dirty="0">
                <a:solidFill>
                  <a:schemeClr val="tx1"/>
                </a:solidFill>
                <a:latin typeface="Arial" charset="0"/>
              </a:rPr>
              <a:t>are the</a:t>
            </a:r>
            <a:r>
              <a:rPr lang="en-US" sz="1800" b="0" dirty="0">
                <a:solidFill>
                  <a:schemeClr val="tx1"/>
                </a:solidFill>
                <a:latin typeface="Arial" charset="0"/>
              </a:rPr>
              <a:t> </a:t>
            </a:r>
            <a:r>
              <a:rPr lang="en-US" sz="1800" dirty="0">
                <a:solidFill>
                  <a:schemeClr val="tx1"/>
                </a:solidFill>
                <a:latin typeface="Arial" charset="0"/>
              </a:rPr>
              <a:t>actual deliverables - the products &amp; services produced for consumers.</a:t>
            </a:r>
          </a:p>
        </p:txBody>
      </p:sp>
      <p:sp>
        <p:nvSpPr>
          <p:cNvPr id="32" name="WordArt 26"/>
          <p:cNvSpPr>
            <a:spLocks noChangeArrowheads="1" noChangeShapeType="1" noTextEdit="1"/>
          </p:cNvSpPr>
          <p:nvPr/>
        </p:nvSpPr>
        <p:spPr bwMode="auto">
          <a:xfrm>
            <a:off x="5486400" y="5638800"/>
            <a:ext cx="1143000" cy="228600"/>
          </a:xfrm>
          <a:prstGeom prst="rect">
            <a:avLst/>
          </a:prstGeom>
        </p:spPr>
        <p:txBody>
          <a:bodyPr wrap="none" fromWordArt="1">
            <a:prstTxWarp prst="textPlain">
              <a:avLst>
                <a:gd name="adj" fmla="val 50000"/>
              </a:avLst>
            </a:prstTxWarp>
          </a:bodyPr>
          <a:lstStyle/>
          <a:p>
            <a:pPr algn="ctr"/>
            <a:r>
              <a:rPr lang="en-US" sz="3600" kern="10" dirty="0">
                <a:ln w="9525">
                  <a:solidFill>
                    <a:srgbClr val="FFFF00"/>
                  </a:solidFill>
                  <a:round/>
                  <a:headEnd/>
                  <a:tailEnd/>
                </a:ln>
                <a:solidFill>
                  <a:srgbClr val="FFFF66"/>
                </a:solidFill>
                <a:effectLst>
                  <a:outerShdw dist="35921" dir="2700000" algn="ctr" rotWithShape="0">
                    <a:srgbClr val="663300"/>
                  </a:outerShdw>
                </a:effectLst>
                <a:latin typeface="Arial Narrow"/>
              </a:rPr>
              <a:t>Outcomes</a:t>
            </a:r>
          </a:p>
        </p:txBody>
      </p:sp>
      <p:sp>
        <p:nvSpPr>
          <p:cNvPr id="34" name="Rectangle 33"/>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26364861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1"/>
                                          </p:val>
                                        </p:tav>
                                        <p:tav tm="100000">
                                          <p:val>
                                            <p:strVal val="#ppt_x"/>
                                          </p:val>
                                        </p:tav>
                                      </p:tavLst>
                                    </p:anim>
                                    <p:anim calcmode="lin" valueType="num">
                                      <p:cBhvr>
                                        <p:cTn id="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1" y="457200"/>
            <a:ext cx="9143999" cy="4465"/>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Text Box 2"/>
          <p:cNvSpPr txBox="1">
            <a:spLocks noChangeArrowheads="1"/>
          </p:cNvSpPr>
          <p:nvPr/>
        </p:nvSpPr>
        <p:spPr bwMode="auto">
          <a:xfrm>
            <a:off x="2743200" y="5562600"/>
            <a:ext cx="6172200" cy="907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pPr>
            <a:r>
              <a:rPr lang="en-US" altLang="en-US" sz="1000" b="0" dirty="0">
                <a:solidFill>
                  <a:schemeClr val="tx1"/>
                </a:solidFill>
                <a:effectLst>
                  <a:outerShdw blurRad="38100" dist="38100" dir="2700000" algn="tl">
                    <a:srgbClr val="000000">
                      <a:alpha val="43137"/>
                    </a:srgbClr>
                  </a:outerShdw>
                </a:effectLst>
                <a:latin typeface="Arial" charset="0"/>
              </a:rPr>
              <a:t> </a:t>
            </a:r>
            <a:r>
              <a:rPr lang="en-US" altLang="en-US" sz="1800" b="0" dirty="0">
                <a:solidFill>
                  <a:schemeClr val="tx1"/>
                </a:solidFill>
                <a:effectLst>
                  <a:outerShdw blurRad="38100" dist="38100" dir="2700000" algn="tl">
                    <a:srgbClr val="000000">
                      <a:alpha val="43137"/>
                    </a:srgbClr>
                  </a:outerShdw>
                </a:effectLst>
                <a:latin typeface="Arial" charset="0"/>
              </a:rPr>
              <a:t>Another kind of result are </a:t>
            </a:r>
            <a:r>
              <a:rPr lang="en-US" altLang="en-US" sz="1800" b="0" dirty="0">
                <a:effectLst>
                  <a:outerShdw blurRad="38100" dist="38100" dir="2700000" algn="tl">
                    <a:srgbClr val="000000">
                      <a:alpha val="43137"/>
                    </a:srgbClr>
                  </a:outerShdw>
                </a:effectLst>
                <a:latin typeface="Arial" charset="0"/>
              </a:rPr>
              <a:t>    </a:t>
            </a:r>
            <a:r>
              <a:rPr lang="en-US" altLang="en-US" sz="2000" b="0" dirty="0">
                <a:effectLst>
                  <a:outerShdw blurRad="38100" dist="38100" dir="2700000" algn="tl">
                    <a:srgbClr val="000000">
                      <a:alpha val="43137"/>
                    </a:srgbClr>
                  </a:outerShdw>
                </a:effectLst>
                <a:latin typeface="Arial" charset="0"/>
              </a:rPr>
              <a:t>             </a:t>
            </a:r>
            <a:r>
              <a:rPr lang="en-US" altLang="en-US" sz="1800" b="0" dirty="0" smtClean="0">
                <a:solidFill>
                  <a:schemeClr val="tx1"/>
                </a:solidFill>
                <a:effectLst>
                  <a:outerShdw blurRad="38100" dist="38100" dir="2700000" algn="tl">
                    <a:srgbClr val="000000">
                      <a:alpha val="43137"/>
                    </a:srgbClr>
                  </a:outerShdw>
                </a:effectLst>
                <a:latin typeface="Arial" charset="0"/>
              </a:rPr>
              <a:t> - the beneficial consequence (benefits) from </a:t>
            </a:r>
            <a:r>
              <a:rPr lang="en-US" altLang="en-US" sz="1800" b="0" dirty="0">
                <a:solidFill>
                  <a:schemeClr val="tx1"/>
                </a:solidFill>
                <a:effectLst>
                  <a:outerShdw blurRad="38100" dist="38100" dir="2700000" algn="tl">
                    <a:srgbClr val="000000">
                      <a:alpha val="43137"/>
                    </a:srgbClr>
                  </a:outerShdw>
                </a:effectLst>
                <a:latin typeface="Arial" charset="0"/>
              </a:rPr>
              <a:t>what you do.</a:t>
            </a:r>
            <a:endParaRPr lang="en-US" altLang="en-US" sz="1800" b="0" i="1" dirty="0">
              <a:solidFill>
                <a:schemeClr val="tx1"/>
              </a:solidFill>
              <a:effectLst>
                <a:outerShdw blurRad="38100" dist="38100" dir="2700000" algn="tl">
                  <a:srgbClr val="000000">
                    <a:alpha val="43137"/>
                  </a:srgbClr>
                </a:outerShdw>
              </a:effectLst>
              <a:latin typeface="Arial" charset="0"/>
            </a:endParaRPr>
          </a:p>
          <a:p>
            <a:pPr eaLnBrk="1" hangingPunct="1">
              <a:lnSpc>
                <a:spcPct val="100000"/>
              </a:lnSpc>
              <a:spcBef>
                <a:spcPct val="50000"/>
              </a:spcBef>
            </a:pPr>
            <a:r>
              <a:rPr lang="en-US" altLang="en-US" sz="1000" b="0" dirty="0">
                <a:solidFill>
                  <a:schemeClr val="tx1"/>
                </a:solidFill>
                <a:latin typeface="Arial" charset="0"/>
              </a:rPr>
              <a:t>	</a:t>
            </a:r>
          </a:p>
        </p:txBody>
      </p:sp>
      <p:sp>
        <p:nvSpPr>
          <p:cNvPr id="9" name="Text Box 3"/>
          <p:cNvSpPr txBox="1">
            <a:spLocks noChangeArrowheads="1"/>
          </p:cNvSpPr>
          <p:nvPr/>
        </p:nvSpPr>
        <p:spPr bwMode="auto">
          <a:xfrm>
            <a:off x="2161811" y="1217207"/>
            <a:ext cx="7086600" cy="366713"/>
          </a:xfrm>
          <a:prstGeom prst="rect">
            <a:avLst/>
          </a:prstGeom>
          <a:noFill/>
          <a:ln w="9525">
            <a:noFill/>
            <a:miter lim="800000"/>
            <a:headEnd/>
            <a:tailEnd/>
          </a:ln>
          <a:effectLst/>
        </p:spPr>
        <p:txBody>
          <a:bodyPr>
            <a:spAutoFit/>
          </a:bodyPr>
          <a:lstStyle/>
          <a:p>
            <a:pPr>
              <a:lnSpc>
                <a:spcPct val="100000"/>
              </a:lnSpc>
              <a:defRPr/>
            </a:pPr>
            <a:r>
              <a:rPr lang="en-US" sz="1800" dirty="0">
                <a:solidFill>
                  <a:srgbClr val="00FFFF"/>
                </a:solidFill>
                <a:effectLst>
                  <a:outerShdw blurRad="38100" dist="38100" dir="2700000" algn="tl">
                    <a:srgbClr val="000000"/>
                  </a:outerShdw>
                </a:effectLst>
                <a:latin typeface="Arial" charset="0"/>
              </a:rPr>
              <a:t>Inputs</a:t>
            </a:r>
            <a:r>
              <a:rPr lang="en-US" sz="1800" dirty="0">
                <a:solidFill>
                  <a:schemeClr val="tx1"/>
                </a:solidFill>
                <a:latin typeface="Arial" charset="0"/>
              </a:rPr>
              <a:t> → </a:t>
            </a:r>
            <a:r>
              <a:rPr lang="en-US" sz="1800" dirty="0">
                <a:solidFill>
                  <a:schemeClr val="tx1"/>
                </a:solidFill>
                <a:latin typeface="Arial" charset="0"/>
                <a:ea typeface="Times New Roman" pitchFamily="18" charset="0"/>
                <a:cs typeface="Arial" charset="0"/>
              </a:rPr>
              <a:t>“</a:t>
            </a:r>
            <a:r>
              <a:rPr lang="en-US" sz="1800" dirty="0">
                <a:solidFill>
                  <a:srgbClr val="00FF00"/>
                </a:solidFill>
                <a:effectLst>
                  <a:outerShdw blurRad="38100" dist="38100" dir="2700000" algn="tl">
                    <a:srgbClr val="000000"/>
                  </a:outerShdw>
                </a:effectLst>
                <a:latin typeface="Arial" charset="0"/>
                <a:ea typeface="Times New Roman" pitchFamily="18" charset="0"/>
                <a:cs typeface="Arial" charset="0"/>
              </a:rPr>
              <a:t>Process/System Structure</a:t>
            </a:r>
            <a:r>
              <a:rPr lang="en-US" sz="1800" dirty="0">
                <a:solidFill>
                  <a:schemeClr val="tx1"/>
                </a:solidFill>
                <a:latin typeface="Arial" charset="0"/>
                <a:ea typeface="Times New Roman" pitchFamily="18" charset="0"/>
                <a:cs typeface="Arial" charset="0"/>
              </a:rPr>
              <a:t>”</a:t>
            </a:r>
            <a:r>
              <a:rPr lang="en-US" sz="1800" dirty="0">
                <a:solidFill>
                  <a:schemeClr val="tx1"/>
                </a:solidFill>
                <a:latin typeface="Arial" charset="0"/>
              </a:rPr>
              <a:t> → </a:t>
            </a:r>
            <a:r>
              <a:rPr lang="en-US" sz="1800" dirty="0">
                <a:solidFill>
                  <a:srgbClr val="FF9900"/>
                </a:solidFill>
                <a:effectLst>
                  <a:outerShdw blurRad="38100" dist="38100" dir="2700000" algn="tl">
                    <a:srgbClr val="000000"/>
                  </a:outerShdw>
                </a:effectLst>
                <a:latin typeface="Arial" charset="0"/>
              </a:rPr>
              <a:t>Outputs</a:t>
            </a:r>
            <a:r>
              <a:rPr lang="en-US" sz="1800" dirty="0">
                <a:solidFill>
                  <a:schemeClr val="tx1"/>
                </a:solidFill>
                <a:latin typeface="Arial" charset="0"/>
              </a:rPr>
              <a:t> </a:t>
            </a:r>
            <a:r>
              <a:rPr lang="en-US" sz="1800" b="0" dirty="0">
                <a:solidFill>
                  <a:schemeClr val="tx1"/>
                </a:solidFill>
                <a:latin typeface="Arial" charset="0"/>
              </a:rPr>
              <a:t>&amp;</a:t>
            </a:r>
            <a:r>
              <a:rPr lang="en-US" sz="1800" dirty="0">
                <a:solidFill>
                  <a:schemeClr val="tx1"/>
                </a:solidFill>
                <a:latin typeface="Arial" charset="0"/>
              </a:rPr>
              <a:t> </a:t>
            </a:r>
            <a:r>
              <a:rPr lang="en-US" sz="1800" dirty="0">
                <a:solidFill>
                  <a:srgbClr val="F2EC00"/>
                </a:solidFill>
                <a:effectLst>
                  <a:outerShdw blurRad="38100" dist="38100" dir="2700000" algn="tl">
                    <a:srgbClr val="000000"/>
                  </a:outerShdw>
                </a:effectLst>
                <a:latin typeface="Arial" charset="0"/>
              </a:rPr>
              <a:t>Outcomes</a:t>
            </a:r>
          </a:p>
        </p:txBody>
      </p:sp>
      <p:grpSp>
        <p:nvGrpSpPr>
          <p:cNvPr id="11" name="Group 5"/>
          <p:cNvGrpSpPr>
            <a:grpSpLocks/>
          </p:cNvGrpSpPr>
          <p:nvPr/>
        </p:nvGrpSpPr>
        <p:grpSpPr bwMode="auto">
          <a:xfrm>
            <a:off x="457200" y="1600200"/>
            <a:ext cx="1600200" cy="1295400"/>
            <a:chOff x="240" y="768"/>
            <a:chExt cx="1440" cy="1758"/>
          </a:xfrm>
        </p:grpSpPr>
        <p:pic>
          <p:nvPicPr>
            <p:cNvPr id="13" name="Picture 6" descr="j021594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 y="1104"/>
              <a:ext cx="912" cy="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7" descr="j0264308[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2" y="768"/>
              <a:ext cx="619"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8" descr="j0215937[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 y="1968"/>
              <a:ext cx="1200" cy="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descr="j0300075[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4" y="1584"/>
              <a:ext cx="591"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2895600"/>
            <a:ext cx="1292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Group 11"/>
          <p:cNvGrpSpPr>
            <a:grpSpLocks/>
          </p:cNvGrpSpPr>
          <p:nvPr/>
        </p:nvGrpSpPr>
        <p:grpSpPr bwMode="auto">
          <a:xfrm>
            <a:off x="457200" y="4267200"/>
            <a:ext cx="1371600" cy="1143000"/>
            <a:chOff x="2304" y="912"/>
            <a:chExt cx="1296" cy="1190"/>
          </a:xfrm>
        </p:grpSpPr>
        <p:pic>
          <p:nvPicPr>
            <p:cNvPr id="19"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88" y="912"/>
              <a:ext cx="624" cy="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0" y="1008"/>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04"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24" y="1151"/>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1296"/>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7"/>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80" y="1488"/>
              <a:ext cx="57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4" y="1584"/>
              <a:ext cx="52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roup 19"/>
          <p:cNvGrpSpPr>
            <a:grpSpLocks/>
          </p:cNvGrpSpPr>
          <p:nvPr/>
        </p:nvGrpSpPr>
        <p:grpSpPr bwMode="auto">
          <a:xfrm>
            <a:off x="1295400" y="5334000"/>
            <a:ext cx="1371600" cy="1447800"/>
            <a:chOff x="3803" y="1680"/>
            <a:chExt cx="1957" cy="2208"/>
          </a:xfrm>
        </p:grpSpPr>
        <p:pic>
          <p:nvPicPr>
            <p:cNvPr id="27" name="Picture 20" descr="j013955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803" y="1680"/>
              <a:ext cx="1838" cy="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896" y="2256"/>
              <a:ext cx="864"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Text Box 22"/>
          <p:cNvSpPr txBox="1">
            <a:spLocks noChangeArrowheads="1"/>
          </p:cNvSpPr>
          <p:nvPr/>
        </p:nvSpPr>
        <p:spPr bwMode="auto">
          <a:xfrm>
            <a:off x="2057400" y="1905000"/>
            <a:ext cx="6096000" cy="671513"/>
          </a:xfrm>
          <a:prstGeom prst="rect">
            <a:avLst/>
          </a:prstGeom>
          <a:noFill/>
          <a:ln w="9525">
            <a:noFill/>
            <a:miter lim="800000"/>
            <a:headEnd/>
            <a:tailEnd/>
          </a:ln>
          <a:effectLst/>
        </p:spPr>
        <p:txBody>
          <a:bodyPr>
            <a:spAutoFit/>
          </a:bodyPr>
          <a:lstStyle/>
          <a:p>
            <a:pPr>
              <a:lnSpc>
                <a:spcPct val="100000"/>
              </a:lnSpc>
              <a:defRPr/>
            </a:pPr>
            <a:r>
              <a:rPr lang="en-US" sz="2000" dirty="0">
                <a:solidFill>
                  <a:srgbClr val="00FFFF"/>
                </a:solidFill>
                <a:latin typeface="Arial" charset="0"/>
              </a:rPr>
              <a:t>Inputs</a:t>
            </a:r>
            <a:r>
              <a:rPr lang="en-US" sz="1800" b="0" dirty="0">
                <a:solidFill>
                  <a:schemeClr val="tx1"/>
                </a:solidFill>
                <a:latin typeface="Arial" charset="0"/>
              </a:rPr>
              <a:t> </a:t>
            </a:r>
            <a:r>
              <a:rPr lang="en-US" sz="1800" dirty="0">
                <a:solidFill>
                  <a:schemeClr val="tx1"/>
                </a:solidFill>
                <a:latin typeface="Arial" charset="0"/>
              </a:rPr>
              <a:t>to the system include resources such as raw materials, money, technologies and people.</a:t>
            </a:r>
            <a:endParaRPr lang="en-US" sz="1800" b="0" dirty="0">
              <a:solidFill>
                <a:schemeClr val="tx1"/>
              </a:solidFill>
              <a:latin typeface="Arial" charset="0"/>
            </a:endParaRPr>
          </a:p>
        </p:txBody>
      </p:sp>
      <p:sp>
        <p:nvSpPr>
          <p:cNvPr id="30" name="Text Box 23"/>
          <p:cNvSpPr txBox="1">
            <a:spLocks noChangeArrowheads="1"/>
          </p:cNvSpPr>
          <p:nvPr/>
        </p:nvSpPr>
        <p:spPr bwMode="auto">
          <a:xfrm>
            <a:off x="1905000" y="3124200"/>
            <a:ext cx="6705600" cy="671513"/>
          </a:xfrm>
          <a:prstGeom prst="rect">
            <a:avLst/>
          </a:prstGeom>
          <a:noFill/>
          <a:ln w="9525">
            <a:noFill/>
            <a:miter lim="800000"/>
            <a:headEnd/>
            <a:tailEnd/>
          </a:ln>
          <a:effectLst/>
        </p:spPr>
        <p:txBody>
          <a:bodyPr>
            <a:spAutoFit/>
          </a:bodyPr>
          <a:lstStyle/>
          <a:p>
            <a:pPr>
              <a:lnSpc>
                <a:spcPct val="100000"/>
              </a:lnSpc>
              <a:defRPr/>
            </a:pPr>
            <a:r>
              <a:rPr lang="en-US" sz="1800" dirty="0">
                <a:solidFill>
                  <a:schemeClr val="tx1"/>
                </a:solidFill>
                <a:effectLst>
                  <a:outerShdw blurRad="38100" dist="38100" dir="2700000" algn="tl">
                    <a:srgbClr val="000000">
                      <a:alpha val="43137"/>
                    </a:srgbClr>
                  </a:outerShdw>
                </a:effectLst>
                <a:latin typeface="Arial" charset="0"/>
              </a:rPr>
              <a:t>These inputs go thru a </a:t>
            </a:r>
            <a:r>
              <a:rPr lang="en-US" sz="1800" dirty="0">
                <a:solidFill>
                  <a:srgbClr val="00FF00"/>
                </a:solidFill>
                <a:effectLst>
                  <a:outerShdw blurRad="38100" dist="38100" dir="2700000" algn="tl">
                    <a:srgbClr val="000000">
                      <a:alpha val="43137"/>
                    </a:srgbClr>
                  </a:outerShdw>
                </a:effectLst>
                <a:latin typeface="Arial" charset="0"/>
                <a:ea typeface="Times New Roman" pitchFamily="18" charset="0"/>
                <a:cs typeface="Arial" charset="0"/>
              </a:rPr>
              <a:t>Process/System </a:t>
            </a:r>
            <a:r>
              <a:rPr lang="en-US" sz="1800" dirty="0" smtClean="0">
                <a:solidFill>
                  <a:srgbClr val="00FF00"/>
                </a:solidFill>
                <a:effectLst>
                  <a:outerShdw blurRad="38100" dist="38100" dir="2700000" algn="tl">
                    <a:srgbClr val="000000">
                      <a:alpha val="43137"/>
                    </a:srgbClr>
                  </a:outerShdw>
                </a:effectLst>
                <a:latin typeface="Arial" charset="0"/>
                <a:ea typeface="Times New Roman" pitchFamily="18" charset="0"/>
                <a:cs typeface="Arial" charset="0"/>
              </a:rPr>
              <a:t>Structure</a:t>
            </a:r>
            <a:r>
              <a:rPr lang="en-US" sz="1800" b="0" dirty="0" smtClean="0">
                <a:solidFill>
                  <a:srgbClr val="00FF00"/>
                </a:solidFill>
                <a:effectLst>
                  <a:outerShdw blurRad="38100" dist="38100" dir="2700000" algn="tl">
                    <a:srgbClr val="000000">
                      <a:alpha val="43137"/>
                    </a:srgbClr>
                  </a:outerShdw>
                </a:effectLst>
                <a:ea typeface="Times New Roman" pitchFamily="18" charset="0"/>
                <a:cs typeface="Arial" charset="0"/>
              </a:rPr>
              <a:t> </a:t>
            </a:r>
            <a:r>
              <a:rPr lang="en-US" sz="2000" dirty="0" smtClean="0">
                <a:solidFill>
                  <a:srgbClr val="00FF00"/>
                </a:solidFill>
                <a:effectLst>
                  <a:outerShdw blurRad="38100" dist="38100" dir="2700000" algn="tl">
                    <a:srgbClr val="000000">
                      <a:alpha val="43137"/>
                    </a:srgbClr>
                  </a:outerShdw>
                </a:effectLst>
                <a:latin typeface="Arial" charset="0"/>
              </a:rPr>
              <a:t> </a:t>
            </a:r>
            <a:r>
              <a:rPr lang="en-US" sz="1800" dirty="0">
                <a:solidFill>
                  <a:schemeClr val="tx1"/>
                </a:solidFill>
                <a:effectLst>
                  <a:outerShdw blurRad="38100" dist="38100" dir="2700000" algn="tl">
                    <a:srgbClr val="000000">
                      <a:alpha val="43137"/>
                    </a:srgbClr>
                  </a:outerShdw>
                </a:effectLst>
                <a:latin typeface="Arial" charset="0"/>
              </a:rPr>
              <a:t>where they're </a:t>
            </a:r>
            <a:r>
              <a:rPr lang="en-US" sz="1800" dirty="0">
                <a:solidFill>
                  <a:srgbClr val="00CC66"/>
                </a:solidFill>
                <a:effectLst>
                  <a:outerShdw blurRad="38100" dist="38100" dir="2700000" algn="tl">
                    <a:srgbClr val="000000">
                      <a:alpha val="43137"/>
                    </a:srgbClr>
                  </a:outerShdw>
                </a:effectLst>
                <a:latin typeface="Arial" charset="0"/>
              </a:rPr>
              <a:t>mixed</a:t>
            </a:r>
            <a:r>
              <a:rPr lang="en-US" sz="1800" dirty="0">
                <a:solidFill>
                  <a:schemeClr val="tx1"/>
                </a:solidFill>
                <a:effectLst>
                  <a:outerShdw blurRad="38100" dist="38100" dir="2700000" algn="tl">
                    <a:srgbClr val="000000">
                      <a:alpha val="43137"/>
                    </a:srgbClr>
                  </a:outerShdw>
                </a:effectLst>
                <a:latin typeface="Arial" charset="0"/>
              </a:rPr>
              <a:t>, </a:t>
            </a:r>
            <a:r>
              <a:rPr lang="en-US" sz="1800" dirty="0">
                <a:solidFill>
                  <a:srgbClr val="33CC33"/>
                </a:solidFill>
                <a:effectLst>
                  <a:outerShdw blurRad="38100" dist="38100" dir="2700000" algn="tl">
                    <a:srgbClr val="000000">
                      <a:alpha val="43137"/>
                    </a:srgbClr>
                  </a:outerShdw>
                </a:effectLst>
                <a:latin typeface="Arial" charset="0"/>
              </a:rPr>
              <a:t>combined</a:t>
            </a:r>
            <a:r>
              <a:rPr lang="en-US" sz="1800" dirty="0">
                <a:solidFill>
                  <a:schemeClr val="tx1"/>
                </a:solidFill>
                <a:effectLst>
                  <a:outerShdw blurRad="38100" dist="38100" dir="2700000" algn="tl">
                    <a:srgbClr val="000000">
                      <a:alpha val="43137"/>
                    </a:srgbClr>
                  </a:outerShdw>
                </a:effectLst>
                <a:latin typeface="Arial" charset="0"/>
              </a:rPr>
              <a:t>, </a:t>
            </a:r>
            <a:r>
              <a:rPr lang="en-US" sz="1800" dirty="0">
                <a:solidFill>
                  <a:srgbClr val="33CC33"/>
                </a:solidFill>
                <a:effectLst>
                  <a:outerShdw blurRad="38100" dist="38100" dir="2700000" algn="tl">
                    <a:srgbClr val="000000">
                      <a:alpha val="43137"/>
                    </a:srgbClr>
                  </a:outerShdw>
                </a:effectLst>
                <a:latin typeface="Arial" charset="0"/>
              </a:rPr>
              <a:t>aligned</a:t>
            </a:r>
            <a:r>
              <a:rPr lang="en-US" sz="1800" dirty="0">
                <a:solidFill>
                  <a:schemeClr val="tx1"/>
                </a:solidFill>
                <a:effectLst>
                  <a:outerShdw blurRad="38100" dist="38100" dir="2700000" algn="tl">
                    <a:srgbClr val="000000">
                      <a:alpha val="43137"/>
                    </a:srgbClr>
                  </a:outerShdw>
                </a:effectLst>
                <a:latin typeface="Arial" charset="0"/>
              </a:rPr>
              <a:t>, and </a:t>
            </a:r>
            <a:r>
              <a:rPr lang="en-US" sz="1800" dirty="0">
                <a:solidFill>
                  <a:srgbClr val="12B43C"/>
                </a:solidFill>
                <a:effectLst>
                  <a:outerShdw blurRad="38100" dist="38100" dir="2700000" algn="tl">
                    <a:srgbClr val="000000">
                      <a:alpha val="43137"/>
                    </a:srgbClr>
                  </a:outerShdw>
                </a:effectLst>
                <a:latin typeface="Arial" charset="0"/>
              </a:rPr>
              <a:t>moved along</a:t>
            </a:r>
            <a:r>
              <a:rPr lang="en-US" sz="1800" dirty="0">
                <a:solidFill>
                  <a:schemeClr val="tx1"/>
                </a:solidFill>
                <a:effectLst>
                  <a:outerShdw blurRad="38100" dist="38100" dir="2700000" algn="tl">
                    <a:srgbClr val="000000">
                      <a:alpha val="43137"/>
                    </a:srgbClr>
                  </a:outerShdw>
                </a:effectLst>
                <a:latin typeface="Arial" charset="0"/>
              </a:rPr>
              <a:t>, etc. </a:t>
            </a:r>
          </a:p>
        </p:txBody>
      </p:sp>
      <p:sp>
        <p:nvSpPr>
          <p:cNvPr id="31" name="Text Box 24"/>
          <p:cNvSpPr txBox="1">
            <a:spLocks noChangeArrowheads="1"/>
          </p:cNvSpPr>
          <p:nvPr/>
        </p:nvSpPr>
        <p:spPr bwMode="auto">
          <a:xfrm>
            <a:off x="1981200" y="4343400"/>
            <a:ext cx="6934200" cy="671513"/>
          </a:xfrm>
          <a:prstGeom prst="rect">
            <a:avLst/>
          </a:prstGeom>
          <a:noFill/>
          <a:ln w="9525">
            <a:noFill/>
            <a:miter lim="800000"/>
            <a:headEnd/>
            <a:tailEnd/>
          </a:ln>
          <a:effectLst/>
        </p:spPr>
        <p:txBody>
          <a:bodyPr>
            <a:spAutoFit/>
          </a:bodyPr>
          <a:lstStyle/>
          <a:p>
            <a:pPr>
              <a:lnSpc>
                <a:spcPct val="100000"/>
              </a:lnSpc>
              <a:defRPr/>
            </a:pPr>
            <a:r>
              <a:rPr lang="en-US" sz="2000" dirty="0">
                <a:solidFill>
                  <a:srgbClr val="FF9900"/>
                </a:solidFill>
                <a:latin typeface="Arial" charset="0"/>
              </a:rPr>
              <a:t>Outputs</a:t>
            </a:r>
            <a:r>
              <a:rPr lang="en-US" sz="1800" b="0" dirty="0">
                <a:solidFill>
                  <a:schemeClr val="tx1"/>
                </a:solidFill>
                <a:latin typeface="Arial" charset="0"/>
              </a:rPr>
              <a:t> </a:t>
            </a:r>
            <a:r>
              <a:rPr lang="en-US" sz="1800" dirty="0">
                <a:solidFill>
                  <a:schemeClr val="tx1"/>
                </a:solidFill>
                <a:latin typeface="Arial" charset="0"/>
              </a:rPr>
              <a:t>are the</a:t>
            </a:r>
            <a:r>
              <a:rPr lang="en-US" sz="1800" b="0" dirty="0">
                <a:solidFill>
                  <a:schemeClr val="tx1"/>
                </a:solidFill>
                <a:latin typeface="Arial" charset="0"/>
              </a:rPr>
              <a:t> </a:t>
            </a:r>
            <a:r>
              <a:rPr lang="en-US" sz="1800" dirty="0">
                <a:solidFill>
                  <a:schemeClr val="tx1"/>
                </a:solidFill>
                <a:latin typeface="Arial" charset="0"/>
              </a:rPr>
              <a:t>actual deliverables - the products &amp; services produced for consumers.</a:t>
            </a:r>
          </a:p>
        </p:txBody>
      </p:sp>
      <p:sp>
        <p:nvSpPr>
          <p:cNvPr id="32" name="WordArt 26"/>
          <p:cNvSpPr>
            <a:spLocks noChangeArrowheads="1" noChangeShapeType="1" noTextEdit="1"/>
          </p:cNvSpPr>
          <p:nvPr/>
        </p:nvSpPr>
        <p:spPr bwMode="auto">
          <a:xfrm>
            <a:off x="5486400" y="5638800"/>
            <a:ext cx="1143000" cy="228600"/>
          </a:xfrm>
          <a:prstGeom prst="rect">
            <a:avLst/>
          </a:prstGeom>
        </p:spPr>
        <p:txBody>
          <a:bodyPr wrap="none" fromWordArt="1">
            <a:prstTxWarp prst="textPlain">
              <a:avLst>
                <a:gd name="adj" fmla="val 50000"/>
              </a:avLst>
            </a:prstTxWarp>
          </a:bodyPr>
          <a:lstStyle/>
          <a:p>
            <a:pPr algn="ctr"/>
            <a:r>
              <a:rPr lang="en-US" sz="3600" kern="10" dirty="0">
                <a:ln w="9525">
                  <a:solidFill>
                    <a:srgbClr val="FFFF00"/>
                  </a:solidFill>
                  <a:round/>
                  <a:headEnd/>
                  <a:tailEnd/>
                </a:ln>
                <a:solidFill>
                  <a:srgbClr val="FFFF66"/>
                </a:solidFill>
                <a:effectLst>
                  <a:outerShdw dist="35921" dir="2700000" algn="ctr" rotWithShape="0">
                    <a:srgbClr val="663300"/>
                  </a:outerShdw>
                </a:effectLst>
                <a:latin typeface="Arial Narrow"/>
              </a:rPr>
              <a:t>Outcomes</a:t>
            </a:r>
          </a:p>
        </p:txBody>
      </p:sp>
      <p:sp>
        <p:nvSpPr>
          <p:cNvPr id="34" name="Rectangle 33"/>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3" name="WordArt 4"/>
          <p:cNvSpPr>
            <a:spLocks noChangeArrowheads="1" noChangeShapeType="1" noTextEdit="1"/>
          </p:cNvSpPr>
          <p:nvPr/>
        </p:nvSpPr>
        <p:spPr bwMode="auto">
          <a:xfrm rot="224402">
            <a:off x="309091" y="505021"/>
            <a:ext cx="3496617" cy="875320"/>
          </a:xfrm>
          <a:prstGeom prst="rect">
            <a:avLst/>
          </a:prstGeom>
        </p:spPr>
        <p:txBody>
          <a:bodyPr wrap="none" fromWordArt="1">
            <a:prstTxWarp prst="textSlantUp">
              <a:avLst>
                <a:gd name="adj" fmla="val 55556"/>
              </a:avLst>
            </a:prstTxWarp>
          </a:bodyPr>
          <a:lstStyle/>
          <a:p>
            <a:pPr algn="ctr"/>
            <a:r>
              <a:rPr lang="en-US" sz="3200" b="1" kern="10" spc="50" dirty="0" smtClean="0">
                <a:ln w="19050">
                  <a:solidFill>
                    <a:schemeClr val="bg1">
                      <a:alpha val="6500"/>
                    </a:schemeClr>
                  </a:solidFill>
                  <a:prstDash val="solid"/>
                </a:ln>
                <a:solidFill>
                  <a:srgbClr val="FF3399">
                    <a:alpha val="95000"/>
                  </a:srgbClr>
                </a:solidFill>
                <a:effectLst>
                  <a:outerShdw blurRad="50800" dist="38100" dir="2700000" algn="tl" rotWithShape="0">
                    <a:prstClr val="black">
                      <a:alpha val="40000"/>
                    </a:prstClr>
                  </a:outerShdw>
                </a:effectLst>
                <a:latin typeface="Arial Black"/>
              </a:rPr>
              <a:t>Exercise </a:t>
            </a:r>
            <a:r>
              <a:rPr lang="en-US" sz="3200" kern="10" spc="50" dirty="0" smtClean="0">
                <a:ln w="19050">
                  <a:solidFill>
                    <a:schemeClr val="bg1">
                      <a:alpha val="6500"/>
                    </a:schemeClr>
                  </a:solidFill>
                  <a:prstDash val="solid"/>
                </a:ln>
                <a:solidFill>
                  <a:schemeClr val="accent1">
                    <a:tint val="3000"/>
                    <a:alpha val="95000"/>
                  </a:schemeClr>
                </a:solidFill>
                <a:latin typeface="Arial Black"/>
              </a:rPr>
              <a:t>Part 1</a:t>
            </a:r>
            <a:endParaRPr lang="en-US" sz="3200" kern="10" spc="50" dirty="0">
              <a:ln w="19050">
                <a:solidFill>
                  <a:schemeClr val="bg1">
                    <a:alpha val="6500"/>
                  </a:schemeClr>
                </a:solidFill>
                <a:prstDash val="solid"/>
              </a:ln>
              <a:solidFill>
                <a:schemeClr val="accent1">
                  <a:tint val="3000"/>
                  <a:alpha val="95000"/>
                </a:schemeClr>
              </a:solidFill>
              <a:latin typeface="Arial Black"/>
            </a:endParaRPr>
          </a:p>
        </p:txBody>
      </p:sp>
    </p:spTree>
    <p:extLst>
      <p:ext uri="{BB962C8B-B14F-4D97-AF65-F5344CB8AC3E}">
        <p14:creationId xmlns:p14="http://schemas.microsoft.com/office/powerpoint/2010/main" val="2994984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1"/>
                                          </p:val>
                                        </p:tav>
                                        <p:tav tm="100000">
                                          <p:val>
                                            <p:strVal val="#ppt_x"/>
                                          </p:val>
                                        </p:tav>
                                      </p:tavLst>
                                    </p:anim>
                                    <p:anim calcmode="lin" valueType="num">
                                      <p:cBhvr>
                                        <p:cTn id="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2" descr="2004-09-09_194225_Bird_Mirror"/>
          <p:cNvPicPr>
            <a:picLocks noChangeAspect="1" noChangeArrowheads="1"/>
          </p:cNvPicPr>
          <p:nvPr/>
        </p:nvPicPr>
        <p:blipFill>
          <a:blip r:embed="rId3"/>
          <a:srcRect/>
          <a:stretch>
            <a:fillRect/>
          </a:stretch>
        </p:blipFill>
        <p:spPr bwMode="auto">
          <a:xfrm>
            <a:off x="228600" y="587834"/>
            <a:ext cx="3733800" cy="6019800"/>
          </a:xfrm>
          <a:prstGeom prst="rect">
            <a:avLst/>
          </a:prstGeom>
          <a:noFill/>
          <a:ln w="38100">
            <a:solidFill>
              <a:srgbClr val="003300"/>
            </a:solidFill>
            <a:miter lim="800000"/>
            <a:headEnd/>
            <a:tailEnd/>
          </a:ln>
          <a:effectLst>
            <a:outerShdw dist="107763" dir="2700000" algn="ctr" rotWithShape="0">
              <a:srgbClr val="808080">
                <a:alpha val="50000"/>
              </a:srgbClr>
            </a:outerShdw>
          </a:effectLst>
        </p:spPr>
      </p:pic>
      <p:sp>
        <p:nvSpPr>
          <p:cNvPr id="9" name="WordArt 3"/>
          <p:cNvSpPr>
            <a:spLocks noChangeArrowheads="1" noChangeShapeType="1" noTextEdit="1"/>
          </p:cNvSpPr>
          <p:nvPr/>
        </p:nvSpPr>
        <p:spPr bwMode="auto">
          <a:xfrm>
            <a:off x="3962400" y="685800"/>
            <a:ext cx="5486400" cy="5562600"/>
          </a:xfrm>
          <a:prstGeom prst="rect">
            <a:avLst/>
          </a:prstGeom>
          <a:ln>
            <a:noFill/>
          </a:ln>
        </p:spPr>
        <p:txBody>
          <a:bodyPr wrap="none" fromWordArt="1">
            <a:prstTxWarp prst="textInflate">
              <a:avLst>
                <a:gd name="adj" fmla="val 13634"/>
              </a:avLst>
            </a:prstTxWarp>
          </a:bodyPr>
          <a:lstStyle/>
          <a:p>
            <a:pPr algn="ctr"/>
            <a:r>
              <a:rPr lang="en-US" sz="3600" b="1" kern="10"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Can you see any similarities</a:t>
            </a:r>
          </a:p>
          <a:p>
            <a:pPr algn="ctr"/>
            <a:r>
              <a:rPr lang="en-US" sz="3600" b="1" kern="10"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b</a:t>
            </a:r>
            <a:r>
              <a:rPr lang="en-US" sz="3600" b="1" kern="10"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etween the</a:t>
            </a:r>
          </a:p>
          <a:p>
            <a:pPr algn="ctr"/>
            <a:endParaRPr lang="en-US" sz="3600" b="1" kern="10"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endParaRPr>
          </a:p>
          <a:p>
            <a:pPr algn="ctr"/>
            <a:r>
              <a:rPr lang="en-US" sz="3600" b="1" kern="10"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and what we do in </a:t>
            </a:r>
            <a:endParaRPr lang="en-US" sz="3600" b="1" kern="10"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endParaRPr>
          </a:p>
          <a:p>
            <a:pPr algn="ctr"/>
            <a:r>
              <a:rPr lang="en-US" sz="3600" b="1" kern="10"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         </a:t>
            </a:r>
            <a:r>
              <a:rPr lang="en-US" sz="3600" b="1" kern="10" spc="50" dirty="0" smtClean="0">
                <a:ln w="13500">
                  <a:solidFill>
                    <a:schemeClr val="accent1">
                      <a:shade val="2500"/>
                      <a:alpha val="6500"/>
                    </a:schemeClr>
                  </a:solidFill>
                  <a:prstDash val="solid"/>
                </a:ln>
                <a:solidFill>
                  <a:srgbClr val="FCFDFC"/>
                </a:solidFill>
                <a:effectLst>
                  <a:outerShdw blurRad="38100" dist="38100" dir="2700000" algn="tl">
                    <a:srgbClr val="000000">
                      <a:alpha val="43137"/>
                    </a:srgbClr>
                  </a:outerShdw>
                </a:effectLst>
                <a:latin typeface="Arial Black"/>
              </a:rPr>
              <a:t>Recreation and Visitor Services ?         </a:t>
            </a:r>
            <a:endParaRPr lang="en-US" sz="3600" b="1" kern="10" spc="50" dirty="0">
              <a:ln w="13500">
                <a:solidFill>
                  <a:schemeClr val="accent1">
                    <a:shade val="2500"/>
                    <a:alpha val="6500"/>
                  </a:schemeClr>
                </a:solidFill>
                <a:prstDash val="solid"/>
              </a:ln>
              <a:solidFill>
                <a:srgbClr val="FCFDFC"/>
              </a:solidFill>
              <a:effectLst>
                <a:outerShdw blurRad="38100" dist="38100" dir="2700000" algn="tl">
                  <a:srgbClr val="000000">
                    <a:alpha val="43137"/>
                  </a:srgbClr>
                </a:outerShdw>
              </a:effectLst>
              <a:latin typeface="Arial Black"/>
            </a:endParaRPr>
          </a:p>
        </p:txBody>
      </p:sp>
      <p:pic>
        <p:nvPicPr>
          <p:cNvPr id="10" name="Picture 4" descr="j0089226[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7900" y="2911475"/>
            <a:ext cx="1295400" cy="111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Tree>
    <p:extLst>
      <p:ext uri="{BB962C8B-B14F-4D97-AF65-F5344CB8AC3E}">
        <p14:creationId xmlns:p14="http://schemas.microsoft.com/office/powerpoint/2010/main" val="612765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6" name="Picture 2" descr="2004-09-09_194225_Bird_Mirror"/>
          <p:cNvPicPr>
            <a:picLocks noChangeAspect="1" noChangeArrowheads="1"/>
          </p:cNvPicPr>
          <p:nvPr/>
        </p:nvPicPr>
        <p:blipFill>
          <a:blip r:embed="rId3"/>
          <a:srcRect/>
          <a:stretch>
            <a:fillRect/>
          </a:stretch>
        </p:blipFill>
        <p:spPr bwMode="auto">
          <a:xfrm>
            <a:off x="228600" y="587834"/>
            <a:ext cx="3733800" cy="6019800"/>
          </a:xfrm>
          <a:prstGeom prst="rect">
            <a:avLst/>
          </a:prstGeom>
          <a:noFill/>
          <a:ln w="38100">
            <a:solidFill>
              <a:srgbClr val="003300"/>
            </a:solidFill>
            <a:miter lim="800000"/>
            <a:headEnd/>
            <a:tailEnd/>
          </a:ln>
          <a:effectLst>
            <a:outerShdw dist="107763" dir="2700000" algn="ctr" rotWithShape="0">
              <a:srgbClr val="808080">
                <a:alpha val="50000"/>
              </a:srgbClr>
            </a:outerShdw>
          </a:effectLst>
        </p:spPr>
      </p:pic>
      <p:sp>
        <p:nvSpPr>
          <p:cNvPr id="9" name="WordArt 3"/>
          <p:cNvSpPr>
            <a:spLocks noChangeArrowheads="1" noChangeShapeType="1" noTextEdit="1"/>
          </p:cNvSpPr>
          <p:nvPr/>
        </p:nvSpPr>
        <p:spPr bwMode="auto">
          <a:xfrm>
            <a:off x="3962400" y="685800"/>
            <a:ext cx="5486400" cy="5562600"/>
          </a:xfrm>
          <a:prstGeom prst="rect">
            <a:avLst/>
          </a:prstGeom>
          <a:ln>
            <a:noFill/>
          </a:ln>
        </p:spPr>
        <p:txBody>
          <a:bodyPr wrap="none" fromWordArt="1">
            <a:prstTxWarp prst="textInflate">
              <a:avLst>
                <a:gd name="adj" fmla="val 13634"/>
              </a:avLst>
            </a:prstTxWarp>
          </a:bodyPr>
          <a:lstStyle/>
          <a:p>
            <a:pPr algn="ctr"/>
            <a:r>
              <a:rPr lang="en-US" sz="3600" b="1" kern="10"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Can you see any similarities</a:t>
            </a:r>
          </a:p>
          <a:p>
            <a:pPr algn="ctr"/>
            <a:r>
              <a:rPr lang="en-US" sz="3600" b="1" kern="10"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b</a:t>
            </a:r>
            <a:r>
              <a:rPr lang="en-US" sz="3600" b="1" kern="10"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etween the</a:t>
            </a:r>
          </a:p>
          <a:p>
            <a:pPr algn="ctr"/>
            <a:endParaRPr lang="en-US" sz="3600" b="1" kern="10"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endParaRPr>
          </a:p>
          <a:p>
            <a:pPr algn="ctr"/>
            <a:r>
              <a:rPr lang="en-US" sz="3600" b="1" kern="10"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and what we do in </a:t>
            </a:r>
            <a:endParaRPr lang="en-US" sz="3600" b="1" kern="10"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endParaRPr>
          </a:p>
          <a:p>
            <a:pPr algn="ctr"/>
            <a:r>
              <a:rPr lang="en-US" sz="3600" b="1" kern="10"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a:rPr>
              <a:t>         </a:t>
            </a:r>
            <a:r>
              <a:rPr lang="en-US" sz="3600" b="1" kern="10" spc="50" dirty="0" smtClean="0">
                <a:ln w="13500">
                  <a:solidFill>
                    <a:schemeClr val="accent1">
                      <a:shade val="2500"/>
                      <a:alpha val="6500"/>
                    </a:schemeClr>
                  </a:solidFill>
                  <a:prstDash val="solid"/>
                </a:ln>
                <a:solidFill>
                  <a:srgbClr val="FCFDFC"/>
                </a:solidFill>
                <a:effectLst>
                  <a:outerShdw blurRad="38100" dist="38100" dir="2700000" algn="tl">
                    <a:srgbClr val="000000">
                      <a:alpha val="43137"/>
                    </a:srgbClr>
                  </a:outerShdw>
                </a:effectLst>
                <a:latin typeface="Arial Black"/>
              </a:rPr>
              <a:t>Recreation and Visitor Services ?         </a:t>
            </a:r>
            <a:endParaRPr lang="en-US" sz="3600" b="1" kern="10" spc="50" dirty="0">
              <a:ln w="13500">
                <a:solidFill>
                  <a:schemeClr val="accent1">
                    <a:shade val="2500"/>
                    <a:alpha val="6500"/>
                  </a:schemeClr>
                </a:solidFill>
                <a:prstDash val="solid"/>
              </a:ln>
              <a:solidFill>
                <a:srgbClr val="FCFDFC"/>
              </a:solidFill>
              <a:effectLst>
                <a:outerShdw blurRad="38100" dist="38100" dir="2700000" algn="tl">
                  <a:srgbClr val="000000">
                    <a:alpha val="43137"/>
                  </a:srgbClr>
                </a:outerShdw>
              </a:effectLst>
              <a:latin typeface="Arial Black"/>
            </a:endParaRPr>
          </a:p>
        </p:txBody>
      </p:sp>
      <p:pic>
        <p:nvPicPr>
          <p:cNvPr id="10" name="Picture 4" descr="j0089226[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7900" y="2911475"/>
            <a:ext cx="1295400" cy="111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3" name="WordArt 4"/>
          <p:cNvSpPr>
            <a:spLocks noChangeArrowheads="1" noChangeShapeType="1" noTextEdit="1"/>
          </p:cNvSpPr>
          <p:nvPr/>
        </p:nvSpPr>
        <p:spPr bwMode="auto">
          <a:xfrm rot="224402">
            <a:off x="309091" y="505021"/>
            <a:ext cx="3496617" cy="875320"/>
          </a:xfrm>
          <a:prstGeom prst="rect">
            <a:avLst/>
          </a:prstGeom>
        </p:spPr>
        <p:txBody>
          <a:bodyPr wrap="none" fromWordArt="1">
            <a:prstTxWarp prst="textSlantUp">
              <a:avLst>
                <a:gd name="adj" fmla="val 55556"/>
              </a:avLst>
            </a:prstTxWarp>
          </a:bodyPr>
          <a:lstStyle/>
          <a:p>
            <a:pPr algn="ctr"/>
            <a:r>
              <a:rPr lang="en-US" sz="3200" b="1" kern="10" spc="50" dirty="0" smtClean="0">
                <a:ln w="19050">
                  <a:solidFill>
                    <a:schemeClr val="bg1">
                      <a:alpha val="6500"/>
                    </a:schemeClr>
                  </a:solidFill>
                  <a:prstDash val="solid"/>
                </a:ln>
                <a:solidFill>
                  <a:srgbClr val="FF3399">
                    <a:alpha val="95000"/>
                  </a:srgbClr>
                </a:solidFill>
                <a:effectLst>
                  <a:outerShdw blurRad="50800" dist="38100" dir="2700000" algn="tl" rotWithShape="0">
                    <a:prstClr val="black">
                      <a:alpha val="40000"/>
                    </a:prstClr>
                  </a:outerShdw>
                </a:effectLst>
                <a:latin typeface="Arial Black"/>
              </a:rPr>
              <a:t>Exercise </a:t>
            </a:r>
            <a:r>
              <a:rPr lang="en-US" sz="3200" kern="10" spc="50" dirty="0" smtClean="0">
                <a:ln w="19050">
                  <a:solidFill>
                    <a:schemeClr val="bg1">
                      <a:alpha val="6500"/>
                    </a:schemeClr>
                  </a:solidFill>
                  <a:prstDash val="solid"/>
                </a:ln>
                <a:solidFill>
                  <a:schemeClr val="accent1">
                    <a:tint val="3000"/>
                    <a:alpha val="95000"/>
                  </a:schemeClr>
                </a:solidFill>
                <a:latin typeface="Arial Black"/>
              </a:rPr>
              <a:t>Part 2</a:t>
            </a:r>
            <a:endParaRPr lang="en-US" sz="3200" kern="10" spc="50" dirty="0">
              <a:ln w="19050">
                <a:solidFill>
                  <a:schemeClr val="bg1">
                    <a:alpha val="6500"/>
                  </a:schemeClr>
                </a:solidFill>
                <a:prstDash val="solid"/>
              </a:ln>
              <a:solidFill>
                <a:schemeClr val="accent1">
                  <a:tint val="3000"/>
                  <a:alpha val="95000"/>
                </a:schemeClr>
              </a:solidFill>
              <a:latin typeface="Arial Black"/>
            </a:endParaRPr>
          </a:p>
        </p:txBody>
      </p:sp>
    </p:spTree>
    <p:extLst>
      <p:ext uri="{BB962C8B-B14F-4D97-AF65-F5344CB8AC3E}">
        <p14:creationId xmlns:p14="http://schemas.microsoft.com/office/powerpoint/2010/main" val="41930087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0" name="Picture 7" descr="j0215943[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2310" y="939781"/>
            <a:ext cx="1109663"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j0215937[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0906" y="1670462"/>
            <a:ext cx="1460500"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0" descr="j0300075[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835" y="1371600"/>
            <a:ext cx="720725" cy="74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PE02963_[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275556" y="410326"/>
            <a:ext cx="954088"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2" descr="j013955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705600" y="1220384"/>
            <a:ext cx="989217" cy="895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4" descr="BD08827_[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153400" y="851972"/>
            <a:ext cx="762000" cy="70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5" descr="PE06219_[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728857" y="1532666"/>
            <a:ext cx="1018137" cy="650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7"/>
          <p:cNvPicPr>
            <a:picLocks noChangeAspect="1" noChangeArrowheads="1"/>
          </p:cNvPicPr>
          <p:nvPr/>
        </p:nvPicPr>
        <p:blipFill>
          <a:blip r:embed="rId14"/>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Group 31"/>
          <p:cNvGrpSpPr>
            <a:grpSpLocks/>
          </p:cNvGrpSpPr>
          <p:nvPr/>
        </p:nvGrpSpPr>
        <p:grpSpPr bwMode="auto">
          <a:xfrm>
            <a:off x="457200" y="1905000"/>
            <a:ext cx="8215313" cy="1652588"/>
            <a:chOff x="336" y="1680"/>
            <a:chExt cx="5175" cy="1041"/>
          </a:xfrm>
        </p:grpSpPr>
        <p:sp>
          <p:nvSpPr>
            <p:cNvPr id="33" name="WordArt 32"/>
            <p:cNvSpPr>
              <a:spLocks noChangeArrowheads="1" noChangeShapeType="1" noTextEdit="1"/>
            </p:cNvSpPr>
            <p:nvPr/>
          </p:nvSpPr>
          <p:spPr bwMode="auto">
            <a:xfrm rot="1047627">
              <a:off x="336" y="2016"/>
              <a:ext cx="816" cy="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55556"/>
                </a:avLst>
              </a:prstTxWarp>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400" b="1" kern="10" dirty="0">
                  <a:ln/>
                  <a:solidFill>
                    <a:srgbClr val="00FFFF"/>
                  </a:solidFill>
                  <a:latin typeface="Gill Sans MT"/>
                </a:rPr>
                <a:t>Inputs</a:t>
              </a:r>
            </a:p>
          </p:txBody>
        </p:sp>
        <p:sp>
          <p:nvSpPr>
            <p:cNvPr id="34" name="WordArt 33"/>
            <p:cNvSpPr>
              <a:spLocks noChangeArrowheads="1" noChangeShapeType="1" noTextEdit="1"/>
            </p:cNvSpPr>
            <p:nvPr/>
          </p:nvSpPr>
          <p:spPr bwMode="auto">
            <a:xfrm>
              <a:off x="1728" y="1776"/>
              <a:ext cx="960" cy="86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scadeUp">
                <a:avLst>
                  <a:gd name="adj" fmla="val 44444"/>
                </a:avLst>
              </a:prstTxWarp>
            </a:bodyPr>
            <a:lstStyle/>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System</a:t>
              </a:r>
            </a:p>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Structure</a:t>
              </a:r>
            </a:p>
          </p:txBody>
        </p:sp>
        <p:sp>
          <p:nvSpPr>
            <p:cNvPr id="35" name="WordArt 34"/>
            <p:cNvSpPr>
              <a:spLocks noChangeArrowheads="1" noChangeShapeType="1" noTextEdit="1"/>
            </p:cNvSpPr>
            <p:nvPr/>
          </p:nvSpPr>
          <p:spPr bwMode="auto">
            <a:xfrm rot="710102">
              <a:off x="3072" y="1680"/>
              <a:ext cx="780" cy="770"/>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6600"/>
                  </a:solidFill>
                  <a:effectLst>
                    <a:outerShdw dist="35921" dir="2700000" algn="ctr" rotWithShape="0">
                      <a:srgbClr val="663300"/>
                    </a:outerShdw>
                  </a:effectLst>
                  <a:latin typeface="Microsoft Sans Serif"/>
                  <a:cs typeface="Microsoft Sans Serif"/>
                </a:rPr>
                <a:t>Outputs</a:t>
              </a:r>
            </a:p>
          </p:txBody>
        </p:sp>
        <p:sp>
          <p:nvSpPr>
            <p:cNvPr id="36" name="WordArt 35"/>
            <p:cNvSpPr>
              <a:spLocks noChangeArrowheads="1" noChangeShapeType="1" noTextEdit="1"/>
            </p:cNvSpPr>
            <p:nvPr/>
          </p:nvSpPr>
          <p:spPr bwMode="auto">
            <a:xfrm rot="1171256">
              <a:off x="4416" y="1680"/>
              <a:ext cx="1095" cy="718"/>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FF00"/>
                  </a:solidFill>
                  <a:effectLst>
                    <a:outerShdw dist="35921" dir="2700000" algn="ctr" rotWithShape="0">
                      <a:srgbClr val="663300"/>
                    </a:outerShdw>
                  </a:effectLst>
                  <a:latin typeface="Lucida Calligraphy"/>
                </a:rPr>
                <a:t>Outcomes</a:t>
              </a:r>
            </a:p>
          </p:txBody>
        </p:sp>
        <p:grpSp>
          <p:nvGrpSpPr>
            <p:cNvPr id="37" name="Group 36"/>
            <p:cNvGrpSpPr>
              <a:grpSpLocks/>
            </p:cNvGrpSpPr>
            <p:nvPr/>
          </p:nvGrpSpPr>
          <p:grpSpPr bwMode="auto">
            <a:xfrm>
              <a:off x="619" y="1841"/>
              <a:ext cx="1056" cy="607"/>
              <a:chOff x="619" y="1841"/>
              <a:chExt cx="1056" cy="607"/>
            </a:xfrm>
          </p:grpSpPr>
          <p:sp>
            <p:nvSpPr>
              <p:cNvPr id="44" name="AutoShape 37"/>
              <p:cNvSpPr>
                <a:spLocks noChangeArrowheads="1"/>
              </p:cNvSpPr>
              <p:nvPr/>
            </p:nvSpPr>
            <p:spPr bwMode="auto">
              <a:xfrm rot="20575020">
                <a:off x="619" y="1841"/>
                <a:ext cx="1056" cy="607"/>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5" name="WordArt 38"/>
              <p:cNvSpPr>
                <a:spLocks noChangeArrowheads="1" noChangeShapeType="1" noTextEdit="1"/>
              </p:cNvSpPr>
              <p:nvPr/>
            </p:nvSpPr>
            <p:spPr bwMode="auto">
              <a:xfrm rot="-217460">
                <a:off x="960" y="1920"/>
                <a:ext cx="597" cy="135"/>
              </a:xfrm>
              <a:prstGeom prst="rect">
                <a:avLst/>
              </a:prstGeom>
            </p:spPr>
            <p:txBody>
              <a:bodyPr wrap="none" fromWordArt="1">
                <a:prstTxWarp prst="textDeflateBottom">
                  <a:avLst>
                    <a:gd name="adj" fmla="val 53125"/>
                  </a:avLst>
                </a:prstTxWarp>
              </a:bodyPr>
              <a:lstStyle/>
              <a:p>
                <a:pPr algn="ctr"/>
                <a:r>
                  <a:rPr lang="en-US" sz="3600" kern="10" dirty="0">
                    <a:ln w="9525">
                      <a:solidFill>
                        <a:schemeClr val="bg1"/>
                      </a:solidFill>
                      <a:round/>
                      <a:headEnd/>
                      <a:tailEnd/>
                    </a:ln>
                    <a:solidFill>
                      <a:schemeClr val="bg1"/>
                    </a:solidFill>
                    <a:latin typeface="Arial"/>
                    <a:cs typeface="Arial"/>
                  </a:rPr>
                  <a:t>Interact with</a:t>
                </a:r>
              </a:p>
            </p:txBody>
          </p:sp>
        </p:grpSp>
        <p:grpSp>
          <p:nvGrpSpPr>
            <p:cNvPr id="38" name="Group 39"/>
            <p:cNvGrpSpPr>
              <a:grpSpLocks/>
            </p:cNvGrpSpPr>
            <p:nvPr/>
          </p:nvGrpSpPr>
          <p:grpSpPr bwMode="auto">
            <a:xfrm>
              <a:off x="2544" y="2064"/>
              <a:ext cx="960" cy="528"/>
              <a:chOff x="2304" y="1008"/>
              <a:chExt cx="1200" cy="864"/>
            </a:xfrm>
          </p:grpSpPr>
          <p:sp>
            <p:nvSpPr>
              <p:cNvPr id="42" name="AutoShape 40"/>
              <p:cNvSpPr>
                <a:spLocks noChangeArrowheads="1"/>
              </p:cNvSpPr>
              <p:nvPr/>
            </p:nvSpPr>
            <p:spPr bwMode="auto">
              <a:xfrm rot="807521" flipV="1">
                <a:off x="2304" y="1008"/>
                <a:ext cx="1200" cy="86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3" name="WordArt 41"/>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Produce</a:t>
                </a:r>
              </a:p>
            </p:txBody>
          </p:sp>
        </p:grpSp>
        <p:grpSp>
          <p:nvGrpSpPr>
            <p:cNvPr id="39" name="Group 42"/>
            <p:cNvGrpSpPr>
              <a:grpSpLocks/>
            </p:cNvGrpSpPr>
            <p:nvPr/>
          </p:nvGrpSpPr>
          <p:grpSpPr bwMode="auto">
            <a:xfrm rot="417808">
              <a:off x="3804" y="1899"/>
              <a:ext cx="960" cy="600"/>
              <a:chOff x="2314" y="893"/>
              <a:chExt cx="1200" cy="981"/>
            </a:xfrm>
          </p:grpSpPr>
          <p:sp>
            <p:nvSpPr>
              <p:cNvPr id="40" name="AutoShape 43"/>
              <p:cNvSpPr>
                <a:spLocks noChangeArrowheads="1"/>
              </p:cNvSpPr>
              <p:nvPr/>
            </p:nvSpPr>
            <p:spPr bwMode="auto">
              <a:xfrm rot="807521" flipV="1">
                <a:off x="2314" y="893"/>
                <a:ext cx="1200" cy="98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1" name="WordArt 44"/>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Facilitate</a:t>
                </a:r>
              </a:p>
            </p:txBody>
          </p:sp>
        </p:grpSp>
      </p:grpSp>
      <p:pic>
        <p:nvPicPr>
          <p:cNvPr id="46" name="Picture 47" descr="j0238013[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8" descr="j0238013[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rot="21195797">
            <a:off x="7083424" y="654740"/>
            <a:ext cx="990600"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WordArt 38"/>
          <p:cNvSpPr>
            <a:spLocks noChangeArrowheads="1" noChangeShapeType="1" noTextEdit="1"/>
          </p:cNvSpPr>
          <p:nvPr/>
        </p:nvSpPr>
        <p:spPr bwMode="auto">
          <a:xfrm rot="21061546">
            <a:off x="1235682" y="2265443"/>
            <a:ext cx="1129586" cy="209483"/>
          </a:xfrm>
          <a:prstGeom prst="rect">
            <a:avLst/>
          </a:prstGeom>
        </p:spPr>
        <p:txBody>
          <a:bodyPr wrap="none" fromWordArt="1">
            <a:prstTxWarp prst="textDeflateBottom">
              <a:avLst>
                <a:gd name="adj" fmla="val 53125"/>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Interact with</a:t>
            </a:r>
          </a:p>
        </p:txBody>
      </p:sp>
      <p:sp>
        <p:nvSpPr>
          <p:cNvPr id="49" name="WordArt 41"/>
          <p:cNvSpPr>
            <a:spLocks noChangeArrowheads="1" noChangeShapeType="1" noTextEdit="1"/>
          </p:cNvSpPr>
          <p:nvPr/>
        </p:nvSpPr>
        <p:spPr bwMode="auto">
          <a:xfrm rot="375286">
            <a:off x="4297153" y="3038630"/>
            <a:ext cx="975360" cy="26760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Produce</a:t>
            </a:r>
          </a:p>
        </p:txBody>
      </p:sp>
      <p:sp>
        <p:nvSpPr>
          <p:cNvPr id="50" name="WordArt 44"/>
          <p:cNvSpPr>
            <a:spLocks noChangeArrowheads="1" noChangeShapeType="1" noTextEdit="1"/>
          </p:cNvSpPr>
          <p:nvPr/>
        </p:nvSpPr>
        <p:spPr bwMode="auto">
          <a:xfrm rot="840341">
            <a:off x="6246628" y="2895427"/>
            <a:ext cx="975360" cy="23283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Facilitate</a:t>
            </a:r>
          </a:p>
        </p:txBody>
      </p:sp>
      <p:pic>
        <p:nvPicPr>
          <p:cNvPr id="17410" name="Picture 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688125" y="684558"/>
            <a:ext cx="3179275" cy="1295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3295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42901" y="3759263"/>
            <a:ext cx="6150429" cy="2209649"/>
            <a:chOff x="342901" y="3759263"/>
            <a:chExt cx="6150429" cy="2209649"/>
          </a:xfrm>
        </p:grpSpPr>
        <p:pic>
          <p:nvPicPr>
            <p:cNvPr id="5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01" y="3759263"/>
              <a:ext cx="1561115" cy="2199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1" y="3768963"/>
              <a:ext cx="1561115" cy="2199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9258" y="3759414"/>
              <a:ext cx="1574072" cy="2199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1926695" y="4560010"/>
              <a:ext cx="669548" cy="570357"/>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249710" y="4583759"/>
              <a:ext cx="669548" cy="570357"/>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6"/>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Group 31"/>
          <p:cNvGrpSpPr>
            <a:grpSpLocks/>
          </p:cNvGrpSpPr>
          <p:nvPr/>
        </p:nvGrpSpPr>
        <p:grpSpPr bwMode="auto">
          <a:xfrm>
            <a:off x="457200" y="1905000"/>
            <a:ext cx="5581650" cy="1652588"/>
            <a:chOff x="336" y="1680"/>
            <a:chExt cx="3516" cy="1041"/>
          </a:xfrm>
        </p:grpSpPr>
        <p:sp>
          <p:nvSpPr>
            <p:cNvPr id="33" name="WordArt 32"/>
            <p:cNvSpPr>
              <a:spLocks noChangeArrowheads="1" noChangeShapeType="1" noTextEdit="1"/>
            </p:cNvSpPr>
            <p:nvPr/>
          </p:nvSpPr>
          <p:spPr bwMode="auto">
            <a:xfrm rot="1047627">
              <a:off x="336" y="2016"/>
              <a:ext cx="816" cy="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55556"/>
                </a:avLst>
              </a:prstTxWarp>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400" b="1" kern="10" dirty="0">
                  <a:ln/>
                  <a:solidFill>
                    <a:srgbClr val="00FFFF"/>
                  </a:solidFill>
                  <a:latin typeface="Gill Sans MT"/>
                </a:rPr>
                <a:t>Inputs</a:t>
              </a:r>
            </a:p>
          </p:txBody>
        </p:sp>
        <p:sp>
          <p:nvSpPr>
            <p:cNvPr id="34" name="WordArt 33"/>
            <p:cNvSpPr>
              <a:spLocks noChangeArrowheads="1" noChangeShapeType="1" noTextEdit="1"/>
            </p:cNvSpPr>
            <p:nvPr/>
          </p:nvSpPr>
          <p:spPr bwMode="auto">
            <a:xfrm>
              <a:off x="1728" y="1776"/>
              <a:ext cx="960" cy="86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scadeUp">
                <a:avLst>
                  <a:gd name="adj" fmla="val 44444"/>
                </a:avLst>
              </a:prstTxWarp>
            </a:bodyPr>
            <a:lstStyle/>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System</a:t>
              </a:r>
            </a:p>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Structure</a:t>
              </a:r>
            </a:p>
          </p:txBody>
        </p:sp>
        <p:sp>
          <p:nvSpPr>
            <p:cNvPr id="35" name="WordArt 34"/>
            <p:cNvSpPr>
              <a:spLocks noChangeArrowheads="1" noChangeShapeType="1" noTextEdit="1"/>
            </p:cNvSpPr>
            <p:nvPr/>
          </p:nvSpPr>
          <p:spPr bwMode="auto">
            <a:xfrm rot="710102">
              <a:off x="3072" y="1680"/>
              <a:ext cx="780" cy="770"/>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6600"/>
                  </a:solidFill>
                  <a:effectLst>
                    <a:outerShdw dist="35921" dir="2700000" algn="ctr" rotWithShape="0">
                      <a:srgbClr val="663300"/>
                    </a:outerShdw>
                  </a:effectLst>
                  <a:latin typeface="Microsoft Sans Serif"/>
                  <a:cs typeface="Microsoft Sans Serif"/>
                </a:rPr>
                <a:t>Outputs</a:t>
              </a:r>
            </a:p>
          </p:txBody>
        </p:sp>
        <p:grpSp>
          <p:nvGrpSpPr>
            <p:cNvPr id="37" name="Group 36"/>
            <p:cNvGrpSpPr>
              <a:grpSpLocks/>
            </p:cNvGrpSpPr>
            <p:nvPr/>
          </p:nvGrpSpPr>
          <p:grpSpPr bwMode="auto">
            <a:xfrm>
              <a:off x="619" y="1841"/>
              <a:ext cx="1056" cy="607"/>
              <a:chOff x="619" y="1841"/>
              <a:chExt cx="1056" cy="607"/>
            </a:xfrm>
          </p:grpSpPr>
          <p:sp>
            <p:nvSpPr>
              <p:cNvPr id="44" name="AutoShape 37"/>
              <p:cNvSpPr>
                <a:spLocks noChangeArrowheads="1"/>
              </p:cNvSpPr>
              <p:nvPr/>
            </p:nvSpPr>
            <p:spPr bwMode="auto">
              <a:xfrm rot="20575020">
                <a:off x="619" y="1841"/>
                <a:ext cx="1056" cy="607"/>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5" name="WordArt 38"/>
              <p:cNvSpPr>
                <a:spLocks noChangeArrowheads="1" noChangeShapeType="1" noTextEdit="1"/>
              </p:cNvSpPr>
              <p:nvPr/>
            </p:nvSpPr>
            <p:spPr bwMode="auto">
              <a:xfrm rot="-217460">
                <a:off x="960" y="1920"/>
                <a:ext cx="597" cy="135"/>
              </a:xfrm>
              <a:prstGeom prst="rect">
                <a:avLst/>
              </a:prstGeom>
            </p:spPr>
            <p:txBody>
              <a:bodyPr wrap="none" fromWordArt="1">
                <a:prstTxWarp prst="textDeflateBottom">
                  <a:avLst>
                    <a:gd name="adj" fmla="val 53125"/>
                  </a:avLst>
                </a:prstTxWarp>
              </a:bodyPr>
              <a:lstStyle/>
              <a:p>
                <a:pPr algn="ctr"/>
                <a:r>
                  <a:rPr lang="en-US" sz="3600" kern="10" dirty="0">
                    <a:ln w="9525">
                      <a:solidFill>
                        <a:schemeClr val="bg1"/>
                      </a:solidFill>
                      <a:round/>
                      <a:headEnd/>
                      <a:tailEnd/>
                    </a:ln>
                    <a:solidFill>
                      <a:schemeClr val="bg1"/>
                    </a:solidFill>
                    <a:latin typeface="Arial"/>
                    <a:cs typeface="Arial"/>
                  </a:rPr>
                  <a:t>Interact with</a:t>
                </a:r>
              </a:p>
            </p:txBody>
          </p:sp>
        </p:grpSp>
        <p:grpSp>
          <p:nvGrpSpPr>
            <p:cNvPr id="38" name="Group 39"/>
            <p:cNvGrpSpPr>
              <a:grpSpLocks/>
            </p:cNvGrpSpPr>
            <p:nvPr/>
          </p:nvGrpSpPr>
          <p:grpSpPr bwMode="auto">
            <a:xfrm>
              <a:off x="2544" y="2064"/>
              <a:ext cx="960" cy="528"/>
              <a:chOff x="2304" y="1008"/>
              <a:chExt cx="1200" cy="864"/>
            </a:xfrm>
          </p:grpSpPr>
          <p:sp>
            <p:nvSpPr>
              <p:cNvPr id="42" name="AutoShape 40"/>
              <p:cNvSpPr>
                <a:spLocks noChangeArrowheads="1"/>
              </p:cNvSpPr>
              <p:nvPr/>
            </p:nvSpPr>
            <p:spPr bwMode="auto">
              <a:xfrm rot="807521" flipV="1">
                <a:off x="2304" y="1008"/>
                <a:ext cx="1200" cy="86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3" name="WordArt 41"/>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Produce</a:t>
                </a:r>
              </a:p>
            </p:txBody>
          </p:sp>
        </p:grpSp>
      </p:grpSp>
      <p:sp>
        <p:nvSpPr>
          <p:cNvPr id="48" name="WordArt 38"/>
          <p:cNvSpPr>
            <a:spLocks noChangeArrowheads="1" noChangeShapeType="1" noTextEdit="1"/>
          </p:cNvSpPr>
          <p:nvPr/>
        </p:nvSpPr>
        <p:spPr bwMode="auto">
          <a:xfrm rot="21061546">
            <a:off x="1235682" y="2265443"/>
            <a:ext cx="1129586" cy="209483"/>
          </a:xfrm>
          <a:prstGeom prst="rect">
            <a:avLst/>
          </a:prstGeom>
        </p:spPr>
        <p:txBody>
          <a:bodyPr wrap="none" fromWordArt="1">
            <a:prstTxWarp prst="textDeflateBottom">
              <a:avLst>
                <a:gd name="adj" fmla="val 53125"/>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Interact with</a:t>
            </a:r>
          </a:p>
        </p:txBody>
      </p:sp>
      <p:sp>
        <p:nvSpPr>
          <p:cNvPr id="49" name="WordArt 41"/>
          <p:cNvSpPr>
            <a:spLocks noChangeArrowheads="1" noChangeShapeType="1" noTextEdit="1"/>
          </p:cNvSpPr>
          <p:nvPr/>
        </p:nvSpPr>
        <p:spPr bwMode="auto">
          <a:xfrm rot="375286">
            <a:off x="4297153" y="3038630"/>
            <a:ext cx="975360" cy="26760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Produce</a:t>
            </a:r>
          </a:p>
        </p:txBody>
      </p:sp>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71347" y="805676"/>
            <a:ext cx="8826274" cy="954107"/>
          </a:xfrm>
          <a:prstGeom prst="rect">
            <a:avLst/>
          </a:prstGeom>
        </p:spPr>
        <p:txBody>
          <a:bodyPr wrap="square">
            <a:spAutoFit/>
          </a:bodyPr>
          <a:lstStyle/>
          <a:p>
            <a:r>
              <a:rPr lang="en-US" sz="2800" b="1" dirty="0">
                <a:solidFill>
                  <a:prstClr val="white"/>
                </a:solidFill>
                <a:effectLst>
                  <a:outerShdw blurRad="38100" dist="38100" dir="2700000" algn="tl">
                    <a:srgbClr val="000000">
                      <a:alpha val="43137"/>
                    </a:srgbClr>
                  </a:outerShdw>
                </a:effectLst>
              </a:rPr>
              <a:t>This </a:t>
            </a:r>
            <a:r>
              <a:rPr lang="en-US" sz="2800" b="1" dirty="0" smtClean="0">
                <a:solidFill>
                  <a:prstClr val="white"/>
                </a:solidFill>
                <a:effectLst>
                  <a:outerShdw blurRad="38100" dist="38100" dir="2700000" algn="tl">
                    <a:srgbClr val="000000">
                      <a:alpha val="43137"/>
                    </a:srgbClr>
                  </a:outerShdw>
                </a:effectLst>
              </a:rPr>
              <a:t>system of creating recreation opportunities is viewed </a:t>
            </a:r>
            <a:r>
              <a:rPr lang="en-US" sz="2800" b="1" dirty="0">
                <a:solidFill>
                  <a:prstClr val="white"/>
                </a:solidFill>
                <a:effectLst>
                  <a:outerShdw blurRad="38100" dist="38100" dir="2700000" algn="tl">
                    <a:srgbClr val="000000">
                      <a:alpha val="43137"/>
                    </a:srgbClr>
                  </a:outerShdw>
                </a:effectLst>
              </a:rPr>
              <a:t>as a </a:t>
            </a:r>
            <a:r>
              <a:rPr lang="en-US" sz="2800" dirty="0">
                <a:ln>
                  <a:solidFill>
                    <a:srgbClr val="FF3399"/>
                  </a:solidFill>
                </a:ln>
                <a:solidFill>
                  <a:srgbClr val="FF3399"/>
                </a:solidFill>
                <a:effectLst>
                  <a:outerShdw blurRad="38100" dist="38100" dir="2700000" algn="tl">
                    <a:srgbClr val="000000">
                      <a:alpha val="43137"/>
                    </a:srgbClr>
                  </a:outerShdw>
                </a:effectLst>
              </a:rPr>
              <a:t>recreation </a:t>
            </a:r>
            <a:r>
              <a:rPr lang="en-US" sz="2800" i="1" dirty="0">
                <a:ln>
                  <a:solidFill>
                    <a:srgbClr val="FF3399"/>
                  </a:solidFill>
                </a:ln>
                <a:solidFill>
                  <a:srgbClr val="FF3399"/>
                </a:solidFill>
                <a:effectLst>
                  <a:outerShdw blurRad="38100" dist="38100" dir="2700000" algn="tl">
                    <a:srgbClr val="000000">
                      <a:alpha val="43137"/>
                    </a:srgbClr>
                  </a:outerShdw>
                </a:effectLst>
              </a:rPr>
              <a:t>production </a:t>
            </a:r>
            <a:r>
              <a:rPr lang="en-US" sz="2800" dirty="0">
                <a:ln>
                  <a:solidFill>
                    <a:srgbClr val="FF3399"/>
                  </a:solidFill>
                </a:ln>
                <a:solidFill>
                  <a:srgbClr val="FF3399"/>
                </a:solidFill>
                <a:effectLst>
                  <a:outerShdw blurRad="38100" dist="38100" dir="2700000" algn="tl">
                    <a:srgbClr val="000000">
                      <a:alpha val="43137"/>
                    </a:srgbClr>
                  </a:outerShdw>
                </a:effectLst>
              </a:rPr>
              <a:t>process</a:t>
            </a:r>
            <a:r>
              <a:rPr lang="en-US" sz="2800" i="1" dirty="0">
                <a:ln>
                  <a:solidFill>
                    <a:srgbClr val="FF3399"/>
                  </a:solidFill>
                </a:ln>
                <a:solidFill>
                  <a:srgbClr val="FF3399"/>
                </a:solidFill>
                <a:effectLst>
                  <a:outerShdw blurRad="38100" dist="38100" dir="2700000" algn="tl">
                    <a:srgbClr val="000000">
                      <a:alpha val="43137"/>
                    </a:srgbClr>
                  </a:outerShdw>
                </a:effectLst>
              </a:rPr>
              <a:t> </a:t>
            </a:r>
            <a:endParaRPr lang="en-US" sz="2800" dirty="0"/>
          </a:p>
        </p:txBody>
      </p:sp>
    </p:spTree>
    <p:extLst>
      <p:ext uri="{BB962C8B-B14F-4D97-AF65-F5344CB8AC3E}">
        <p14:creationId xmlns:p14="http://schemas.microsoft.com/office/powerpoint/2010/main" val="2433426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7"/>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Group 31"/>
          <p:cNvGrpSpPr>
            <a:grpSpLocks/>
          </p:cNvGrpSpPr>
          <p:nvPr/>
        </p:nvGrpSpPr>
        <p:grpSpPr bwMode="auto">
          <a:xfrm>
            <a:off x="457200" y="1905000"/>
            <a:ext cx="8215313" cy="1652588"/>
            <a:chOff x="336" y="1680"/>
            <a:chExt cx="5175" cy="1041"/>
          </a:xfrm>
        </p:grpSpPr>
        <p:sp>
          <p:nvSpPr>
            <p:cNvPr id="33" name="WordArt 32"/>
            <p:cNvSpPr>
              <a:spLocks noChangeArrowheads="1" noChangeShapeType="1" noTextEdit="1"/>
            </p:cNvSpPr>
            <p:nvPr/>
          </p:nvSpPr>
          <p:spPr bwMode="auto">
            <a:xfrm rot="1047627">
              <a:off x="336" y="2016"/>
              <a:ext cx="816" cy="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55556"/>
                </a:avLst>
              </a:prstTxWarp>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400" b="1" kern="10" dirty="0">
                  <a:ln/>
                  <a:solidFill>
                    <a:srgbClr val="00FFFF"/>
                  </a:solidFill>
                  <a:latin typeface="Gill Sans MT"/>
                </a:rPr>
                <a:t>Inputs</a:t>
              </a:r>
            </a:p>
          </p:txBody>
        </p:sp>
        <p:sp>
          <p:nvSpPr>
            <p:cNvPr id="34" name="WordArt 33"/>
            <p:cNvSpPr>
              <a:spLocks noChangeArrowheads="1" noChangeShapeType="1" noTextEdit="1"/>
            </p:cNvSpPr>
            <p:nvPr/>
          </p:nvSpPr>
          <p:spPr bwMode="auto">
            <a:xfrm>
              <a:off x="1728" y="1776"/>
              <a:ext cx="960" cy="86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scadeUp">
                <a:avLst>
                  <a:gd name="adj" fmla="val 44444"/>
                </a:avLst>
              </a:prstTxWarp>
            </a:bodyPr>
            <a:lstStyle/>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System</a:t>
              </a:r>
            </a:p>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Structure</a:t>
              </a:r>
            </a:p>
          </p:txBody>
        </p:sp>
        <p:sp>
          <p:nvSpPr>
            <p:cNvPr id="35" name="WordArt 34"/>
            <p:cNvSpPr>
              <a:spLocks noChangeArrowheads="1" noChangeShapeType="1" noTextEdit="1"/>
            </p:cNvSpPr>
            <p:nvPr/>
          </p:nvSpPr>
          <p:spPr bwMode="auto">
            <a:xfrm rot="710102">
              <a:off x="3072" y="1680"/>
              <a:ext cx="780" cy="770"/>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6600"/>
                  </a:solidFill>
                  <a:effectLst>
                    <a:outerShdw dist="35921" dir="2700000" algn="ctr" rotWithShape="0">
                      <a:srgbClr val="663300"/>
                    </a:outerShdw>
                  </a:effectLst>
                  <a:latin typeface="Microsoft Sans Serif"/>
                  <a:cs typeface="Microsoft Sans Serif"/>
                </a:rPr>
                <a:t>Outputs</a:t>
              </a:r>
            </a:p>
          </p:txBody>
        </p:sp>
        <p:sp>
          <p:nvSpPr>
            <p:cNvPr id="36" name="WordArt 35"/>
            <p:cNvSpPr>
              <a:spLocks noChangeArrowheads="1" noChangeShapeType="1" noTextEdit="1"/>
            </p:cNvSpPr>
            <p:nvPr/>
          </p:nvSpPr>
          <p:spPr bwMode="auto">
            <a:xfrm rot="1171256">
              <a:off x="4416" y="1680"/>
              <a:ext cx="1095" cy="718"/>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FF00"/>
                  </a:solidFill>
                  <a:effectLst>
                    <a:outerShdw dist="35921" dir="2700000" algn="ctr" rotWithShape="0">
                      <a:srgbClr val="663300"/>
                    </a:outerShdw>
                  </a:effectLst>
                  <a:latin typeface="Lucida Calligraphy"/>
                </a:rPr>
                <a:t>Outcomes</a:t>
              </a:r>
            </a:p>
          </p:txBody>
        </p:sp>
        <p:grpSp>
          <p:nvGrpSpPr>
            <p:cNvPr id="37" name="Group 36"/>
            <p:cNvGrpSpPr>
              <a:grpSpLocks/>
            </p:cNvGrpSpPr>
            <p:nvPr/>
          </p:nvGrpSpPr>
          <p:grpSpPr bwMode="auto">
            <a:xfrm>
              <a:off x="619" y="1841"/>
              <a:ext cx="1056" cy="607"/>
              <a:chOff x="619" y="1841"/>
              <a:chExt cx="1056" cy="607"/>
            </a:xfrm>
          </p:grpSpPr>
          <p:sp>
            <p:nvSpPr>
              <p:cNvPr id="44" name="AutoShape 37"/>
              <p:cNvSpPr>
                <a:spLocks noChangeArrowheads="1"/>
              </p:cNvSpPr>
              <p:nvPr/>
            </p:nvSpPr>
            <p:spPr bwMode="auto">
              <a:xfrm rot="20575020">
                <a:off x="619" y="1841"/>
                <a:ext cx="1056" cy="607"/>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5" name="WordArt 38"/>
              <p:cNvSpPr>
                <a:spLocks noChangeArrowheads="1" noChangeShapeType="1" noTextEdit="1"/>
              </p:cNvSpPr>
              <p:nvPr/>
            </p:nvSpPr>
            <p:spPr bwMode="auto">
              <a:xfrm rot="-217460">
                <a:off x="960" y="1920"/>
                <a:ext cx="597" cy="135"/>
              </a:xfrm>
              <a:prstGeom prst="rect">
                <a:avLst/>
              </a:prstGeom>
            </p:spPr>
            <p:txBody>
              <a:bodyPr wrap="none" fromWordArt="1">
                <a:prstTxWarp prst="textDeflateBottom">
                  <a:avLst>
                    <a:gd name="adj" fmla="val 53125"/>
                  </a:avLst>
                </a:prstTxWarp>
              </a:bodyPr>
              <a:lstStyle/>
              <a:p>
                <a:pPr algn="ctr"/>
                <a:r>
                  <a:rPr lang="en-US" sz="3600" kern="10" dirty="0">
                    <a:ln w="9525">
                      <a:solidFill>
                        <a:schemeClr val="bg1"/>
                      </a:solidFill>
                      <a:round/>
                      <a:headEnd/>
                      <a:tailEnd/>
                    </a:ln>
                    <a:solidFill>
                      <a:schemeClr val="bg1"/>
                    </a:solidFill>
                    <a:latin typeface="Arial"/>
                    <a:cs typeface="Arial"/>
                  </a:rPr>
                  <a:t>Interact with</a:t>
                </a:r>
              </a:p>
            </p:txBody>
          </p:sp>
        </p:grpSp>
        <p:grpSp>
          <p:nvGrpSpPr>
            <p:cNvPr id="38" name="Group 39"/>
            <p:cNvGrpSpPr>
              <a:grpSpLocks/>
            </p:cNvGrpSpPr>
            <p:nvPr/>
          </p:nvGrpSpPr>
          <p:grpSpPr bwMode="auto">
            <a:xfrm>
              <a:off x="2544" y="2064"/>
              <a:ext cx="960" cy="528"/>
              <a:chOff x="2304" y="1008"/>
              <a:chExt cx="1200" cy="864"/>
            </a:xfrm>
          </p:grpSpPr>
          <p:sp>
            <p:nvSpPr>
              <p:cNvPr id="42" name="AutoShape 40"/>
              <p:cNvSpPr>
                <a:spLocks noChangeArrowheads="1"/>
              </p:cNvSpPr>
              <p:nvPr/>
            </p:nvSpPr>
            <p:spPr bwMode="auto">
              <a:xfrm rot="807521" flipV="1">
                <a:off x="2304" y="1008"/>
                <a:ext cx="1200" cy="86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3" name="WordArt 41"/>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Produce</a:t>
                </a:r>
              </a:p>
            </p:txBody>
          </p:sp>
        </p:grpSp>
        <p:grpSp>
          <p:nvGrpSpPr>
            <p:cNvPr id="39" name="Group 42"/>
            <p:cNvGrpSpPr>
              <a:grpSpLocks/>
            </p:cNvGrpSpPr>
            <p:nvPr/>
          </p:nvGrpSpPr>
          <p:grpSpPr bwMode="auto">
            <a:xfrm rot="417808">
              <a:off x="3804" y="1899"/>
              <a:ext cx="960" cy="600"/>
              <a:chOff x="2314" y="893"/>
              <a:chExt cx="1200" cy="981"/>
            </a:xfrm>
          </p:grpSpPr>
          <p:sp>
            <p:nvSpPr>
              <p:cNvPr id="40" name="AutoShape 43"/>
              <p:cNvSpPr>
                <a:spLocks noChangeArrowheads="1"/>
              </p:cNvSpPr>
              <p:nvPr/>
            </p:nvSpPr>
            <p:spPr bwMode="auto">
              <a:xfrm rot="807521" flipV="1">
                <a:off x="2314" y="893"/>
                <a:ext cx="1200" cy="98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1" name="WordArt 44"/>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Facilitate</a:t>
                </a:r>
              </a:p>
            </p:txBody>
          </p:sp>
        </p:grpSp>
      </p:grpSp>
      <p:pic>
        <p:nvPicPr>
          <p:cNvPr id="46" name="Picture 47" descr="j023801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WordArt 38"/>
          <p:cNvSpPr>
            <a:spLocks noChangeArrowheads="1" noChangeShapeType="1" noTextEdit="1"/>
          </p:cNvSpPr>
          <p:nvPr/>
        </p:nvSpPr>
        <p:spPr bwMode="auto">
          <a:xfrm rot="21061546">
            <a:off x="1235682" y="2265443"/>
            <a:ext cx="1129586" cy="209483"/>
          </a:xfrm>
          <a:prstGeom prst="rect">
            <a:avLst/>
          </a:prstGeom>
        </p:spPr>
        <p:txBody>
          <a:bodyPr wrap="none" fromWordArt="1">
            <a:prstTxWarp prst="textDeflateBottom">
              <a:avLst>
                <a:gd name="adj" fmla="val 53125"/>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Interact with</a:t>
            </a:r>
          </a:p>
        </p:txBody>
      </p:sp>
      <p:sp>
        <p:nvSpPr>
          <p:cNvPr id="49" name="WordArt 41"/>
          <p:cNvSpPr>
            <a:spLocks noChangeArrowheads="1" noChangeShapeType="1" noTextEdit="1"/>
          </p:cNvSpPr>
          <p:nvPr/>
        </p:nvSpPr>
        <p:spPr bwMode="auto">
          <a:xfrm rot="375286">
            <a:off x="4297153" y="3038630"/>
            <a:ext cx="975360" cy="26760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Produce</a:t>
            </a:r>
          </a:p>
        </p:txBody>
      </p:sp>
      <p:sp>
        <p:nvSpPr>
          <p:cNvPr id="50" name="WordArt 44"/>
          <p:cNvSpPr>
            <a:spLocks noChangeArrowheads="1" noChangeShapeType="1" noTextEdit="1"/>
          </p:cNvSpPr>
          <p:nvPr/>
        </p:nvSpPr>
        <p:spPr bwMode="auto">
          <a:xfrm rot="840341">
            <a:off x="6246628" y="2895427"/>
            <a:ext cx="975360" cy="23283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0000"/>
                  </a:solidFill>
                  <a:prstDash val="solid"/>
                </a:ln>
                <a:solidFill>
                  <a:srgbClr val="FF0000"/>
                </a:solidFill>
                <a:effectLst>
                  <a:outerShdw blurRad="63500" dir="3600000" algn="tl" rotWithShape="0">
                    <a:srgbClr val="000000">
                      <a:alpha val="70000"/>
                    </a:srgbClr>
                  </a:outerShdw>
                </a:effectLst>
                <a:latin typeface="Arial"/>
                <a:cs typeface="Arial"/>
              </a:rPr>
              <a:t>Facilitate</a:t>
            </a:r>
          </a:p>
        </p:txBody>
      </p:sp>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3813" y="628471"/>
            <a:ext cx="8841341" cy="1200329"/>
          </a:xfrm>
          <a:prstGeom prst="rect">
            <a:avLst/>
          </a:prstGeom>
        </p:spPr>
        <p:txBody>
          <a:bodyPr wrap="square">
            <a:spAutoFit/>
          </a:bodyPr>
          <a:lstStyle/>
          <a:p>
            <a:pPr lvl="0">
              <a:defRPr/>
            </a:pPr>
            <a:r>
              <a:rPr lang="en-US" sz="2400" b="1" dirty="0">
                <a:solidFill>
                  <a:prstClr val="white"/>
                </a:solidFill>
                <a:effectLst>
                  <a:outerShdw blurRad="38100" dist="38100" dir="2700000" algn="tl">
                    <a:srgbClr val="000000">
                      <a:alpha val="43137"/>
                    </a:srgbClr>
                  </a:outerShdw>
                </a:effectLst>
              </a:rPr>
              <a:t>Outcomes are simply the </a:t>
            </a:r>
            <a:r>
              <a:rPr lang="en-US" sz="2400" b="1" dirty="0" smtClean="0">
                <a:solidFill>
                  <a:prstClr val="white"/>
                </a:solidFill>
                <a:effectLst>
                  <a:outerShdw blurRad="38100" dist="38100" dir="2700000" algn="tl">
                    <a:srgbClr val="000000">
                      <a:alpha val="43137"/>
                    </a:srgbClr>
                  </a:outerShdw>
                </a:effectLst>
              </a:rPr>
              <a:t>experiences and improved </a:t>
            </a:r>
            <a:r>
              <a:rPr lang="en-US" sz="2400" b="1" dirty="0">
                <a:solidFill>
                  <a:prstClr val="white"/>
                </a:solidFill>
                <a:effectLst>
                  <a:outerShdw blurRad="38100" dist="38100" dir="2700000" algn="tl">
                    <a:srgbClr val="000000">
                      <a:alpha val="43137"/>
                    </a:srgbClr>
                  </a:outerShdw>
                </a:effectLst>
              </a:rPr>
              <a:t>conditions realized by individuals, communities, economies or the environment </a:t>
            </a:r>
            <a:r>
              <a:rPr lang="en-US" sz="2400" b="1" i="1" u="sng" dirty="0">
                <a:solidFill>
                  <a:srgbClr val="FF0000"/>
                </a:solidFill>
                <a:effectLst>
                  <a:outerShdw blurRad="38100" dist="38100" dir="2700000" algn="tl">
                    <a:srgbClr val="000000">
                      <a:alpha val="43137"/>
                    </a:srgbClr>
                  </a:outerShdw>
                </a:effectLst>
              </a:rPr>
              <a:t>facilitated</a:t>
            </a:r>
            <a:r>
              <a:rPr lang="en-US" sz="2400" b="1" i="1" dirty="0">
                <a:solidFill>
                  <a:prstClr val="white"/>
                </a:solidFill>
                <a:effectLst>
                  <a:outerShdw blurRad="38100" dist="38100" dir="2700000" algn="tl">
                    <a:srgbClr val="000000">
                      <a:alpha val="43137"/>
                    </a:srgbClr>
                  </a:outerShdw>
                </a:effectLst>
              </a:rPr>
              <a:t> </a:t>
            </a:r>
            <a:r>
              <a:rPr lang="en-US" sz="2400" b="1" dirty="0">
                <a:solidFill>
                  <a:prstClr val="white"/>
                </a:solidFill>
                <a:effectLst>
                  <a:outerShdw blurRad="38100" dist="38100" dir="2700000" algn="tl">
                    <a:srgbClr val="000000">
                      <a:alpha val="43137"/>
                    </a:srgbClr>
                  </a:outerShdw>
                </a:effectLst>
              </a:rPr>
              <a:t>by </a:t>
            </a:r>
            <a:r>
              <a:rPr lang="en-US" sz="2400" b="1" dirty="0" smtClean="0">
                <a:solidFill>
                  <a:prstClr val="white"/>
                </a:solidFill>
                <a:effectLst>
                  <a:outerShdw blurRad="38100" dist="38100" dir="2700000" algn="tl">
                    <a:srgbClr val="000000">
                      <a:alpha val="43137"/>
                    </a:srgbClr>
                  </a:outerShdw>
                </a:effectLst>
              </a:rPr>
              <a:t>a production process</a:t>
            </a:r>
            <a:r>
              <a:rPr lang="en-US" sz="2400" b="1" dirty="0" smtClean="0">
                <a:ln>
                  <a:solidFill>
                    <a:srgbClr val="FF3399"/>
                  </a:solidFill>
                </a:ln>
              </a:rPr>
              <a:t> </a:t>
            </a:r>
            <a:endParaRPr lang="en-US" sz="2400" b="1" dirty="0">
              <a:ln>
                <a:solidFill>
                  <a:srgbClr val="FF3399"/>
                </a:solidFill>
              </a:ln>
            </a:endParaRPr>
          </a:p>
        </p:txBody>
      </p:sp>
    </p:spTree>
    <p:extLst>
      <p:ext uri="{BB962C8B-B14F-4D97-AF65-F5344CB8AC3E}">
        <p14:creationId xmlns:p14="http://schemas.microsoft.com/office/powerpoint/2010/main" val="4272385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7"/>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Group 31"/>
          <p:cNvGrpSpPr>
            <a:grpSpLocks/>
          </p:cNvGrpSpPr>
          <p:nvPr/>
        </p:nvGrpSpPr>
        <p:grpSpPr bwMode="auto">
          <a:xfrm>
            <a:off x="457200" y="1905000"/>
            <a:ext cx="8215313" cy="1652588"/>
            <a:chOff x="336" y="1680"/>
            <a:chExt cx="5175" cy="1041"/>
          </a:xfrm>
        </p:grpSpPr>
        <p:sp>
          <p:nvSpPr>
            <p:cNvPr id="33" name="WordArt 32"/>
            <p:cNvSpPr>
              <a:spLocks noChangeArrowheads="1" noChangeShapeType="1" noTextEdit="1"/>
            </p:cNvSpPr>
            <p:nvPr/>
          </p:nvSpPr>
          <p:spPr bwMode="auto">
            <a:xfrm rot="1047627">
              <a:off x="336" y="2016"/>
              <a:ext cx="816" cy="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55556"/>
                </a:avLst>
              </a:prstTxWarp>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400" b="1" kern="10" dirty="0">
                  <a:ln/>
                  <a:solidFill>
                    <a:srgbClr val="00FFFF"/>
                  </a:solidFill>
                  <a:latin typeface="Gill Sans MT"/>
                </a:rPr>
                <a:t>Inputs</a:t>
              </a:r>
            </a:p>
          </p:txBody>
        </p:sp>
        <p:sp>
          <p:nvSpPr>
            <p:cNvPr id="34" name="WordArt 33"/>
            <p:cNvSpPr>
              <a:spLocks noChangeArrowheads="1" noChangeShapeType="1" noTextEdit="1"/>
            </p:cNvSpPr>
            <p:nvPr/>
          </p:nvSpPr>
          <p:spPr bwMode="auto">
            <a:xfrm>
              <a:off x="1728" y="1776"/>
              <a:ext cx="960" cy="86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scadeUp">
                <a:avLst>
                  <a:gd name="adj" fmla="val 44444"/>
                </a:avLst>
              </a:prstTxWarp>
            </a:bodyPr>
            <a:lstStyle/>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System</a:t>
              </a:r>
            </a:p>
            <a:p>
              <a:pPr algn="ctr"/>
              <a:r>
                <a:rPr lang="en-US" sz="3600" b="1" kern="10" dirty="0">
                  <a:ln w="900" cmpd="sng">
                    <a:solidFill>
                      <a:schemeClr val="accent1">
                        <a:satMod val="190000"/>
                        <a:alpha val="55000"/>
                      </a:schemeClr>
                    </a:solidFill>
                    <a:prstDash val="solid"/>
                  </a:ln>
                  <a:solidFill>
                    <a:srgbClr val="00FF00"/>
                  </a:solidFill>
                  <a:effectLst>
                    <a:innerShdw blurRad="101600" dist="76200" dir="5400000">
                      <a:schemeClr val="accent1">
                        <a:satMod val="190000"/>
                        <a:tint val="100000"/>
                        <a:alpha val="74000"/>
                      </a:schemeClr>
                    </a:innerShdw>
                  </a:effectLst>
                  <a:latin typeface="Arial Black"/>
                </a:rPr>
                <a:t>Structure</a:t>
              </a:r>
            </a:p>
          </p:txBody>
        </p:sp>
        <p:sp>
          <p:nvSpPr>
            <p:cNvPr id="35" name="WordArt 34"/>
            <p:cNvSpPr>
              <a:spLocks noChangeArrowheads="1" noChangeShapeType="1" noTextEdit="1"/>
            </p:cNvSpPr>
            <p:nvPr/>
          </p:nvSpPr>
          <p:spPr bwMode="auto">
            <a:xfrm rot="710102">
              <a:off x="3072" y="1680"/>
              <a:ext cx="780" cy="770"/>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6600"/>
                  </a:solidFill>
                  <a:effectLst>
                    <a:outerShdw dist="35921" dir="2700000" algn="ctr" rotWithShape="0">
                      <a:srgbClr val="663300"/>
                    </a:outerShdw>
                  </a:effectLst>
                  <a:latin typeface="Microsoft Sans Serif"/>
                  <a:cs typeface="Microsoft Sans Serif"/>
                </a:rPr>
                <a:t>Outputs</a:t>
              </a:r>
            </a:p>
          </p:txBody>
        </p:sp>
        <p:sp>
          <p:nvSpPr>
            <p:cNvPr id="36" name="WordArt 35"/>
            <p:cNvSpPr>
              <a:spLocks noChangeArrowheads="1" noChangeShapeType="1" noTextEdit="1"/>
            </p:cNvSpPr>
            <p:nvPr/>
          </p:nvSpPr>
          <p:spPr bwMode="auto">
            <a:xfrm rot="1171256">
              <a:off x="4416" y="1680"/>
              <a:ext cx="1095" cy="718"/>
            </a:xfrm>
            <a:prstGeom prst="rect">
              <a:avLst/>
            </a:prstGeom>
          </p:spPr>
          <p:txBody>
            <a:bodyPr wrap="none" fromWordArt="1">
              <a:prstTxWarp prst="textSlantUp">
                <a:avLst>
                  <a:gd name="adj" fmla="val 55556"/>
                </a:avLst>
              </a:prstTxWarp>
            </a:bodyPr>
            <a:lstStyle/>
            <a:p>
              <a:pPr algn="ctr"/>
              <a:r>
                <a:rPr lang="en-US" sz="3600" kern="10" dirty="0">
                  <a:ln w="9525">
                    <a:solidFill>
                      <a:srgbClr val="FF9900"/>
                    </a:solidFill>
                    <a:round/>
                    <a:headEnd/>
                    <a:tailEnd/>
                  </a:ln>
                  <a:solidFill>
                    <a:srgbClr val="FFFF00"/>
                  </a:solidFill>
                  <a:effectLst>
                    <a:outerShdw dist="35921" dir="2700000" algn="ctr" rotWithShape="0">
                      <a:srgbClr val="663300"/>
                    </a:outerShdw>
                  </a:effectLst>
                  <a:latin typeface="Lucida Calligraphy"/>
                </a:rPr>
                <a:t>Outcomes</a:t>
              </a:r>
            </a:p>
          </p:txBody>
        </p:sp>
        <p:grpSp>
          <p:nvGrpSpPr>
            <p:cNvPr id="37" name="Group 36"/>
            <p:cNvGrpSpPr>
              <a:grpSpLocks/>
            </p:cNvGrpSpPr>
            <p:nvPr/>
          </p:nvGrpSpPr>
          <p:grpSpPr bwMode="auto">
            <a:xfrm>
              <a:off x="619" y="1841"/>
              <a:ext cx="1056" cy="607"/>
              <a:chOff x="619" y="1841"/>
              <a:chExt cx="1056" cy="607"/>
            </a:xfrm>
          </p:grpSpPr>
          <p:sp>
            <p:nvSpPr>
              <p:cNvPr id="44" name="AutoShape 37"/>
              <p:cNvSpPr>
                <a:spLocks noChangeArrowheads="1"/>
              </p:cNvSpPr>
              <p:nvPr/>
            </p:nvSpPr>
            <p:spPr bwMode="auto">
              <a:xfrm rot="20575020">
                <a:off x="619" y="1841"/>
                <a:ext cx="1056" cy="607"/>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5" name="WordArt 38"/>
              <p:cNvSpPr>
                <a:spLocks noChangeArrowheads="1" noChangeShapeType="1" noTextEdit="1"/>
              </p:cNvSpPr>
              <p:nvPr/>
            </p:nvSpPr>
            <p:spPr bwMode="auto">
              <a:xfrm rot="-217460">
                <a:off x="960" y="1920"/>
                <a:ext cx="597" cy="135"/>
              </a:xfrm>
              <a:prstGeom prst="rect">
                <a:avLst/>
              </a:prstGeom>
            </p:spPr>
            <p:txBody>
              <a:bodyPr wrap="none" fromWordArt="1">
                <a:prstTxWarp prst="textDeflateBottom">
                  <a:avLst>
                    <a:gd name="adj" fmla="val 53125"/>
                  </a:avLst>
                </a:prstTxWarp>
              </a:bodyPr>
              <a:lstStyle/>
              <a:p>
                <a:pPr algn="ctr"/>
                <a:r>
                  <a:rPr lang="en-US" sz="3600" kern="10" dirty="0">
                    <a:ln w="9525">
                      <a:solidFill>
                        <a:schemeClr val="bg1"/>
                      </a:solidFill>
                      <a:round/>
                      <a:headEnd/>
                      <a:tailEnd/>
                    </a:ln>
                    <a:solidFill>
                      <a:schemeClr val="bg1"/>
                    </a:solidFill>
                    <a:latin typeface="Arial"/>
                    <a:cs typeface="Arial"/>
                  </a:rPr>
                  <a:t>Interact with</a:t>
                </a:r>
              </a:p>
            </p:txBody>
          </p:sp>
        </p:grpSp>
        <p:grpSp>
          <p:nvGrpSpPr>
            <p:cNvPr id="38" name="Group 39"/>
            <p:cNvGrpSpPr>
              <a:grpSpLocks/>
            </p:cNvGrpSpPr>
            <p:nvPr/>
          </p:nvGrpSpPr>
          <p:grpSpPr bwMode="auto">
            <a:xfrm>
              <a:off x="2544" y="2064"/>
              <a:ext cx="960" cy="528"/>
              <a:chOff x="2304" y="1008"/>
              <a:chExt cx="1200" cy="864"/>
            </a:xfrm>
          </p:grpSpPr>
          <p:sp>
            <p:nvSpPr>
              <p:cNvPr id="42" name="AutoShape 40"/>
              <p:cNvSpPr>
                <a:spLocks noChangeArrowheads="1"/>
              </p:cNvSpPr>
              <p:nvPr/>
            </p:nvSpPr>
            <p:spPr bwMode="auto">
              <a:xfrm rot="807521" flipV="1">
                <a:off x="2304" y="1008"/>
                <a:ext cx="1200" cy="86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3" name="WordArt 41"/>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Produce</a:t>
                </a:r>
              </a:p>
            </p:txBody>
          </p:sp>
        </p:grpSp>
        <p:grpSp>
          <p:nvGrpSpPr>
            <p:cNvPr id="39" name="Group 42"/>
            <p:cNvGrpSpPr>
              <a:grpSpLocks/>
            </p:cNvGrpSpPr>
            <p:nvPr/>
          </p:nvGrpSpPr>
          <p:grpSpPr bwMode="auto">
            <a:xfrm rot="417808">
              <a:off x="3804" y="1899"/>
              <a:ext cx="960" cy="600"/>
              <a:chOff x="2314" y="893"/>
              <a:chExt cx="1200" cy="981"/>
            </a:xfrm>
          </p:grpSpPr>
          <p:sp>
            <p:nvSpPr>
              <p:cNvPr id="40" name="AutoShape 43"/>
              <p:cNvSpPr>
                <a:spLocks noChangeArrowheads="1"/>
              </p:cNvSpPr>
              <p:nvPr/>
            </p:nvSpPr>
            <p:spPr bwMode="auto">
              <a:xfrm rot="807521" flipV="1">
                <a:off x="2314" y="893"/>
                <a:ext cx="1200" cy="98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41" name="WordArt 44"/>
              <p:cNvSpPr>
                <a:spLocks noChangeArrowheads="1" noChangeShapeType="1" noTextEdit="1"/>
              </p:cNvSpPr>
              <p:nvPr/>
            </p:nvSpPr>
            <p:spPr bwMode="auto">
              <a:xfrm>
                <a:off x="2592" y="1584"/>
                <a:ext cx="768" cy="240"/>
              </a:xfrm>
              <a:prstGeom prst="rect">
                <a:avLst/>
              </a:prstGeom>
            </p:spPr>
            <p:txBody>
              <a:bodyPr wrap="none" fromWordArt="1">
                <a:prstTxWarp prst="textCanDown">
                  <a:avLst>
                    <a:gd name="adj" fmla="val 33333"/>
                  </a:avLst>
                </a:prstTxWarp>
              </a:bodyPr>
              <a:lstStyle/>
              <a:p>
                <a:pPr algn="ctr"/>
                <a:r>
                  <a:rPr lang="en-US" sz="3600" kern="10">
                    <a:ln w="9525">
                      <a:solidFill>
                        <a:schemeClr val="bg1"/>
                      </a:solidFill>
                      <a:round/>
                      <a:headEnd/>
                      <a:tailEnd/>
                    </a:ln>
                    <a:solidFill>
                      <a:schemeClr val="bg1"/>
                    </a:solidFill>
                    <a:latin typeface="Arial"/>
                    <a:cs typeface="Arial"/>
                  </a:rPr>
                  <a:t>Facilitate</a:t>
                </a:r>
              </a:p>
            </p:txBody>
          </p:sp>
        </p:grpSp>
      </p:grpSp>
      <p:pic>
        <p:nvPicPr>
          <p:cNvPr id="46" name="Picture 47" descr="j023801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WordArt 38"/>
          <p:cNvSpPr>
            <a:spLocks noChangeArrowheads="1" noChangeShapeType="1" noTextEdit="1"/>
          </p:cNvSpPr>
          <p:nvPr/>
        </p:nvSpPr>
        <p:spPr bwMode="auto">
          <a:xfrm rot="21061546">
            <a:off x="1235682" y="2265443"/>
            <a:ext cx="1129586" cy="209483"/>
          </a:xfrm>
          <a:prstGeom prst="rect">
            <a:avLst/>
          </a:prstGeom>
        </p:spPr>
        <p:txBody>
          <a:bodyPr wrap="none" fromWordArt="1">
            <a:prstTxWarp prst="textDeflateBottom">
              <a:avLst>
                <a:gd name="adj" fmla="val 53125"/>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Interact with</a:t>
            </a:r>
          </a:p>
        </p:txBody>
      </p:sp>
      <p:sp>
        <p:nvSpPr>
          <p:cNvPr id="49" name="WordArt 41"/>
          <p:cNvSpPr>
            <a:spLocks noChangeArrowheads="1" noChangeShapeType="1" noTextEdit="1"/>
          </p:cNvSpPr>
          <p:nvPr/>
        </p:nvSpPr>
        <p:spPr bwMode="auto">
          <a:xfrm rot="375286">
            <a:off x="4297153" y="3038630"/>
            <a:ext cx="975360" cy="26760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Produce</a:t>
            </a:r>
          </a:p>
        </p:txBody>
      </p:sp>
      <p:sp>
        <p:nvSpPr>
          <p:cNvPr id="50" name="WordArt 44"/>
          <p:cNvSpPr>
            <a:spLocks noChangeArrowheads="1" noChangeShapeType="1" noTextEdit="1"/>
          </p:cNvSpPr>
          <p:nvPr/>
        </p:nvSpPr>
        <p:spPr bwMode="auto">
          <a:xfrm rot="840341">
            <a:off x="6246628" y="2895427"/>
            <a:ext cx="975360" cy="232833"/>
          </a:xfrm>
          <a:prstGeom prst="rect">
            <a:avLst/>
          </a:prstGeom>
        </p:spPr>
        <p:txBody>
          <a:bodyPr wrap="none" fromWordArt="1">
            <a:prstTxWarp prst="textCanDown">
              <a:avLst>
                <a:gd name="adj" fmla="val 33333"/>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Facilitate</a:t>
            </a:r>
          </a:p>
        </p:txBody>
      </p:sp>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Rectangle 46"/>
          <p:cNvSpPr/>
          <p:nvPr/>
        </p:nvSpPr>
        <p:spPr>
          <a:xfrm>
            <a:off x="419935" y="804132"/>
            <a:ext cx="8481963" cy="1200329"/>
          </a:xfrm>
          <a:prstGeom prst="rect">
            <a:avLst/>
          </a:prstGeom>
        </p:spPr>
        <p:txBody>
          <a:bodyPr wrap="square">
            <a:spAutoFit/>
          </a:bodyPr>
          <a:lstStyle/>
          <a:p>
            <a:pPr lvl="0">
              <a:defRPr/>
            </a:pPr>
            <a:r>
              <a:rPr lang="en-US" sz="2400" b="1" dirty="0" smtClean="0">
                <a:solidFill>
                  <a:prstClr val="white"/>
                </a:solidFill>
                <a:effectLst>
                  <a:outerShdw blurRad="38100" dist="38100" dir="2700000" algn="tl">
                    <a:srgbClr val="000000">
                      <a:alpha val="43137"/>
                    </a:srgbClr>
                  </a:outerShdw>
                </a:effectLst>
              </a:rPr>
              <a:t>For BLM R&amp;VS this “framework” or “service delivery system” is referred to as Outcomes-focused Management (OFM)</a:t>
            </a:r>
            <a:endParaRPr lang="en-US" sz="2400" b="1" i="1" dirty="0">
              <a:ln>
                <a:solidFill>
                  <a:srgbClr val="FF3399"/>
                </a:solidFill>
              </a:ln>
              <a:solidFill>
                <a:srgbClr val="FF3399"/>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102484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7" name="Text Box 18"/>
          <p:cNvSpPr txBox="1">
            <a:spLocks noChangeArrowheads="1"/>
          </p:cNvSpPr>
          <p:nvPr/>
        </p:nvSpPr>
        <p:spPr bwMode="auto">
          <a:xfrm>
            <a:off x="6324600" y="4230469"/>
            <a:ext cx="2489616" cy="646331"/>
          </a:xfrm>
          <a:prstGeom prst="rect">
            <a:avLst/>
          </a:prstGeom>
          <a:noFill/>
          <a:ln w="9525" algn="ctr">
            <a:noFill/>
            <a:miter lim="800000"/>
            <a:headEnd/>
            <a:tailEnd/>
          </a:ln>
          <a:effectLst/>
        </p:spPr>
        <p:txBody>
          <a:bodyPr wrap="square">
            <a:spAutoFit/>
          </a:bodyPr>
          <a:lstStyle/>
          <a:p>
            <a:pPr algn="ctr">
              <a:lnSpc>
                <a:spcPct val="100000"/>
              </a:lnSpc>
              <a:spcBef>
                <a:spcPct val="50000"/>
              </a:spcBef>
              <a:defRPr/>
            </a:pPr>
            <a:r>
              <a:rPr lang="en-US" sz="3600" dirty="0" smtClean="0">
                <a:effectLst>
                  <a:outerShdw blurRad="38100" dist="38100" dir="2700000" algn="tl">
                    <a:srgbClr val="000000"/>
                  </a:outerShdw>
                </a:effectLst>
                <a:ea typeface="Times New Roman" pitchFamily="18" charset="0"/>
                <a:cs typeface="Arial" charset="0"/>
              </a:rPr>
              <a:t>Outcomes!</a:t>
            </a:r>
            <a:endParaRPr lang="en-US" sz="3600" dirty="0">
              <a:effectLst>
                <a:outerShdw blurRad="38100" dist="38100" dir="2700000" algn="tl">
                  <a:srgbClr val="000000"/>
                </a:outerShdw>
              </a:effectLst>
              <a:ea typeface="Times New Roman" pitchFamily="18" charset="0"/>
              <a:cs typeface="Arial" charset="0"/>
            </a:endParaRPr>
          </a:p>
        </p:txBody>
      </p:sp>
      <p:pic>
        <p:nvPicPr>
          <p:cNvPr id="9" name="Picture 48" descr="produce-2004-pic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2669" y="3352800"/>
            <a:ext cx="2948153" cy="2590800"/>
          </a:xfrm>
          <a:prstGeom prst="rect">
            <a:avLst/>
          </a:prstGeom>
          <a:noFill/>
          <a:ln w="25400">
            <a:solidFill>
              <a:srgbClr val="800000"/>
            </a:solidFill>
            <a:miter lim="800000"/>
            <a:headEnd/>
            <a:tailEnd/>
          </a:ln>
          <a:extLst>
            <a:ext uri="{909E8E84-426E-40DD-AFC4-6F175D3DCCD1}">
              <a14:hiddenFill xmlns:a14="http://schemas.microsoft.com/office/drawing/2010/main">
                <a:solidFill>
                  <a:srgbClr val="FFFFFF"/>
                </a:solidFill>
              </a14:hiddenFill>
            </a:ext>
          </a:extLst>
        </p:spPr>
      </p:pic>
      <p:sp>
        <p:nvSpPr>
          <p:cNvPr id="11" name="AutoShape 65"/>
          <p:cNvSpPr>
            <a:spLocks noChangeArrowheads="1"/>
          </p:cNvSpPr>
          <p:nvPr/>
        </p:nvSpPr>
        <p:spPr bwMode="auto">
          <a:xfrm>
            <a:off x="3429000" y="3679824"/>
            <a:ext cx="2286000" cy="2035175"/>
          </a:xfrm>
          <a:custGeom>
            <a:avLst/>
            <a:gdLst>
              <a:gd name="G0" fmla="+- 863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124" y="17514"/>
                </a:moveTo>
                <a:cubicBezTo>
                  <a:pt x="19804" y="15682"/>
                  <a:pt x="20737" y="13286"/>
                  <a:pt x="20737" y="10800"/>
                </a:cubicBezTo>
                <a:cubicBezTo>
                  <a:pt x="20737" y="5311"/>
                  <a:pt x="16288" y="863"/>
                  <a:pt x="10800" y="863"/>
                </a:cubicBezTo>
                <a:cubicBezTo>
                  <a:pt x="8313" y="862"/>
                  <a:pt x="5917" y="1795"/>
                  <a:pt x="4085" y="3475"/>
                </a:cubicBezTo>
                <a:close/>
                <a:moveTo>
                  <a:pt x="3475" y="4085"/>
                </a:moveTo>
                <a:cubicBezTo>
                  <a:pt x="1795" y="5917"/>
                  <a:pt x="863" y="8313"/>
                  <a:pt x="863" y="10799"/>
                </a:cubicBezTo>
                <a:cubicBezTo>
                  <a:pt x="863" y="16288"/>
                  <a:pt x="5311" y="20737"/>
                  <a:pt x="10800" y="20737"/>
                </a:cubicBezTo>
                <a:cubicBezTo>
                  <a:pt x="13286" y="20737"/>
                  <a:pt x="15682" y="19804"/>
                  <a:pt x="17514" y="18124"/>
                </a:cubicBezTo>
                <a:close/>
              </a:path>
            </a:pathLst>
          </a:custGeom>
          <a:solidFill>
            <a:srgbClr val="FF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14" name="Text Box 68"/>
          <p:cNvSpPr txBox="1">
            <a:spLocks noChangeArrowheads="1"/>
          </p:cNvSpPr>
          <p:nvPr/>
        </p:nvSpPr>
        <p:spPr bwMode="auto">
          <a:xfrm>
            <a:off x="3009900" y="4024579"/>
            <a:ext cx="3200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spcBef>
                <a:spcPct val="50000"/>
              </a:spcBef>
            </a:pPr>
            <a:r>
              <a:rPr lang="en-US" altLang="en-US" sz="4000" i="1" dirty="0" smtClean="0">
                <a:ln>
                  <a:solidFill>
                    <a:schemeClr val="bg1"/>
                  </a:solidFill>
                </a:ln>
                <a:solidFill>
                  <a:srgbClr val="FF0000"/>
                </a:solidFill>
                <a:effectLst>
                  <a:outerShdw blurRad="50800" dist="38100" dir="2700000" algn="tl" rotWithShape="0">
                    <a:prstClr val="black">
                      <a:alpha val="40000"/>
                    </a:prstClr>
                  </a:outerShdw>
                </a:effectLst>
                <a:latin typeface="Helvetica" pitchFamily="34" charset="0"/>
                <a:ea typeface="Times New Roman" pitchFamily="18" charset="0"/>
                <a:cs typeface="Arial" charset="0"/>
              </a:rPr>
              <a:t>Do Not</a:t>
            </a:r>
            <a:r>
              <a:rPr lang="en-US" altLang="en-US" sz="4000" i="1" dirty="0" smtClean="0">
                <a:ln>
                  <a:solidFill>
                    <a:schemeClr val="bg1"/>
                  </a:solidFill>
                </a:ln>
                <a:solidFill>
                  <a:srgbClr val="800000"/>
                </a:solidFill>
                <a:effectLst>
                  <a:outerShdw blurRad="50800" dist="38100" dir="2700000" algn="tl" rotWithShape="0">
                    <a:prstClr val="black">
                      <a:alpha val="40000"/>
                    </a:prstClr>
                  </a:outerShdw>
                </a:effectLst>
                <a:latin typeface="Helvetica" pitchFamily="34" charset="0"/>
                <a:ea typeface="Times New Roman" pitchFamily="18" charset="0"/>
                <a:cs typeface="Arial" charset="0"/>
              </a:rPr>
              <a:t> </a:t>
            </a:r>
            <a:r>
              <a:rPr lang="en-US" altLang="en-US" sz="4000" i="1" dirty="0" smtClean="0">
                <a:ln>
                  <a:solidFill>
                    <a:schemeClr val="bg1"/>
                  </a:solidFill>
                </a:ln>
                <a:solidFill>
                  <a:srgbClr val="FF0000"/>
                </a:solidFill>
                <a:effectLst>
                  <a:outerShdw blurRad="50800" dist="38100" dir="2700000" algn="tl" rotWithShape="0">
                    <a:prstClr val="black">
                      <a:alpha val="40000"/>
                    </a:prstClr>
                  </a:outerShdw>
                </a:effectLst>
                <a:latin typeface="Helvetica" pitchFamily="34" charset="0"/>
                <a:ea typeface="Times New Roman" pitchFamily="18" charset="0"/>
                <a:cs typeface="Arial" charset="0"/>
              </a:rPr>
              <a:t>Produce</a:t>
            </a:r>
            <a:endParaRPr lang="en-US" altLang="en-US" sz="4000" i="1" dirty="0">
              <a:ln>
                <a:solidFill>
                  <a:schemeClr val="bg1"/>
                </a:solidFill>
              </a:ln>
              <a:solidFill>
                <a:srgbClr val="FF0000"/>
              </a:solidFill>
              <a:effectLst>
                <a:outerShdw blurRad="50800" dist="38100" dir="2700000" algn="tl" rotWithShape="0">
                  <a:prstClr val="black">
                    <a:alpha val="40000"/>
                  </a:prstClr>
                </a:outerShdw>
              </a:effectLst>
              <a:latin typeface="Helvetica" pitchFamily="34" charset="0"/>
              <a:ea typeface="Times New Roman" pitchFamily="18" charset="0"/>
              <a:cs typeface="Arial" charset="0"/>
            </a:endParaRPr>
          </a:p>
        </p:txBody>
      </p:sp>
      <p:sp>
        <p:nvSpPr>
          <p:cNvPr id="15" name="Text Box 69"/>
          <p:cNvSpPr txBox="1">
            <a:spLocks noChangeArrowheads="1"/>
          </p:cNvSpPr>
          <p:nvPr/>
        </p:nvSpPr>
        <p:spPr bwMode="auto">
          <a:xfrm>
            <a:off x="583367" y="4185261"/>
            <a:ext cx="24384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spcBef>
                <a:spcPct val="50000"/>
              </a:spcBef>
            </a:pPr>
            <a:r>
              <a:rPr lang="en-US" altLang="en-US" sz="3600" b="0" dirty="0">
                <a:solidFill>
                  <a:schemeClr val="tx1"/>
                </a:solidFill>
                <a:effectLst>
                  <a:outerShdw blurRad="38100" dist="38100" dir="2700000" algn="tl">
                    <a:srgbClr val="000000">
                      <a:alpha val="43137"/>
                    </a:srgbClr>
                  </a:outerShdw>
                </a:effectLst>
                <a:latin typeface="+mn-lt"/>
                <a:ea typeface="Times New Roman" pitchFamily="18" charset="0"/>
                <a:cs typeface="Arial" charset="0"/>
              </a:rPr>
              <a:t>Managers</a:t>
            </a:r>
          </a:p>
        </p:txBody>
      </p:sp>
      <p:sp>
        <p:nvSpPr>
          <p:cNvPr id="16" name="Text Box 70"/>
          <p:cNvSpPr txBox="1">
            <a:spLocks noChangeArrowheads="1"/>
          </p:cNvSpPr>
          <p:nvPr/>
        </p:nvSpPr>
        <p:spPr bwMode="auto">
          <a:xfrm>
            <a:off x="266700" y="762000"/>
            <a:ext cx="8763000" cy="2000548"/>
          </a:xfrm>
          <a:prstGeom prst="rect">
            <a:avLst/>
          </a:prstGeom>
          <a:noFill/>
          <a:ln w="9525" algn="ctr">
            <a:noFill/>
            <a:miter lim="800000"/>
            <a:headEnd/>
            <a:tailEnd/>
          </a:ln>
          <a:effectLst/>
        </p:spPr>
        <p:txBody>
          <a:bodyPr>
            <a:spAutoFit/>
          </a:bodyPr>
          <a:lstStyle/>
          <a:p>
            <a:pPr>
              <a:lnSpc>
                <a:spcPct val="100000"/>
              </a:lnSpc>
              <a:spcBef>
                <a:spcPct val="50000"/>
              </a:spcBef>
              <a:defRPr/>
            </a:pPr>
            <a:r>
              <a:rPr lang="en-US" sz="4000" b="1" dirty="0" smtClean="0">
                <a:solidFill>
                  <a:srgbClr val="FF0000"/>
                </a:solidFill>
                <a:effectLst>
                  <a:glow rad="228600">
                    <a:schemeClr val="accent6">
                      <a:satMod val="175000"/>
                      <a:alpha val="40000"/>
                    </a:schemeClr>
                  </a:glow>
                  <a:outerShdw blurRad="38100" dist="38100" dir="2700000" algn="tl">
                    <a:srgbClr val="000000">
                      <a:alpha val="43137"/>
                    </a:srgbClr>
                  </a:outerShdw>
                </a:effectLst>
                <a:ea typeface="Times New Roman" pitchFamily="18" charset="0"/>
                <a:cs typeface="Arial" charset="0"/>
              </a:rPr>
              <a:t>IMPORTANT!</a:t>
            </a:r>
          </a:p>
          <a:p>
            <a:pPr>
              <a:lnSpc>
                <a:spcPct val="100000"/>
              </a:lnSpc>
              <a:spcBef>
                <a:spcPct val="50000"/>
              </a:spcBef>
              <a:defRPr/>
            </a:pPr>
            <a:r>
              <a:rPr lang="en-US" sz="2400" b="1" dirty="0" smtClean="0">
                <a:effectLst>
                  <a:outerShdw blurRad="38100" dist="38100" dir="2700000" algn="tl">
                    <a:srgbClr val="000000">
                      <a:alpha val="43137"/>
                    </a:srgbClr>
                  </a:outerShdw>
                </a:effectLst>
                <a:ea typeface="Times New Roman" pitchFamily="18" charset="0"/>
                <a:cs typeface="Arial" charset="0"/>
              </a:rPr>
              <a:t>Customers </a:t>
            </a:r>
            <a:r>
              <a:rPr lang="en-US" sz="2400" b="1" dirty="0">
                <a:effectLst>
                  <a:outerShdw blurRad="38100" dist="38100" dir="2700000" algn="tl">
                    <a:srgbClr val="000000">
                      <a:alpha val="43137"/>
                    </a:srgbClr>
                  </a:outerShdw>
                </a:effectLst>
                <a:ea typeface="Times New Roman" pitchFamily="18" charset="0"/>
                <a:cs typeface="Arial" charset="0"/>
              </a:rPr>
              <a:t>use </a:t>
            </a:r>
            <a:r>
              <a:rPr lang="en-US" sz="2400" b="1" dirty="0" smtClean="0">
                <a:effectLst>
                  <a:outerShdw blurRad="38100" dist="38100" dir="2700000" algn="tl">
                    <a:srgbClr val="000000">
                      <a:alpha val="43137"/>
                    </a:srgbClr>
                  </a:outerShdw>
                </a:effectLst>
                <a:ea typeface="Times New Roman" pitchFamily="18" charset="0"/>
                <a:cs typeface="Arial" charset="0"/>
              </a:rPr>
              <a:t>recreation activity opportunities produced by  BLM (and partners) to </a:t>
            </a:r>
            <a:r>
              <a:rPr lang="en-US" sz="2400" b="1" dirty="0">
                <a:effectLst>
                  <a:outerShdw blurRad="38100" dist="38100" dir="2700000" algn="tl">
                    <a:srgbClr val="000000">
                      <a:alpha val="43137"/>
                    </a:srgbClr>
                  </a:outerShdw>
                </a:effectLst>
                <a:ea typeface="Times New Roman" pitchFamily="18" charset="0"/>
                <a:cs typeface="Arial" charset="0"/>
              </a:rPr>
              <a:t>realize </a:t>
            </a:r>
            <a:r>
              <a:rPr lang="en-US" sz="2400" b="1" dirty="0" smtClean="0">
                <a:effectLst>
                  <a:outerShdw blurRad="38100" dist="38100" dir="2700000" algn="tl">
                    <a:srgbClr val="000000">
                      <a:alpha val="43137"/>
                    </a:srgbClr>
                  </a:outerShdw>
                </a:effectLst>
                <a:ea typeface="Times New Roman" pitchFamily="18" charset="0"/>
                <a:cs typeface="Arial" charset="0"/>
              </a:rPr>
              <a:t>experiences </a:t>
            </a:r>
            <a:r>
              <a:rPr lang="en-US" sz="2400" b="1" dirty="0">
                <a:effectLst>
                  <a:outerShdw blurRad="38100" dist="38100" dir="2700000" algn="tl">
                    <a:srgbClr val="000000">
                      <a:alpha val="43137"/>
                    </a:srgbClr>
                  </a:outerShdw>
                </a:effectLst>
                <a:ea typeface="Times New Roman" pitchFamily="18" charset="0"/>
                <a:cs typeface="Arial" charset="0"/>
              </a:rPr>
              <a:t>&amp; </a:t>
            </a:r>
            <a:r>
              <a:rPr lang="en-US" sz="2400" b="1" dirty="0" smtClean="0">
                <a:effectLst>
                  <a:outerShdw blurRad="38100" dist="38100" dir="2700000" algn="tl">
                    <a:srgbClr val="000000">
                      <a:alpha val="43137"/>
                    </a:srgbClr>
                  </a:outerShdw>
                </a:effectLst>
                <a:ea typeface="Times New Roman" pitchFamily="18" charset="0"/>
                <a:cs typeface="Arial" charset="0"/>
              </a:rPr>
              <a:t>benefits </a:t>
            </a:r>
            <a:r>
              <a:rPr lang="en-US" sz="2400" b="1" dirty="0">
                <a:effectLst>
                  <a:outerShdw blurRad="38100" dist="38100" dir="2700000" algn="tl">
                    <a:srgbClr val="000000">
                      <a:alpha val="43137"/>
                    </a:srgbClr>
                  </a:outerShdw>
                </a:effectLst>
                <a:ea typeface="Times New Roman" pitchFamily="18" charset="0"/>
                <a:cs typeface="Arial" charset="0"/>
              </a:rPr>
              <a:t>for </a:t>
            </a:r>
            <a:r>
              <a:rPr lang="en-US" sz="2400" b="1" dirty="0" smtClean="0">
                <a:effectLst>
                  <a:outerShdw blurRad="38100" dist="38100" dir="2700000" algn="tl">
                    <a:srgbClr val="000000">
                      <a:alpha val="43137"/>
                    </a:srgbClr>
                  </a:outerShdw>
                </a:effectLst>
                <a:ea typeface="Times New Roman" pitchFamily="18" charset="0"/>
                <a:cs typeface="Arial" charset="0"/>
              </a:rPr>
              <a:t>themselves…..</a:t>
            </a:r>
            <a:r>
              <a:rPr lang="en-US" sz="2400" b="1" i="1" dirty="0" smtClean="0">
                <a:effectLst>
                  <a:outerShdw blurRad="38100" dist="38100" dir="2700000" algn="tl">
                    <a:srgbClr val="000000">
                      <a:alpha val="43137"/>
                    </a:srgbClr>
                  </a:outerShdw>
                </a:effectLst>
                <a:ea typeface="Times New Roman" pitchFamily="18" charset="0"/>
                <a:cs typeface="Arial" charset="0"/>
              </a:rPr>
              <a:t>managers</a:t>
            </a:r>
            <a:r>
              <a:rPr lang="en-US" sz="2400" i="1" dirty="0" smtClean="0">
                <a:ln>
                  <a:solidFill>
                    <a:schemeClr val="tx1"/>
                  </a:solidFill>
                </a:ln>
                <a:effectLst>
                  <a:outerShdw blurRad="38100" dist="38100" dir="2700000" algn="tl">
                    <a:srgbClr val="000000">
                      <a:alpha val="43137"/>
                    </a:srgbClr>
                  </a:outerShdw>
                </a:effectLst>
                <a:ea typeface="Times New Roman" pitchFamily="18" charset="0"/>
                <a:cs typeface="Arial" charset="0"/>
              </a:rPr>
              <a:t> </a:t>
            </a:r>
            <a:r>
              <a:rPr lang="en-US" sz="2400" i="1" u="sng" dirty="0" smtClean="0">
                <a:ln>
                  <a:solidFill>
                    <a:schemeClr val="tx1"/>
                  </a:solidFill>
                </a:ln>
                <a:effectLst>
                  <a:outerShdw blurRad="38100" dist="38100" dir="2700000" algn="tl">
                    <a:srgbClr val="000000">
                      <a:alpha val="43137"/>
                    </a:srgbClr>
                  </a:outerShdw>
                </a:effectLst>
                <a:ea typeface="Times New Roman" pitchFamily="18" charset="0"/>
                <a:cs typeface="Arial" charset="0"/>
              </a:rPr>
              <a:t>facilitate</a:t>
            </a:r>
            <a:r>
              <a:rPr lang="en-US" sz="2400" i="1" dirty="0" smtClean="0">
                <a:ln>
                  <a:solidFill>
                    <a:schemeClr val="tx1"/>
                  </a:solidFill>
                </a:ln>
                <a:effectLst>
                  <a:outerShdw blurRad="38100" dist="38100" dir="2700000" algn="tl">
                    <a:srgbClr val="000000">
                      <a:alpha val="43137"/>
                    </a:srgbClr>
                  </a:outerShdw>
                </a:effectLst>
                <a:ea typeface="Times New Roman" pitchFamily="18" charset="0"/>
                <a:cs typeface="Arial" charset="0"/>
              </a:rPr>
              <a:t> </a:t>
            </a:r>
            <a:r>
              <a:rPr lang="en-US" sz="2400" b="1" i="1" dirty="0" smtClean="0">
                <a:effectLst>
                  <a:outerShdw blurRad="38100" dist="38100" dir="2700000" algn="tl">
                    <a:srgbClr val="000000">
                      <a:alpha val="43137"/>
                    </a:srgbClr>
                  </a:outerShdw>
                </a:effectLst>
                <a:ea typeface="Times New Roman" pitchFamily="18" charset="0"/>
                <a:cs typeface="Arial" charset="0"/>
              </a:rPr>
              <a:t>outcome attainment</a:t>
            </a:r>
            <a:endParaRPr lang="en-US" sz="2400" b="1" dirty="0">
              <a:effectLst>
                <a:outerShdw blurRad="38100" dist="38100" dir="2700000" algn="tl">
                  <a:srgbClr val="000000">
                    <a:alpha val="43137"/>
                  </a:srgbClr>
                </a:outerShdw>
              </a:effectLst>
              <a:ea typeface="Times New Roman" pitchFamily="18" charset="0"/>
              <a:cs typeface="Arial" charset="0"/>
            </a:endParaRPr>
          </a:p>
        </p:txBody>
      </p:sp>
    </p:spTree>
    <p:extLst>
      <p:ext uri="{BB962C8B-B14F-4D97-AF65-F5344CB8AC3E}">
        <p14:creationId xmlns:p14="http://schemas.microsoft.com/office/powerpoint/2010/main" val="13247276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7"/>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7" descr="j023801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42901" y="650675"/>
            <a:ext cx="8739085" cy="2289858"/>
          </a:xfrm>
          <a:prstGeom prst="rect">
            <a:avLst/>
          </a:prstGeom>
        </p:spPr>
        <p:txBody>
          <a:bodyPr wrap="square">
            <a:spAutoFit/>
          </a:bodyPr>
          <a:lstStyle/>
          <a:p>
            <a:pPr>
              <a:lnSpc>
                <a:spcPct val="130000"/>
              </a:lnSpc>
              <a:spcAft>
                <a:spcPts val="600"/>
              </a:spcAft>
            </a:pPr>
            <a:r>
              <a:rPr lang="en-US" sz="2800" b="1" dirty="0" smtClean="0">
                <a:solidFill>
                  <a:srgbClr val="FF3399"/>
                </a:solidFill>
                <a:effectLst/>
              </a:rPr>
              <a:t>TAKE-AWAY  #1 – Focus on the ENDS  </a:t>
            </a:r>
            <a:r>
              <a:rPr lang="en-US" sz="2800" dirty="0" smtClean="0">
                <a:effectLst/>
              </a:rPr>
              <a:t> </a:t>
            </a:r>
          </a:p>
          <a:p>
            <a:pPr>
              <a:lnSpc>
                <a:spcPct val="130000"/>
              </a:lnSpc>
            </a:pPr>
            <a:r>
              <a:rPr lang="en-US" sz="2600" b="1" dirty="0">
                <a:effectLst>
                  <a:outerShdw blurRad="38100" dist="38100" dir="2700000" algn="tl">
                    <a:srgbClr val="000000">
                      <a:alpha val="43137"/>
                    </a:srgbClr>
                  </a:outerShdw>
                </a:effectLst>
              </a:rPr>
              <a:t>Focusing </a:t>
            </a:r>
            <a:r>
              <a:rPr lang="en-US" sz="2600" b="1" dirty="0" smtClean="0">
                <a:effectLst>
                  <a:outerShdw blurRad="38100" dist="38100" dir="2700000" algn="tl">
                    <a:srgbClr val="000000">
                      <a:alpha val="43137"/>
                    </a:srgbClr>
                  </a:outerShdw>
                </a:effectLst>
              </a:rPr>
              <a:t>on outcomes </a:t>
            </a:r>
            <a:r>
              <a:rPr lang="en-US" sz="2600" b="1" dirty="0">
                <a:effectLst>
                  <a:outerShdw blurRad="38100" dist="38100" dir="2700000" algn="tl">
                    <a:srgbClr val="000000">
                      <a:alpha val="43137"/>
                    </a:srgbClr>
                  </a:outerShdw>
                </a:effectLst>
              </a:rPr>
              <a:t>clarifies the </a:t>
            </a:r>
            <a:r>
              <a:rPr lang="en-US" sz="2600" b="1" dirty="0" smtClean="0">
                <a:effectLst>
                  <a:outerShdw blurRad="38100" dist="38100" dir="2700000" algn="tl">
                    <a:srgbClr val="000000">
                      <a:alpha val="43137"/>
                    </a:srgbClr>
                  </a:outerShdw>
                </a:effectLst>
              </a:rPr>
              <a:t>results </a:t>
            </a:r>
            <a:r>
              <a:rPr lang="en-US" sz="2600" b="1" dirty="0">
                <a:effectLst>
                  <a:outerShdw blurRad="38100" dist="38100" dir="2700000" algn="tl">
                    <a:srgbClr val="000000">
                      <a:alpha val="43137"/>
                    </a:srgbClr>
                  </a:outerShdw>
                </a:effectLst>
              </a:rPr>
              <a:t>that </a:t>
            </a:r>
            <a:r>
              <a:rPr lang="en-US" sz="2600" b="1" dirty="0" smtClean="0">
                <a:effectLst>
                  <a:outerShdw blurRad="38100" dist="38100" dir="2700000" algn="tl">
                    <a:srgbClr val="000000">
                      <a:alpha val="43137"/>
                    </a:srgbClr>
                  </a:outerShdw>
                </a:effectLst>
              </a:rPr>
              <a:t>recreation programs are </a:t>
            </a:r>
            <a:r>
              <a:rPr lang="en-US" sz="2600" b="1" dirty="0">
                <a:effectLst>
                  <a:outerShdw blurRad="38100" dist="38100" dir="2700000" algn="tl">
                    <a:srgbClr val="000000">
                      <a:alpha val="43137"/>
                    </a:srgbClr>
                  </a:outerShdw>
                </a:effectLst>
              </a:rPr>
              <a:t>designed to achieve, providing clearer direction </a:t>
            </a:r>
            <a:r>
              <a:rPr lang="en-US" sz="2600" b="1" dirty="0" smtClean="0">
                <a:effectLst>
                  <a:outerShdw blurRad="38100" dist="38100" dir="2700000" algn="tl">
                    <a:srgbClr val="000000">
                      <a:alpha val="43137"/>
                    </a:srgbClr>
                  </a:outerShdw>
                </a:effectLst>
              </a:rPr>
              <a:t>and justification for R&amp;VS </a:t>
            </a:r>
            <a:r>
              <a:rPr lang="en-US" sz="2600" b="1" dirty="0">
                <a:effectLst>
                  <a:outerShdw blurRad="38100" dist="38100" dir="2700000" algn="tl">
                    <a:srgbClr val="000000">
                      <a:alpha val="43137"/>
                    </a:srgbClr>
                  </a:outerShdw>
                </a:effectLst>
              </a:rPr>
              <a:t>programs.</a:t>
            </a:r>
          </a:p>
        </p:txBody>
      </p:sp>
    </p:spTree>
    <p:extLst>
      <p:ext uri="{BB962C8B-B14F-4D97-AF65-F5344CB8AC3E}">
        <p14:creationId xmlns:p14="http://schemas.microsoft.com/office/powerpoint/2010/main" val="26954842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Group 52"/>
          <p:cNvGrpSpPr/>
          <p:nvPr/>
        </p:nvGrpSpPr>
        <p:grpSpPr>
          <a:xfrm>
            <a:off x="342901" y="3759112"/>
            <a:ext cx="8458200" cy="2209800"/>
            <a:chOff x="457200" y="472212"/>
            <a:chExt cx="8458200" cy="2479935"/>
          </a:xfrm>
        </p:grpSpPr>
        <p:pic>
          <p:nvPicPr>
            <p:cNvPr id="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5" name="Group 54"/>
            <p:cNvGrpSpPr/>
            <p:nvPr/>
          </p:nvGrpSpPr>
          <p:grpSpPr>
            <a:xfrm>
              <a:off x="457200" y="472381"/>
              <a:ext cx="6858000" cy="2479766"/>
              <a:chOff x="457200" y="472381"/>
              <a:chExt cx="6858000" cy="2479766"/>
            </a:xfrm>
          </p:grpSpPr>
          <p:pic>
            <p:nvPicPr>
              <p:cNvPr id="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ight Arrow 58"/>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0" name="Right Arrow 59"/>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1" name="Right Arrow 60"/>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7"/>
          <a:srcRect/>
          <a:stretch>
            <a:fillRect/>
          </a:stretch>
        </p:blipFill>
        <p:spPr bwMode="auto">
          <a:xfrm>
            <a:off x="2928089" y="5385441"/>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6206" y="5457824"/>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347" y="5275262"/>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00208" y="5476631"/>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77200" y="3467121"/>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7" descr="j0238013[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1268756">
            <a:off x="7119361" y="3648195"/>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992009">
            <a:off x="5367713" y="5383149"/>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96191" y="3467121"/>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5106" y="666151"/>
            <a:ext cx="8633787" cy="2649956"/>
          </a:xfrm>
          <a:prstGeom prst="rect">
            <a:avLst/>
          </a:prstGeom>
        </p:spPr>
        <p:txBody>
          <a:bodyPr wrap="square">
            <a:spAutoFit/>
          </a:bodyPr>
          <a:lstStyle/>
          <a:p>
            <a:pPr>
              <a:lnSpc>
                <a:spcPct val="130000"/>
              </a:lnSpc>
              <a:spcAft>
                <a:spcPts val="600"/>
              </a:spcAft>
            </a:pPr>
            <a:r>
              <a:rPr lang="en-US" sz="2800" b="1" dirty="0" smtClean="0">
                <a:solidFill>
                  <a:srgbClr val="FF3399"/>
                </a:solidFill>
                <a:effectLst/>
              </a:rPr>
              <a:t>TAKE-AWAY  #2 </a:t>
            </a:r>
            <a:r>
              <a:rPr lang="en-US" sz="2800" dirty="0" smtClean="0">
                <a:effectLst/>
              </a:rPr>
              <a:t> </a:t>
            </a:r>
          </a:p>
          <a:p>
            <a:pPr>
              <a:lnSpc>
                <a:spcPct val="130000"/>
              </a:lnSpc>
            </a:pPr>
            <a:r>
              <a:rPr lang="en-US" sz="2400" b="1" dirty="0" smtClean="0">
                <a:effectLst>
                  <a:outerShdw blurRad="38100" dist="38100" dir="2700000" algn="tl">
                    <a:srgbClr val="000000">
                      <a:alpha val="43137"/>
                    </a:srgbClr>
                  </a:outerShdw>
                </a:effectLst>
              </a:rPr>
              <a:t>Managing </a:t>
            </a:r>
            <a:r>
              <a:rPr lang="en-US" sz="2400" b="1" dirty="0">
                <a:effectLst>
                  <a:outerShdw blurRad="38100" dist="38100" dir="2700000" algn="tl">
                    <a:srgbClr val="000000">
                      <a:alpha val="43137"/>
                    </a:srgbClr>
                  </a:outerShdw>
                </a:effectLst>
              </a:rPr>
              <a:t>for R&amp;VS through the application of OFM </a:t>
            </a:r>
            <a:r>
              <a:rPr lang="en-US" sz="2400" b="1" dirty="0" smtClean="0">
                <a:effectLst>
                  <a:outerShdw blurRad="38100" dist="38100" dir="2700000" algn="tl">
                    <a:srgbClr val="000000">
                      <a:alpha val="43137"/>
                    </a:srgbClr>
                  </a:outerShdw>
                </a:effectLst>
              </a:rPr>
              <a:t>… </a:t>
            </a:r>
            <a:r>
              <a:rPr lang="en-US" sz="2400" b="1" i="1" dirty="0">
                <a:effectLst>
                  <a:outerShdw blurRad="38100" dist="38100" dir="2700000" algn="tl">
                    <a:srgbClr val="000000">
                      <a:alpha val="43137"/>
                    </a:srgbClr>
                  </a:outerShdw>
                </a:effectLst>
              </a:rPr>
              <a:t>or any </a:t>
            </a:r>
            <a:r>
              <a:rPr lang="en-US" sz="2400" b="1" i="1" dirty="0" smtClean="0">
                <a:effectLst>
                  <a:outerShdw blurRad="38100" dist="38100" dir="2700000" algn="tl">
                    <a:srgbClr val="000000">
                      <a:alpha val="43137"/>
                    </a:srgbClr>
                  </a:outerShdw>
                </a:effectLst>
              </a:rPr>
              <a:t>management </a:t>
            </a:r>
            <a:r>
              <a:rPr lang="en-US" sz="2400" b="1" i="1" dirty="0">
                <a:effectLst>
                  <a:outerShdw blurRad="38100" dist="38100" dir="2700000" algn="tl">
                    <a:srgbClr val="000000">
                      <a:alpha val="43137"/>
                    </a:srgbClr>
                  </a:outerShdw>
                </a:effectLst>
              </a:rPr>
              <a:t>strategy</a:t>
            </a:r>
            <a:r>
              <a:rPr lang="en-US" sz="2400" b="1" dirty="0">
                <a:effectLst>
                  <a:outerShdw blurRad="38100" dist="38100" dir="2700000" algn="tl">
                    <a:srgbClr val="000000">
                      <a:alpha val="43137"/>
                    </a:srgbClr>
                  </a:outerShdw>
                </a:effectLst>
              </a:rPr>
              <a:t> </a:t>
            </a:r>
            <a:r>
              <a:rPr lang="en-US" sz="2400" b="1" i="1" dirty="0" smtClean="0">
                <a:effectLst>
                  <a:outerShdw blurRad="38100" dist="38100" dir="2700000" algn="tl">
                    <a:srgbClr val="000000">
                      <a:alpha val="43137"/>
                    </a:srgbClr>
                  </a:outerShdw>
                </a:effectLst>
              </a:rPr>
              <a:t>or service delivery system</a:t>
            </a:r>
            <a:r>
              <a:rPr lang="en-US" sz="2400" b="1" dirty="0" smtClean="0">
                <a:effectLst>
                  <a:outerShdw blurRad="38100" dist="38100" dir="2700000" algn="tl">
                    <a:srgbClr val="000000">
                      <a:alpha val="43137"/>
                    </a:srgbClr>
                  </a:outerShdw>
                </a:effectLst>
              </a:rPr>
              <a:t> … </a:t>
            </a:r>
            <a:r>
              <a:rPr lang="en-US" sz="2400" b="1" dirty="0">
                <a:effectLst>
                  <a:outerShdw blurRad="38100" dist="38100" dir="2700000" algn="tl">
                    <a:srgbClr val="000000">
                      <a:alpha val="43137"/>
                    </a:srgbClr>
                  </a:outerShdw>
                </a:effectLst>
              </a:rPr>
              <a:t>requires </a:t>
            </a:r>
            <a:r>
              <a:rPr lang="en-US" sz="2400" b="1" dirty="0" smtClean="0">
                <a:effectLst>
                  <a:outerShdw blurRad="38100" dist="38100" dir="2700000" algn="tl">
                    <a:srgbClr val="000000">
                      <a:alpha val="43137"/>
                    </a:srgbClr>
                  </a:outerShdw>
                </a:effectLst>
              </a:rPr>
              <a:t>an understanding </a:t>
            </a:r>
            <a:r>
              <a:rPr lang="en-US" sz="2400" b="1" dirty="0">
                <a:effectLst>
                  <a:outerShdw blurRad="38100" dist="38100" dir="2700000" algn="tl">
                    <a:srgbClr val="000000">
                      <a:alpha val="43137"/>
                    </a:srgbClr>
                  </a:outerShdw>
                </a:effectLst>
              </a:rPr>
              <a:t>all components of producing recreation opportunities and facilitating outcomes </a:t>
            </a:r>
          </a:p>
        </p:txBody>
      </p:sp>
    </p:spTree>
    <p:extLst>
      <p:ext uri="{BB962C8B-B14F-4D97-AF65-F5344CB8AC3E}">
        <p14:creationId xmlns:p14="http://schemas.microsoft.com/office/powerpoint/2010/main" val="36277369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pic>
        <p:nvPicPr>
          <p:cNvPr id="19" name="Picture 17"/>
          <p:cNvPicPr>
            <a:picLocks noChangeAspect="1" noChangeArrowheads="1"/>
          </p:cNvPicPr>
          <p:nvPr/>
        </p:nvPicPr>
        <p:blipFill>
          <a:blip r:embed="rId3"/>
          <a:srcRect/>
          <a:stretch>
            <a:fillRect/>
          </a:stretch>
        </p:blipFill>
        <p:spPr bwMode="auto">
          <a:xfrm>
            <a:off x="3124200" y="5086109"/>
            <a:ext cx="1001821" cy="1262215"/>
          </a:xfrm>
          <a:prstGeom prst="rect">
            <a:avLst/>
          </a:prstGeom>
          <a:ln>
            <a:noFill/>
          </a:ln>
          <a:effectLst>
            <a:outerShdw blurRad="292100" dist="139700" dir="2700000" algn="tl" rotWithShape="0">
              <a:srgbClr val="333333">
                <a:alpha val="65000"/>
              </a:srgbClr>
            </a:outerShdw>
          </a:effectLst>
        </p:spPr>
      </p:pic>
      <p:pic>
        <p:nvPicPr>
          <p:cNvPr id="26" name="Picture 24" descr="j0212145[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20260" y="5281087"/>
            <a:ext cx="772141" cy="118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5" descr="j0297533[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5106" y="5323904"/>
            <a:ext cx="68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7" descr="j0116310[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78293" y="5369718"/>
            <a:ext cx="570409"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8" descr="BD08827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162119" y="5476631"/>
            <a:ext cx="814569" cy="77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9" descr="j0139553[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58712" y="4561350"/>
            <a:ext cx="1004786" cy="928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7" descr="j023801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21268756">
            <a:off x="7883760" y="4550889"/>
            <a:ext cx="972372" cy="727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Rectangle 5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52"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105400" y="4824104"/>
            <a:ext cx="953302" cy="1171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1" descr="PE02976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465550" y="2969057"/>
            <a:ext cx="7413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5106" y="666151"/>
            <a:ext cx="8633787" cy="2649956"/>
          </a:xfrm>
          <a:prstGeom prst="rect">
            <a:avLst/>
          </a:prstGeom>
        </p:spPr>
        <p:txBody>
          <a:bodyPr wrap="square">
            <a:spAutoFit/>
          </a:bodyPr>
          <a:lstStyle/>
          <a:p>
            <a:pPr>
              <a:lnSpc>
                <a:spcPct val="130000"/>
              </a:lnSpc>
              <a:spcAft>
                <a:spcPts val="600"/>
              </a:spcAft>
            </a:pPr>
            <a:r>
              <a:rPr lang="en-US" sz="2800" b="1" dirty="0" smtClean="0">
                <a:solidFill>
                  <a:srgbClr val="FF3399"/>
                </a:solidFill>
                <a:effectLst>
                  <a:glow rad="228600">
                    <a:schemeClr val="accent6">
                      <a:satMod val="175000"/>
                      <a:alpha val="40000"/>
                    </a:schemeClr>
                  </a:glow>
                </a:effectLst>
              </a:rPr>
              <a:t>TAKE-AWAY  #2</a:t>
            </a:r>
            <a:r>
              <a:rPr lang="en-US" sz="2800" b="1" dirty="0" smtClean="0">
                <a:solidFill>
                  <a:srgbClr val="FF3399"/>
                </a:solidFill>
              </a:rPr>
              <a:t> </a:t>
            </a:r>
            <a:r>
              <a:rPr lang="en-US" sz="2800" dirty="0" smtClean="0"/>
              <a:t> </a:t>
            </a:r>
          </a:p>
          <a:p>
            <a:pPr>
              <a:lnSpc>
                <a:spcPct val="130000"/>
              </a:lnSpc>
            </a:pPr>
            <a:r>
              <a:rPr lang="en-US" sz="2400" b="1" dirty="0" smtClean="0">
                <a:effectLst>
                  <a:outerShdw blurRad="38100" dist="38100" dir="2700000" algn="tl">
                    <a:srgbClr val="000000">
                      <a:alpha val="43137"/>
                    </a:srgbClr>
                  </a:outerShdw>
                </a:effectLst>
              </a:rPr>
              <a:t>Managing </a:t>
            </a:r>
            <a:r>
              <a:rPr lang="en-US" sz="2400" b="1" dirty="0">
                <a:effectLst>
                  <a:outerShdw blurRad="38100" dist="38100" dir="2700000" algn="tl">
                    <a:srgbClr val="000000">
                      <a:alpha val="43137"/>
                    </a:srgbClr>
                  </a:outerShdw>
                </a:effectLst>
              </a:rPr>
              <a:t>for R&amp;VS through the application of OFM </a:t>
            </a:r>
            <a:r>
              <a:rPr lang="en-US" sz="2400" b="1" dirty="0" smtClean="0">
                <a:effectLst>
                  <a:outerShdw blurRad="38100" dist="38100" dir="2700000" algn="tl">
                    <a:srgbClr val="000000">
                      <a:alpha val="43137"/>
                    </a:srgbClr>
                  </a:outerShdw>
                </a:effectLst>
              </a:rPr>
              <a:t>… </a:t>
            </a:r>
            <a:r>
              <a:rPr lang="en-US" sz="2400" b="1" i="1" dirty="0">
                <a:effectLst>
                  <a:outerShdw blurRad="38100" dist="38100" dir="2700000" algn="tl">
                    <a:srgbClr val="000000">
                      <a:alpha val="43137"/>
                    </a:srgbClr>
                  </a:outerShdw>
                </a:effectLst>
              </a:rPr>
              <a:t>or any </a:t>
            </a:r>
            <a:r>
              <a:rPr lang="en-US" sz="2400" b="1" i="1" dirty="0" smtClean="0">
                <a:effectLst>
                  <a:outerShdw blurRad="38100" dist="38100" dir="2700000" algn="tl">
                    <a:srgbClr val="000000">
                      <a:alpha val="43137"/>
                    </a:srgbClr>
                  </a:outerShdw>
                </a:effectLst>
              </a:rPr>
              <a:t>management </a:t>
            </a:r>
            <a:r>
              <a:rPr lang="en-US" sz="2400" b="1" i="1" dirty="0">
                <a:effectLst>
                  <a:outerShdw blurRad="38100" dist="38100" dir="2700000" algn="tl">
                    <a:srgbClr val="000000">
                      <a:alpha val="43137"/>
                    </a:srgbClr>
                  </a:outerShdw>
                </a:effectLst>
              </a:rPr>
              <a:t>strategy</a:t>
            </a:r>
            <a:r>
              <a:rPr lang="en-US" sz="2400" b="1" dirty="0">
                <a:effectLst>
                  <a:outerShdw blurRad="38100" dist="38100" dir="2700000" algn="tl">
                    <a:srgbClr val="000000">
                      <a:alpha val="43137"/>
                    </a:srgbClr>
                  </a:outerShdw>
                </a:effectLst>
              </a:rPr>
              <a:t> </a:t>
            </a:r>
            <a:r>
              <a:rPr lang="en-US" sz="2400" b="1" i="1" dirty="0" smtClean="0">
                <a:effectLst>
                  <a:outerShdw blurRad="38100" dist="38100" dir="2700000" algn="tl">
                    <a:srgbClr val="000000">
                      <a:alpha val="43137"/>
                    </a:srgbClr>
                  </a:outerShdw>
                </a:effectLst>
              </a:rPr>
              <a:t>or service delivery system</a:t>
            </a:r>
            <a:r>
              <a:rPr lang="en-US" sz="2400" b="1" dirty="0" smtClean="0">
                <a:effectLst>
                  <a:outerShdw blurRad="38100" dist="38100" dir="2700000" algn="tl">
                    <a:srgbClr val="000000">
                      <a:alpha val="43137"/>
                    </a:srgbClr>
                  </a:outerShdw>
                </a:effectLst>
              </a:rPr>
              <a:t> … </a:t>
            </a:r>
            <a:r>
              <a:rPr lang="en-US" sz="2400" b="1" dirty="0">
                <a:effectLst>
                  <a:outerShdw blurRad="38100" dist="38100" dir="2700000" algn="tl">
                    <a:srgbClr val="000000">
                      <a:alpha val="43137"/>
                    </a:srgbClr>
                  </a:outerShdw>
                </a:effectLst>
              </a:rPr>
              <a:t>requires </a:t>
            </a:r>
            <a:r>
              <a:rPr lang="en-US" sz="2400" b="1" dirty="0" smtClean="0">
                <a:effectLst>
                  <a:outerShdw blurRad="38100" dist="38100" dir="2700000" algn="tl">
                    <a:srgbClr val="000000">
                      <a:alpha val="43137"/>
                    </a:srgbClr>
                  </a:outerShdw>
                </a:effectLst>
              </a:rPr>
              <a:t>considering </a:t>
            </a:r>
            <a:r>
              <a:rPr lang="en-US" sz="2400" b="1" dirty="0">
                <a:effectLst>
                  <a:outerShdw blurRad="38100" dist="38100" dir="2700000" algn="tl">
                    <a:srgbClr val="000000">
                      <a:alpha val="43137"/>
                    </a:srgbClr>
                  </a:outerShdw>
                </a:effectLst>
              </a:rPr>
              <a:t>all components of producing recreation opportunities and facilitating outcomes </a:t>
            </a:r>
          </a:p>
        </p:txBody>
      </p:sp>
      <p:sp>
        <p:nvSpPr>
          <p:cNvPr id="25" name="Rectangle 24"/>
          <p:cNvSpPr/>
          <p:nvPr/>
        </p:nvSpPr>
        <p:spPr>
          <a:xfrm rot="21335825">
            <a:off x="410240" y="4004136"/>
            <a:ext cx="8236250" cy="1271091"/>
          </a:xfrm>
          <a:prstGeom prst="rect">
            <a:avLst/>
          </a:prstGeom>
        </p:spPr>
        <p:txBody>
          <a:bodyPr wrap="square">
            <a:prstTxWarp prst="textCascadeUp">
              <a:avLst/>
            </a:prstTxWarp>
            <a:spAutoFit/>
          </a:bodyPr>
          <a:lstStyle/>
          <a:p>
            <a:r>
              <a:rPr lang="en-US" dirty="0" smtClean="0">
                <a:gradFill flip="none" rotWithShape="1">
                  <a:gsLst>
                    <a:gs pos="0">
                      <a:srgbClr val="00FFFF"/>
                    </a:gs>
                    <a:gs pos="23000">
                      <a:srgbClr val="0819FB"/>
                    </a:gs>
                    <a:gs pos="45000">
                      <a:srgbClr val="00FF00"/>
                    </a:gs>
                    <a:gs pos="74000">
                      <a:srgbClr val="FF9900"/>
                    </a:gs>
                    <a:gs pos="98000">
                      <a:srgbClr val="FFFF00"/>
                    </a:gs>
                  </a:gsLst>
                  <a:lin ang="0" scaled="1"/>
                  <a:tileRect/>
                </a:gradFill>
                <a:effectLst>
                  <a:outerShdw blurRad="38100" dist="38100" dir="2700000" algn="tl">
                    <a:srgbClr val="000000">
                      <a:alpha val="43137"/>
                    </a:srgbClr>
                  </a:outerShdw>
                </a:effectLst>
                <a:latin typeface="Cooper Black" panose="0208090404030B020404" pitchFamily="18" charset="0"/>
                <a:ea typeface="Ebrima" panose="02000000000000000000" pitchFamily="2" charset="0"/>
                <a:cs typeface="Ebrima" panose="02000000000000000000" pitchFamily="2" charset="0"/>
              </a:rPr>
              <a:t>Why is </a:t>
            </a:r>
            <a:r>
              <a:rPr lang="en-US" dirty="0">
                <a:gradFill flip="none" rotWithShape="1">
                  <a:gsLst>
                    <a:gs pos="0">
                      <a:srgbClr val="00FFFF"/>
                    </a:gs>
                    <a:gs pos="23000">
                      <a:srgbClr val="0819FB"/>
                    </a:gs>
                    <a:gs pos="45000">
                      <a:srgbClr val="00FF00"/>
                    </a:gs>
                    <a:gs pos="74000">
                      <a:srgbClr val="FF9900"/>
                    </a:gs>
                    <a:gs pos="98000">
                      <a:srgbClr val="FFFF00"/>
                    </a:gs>
                  </a:gsLst>
                  <a:lin ang="0" scaled="1"/>
                  <a:tileRect/>
                </a:gradFill>
                <a:effectLst>
                  <a:outerShdw blurRad="38100" dist="38100" dir="2700000" algn="tl">
                    <a:srgbClr val="000000">
                      <a:alpha val="43137"/>
                    </a:srgbClr>
                  </a:outerShdw>
                </a:effectLst>
                <a:latin typeface="Cooper Black" panose="0208090404030B020404" pitchFamily="18" charset="0"/>
                <a:ea typeface="Ebrima" panose="02000000000000000000" pitchFamily="2" charset="0"/>
                <a:cs typeface="Ebrima" panose="02000000000000000000" pitchFamily="2" charset="0"/>
              </a:rPr>
              <a:t> </a:t>
            </a:r>
            <a:r>
              <a:rPr lang="en-US" dirty="0" smtClean="0">
                <a:gradFill flip="none" rotWithShape="1">
                  <a:gsLst>
                    <a:gs pos="0">
                      <a:srgbClr val="00FFFF"/>
                    </a:gs>
                    <a:gs pos="23000">
                      <a:srgbClr val="0819FB"/>
                    </a:gs>
                    <a:gs pos="45000">
                      <a:srgbClr val="00FF00"/>
                    </a:gs>
                    <a:gs pos="74000">
                      <a:srgbClr val="FF9900"/>
                    </a:gs>
                    <a:gs pos="98000">
                      <a:srgbClr val="FFFF00"/>
                    </a:gs>
                  </a:gsLst>
                  <a:lin ang="0" scaled="1"/>
                  <a:tileRect/>
                </a:gradFill>
                <a:effectLst>
                  <a:outerShdw blurRad="38100" dist="38100" dir="2700000" algn="tl">
                    <a:srgbClr val="000000">
                      <a:alpha val="43137"/>
                    </a:srgbClr>
                  </a:outerShdw>
                </a:effectLst>
                <a:latin typeface="Cooper Black" panose="0208090404030B020404" pitchFamily="18" charset="0"/>
                <a:ea typeface="Ebrima" panose="02000000000000000000" pitchFamily="2" charset="0"/>
                <a:cs typeface="Ebrima" panose="02000000000000000000" pitchFamily="2" charset="0"/>
              </a:rPr>
              <a:t>it important to understand all components?</a:t>
            </a:r>
            <a:endParaRPr lang="en-US" dirty="0">
              <a:solidFill>
                <a:srgbClr val="FF0000"/>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940466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00110"/>
            <a:ext cx="9144001" cy="6457890"/>
          </a:xfrm>
          <a:prstGeom prst="rect">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2" descr="horse-car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ln>
            <a:solidFill>
              <a:schemeClr val="bg1"/>
            </a:solidFill>
          </a:ln>
          <a:effectLst>
            <a:outerShdw dist="1796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4"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pic>
        <p:nvPicPr>
          <p:cNvPr id="21" name="Picture 8" descr="blm_logo2"/>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53200" y="2590800"/>
            <a:ext cx="457200" cy="398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905000" y="3200400"/>
            <a:ext cx="184731" cy="369332"/>
          </a:xfrm>
          <a:prstGeom prst="rect">
            <a:avLst/>
          </a:prstGeom>
          <a:noFill/>
        </p:spPr>
        <p:txBody>
          <a:bodyPr wrap="none" rtlCol="0">
            <a:spAutoFit/>
          </a:bodyPr>
          <a:lstStyle/>
          <a:p>
            <a:endParaRPr lang="en-US" dirty="0"/>
          </a:p>
        </p:txBody>
      </p:sp>
      <p:grpSp>
        <p:nvGrpSpPr>
          <p:cNvPr id="15" name="Group 14"/>
          <p:cNvGrpSpPr/>
          <p:nvPr/>
        </p:nvGrpSpPr>
        <p:grpSpPr>
          <a:xfrm>
            <a:off x="0" y="76200"/>
            <a:ext cx="7615629" cy="5850937"/>
            <a:chOff x="0" y="76200"/>
            <a:chExt cx="7615629" cy="5850937"/>
          </a:xfrm>
        </p:grpSpPr>
        <p:sp>
          <p:nvSpPr>
            <p:cNvPr id="10" name="AutoShape 3"/>
            <p:cNvSpPr>
              <a:spLocks noChangeArrowheads="1"/>
            </p:cNvSpPr>
            <p:nvPr/>
          </p:nvSpPr>
          <p:spPr bwMode="auto">
            <a:xfrm>
              <a:off x="0" y="76200"/>
              <a:ext cx="6553200" cy="1905000"/>
            </a:xfrm>
            <a:prstGeom prst="cloudCallout">
              <a:avLst>
                <a:gd name="adj1" fmla="val 5310"/>
                <a:gd name="adj2" fmla="val 74583"/>
              </a:avLst>
            </a:prstGeom>
            <a:solidFill>
              <a:schemeClr val="tx1"/>
            </a:solidFill>
            <a:ln w="9525">
              <a:solidFill>
                <a:schemeClr val="bg1"/>
              </a:solidFill>
              <a:round/>
              <a:headEnd/>
              <a:tailEnd/>
            </a:ln>
            <a:effectLst/>
          </p:spPr>
          <p:txBody>
            <a:bodyPr/>
            <a:lstStyle/>
            <a:p>
              <a:pPr algn="ctr">
                <a:lnSpc>
                  <a:spcPct val="100000"/>
                </a:lnSpc>
              </a:pPr>
              <a:endParaRPr lang="en-US" altLang="en-US" sz="2400" b="0">
                <a:solidFill>
                  <a:schemeClr val="tx1"/>
                </a:solidFill>
                <a:effectLst/>
                <a:latin typeface="Arial" charset="0"/>
              </a:endParaRPr>
            </a:p>
          </p:txBody>
        </p:sp>
        <p:grpSp>
          <p:nvGrpSpPr>
            <p:cNvPr id="14" name="Group 13"/>
            <p:cNvGrpSpPr/>
            <p:nvPr/>
          </p:nvGrpSpPr>
          <p:grpSpPr>
            <a:xfrm>
              <a:off x="381000" y="457200"/>
              <a:ext cx="7234629" cy="5469937"/>
              <a:chOff x="381000" y="457200"/>
              <a:chExt cx="7234629" cy="5469937"/>
            </a:xfrm>
          </p:grpSpPr>
          <p:sp>
            <p:nvSpPr>
              <p:cNvPr id="11" name="WordArt 6"/>
              <p:cNvSpPr>
                <a:spLocks noChangeArrowheads="1" noChangeShapeType="1" noTextEdit="1"/>
              </p:cNvSpPr>
              <p:nvPr/>
            </p:nvSpPr>
            <p:spPr bwMode="auto">
              <a:xfrm>
                <a:off x="1212122" y="3780872"/>
                <a:ext cx="1066800" cy="623889"/>
              </a:xfrm>
              <a:prstGeom prst="rect">
                <a:avLst/>
              </a:prstGeom>
            </p:spPr>
            <p:txBody>
              <a:bodyPr wrap="none" fromWordArt="1">
                <a:prstTxWarp prst="textPlain">
                  <a:avLst>
                    <a:gd name="adj" fmla="val 50000"/>
                  </a:avLst>
                </a:prstTxWarp>
              </a:bodyPr>
              <a:lstStyle/>
              <a:p>
                <a:pPr algn="ctr">
                  <a:lnSpc>
                    <a:spcPct val="100000"/>
                  </a:lnSpc>
                </a:pPr>
                <a:r>
                  <a:rPr lang="en-US" sz="1200" kern="10" dirty="0">
                    <a:ln w="3175">
                      <a:solidFill>
                        <a:srgbClr val="000000"/>
                      </a:solidFill>
                      <a:round/>
                      <a:headEnd/>
                      <a:tailEnd/>
                    </a:ln>
                    <a:solidFill>
                      <a:srgbClr val="EB7C29"/>
                    </a:solidFill>
                    <a:effectLst>
                      <a:outerShdw dist="17961" dir="2700000" algn="ctr" rotWithShape="0">
                        <a:srgbClr val="9999FF"/>
                      </a:outerShdw>
                    </a:effectLst>
                    <a:latin typeface="Arial Black"/>
                  </a:rPr>
                  <a:t>Recreation</a:t>
                </a:r>
              </a:p>
              <a:p>
                <a:pPr algn="ctr">
                  <a:lnSpc>
                    <a:spcPct val="100000"/>
                  </a:lnSpc>
                </a:pPr>
                <a:r>
                  <a:rPr lang="en-US" sz="1200" kern="10" dirty="0">
                    <a:ln w="3175">
                      <a:solidFill>
                        <a:srgbClr val="000000"/>
                      </a:solidFill>
                      <a:round/>
                      <a:headEnd/>
                      <a:tailEnd/>
                    </a:ln>
                    <a:solidFill>
                      <a:srgbClr val="EB7C29"/>
                    </a:solidFill>
                    <a:effectLst>
                      <a:outerShdw dist="17961" dir="2700000" algn="ctr" rotWithShape="0">
                        <a:srgbClr val="9999FF"/>
                      </a:outerShdw>
                    </a:effectLst>
                    <a:latin typeface="Arial Black"/>
                  </a:rPr>
                  <a:t>Opportunities</a:t>
                </a:r>
              </a:p>
            </p:txBody>
          </p:sp>
          <p:sp>
            <p:nvSpPr>
              <p:cNvPr id="13" name="Text Box 9"/>
              <p:cNvSpPr txBox="1">
                <a:spLocks noChangeArrowheads="1"/>
              </p:cNvSpPr>
              <p:nvPr/>
            </p:nvSpPr>
            <p:spPr bwMode="auto">
              <a:xfrm>
                <a:off x="381000" y="457200"/>
                <a:ext cx="57912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You humans spend </a:t>
                </a:r>
                <a:r>
                  <a:rPr lang="en-US" altLang="en-US" dirty="0">
                    <a:solidFill>
                      <a:schemeClr val="bg1"/>
                    </a:solidFill>
                    <a:effectLst>
                      <a:outerShdw blurRad="38100" dist="38100" dir="2700000" algn="tl">
                        <a:srgbClr val="000000">
                          <a:alpha val="43137"/>
                        </a:srgbClr>
                      </a:outerShdw>
                    </a:effectLst>
                    <a:latin typeface="Maiandra GD" pitchFamily="34" charset="0"/>
                  </a:rPr>
                  <a:t>most of </a:t>
                </a:r>
                <a:r>
                  <a:rPr lang="en-US" altLang="en-US" dirty="0" smtClean="0">
                    <a:solidFill>
                      <a:schemeClr val="bg1"/>
                    </a:solidFill>
                    <a:effectLst>
                      <a:outerShdw blurRad="38100" dist="38100" dir="2700000" algn="tl">
                        <a:srgbClr val="000000">
                          <a:alpha val="43137"/>
                        </a:srgbClr>
                      </a:outerShdw>
                    </a:effectLst>
                    <a:latin typeface="Maiandra GD" pitchFamily="34" charset="0"/>
                  </a:rPr>
                  <a:t>your </a:t>
                </a:r>
                <a:r>
                  <a:rPr lang="en-US" altLang="en-US" dirty="0">
                    <a:solidFill>
                      <a:schemeClr val="bg1"/>
                    </a:solidFill>
                    <a:effectLst>
                      <a:outerShdw blurRad="38100" dist="38100" dir="2700000" algn="tl">
                        <a:srgbClr val="000000">
                          <a:alpha val="43137"/>
                        </a:srgbClr>
                      </a:outerShdw>
                    </a:effectLst>
                    <a:latin typeface="Maiandra GD" pitchFamily="34" charset="0"/>
                  </a:rPr>
                  <a:t>time </a:t>
                </a:r>
                <a:r>
                  <a:rPr lang="en-US" altLang="en-US" dirty="0" smtClean="0">
                    <a:solidFill>
                      <a:schemeClr val="bg1"/>
                    </a:solidFill>
                    <a:effectLst>
                      <a:outerShdw blurRad="38100" dist="38100" dir="2700000" algn="tl">
                        <a:srgbClr val="000000">
                          <a:alpha val="43137"/>
                        </a:srgbClr>
                      </a:outerShdw>
                    </a:effectLst>
                    <a:latin typeface="Maiandra GD" pitchFamily="34" charset="0"/>
                  </a:rPr>
                  <a:t>“managing” </a:t>
                </a:r>
                <a:endParaRPr lang="en-US" altLang="en-US" dirty="0">
                  <a:solidFill>
                    <a:schemeClr val="bg1"/>
                  </a:solidFill>
                  <a:effectLst>
                    <a:outerShdw blurRad="38100" dist="38100" dir="2700000" algn="tl">
                      <a:srgbClr val="000000">
                        <a:alpha val="43137"/>
                      </a:srgbClr>
                    </a:outerShdw>
                  </a:effectLst>
                  <a:latin typeface="Maiandra GD" pitchFamily="34" charset="0"/>
                </a:endParaRPr>
              </a:p>
              <a:p>
                <a:pPr algn="ctr">
                  <a:lnSpc>
                    <a:spcPct val="100000"/>
                  </a:lnSpc>
                </a:pPr>
                <a:r>
                  <a:rPr lang="en-US" altLang="en-US" dirty="0" smtClean="0">
                    <a:solidFill>
                      <a:schemeClr val="bg1"/>
                    </a:solidFill>
                    <a:effectLst>
                      <a:outerShdw blurRad="38100" dist="38100" dir="2700000" algn="tl">
                        <a:srgbClr val="000000">
                          <a:alpha val="43137"/>
                        </a:srgbClr>
                      </a:outerShdw>
                    </a:effectLst>
                    <a:latin typeface="Maiandra GD" pitchFamily="34" charset="0"/>
                  </a:rPr>
                  <a:t>then you let </a:t>
                </a:r>
                <a:r>
                  <a:rPr lang="en-US" altLang="en-US" dirty="0">
                    <a:solidFill>
                      <a:srgbClr val="0000FF"/>
                    </a:solidFill>
                    <a:effectLst>
                      <a:outerShdw blurRad="38100" dist="38100" dir="2700000" algn="tl">
                        <a:srgbClr val="000000">
                          <a:alpha val="43137"/>
                        </a:srgbClr>
                      </a:outerShdw>
                    </a:effectLst>
                    <a:latin typeface="Maiandra GD" pitchFamily="34" charset="0"/>
                  </a:rPr>
                  <a:t>management </a:t>
                </a:r>
                <a:r>
                  <a:rPr lang="en-US" altLang="en-US" dirty="0" smtClean="0">
                    <a:solidFill>
                      <a:srgbClr val="0000FF"/>
                    </a:solidFill>
                    <a:effectLst>
                      <a:outerShdw blurRad="38100" dist="38100" dir="2700000" algn="tl">
                        <a:srgbClr val="000000">
                          <a:alpha val="43137"/>
                        </a:srgbClr>
                      </a:outerShdw>
                    </a:effectLst>
                    <a:latin typeface="Maiandra GD" pitchFamily="34" charset="0"/>
                  </a:rPr>
                  <a:t>and implementation actions</a:t>
                </a:r>
                <a:r>
                  <a:rPr lang="en-US" altLang="en-US" dirty="0" smtClean="0">
                    <a:solidFill>
                      <a:schemeClr val="tx1"/>
                    </a:solidFill>
                    <a:effectLst>
                      <a:outerShdw blurRad="38100" dist="38100" dir="2700000" algn="tl">
                        <a:srgbClr val="000000">
                          <a:alpha val="43137"/>
                        </a:srgbClr>
                      </a:outerShdw>
                    </a:effectLst>
                    <a:latin typeface="Maiandra GD" pitchFamily="34" charset="0"/>
                  </a:rPr>
                  <a:t> </a:t>
                </a:r>
                <a:r>
                  <a:rPr lang="en-US" altLang="en-US" dirty="0">
                    <a:solidFill>
                      <a:schemeClr val="bg1"/>
                    </a:solidFill>
                    <a:effectLst>
                      <a:outerShdw blurRad="38100" dist="38100" dir="2700000" algn="tl">
                        <a:srgbClr val="000000">
                          <a:alpha val="43137"/>
                        </a:srgbClr>
                      </a:outerShdw>
                    </a:effectLst>
                    <a:latin typeface="Maiandra GD" pitchFamily="34" charset="0"/>
                  </a:rPr>
                  <a:t>lead the </a:t>
                </a:r>
                <a:r>
                  <a:rPr lang="en-US" altLang="en-US" dirty="0" smtClean="0">
                    <a:solidFill>
                      <a:schemeClr val="bg1"/>
                    </a:solidFill>
                    <a:effectLst>
                      <a:outerShdw blurRad="38100" dist="38100" dir="2700000" algn="tl">
                        <a:srgbClr val="000000">
                          <a:alpha val="43137"/>
                        </a:srgbClr>
                      </a:outerShdw>
                    </a:effectLst>
                    <a:latin typeface="Maiandra GD" pitchFamily="34" charset="0"/>
                  </a:rPr>
                  <a:t>way during “planning” processes.</a:t>
                </a:r>
                <a:endParaRPr lang="en-US" altLang="en-US" dirty="0">
                  <a:solidFill>
                    <a:schemeClr val="bg1"/>
                  </a:solidFill>
                  <a:effectLst>
                    <a:outerShdw blurRad="38100" dist="38100" dir="2700000" algn="tl">
                      <a:srgbClr val="000000">
                        <a:alpha val="43137"/>
                      </a:srgbClr>
                    </a:outerShdw>
                  </a:effectLst>
                  <a:latin typeface="Maiandra GD" pitchFamily="34" charset="0"/>
                </a:endParaRPr>
              </a:p>
            </p:txBody>
          </p:sp>
          <p:sp>
            <p:nvSpPr>
              <p:cNvPr id="22" name="WordArt 7"/>
              <p:cNvSpPr>
                <a:spLocks noChangeArrowheads="1" noChangeShapeType="1" noTextEdit="1"/>
              </p:cNvSpPr>
              <p:nvPr/>
            </p:nvSpPr>
            <p:spPr bwMode="auto">
              <a:xfrm>
                <a:off x="1361711" y="3443546"/>
                <a:ext cx="990600" cy="214709"/>
              </a:xfrm>
              <a:prstGeom prst="rect">
                <a:avLst/>
              </a:prstGeom>
            </p:spPr>
            <p:txBody>
              <a:bodyPr wrap="none" fromWordArt="1">
                <a:prstTxWarp prst="textPlain">
                  <a:avLst>
                    <a:gd name="adj" fmla="val 50000"/>
                  </a:avLst>
                </a:prstTxWarp>
              </a:bodyPr>
              <a:lstStyle/>
              <a:p>
                <a:pPr algn="ctr"/>
                <a:r>
                  <a:rPr lang="en-US" sz="2400" kern="10" dirty="0" smtClean="0">
                    <a:ln w="12700">
                      <a:solidFill>
                        <a:srgbClr val="993300"/>
                      </a:solidFill>
                      <a:round/>
                      <a:headEnd/>
                      <a:tailEnd/>
                    </a:ln>
                    <a:solidFill>
                      <a:srgbClr val="F2EC00"/>
                    </a:solidFill>
                    <a:effectLst>
                      <a:outerShdw dist="28398" dir="1593903" algn="ctr" rotWithShape="0">
                        <a:schemeClr val="bg2"/>
                      </a:outerShdw>
                    </a:effectLst>
                    <a:latin typeface="Arial Black"/>
                  </a:rPr>
                  <a:t>Outcomes</a:t>
                </a:r>
                <a:endParaRPr lang="en-US" sz="2400" kern="10" dirty="0">
                  <a:ln w="12700">
                    <a:solidFill>
                      <a:srgbClr val="993300"/>
                    </a:solidFill>
                    <a:round/>
                    <a:headEnd/>
                    <a:tailEnd/>
                  </a:ln>
                  <a:solidFill>
                    <a:srgbClr val="F2EC00"/>
                  </a:solidFill>
                  <a:effectLst>
                    <a:outerShdw dist="28398" dir="1593903" algn="ctr" rotWithShape="0">
                      <a:schemeClr val="bg2"/>
                    </a:outerShdw>
                  </a:effectLst>
                  <a:latin typeface="Arial Black"/>
                </a:endParaRPr>
              </a:p>
            </p:txBody>
          </p:sp>
          <p:sp>
            <p:nvSpPr>
              <p:cNvPr id="23" name="WordArt 4"/>
              <p:cNvSpPr>
                <a:spLocks noChangeArrowheads="1" noChangeShapeType="1" noTextEdit="1"/>
              </p:cNvSpPr>
              <p:nvPr/>
            </p:nvSpPr>
            <p:spPr bwMode="auto">
              <a:xfrm rot="202826">
                <a:off x="3409950" y="4057650"/>
                <a:ext cx="1771650" cy="209550"/>
              </a:xfrm>
              <a:prstGeom prst="rect">
                <a:avLst/>
              </a:prstGeom>
            </p:spPr>
            <p:txBody>
              <a:bodyPr wrap="none" fromWordArt="1">
                <a:prstTxWarp prst="textPlain">
                  <a:avLst>
                    <a:gd name="adj" fmla="val 50000"/>
                  </a:avLst>
                </a:prstTxWarp>
              </a:bodyPr>
              <a:lstStyle/>
              <a:p>
                <a:pPr algn="ctr"/>
                <a:r>
                  <a:rPr lang="en-US" sz="2000" kern="10" dirty="0" smtClean="0">
                    <a:ln w="12700">
                      <a:solidFill>
                        <a:srgbClr val="003300"/>
                      </a:solidFill>
                      <a:round/>
                      <a:headEnd/>
                      <a:tailEnd/>
                    </a:ln>
                    <a:solidFill>
                      <a:srgbClr val="00FF00"/>
                    </a:solidFill>
                    <a:effectLst>
                      <a:outerShdw dist="28398" dir="1593903" algn="ctr" rotWithShape="0">
                        <a:schemeClr val="bg2"/>
                      </a:outerShdw>
                    </a:effectLst>
                    <a:latin typeface="Arial Black"/>
                  </a:rPr>
                  <a:t>Recreation Settings</a:t>
                </a:r>
                <a:endParaRPr lang="en-US" sz="2000" kern="10" dirty="0">
                  <a:ln w="12700">
                    <a:solidFill>
                      <a:srgbClr val="003300"/>
                    </a:solidFill>
                    <a:round/>
                    <a:headEnd/>
                    <a:tailEnd/>
                  </a:ln>
                  <a:solidFill>
                    <a:srgbClr val="00FF00"/>
                  </a:solidFill>
                  <a:effectLst>
                    <a:outerShdw dist="28398" dir="1593903" algn="ctr" rotWithShape="0">
                      <a:schemeClr val="bg2"/>
                    </a:outerShdw>
                  </a:effectLst>
                  <a:latin typeface="Arial Black"/>
                </a:endParaRPr>
              </a:p>
            </p:txBody>
          </p:sp>
          <p:sp>
            <p:nvSpPr>
              <p:cNvPr id="24" name="WordArt 5"/>
              <p:cNvSpPr>
                <a:spLocks noChangeArrowheads="1" noChangeShapeType="1" noTextEdit="1"/>
              </p:cNvSpPr>
              <p:nvPr/>
            </p:nvSpPr>
            <p:spPr bwMode="auto">
              <a:xfrm rot="340653">
                <a:off x="5753666" y="3951360"/>
                <a:ext cx="1446666" cy="282912"/>
              </a:xfrm>
              <a:prstGeom prst="rect">
                <a:avLst/>
              </a:prstGeom>
            </p:spPr>
            <p:txBody>
              <a:bodyPr wrap="none" fromWordArt="1">
                <a:prstTxWarp prst="textPlain">
                  <a:avLst>
                    <a:gd name="adj" fmla="val 50000"/>
                  </a:avLst>
                </a:prstTxWarp>
              </a:bodyPr>
              <a:lstStyle/>
              <a:p>
                <a:pPr algn="ctr"/>
                <a:r>
                  <a:rPr lang="en-US" sz="1800" kern="10" dirty="0">
                    <a:ln w="12700">
                      <a:solidFill>
                        <a:srgbClr val="000066"/>
                      </a:solidFill>
                      <a:round/>
                      <a:headEnd/>
                      <a:tailEnd/>
                    </a:ln>
                    <a:solidFill>
                      <a:srgbClr val="0000FF"/>
                    </a:solidFill>
                    <a:effectLst>
                      <a:outerShdw dist="35921" dir="2700000" algn="ctr" rotWithShape="0">
                        <a:schemeClr val="bg2">
                          <a:alpha val="50000"/>
                        </a:schemeClr>
                      </a:outerShdw>
                    </a:effectLst>
                    <a:latin typeface="Arial Black"/>
                  </a:rPr>
                  <a:t>Management Actions</a:t>
                </a:r>
              </a:p>
            </p:txBody>
          </p:sp>
          <p:sp>
            <p:nvSpPr>
              <p:cNvPr id="25" name="WordArt 5"/>
              <p:cNvSpPr>
                <a:spLocks noChangeArrowheads="1" noChangeShapeType="1" noTextEdit="1"/>
              </p:cNvSpPr>
              <p:nvPr/>
            </p:nvSpPr>
            <p:spPr bwMode="auto">
              <a:xfrm rot="20707148">
                <a:off x="5441021" y="4378157"/>
                <a:ext cx="943565" cy="561061"/>
              </a:xfrm>
              <a:prstGeom prst="rect">
                <a:avLst/>
              </a:prstGeom>
            </p:spPr>
            <p:txBody>
              <a:bodyPr wrap="none" fromWordArt="1">
                <a:prstTxWarp prst="textPlain">
                  <a:avLst>
                    <a:gd name="adj" fmla="val 50000"/>
                  </a:avLst>
                </a:prstTxWarp>
              </a:bodyPr>
              <a:lstStyle/>
              <a:p>
                <a:pPr algn="ctr"/>
                <a:r>
                  <a:rPr lang="en-US" sz="1800" kern="10" dirty="0" smtClean="0">
                    <a:ln w="12700">
                      <a:solidFill>
                        <a:srgbClr val="000066"/>
                      </a:solidFill>
                      <a:round/>
                      <a:headEnd/>
                      <a:tailEnd/>
                    </a:ln>
                    <a:solidFill>
                      <a:srgbClr val="0000FF"/>
                    </a:solidFill>
                    <a:effectLst>
                      <a:outerShdw dist="35921" dir="2700000" algn="ctr" rotWithShape="0">
                        <a:schemeClr val="bg2">
                          <a:alpha val="50000"/>
                        </a:schemeClr>
                      </a:outerShdw>
                    </a:effectLst>
                    <a:latin typeface="Arial Black"/>
                  </a:rPr>
                  <a:t>Allowable</a:t>
                </a:r>
              </a:p>
              <a:p>
                <a:pPr algn="ctr"/>
                <a:r>
                  <a:rPr lang="en-US" sz="1800" kern="10" dirty="0" smtClean="0">
                    <a:ln w="12700">
                      <a:solidFill>
                        <a:srgbClr val="000066"/>
                      </a:solidFill>
                      <a:round/>
                      <a:headEnd/>
                      <a:tailEnd/>
                    </a:ln>
                    <a:solidFill>
                      <a:srgbClr val="0000FF"/>
                    </a:solidFill>
                    <a:effectLst>
                      <a:outerShdw dist="35921" dir="2700000" algn="ctr" rotWithShape="0">
                        <a:schemeClr val="bg2">
                          <a:alpha val="50000"/>
                        </a:schemeClr>
                      </a:outerShdw>
                    </a:effectLst>
                    <a:latin typeface="Arial Black"/>
                  </a:rPr>
                  <a:t>Uses</a:t>
                </a:r>
                <a:endParaRPr lang="en-US" sz="1800" kern="10" dirty="0">
                  <a:ln w="12700">
                    <a:solidFill>
                      <a:srgbClr val="000066"/>
                    </a:solidFill>
                    <a:round/>
                    <a:headEnd/>
                    <a:tailEnd/>
                  </a:ln>
                  <a:solidFill>
                    <a:srgbClr val="0000FF"/>
                  </a:solidFill>
                  <a:effectLst>
                    <a:outerShdw dist="35921" dir="2700000" algn="ctr" rotWithShape="0">
                      <a:schemeClr val="bg2">
                        <a:alpha val="50000"/>
                      </a:schemeClr>
                    </a:outerShdw>
                  </a:effectLst>
                  <a:latin typeface="Arial Black"/>
                </a:endParaRPr>
              </a:p>
            </p:txBody>
          </p:sp>
          <p:sp>
            <p:nvSpPr>
              <p:cNvPr id="26" name="WordArt 5"/>
              <p:cNvSpPr>
                <a:spLocks noChangeArrowheads="1" noChangeShapeType="1" noTextEdit="1"/>
              </p:cNvSpPr>
              <p:nvPr/>
            </p:nvSpPr>
            <p:spPr bwMode="auto">
              <a:xfrm rot="1117175">
                <a:off x="6537545" y="4423962"/>
                <a:ext cx="1078084" cy="555992"/>
              </a:xfrm>
              <a:prstGeom prst="rect">
                <a:avLst/>
              </a:prstGeom>
            </p:spPr>
            <p:txBody>
              <a:bodyPr wrap="none" fromWordArt="1">
                <a:prstTxWarp prst="textPlain">
                  <a:avLst>
                    <a:gd name="adj" fmla="val 50000"/>
                  </a:avLst>
                </a:prstTxWarp>
              </a:bodyPr>
              <a:lstStyle/>
              <a:p>
                <a:pPr algn="ctr"/>
                <a:r>
                  <a:rPr lang="en-US" sz="1800" kern="10" dirty="0" smtClean="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rPr>
                  <a:t>Implementation </a:t>
                </a:r>
              </a:p>
              <a:p>
                <a:pPr algn="ctr"/>
                <a:r>
                  <a:rPr lang="en-US" sz="1800" kern="10" dirty="0" smtClean="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rPr>
                  <a:t>Actions</a:t>
                </a:r>
                <a:endParaRPr lang="en-US" sz="1800" kern="10" dirty="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endParaRPr>
              </a:p>
            </p:txBody>
          </p:sp>
          <p:sp>
            <p:nvSpPr>
              <p:cNvPr id="27" name="WordArt 5"/>
              <p:cNvSpPr>
                <a:spLocks noChangeArrowheads="1" noChangeShapeType="1" noTextEdit="1"/>
              </p:cNvSpPr>
              <p:nvPr/>
            </p:nvSpPr>
            <p:spPr bwMode="auto">
              <a:xfrm rot="19233966">
                <a:off x="6014159" y="5371145"/>
                <a:ext cx="1078084" cy="555992"/>
              </a:xfrm>
              <a:prstGeom prst="rect">
                <a:avLst/>
              </a:prstGeom>
            </p:spPr>
            <p:txBody>
              <a:bodyPr wrap="none" fromWordArt="1">
                <a:prstTxWarp prst="textPlain">
                  <a:avLst>
                    <a:gd name="adj" fmla="val 50000"/>
                  </a:avLst>
                </a:prstTxWarp>
              </a:bodyPr>
              <a:lstStyle/>
              <a:p>
                <a:pPr algn="ctr"/>
                <a:r>
                  <a:rPr lang="en-US" sz="1800" kern="10" dirty="0" smtClean="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rPr>
                  <a:t>Travel </a:t>
                </a:r>
              </a:p>
              <a:p>
                <a:pPr algn="ctr"/>
                <a:r>
                  <a:rPr lang="en-US" sz="1800" kern="10" dirty="0" smtClean="0">
                    <a:ln w="12700">
                      <a:solidFill>
                        <a:srgbClr val="000066"/>
                      </a:solidFill>
                      <a:round/>
                      <a:headEnd/>
                      <a:tailEnd/>
                    </a:ln>
                    <a:solidFill>
                      <a:srgbClr val="66CCFF"/>
                    </a:solidFill>
                    <a:effectLst>
                      <a:outerShdw dist="35921" dir="2700000" algn="ctr" rotWithShape="0">
                        <a:schemeClr val="bg2">
                          <a:alpha val="50000"/>
                        </a:schemeClr>
                      </a:outerShdw>
                    </a:effectLst>
                    <a:latin typeface="Arial Black"/>
                  </a:rPr>
                  <a:t>Management</a:t>
                </a:r>
              </a:p>
            </p:txBody>
          </p:sp>
        </p:grpSp>
      </p:grpSp>
    </p:spTree>
    <p:extLst>
      <p:ext uri="{BB962C8B-B14F-4D97-AF65-F5344CB8AC3E}">
        <p14:creationId xmlns:p14="http://schemas.microsoft.com/office/powerpoint/2010/main" val="1470421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2514600" y="1600200"/>
            <a:ext cx="2286000" cy="1087438"/>
          </a:xfrm>
          <a:prstGeom prst="rect">
            <a:avLst/>
          </a:prstGeom>
          <a:gradFill rotWithShape="1">
            <a:gsLst>
              <a:gs pos="0">
                <a:srgbClr val="006600"/>
              </a:gs>
              <a:gs pos="100000">
                <a:srgbClr val="001700"/>
              </a:gs>
            </a:gsLst>
            <a:lin ang="5400000" scaled="1"/>
          </a:gradFill>
          <a:ln w="12700">
            <a:solidFill>
              <a:srgbClr val="003300"/>
            </a:solidFill>
            <a:miter lim="800000"/>
            <a:headEnd/>
            <a:tailEnd/>
          </a:ln>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r>
              <a:rPr lang="en-US" altLang="en-US" sz="1600" u="sng">
                <a:solidFill>
                  <a:srgbClr val="FFFFFF"/>
                </a:solidFill>
                <a:latin typeface="Arial" charset="0"/>
                <a:ea typeface="Times New Roman" pitchFamily="18" charset="0"/>
                <a:cs typeface="Arial" charset="0"/>
              </a:rPr>
              <a:t>Recreation Settings</a:t>
            </a:r>
          </a:p>
          <a:p>
            <a:pPr algn="ctr" eaLnBrk="1" hangingPunct="1">
              <a:lnSpc>
                <a:spcPct val="100000"/>
              </a:lnSpc>
            </a:pPr>
            <a:r>
              <a:rPr lang="en-US" altLang="en-US" sz="1600">
                <a:solidFill>
                  <a:schemeClr val="bg1"/>
                </a:solidFill>
                <a:latin typeface="Arial" charset="0"/>
                <a:ea typeface="Times New Roman" pitchFamily="18" charset="0"/>
                <a:cs typeface="Arial" charset="0"/>
              </a:rPr>
              <a:t>Physical, Social &amp; Administrative</a:t>
            </a:r>
          </a:p>
          <a:p>
            <a:pPr algn="ctr" eaLnBrk="1" hangingPunct="1">
              <a:lnSpc>
                <a:spcPct val="100000"/>
              </a:lnSpc>
            </a:pPr>
            <a:r>
              <a:rPr lang="en-US" altLang="en-US" sz="1600">
                <a:solidFill>
                  <a:schemeClr val="bg1"/>
                </a:solidFill>
                <a:latin typeface="Arial" charset="0"/>
                <a:ea typeface="Times New Roman" pitchFamily="18" charset="0"/>
                <a:cs typeface="Arial" charset="0"/>
              </a:rPr>
              <a:t>Attributes</a:t>
            </a:r>
          </a:p>
        </p:txBody>
      </p:sp>
      <p:sp>
        <p:nvSpPr>
          <p:cNvPr id="26628" name="Rectangle 4"/>
          <p:cNvSpPr>
            <a:spLocks noChangeArrowheads="1"/>
          </p:cNvSpPr>
          <p:nvPr/>
        </p:nvSpPr>
        <p:spPr bwMode="auto">
          <a:xfrm>
            <a:off x="228600" y="1655763"/>
            <a:ext cx="2105025" cy="1166812"/>
          </a:xfrm>
          <a:prstGeom prst="rect">
            <a:avLst/>
          </a:prstGeom>
          <a:gradFill rotWithShape="1">
            <a:gsLst>
              <a:gs pos="0">
                <a:srgbClr val="0000FF"/>
              </a:gs>
              <a:gs pos="100000">
                <a:srgbClr val="000080"/>
              </a:gs>
            </a:gsLst>
            <a:lin ang="5400000" scaled="1"/>
          </a:gradFill>
          <a:ln w="12700">
            <a:solidFill>
              <a:srgbClr val="000066"/>
            </a:solidFill>
            <a:miter lim="800000"/>
            <a:headEnd/>
            <a:tailEnd/>
          </a:ln>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r>
              <a:rPr lang="en-US" altLang="en-US" sz="1600">
                <a:solidFill>
                  <a:schemeClr val="bg1"/>
                </a:solidFill>
                <a:latin typeface="Arial" charset="0"/>
                <a:ea typeface="Times New Roman" pitchFamily="18" charset="0"/>
                <a:cs typeface="Arial" charset="0"/>
              </a:rPr>
              <a:t>Management,</a:t>
            </a:r>
          </a:p>
          <a:p>
            <a:pPr algn="ctr" eaLnBrk="1" hangingPunct="1">
              <a:lnSpc>
                <a:spcPct val="100000"/>
              </a:lnSpc>
            </a:pPr>
            <a:r>
              <a:rPr lang="en-US" altLang="en-US" sz="1600">
                <a:solidFill>
                  <a:schemeClr val="bg1"/>
                </a:solidFill>
                <a:latin typeface="Arial" charset="0"/>
                <a:ea typeface="Times New Roman" pitchFamily="18" charset="0"/>
                <a:cs typeface="Arial" charset="0"/>
              </a:rPr>
              <a:t>Administration, Marketing &amp; Monitoring Actions</a:t>
            </a:r>
          </a:p>
        </p:txBody>
      </p:sp>
      <p:sp>
        <p:nvSpPr>
          <p:cNvPr id="620550" name="Text Box 6"/>
          <p:cNvSpPr txBox="1">
            <a:spLocks noChangeArrowheads="1"/>
          </p:cNvSpPr>
          <p:nvPr/>
        </p:nvSpPr>
        <p:spPr bwMode="auto">
          <a:xfrm>
            <a:off x="2514600" y="2667000"/>
            <a:ext cx="2286000" cy="4221163"/>
          </a:xfrm>
          <a:prstGeom prst="rect">
            <a:avLst/>
          </a:prstGeom>
          <a:gradFill rotWithShape="1">
            <a:gsLst>
              <a:gs pos="0">
                <a:srgbClr val="009900"/>
              </a:gs>
              <a:gs pos="100000">
                <a:srgbClr val="00CC00">
                  <a:alpha val="998"/>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9213" indent="-49213" defTabSz="114300" eaLnBrk="0" hangingPunct="0">
              <a:defRPr sz="1400" b="1">
                <a:solidFill>
                  <a:srgbClr val="FFFF00"/>
                </a:solidFill>
                <a:latin typeface="Comic Sans MS" pitchFamily="66" charset="0"/>
              </a:defRPr>
            </a:lvl1pPr>
            <a:lvl2pPr marL="742950" indent="-285750" defTabSz="114300" eaLnBrk="0" hangingPunct="0">
              <a:defRPr sz="1400" b="1">
                <a:solidFill>
                  <a:srgbClr val="FFFF00"/>
                </a:solidFill>
                <a:latin typeface="Comic Sans MS" pitchFamily="66" charset="0"/>
              </a:defRPr>
            </a:lvl2pPr>
            <a:lvl3pPr marL="1143000" indent="-228600" defTabSz="114300" eaLnBrk="0" hangingPunct="0">
              <a:defRPr sz="1400" b="1">
                <a:solidFill>
                  <a:srgbClr val="FFFF00"/>
                </a:solidFill>
                <a:latin typeface="Comic Sans MS" pitchFamily="66" charset="0"/>
              </a:defRPr>
            </a:lvl3pPr>
            <a:lvl4pPr marL="1600200" indent="-228600" defTabSz="114300" eaLnBrk="0" hangingPunct="0">
              <a:defRPr sz="1400" b="1">
                <a:solidFill>
                  <a:srgbClr val="FFFF00"/>
                </a:solidFill>
                <a:latin typeface="Comic Sans MS" pitchFamily="66" charset="0"/>
              </a:defRPr>
            </a:lvl4pPr>
            <a:lvl5pPr marL="2057400" indent="-228600" defTabSz="114300" eaLnBrk="0" hangingPunct="0">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70000"/>
              </a:lnSpc>
              <a:spcBef>
                <a:spcPct val="50000"/>
              </a:spcBef>
            </a:pPr>
            <a:r>
              <a:rPr lang="en-US" altLang="en-US" sz="1600" u="sng" dirty="0">
                <a:solidFill>
                  <a:schemeClr val="tx1"/>
                </a:solidFill>
                <a:latin typeface="Arial" charset="0"/>
              </a:rPr>
              <a:t>Physical Setting</a:t>
            </a:r>
          </a:p>
          <a:p>
            <a:pPr eaLnBrk="1" hangingPunct="1">
              <a:lnSpc>
                <a:spcPct val="50000"/>
              </a:lnSpc>
              <a:spcBef>
                <a:spcPct val="50000"/>
              </a:spcBef>
            </a:pPr>
            <a:r>
              <a:rPr lang="en-US" altLang="en-US" sz="1600" dirty="0">
                <a:solidFill>
                  <a:schemeClr val="tx1"/>
                </a:solidFill>
                <a:latin typeface="Arial" charset="0"/>
              </a:rPr>
              <a:t>	</a:t>
            </a:r>
            <a:r>
              <a:rPr lang="en-US" altLang="en-US" i="1" dirty="0">
                <a:solidFill>
                  <a:schemeClr val="tx1"/>
                </a:solidFill>
                <a:latin typeface="Arial" charset="0"/>
              </a:rPr>
              <a:t>Level of:</a:t>
            </a:r>
          </a:p>
          <a:p>
            <a:pPr eaLnBrk="1" hangingPunct="1">
              <a:lnSpc>
                <a:spcPct val="60000"/>
              </a:lnSpc>
              <a:spcBef>
                <a:spcPct val="50000"/>
              </a:spcBef>
            </a:pPr>
            <a:r>
              <a:rPr lang="en-US" altLang="en-US" sz="1600" dirty="0">
                <a:solidFill>
                  <a:schemeClr val="tx1"/>
                </a:solidFill>
                <a:latin typeface="Arial" charset="0"/>
              </a:rPr>
              <a:t>		</a:t>
            </a:r>
            <a:r>
              <a:rPr lang="en-US" altLang="en-US" dirty="0">
                <a:solidFill>
                  <a:schemeClr val="tx1"/>
                </a:solidFill>
                <a:latin typeface="Arial" charset="0"/>
              </a:rPr>
              <a:t>Remoteness - high</a:t>
            </a:r>
          </a:p>
          <a:p>
            <a:pPr eaLnBrk="1" hangingPunct="1">
              <a:lnSpc>
                <a:spcPct val="70000"/>
              </a:lnSpc>
              <a:spcBef>
                <a:spcPct val="50000"/>
              </a:spcBef>
            </a:pPr>
            <a:r>
              <a:rPr lang="en-US" altLang="en-US" dirty="0">
                <a:solidFill>
                  <a:schemeClr val="tx1"/>
                </a:solidFill>
                <a:latin typeface="Arial" charset="0"/>
              </a:rPr>
              <a:t>		Naturalness</a:t>
            </a:r>
            <a:r>
              <a:rPr lang="en-US" altLang="en-US" b="0" dirty="0">
                <a:solidFill>
                  <a:schemeClr val="tx1"/>
                </a:solidFill>
                <a:latin typeface="Arial" charset="0"/>
              </a:rPr>
              <a:t> </a:t>
            </a:r>
            <a:r>
              <a:rPr lang="en-US" altLang="en-US" dirty="0">
                <a:solidFill>
                  <a:schemeClr val="tx1"/>
                </a:solidFill>
                <a:latin typeface="Arial" charset="0"/>
              </a:rPr>
              <a:t>- high</a:t>
            </a:r>
          </a:p>
          <a:p>
            <a:pPr eaLnBrk="1" hangingPunct="1">
              <a:lnSpc>
                <a:spcPct val="70000"/>
              </a:lnSpc>
              <a:spcBef>
                <a:spcPct val="50000"/>
              </a:spcBef>
            </a:pPr>
            <a:r>
              <a:rPr lang="en-US" altLang="en-US" dirty="0">
                <a:solidFill>
                  <a:schemeClr val="tx1"/>
                </a:solidFill>
                <a:latin typeface="Arial" charset="0"/>
              </a:rPr>
              <a:t>		Facilities</a:t>
            </a:r>
            <a:r>
              <a:rPr lang="en-US" altLang="en-US" b="0" dirty="0">
                <a:solidFill>
                  <a:schemeClr val="tx1"/>
                </a:solidFill>
                <a:latin typeface="Arial" charset="0"/>
              </a:rPr>
              <a:t> </a:t>
            </a:r>
            <a:r>
              <a:rPr lang="en-US" altLang="en-US" dirty="0">
                <a:solidFill>
                  <a:schemeClr val="tx1"/>
                </a:solidFill>
                <a:latin typeface="Arial" charset="0"/>
              </a:rPr>
              <a:t>- low</a:t>
            </a:r>
          </a:p>
          <a:p>
            <a:pPr eaLnBrk="1" hangingPunct="1">
              <a:lnSpc>
                <a:spcPct val="70000"/>
              </a:lnSpc>
              <a:spcBef>
                <a:spcPct val="50000"/>
              </a:spcBef>
            </a:pPr>
            <a:r>
              <a:rPr lang="en-US" altLang="en-US" sz="1600" u="sng" dirty="0">
                <a:solidFill>
                  <a:schemeClr val="tx1"/>
                </a:solidFill>
                <a:latin typeface="Arial" charset="0"/>
              </a:rPr>
              <a:t>Social Setting</a:t>
            </a:r>
          </a:p>
          <a:p>
            <a:pPr eaLnBrk="1" hangingPunct="1">
              <a:lnSpc>
                <a:spcPct val="50000"/>
              </a:lnSpc>
              <a:spcBef>
                <a:spcPct val="50000"/>
              </a:spcBef>
            </a:pPr>
            <a:r>
              <a:rPr lang="en-US" altLang="en-US" sz="1600" dirty="0">
                <a:solidFill>
                  <a:schemeClr val="tx1"/>
                </a:solidFill>
                <a:latin typeface="Arial" charset="0"/>
              </a:rPr>
              <a:t>	</a:t>
            </a:r>
            <a:r>
              <a:rPr lang="en-US" altLang="en-US" i="1" dirty="0">
                <a:solidFill>
                  <a:schemeClr val="tx1"/>
                </a:solidFill>
                <a:latin typeface="Arial" charset="0"/>
              </a:rPr>
              <a:t>Level of:</a:t>
            </a:r>
          </a:p>
          <a:p>
            <a:pPr eaLnBrk="1" hangingPunct="1">
              <a:lnSpc>
                <a:spcPct val="70000"/>
              </a:lnSpc>
              <a:spcBef>
                <a:spcPct val="50000"/>
              </a:spcBef>
            </a:pPr>
            <a:r>
              <a:rPr lang="en-US" altLang="en-US" dirty="0">
                <a:solidFill>
                  <a:schemeClr val="tx1"/>
                </a:solidFill>
                <a:latin typeface="Arial" charset="0"/>
              </a:rPr>
              <a:t>		Contacts - low</a:t>
            </a:r>
          </a:p>
          <a:p>
            <a:pPr eaLnBrk="1" hangingPunct="1">
              <a:lnSpc>
                <a:spcPct val="70000"/>
              </a:lnSpc>
              <a:spcBef>
                <a:spcPct val="50000"/>
              </a:spcBef>
            </a:pPr>
            <a:r>
              <a:rPr lang="en-US" altLang="en-US" dirty="0">
                <a:solidFill>
                  <a:schemeClr val="tx1"/>
                </a:solidFill>
                <a:latin typeface="Arial" charset="0"/>
              </a:rPr>
              <a:t>		Group Size - small</a:t>
            </a:r>
          </a:p>
          <a:p>
            <a:pPr eaLnBrk="1" hangingPunct="1">
              <a:lnSpc>
                <a:spcPct val="70000"/>
              </a:lnSpc>
              <a:spcBef>
                <a:spcPct val="50000"/>
              </a:spcBef>
            </a:pPr>
            <a:r>
              <a:rPr lang="en-US" altLang="en-US" dirty="0">
                <a:solidFill>
                  <a:schemeClr val="tx1"/>
                </a:solidFill>
                <a:latin typeface="Arial" charset="0"/>
              </a:rPr>
              <a:t>		Evidence of Use</a:t>
            </a:r>
            <a:r>
              <a:rPr lang="en-US" altLang="en-US" b="0" dirty="0">
                <a:solidFill>
                  <a:schemeClr val="tx1"/>
                </a:solidFill>
                <a:latin typeface="Arial" charset="0"/>
              </a:rPr>
              <a:t> </a:t>
            </a:r>
            <a:r>
              <a:rPr lang="en-US" altLang="en-US" dirty="0">
                <a:solidFill>
                  <a:schemeClr val="tx1"/>
                </a:solidFill>
                <a:latin typeface="Arial" charset="0"/>
              </a:rPr>
              <a:t>- low</a:t>
            </a:r>
          </a:p>
          <a:p>
            <a:pPr eaLnBrk="1" hangingPunct="1">
              <a:lnSpc>
                <a:spcPct val="85000"/>
              </a:lnSpc>
              <a:spcBef>
                <a:spcPct val="50000"/>
              </a:spcBef>
            </a:pPr>
            <a:r>
              <a:rPr lang="en-US" altLang="en-US" sz="1600" u="sng" dirty="0">
                <a:solidFill>
                  <a:schemeClr val="tx1"/>
                </a:solidFill>
                <a:latin typeface="Arial" charset="0"/>
              </a:rPr>
              <a:t>Operational Setting </a:t>
            </a:r>
            <a:endParaRPr lang="en-US" altLang="en-US" sz="1600" dirty="0">
              <a:solidFill>
                <a:schemeClr val="tx1"/>
              </a:solidFill>
              <a:latin typeface="Arial" charset="0"/>
            </a:endParaRPr>
          </a:p>
          <a:p>
            <a:pPr eaLnBrk="1" hangingPunct="1">
              <a:lnSpc>
                <a:spcPct val="50000"/>
              </a:lnSpc>
              <a:spcBef>
                <a:spcPct val="50000"/>
              </a:spcBef>
            </a:pPr>
            <a:r>
              <a:rPr lang="en-US" altLang="en-US" i="1" dirty="0">
                <a:solidFill>
                  <a:schemeClr val="tx1"/>
                </a:solidFill>
                <a:latin typeface="Arial" charset="0"/>
              </a:rPr>
              <a:t>Level of:</a:t>
            </a:r>
          </a:p>
          <a:p>
            <a:pPr eaLnBrk="1" hangingPunct="1">
              <a:lnSpc>
                <a:spcPct val="70000"/>
              </a:lnSpc>
              <a:spcBef>
                <a:spcPct val="50000"/>
              </a:spcBef>
            </a:pPr>
            <a:r>
              <a:rPr lang="en-US" altLang="en-US" dirty="0">
                <a:solidFill>
                  <a:schemeClr val="tx1"/>
                </a:solidFill>
                <a:latin typeface="Arial" charset="0"/>
              </a:rPr>
              <a:t>		Motorized Use</a:t>
            </a:r>
            <a:r>
              <a:rPr lang="en-US" altLang="en-US" b="0" dirty="0">
                <a:solidFill>
                  <a:schemeClr val="tx1"/>
                </a:solidFill>
                <a:latin typeface="Arial" charset="0"/>
              </a:rPr>
              <a:t> </a:t>
            </a:r>
            <a:r>
              <a:rPr lang="en-US" altLang="en-US" dirty="0">
                <a:solidFill>
                  <a:schemeClr val="tx1"/>
                </a:solidFill>
                <a:latin typeface="Arial" charset="0"/>
              </a:rPr>
              <a:t>- none</a:t>
            </a:r>
          </a:p>
          <a:p>
            <a:pPr eaLnBrk="1" hangingPunct="1">
              <a:lnSpc>
                <a:spcPct val="70000"/>
              </a:lnSpc>
              <a:spcBef>
                <a:spcPct val="50000"/>
              </a:spcBef>
            </a:pPr>
            <a:r>
              <a:rPr lang="en-US" altLang="en-US" dirty="0">
                <a:solidFill>
                  <a:schemeClr val="tx1"/>
                </a:solidFill>
                <a:latin typeface="Arial" charset="0"/>
              </a:rPr>
              <a:t>		Visitor Services</a:t>
            </a:r>
            <a:r>
              <a:rPr lang="en-US" altLang="en-US" b="0" dirty="0">
                <a:solidFill>
                  <a:schemeClr val="tx1"/>
                </a:solidFill>
                <a:latin typeface="Arial" charset="0"/>
              </a:rPr>
              <a:t> </a:t>
            </a:r>
            <a:r>
              <a:rPr lang="en-US" altLang="en-US" dirty="0">
                <a:solidFill>
                  <a:schemeClr val="tx1"/>
                </a:solidFill>
                <a:latin typeface="Arial" charset="0"/>
              </a:rPr>
              <a:t>– mod.</a:t>
            </a:r>
          </a:p>
          <a:p>
            <a:pPr eaLnBrk="1" hangingPunct="1">
              <a:lnSpc>
                <a:spcPct val="70000"/>
              </a:lnSpc>
              <a:spcBef>
                <a:spcPct val="50000"/>
              </a:spcBef>
            </a:pPr>
            <a:r>
              <a:rPr lang="en-US" altLang="en-US" dirty="0">
                <a:solidFill>
                  <a:schemeClr val="tx1"/>
                </a:solidFill>
                <a:latin typeface="Arial" charset="0"/>
              </a:rPr>
              <a:t>		Mgmt. Controls</a:t>
            </a:r>
            <a:r>
              <a:rPr lang="en-US" altLang="en-US" b="0" dirty="0">
                <a:solidFill>
                  <a:schemeClr val="tx1"/>
                </a:solidFill>
                <a:latin typeface="Arial" charset="0"/>
              </a:rPr>
              <a:t> </a:t>
            </a:r>
            <a:r>
              <a:rPr lang="en-US" altLang="en-US" dirty="0">
                <a:solidFill>
                  <a:schemeClr val="tx1"/>
                </a:solidFill>
                <a:latin typeface="Arial" charset="0"/>
              </a:rPr>
              <a:t>- high</a:t>
            </a:r>
          </a:p>
          <a:p>
            <a:pPr eaLnBrk="1" hangingPunct="1">
              <a:lnSpc>
                <a:spcPct val="100000"/>
              </a:lnSpc>
              <a:spcBef>
                <a:spcPct val="50000"/>
              </a:spcBef>
              <a:buFontTx/>
              <a:buChar char="•"/>
            </a:pPr>
            <a:endParaRPr lang="en-US" altLang="en-US" dirty="0">
              <a:solidFill>
                <a:schemeClr val="tx1"/>
              </a:solidFill>
              <a:latin typeface="Arial" charset="0"/>
            </a:endParaRPr>
          </a:p>
        </p:txBody>
      </p:sp>
      <p:sp>
        <p:nvSpPr>
          <p:cNvPr id="620551" name="Text Box 7"/>
          <p:cNvSpPr txBox="1">
            <a:spLocks noChangeArrowheads="1"/>
          </p:cNvSpPr>
          <p:nvPr/>
        </p:nvSpPr>
        <p:spPr bwMode="auto">
          <a:xfrm>
            <a:off x="4930515" y="2285728"/>
            <a:ext cx="1752600" cy="6124754"/>
          </a:xfrm>
          <a:prstGeom prst="rect">
            <a:avLst/>
          </a:prstGeom>
          <a:gradFill rotWithShape="1">
            <a:gsLst>
              <a:gs pos="0">
                <a:srgbClr val="FF9933"/>
              </a:gs>
              <a:gs pos="100000">
                <a:srgbClr val="FF6600">
                  <a:alpha val="300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endParaRPr lang="en-US" altLang="en-US" u="sng" dirty="0" smtClean="0">
              <a:solidFill>
                <a:schemeClr val="tx1"/>
              </a:solidFill>
              <a:latin typeface="Arial" charset="0"/>
            </a:endParaRPr>
          </a:p>
          <a:p>
            <a:pPr eaLnBrk="1" hangingPunct="1">
              <a:lnSpc>
                <a:spcPct val="100000"/>
              </a:lnSpc>
              <a:spcBef>
                <a:spcPct val="50000"/>
              </a:spcBef>
            </a:pPr>
            <a:r>
              <a:rPr lang="en-US" altLang="en-US" sz="1600" u="sng" dirty="0" smtClean="0">
                <a:solidFill>
                  <a:schemeClr val="tx1"/>
                </a:solidFill>
                <a:latin typeface="Arial" charset="0"/>
              </a:rPr>
              <a:t>Recreation Opportunities</a:t>
            </a:r>
            <a:endParaRPr lang="en-US" altLang="en-US" sz="1600" u="sng" dirty="0">
              <a:solidFill>
                <a:schemeClr val="tx1"/>
              </a:solidFill>
              <a:latin typeface="Arial" charset="0"/>
            </a:endParaRPr>
          </a:p>
          <a:p>
            <a:pPr eaLnBrk="1" hangingPunct="1">
              <a:lnSpc>
                <a:spcPct val="100000"/>
              </a:lnSpc>
              <a:spcBef>
                <a:spcPct val="50000"/>
              </a:spcBef>
            </a:pPr>
            <a:r>
              <a:rPr lang="en-US" altLang="en-US" dirty="0" smtClean="0">
                <a:solidFill>
                  <a:schemeClr val="tx1"/>
                </a:solidFill>
                <a:latin typeface="Arial" charset="0"/>
              </a:rPr>
              <a:t>Hiking</a:t>
            </a:r>
            <a:endParaRPr lang="en-US" altLang="en-US" dirty="0">
              <a:solidFill>
                <a:schemeClr val="tx1"/>
              </a:solidFill>
              <a:latin typeface="Arial" charset="0"/>
            </a:endParaRPr>
          </a:p>
          <a:p>
            <a:pPr eaLnBrk="1" hangingPunct="1">
              <a:lnSpc>
                <a:spcPct val="100000"/>
              </a:lnSpc>
              <a:spcBef>
                <a:spcPct val="50000"/>
              </a:spcBef>
            </a:pPr>
            <a:r>
              <a:rPr lang="en-US" altLang="en-US" dirty="0">
                <a:solidFill>
                  <a:schemeClr val="tx1"/>
                </a:solidFill>
                <a:latin typeface="Arial" charset="0"/>
              </a:rPr>
              <a:t>Wildlife Viewing</a:t>
            </a:r>
          </a:p>
          <a:p>
            <a:pPr eaLnBrk="1" hangingPunct="1">
              <a:lnSpc>
                <a:spcPct val="100000"/>
              </a:lnSpc>
              <a:spcBef>
                <a:spcPct val="50000"/>
              </a:spcBef>
            </a:pPr>
            <a:r>
              <a:rPr lang="en-US" altLang="en-US" dirty="0">
                <a:solidFill>
                  <a:schemeClr val="tx1"/>
                </a:solidFill>
                <a:latin typeface="Arial" charset="0"/>
              </a:rPr>
              <a:t>Interpretation Program</a:t>
            </a:r>
          </a:p>
          <a:p>
            <a:pPr eaLnBrk="1" hangingPunct="1">
              <a:lnSpc>
                <a:spcPct val="100000"/>
              </a:lnSpc>
              <a:spcBef>
                <a:spcPct val="50000"/>
              </a:spcBef>
            </a:pPr>
            <a:endParaRPr lang="en-US" altLang="en-US"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pPr>
            <a:endParaRPr lang="en-US" altLang="en-US" sz="1600" dirty="0">
              <a:solidFill>
                <a:schemeClr val="tx1"/>
              </a:solidFill>
              <a:latin typeface="Arial" charset="0"/>
            </a:endParaRPr>
          </a:p>
          <a:p>
            <a:pPr eaLnBrk="1" hangingPunct="1">
              <a:lnSpc>
                <a:spcPct val="100000"/>
              </a:lnSpc>
              <a:spcBef>
                <a:spcPct val="50000"/>
              </a:spcBef>
              <a:buFontTx/>
              <a:buChar char="•"/>
            </a:pPr>
            <a:endParaRPr lang="en-US" altLang="en-US" sz="1600" dirty="0">
              <a:solidFill>
                <a:schemeClr val="tx1"/>
              </a:solidFill>
              <a:latin typeface="Arial" charset="0"/>
            </a:endParaRPr>
          </a:p>
          <a:p>
            <a:pPr eaLnBrk="1" hangingPunct="1">
              <a:lnSpc>
                <a:spcPct val="100000"/>
              </a:lnSpc>
              <a:spcBef>
                <a:spcPct val="50000"/>
              </a:spcBef>
              <a:buFontTx/>
              <a:buChar char="•"/>
            </a:pPr>
            <a:endParaRPr lang="en-US" altLang="en-US" sz="1600" dirty="0">
              <a:solidFill>
                <a:schemeClr val="tx1"/>
              </a:solidFill>
              <a:latin typeface="Arial" charset="0"/>
            </a:endParaRPr>
          </a:p>
        </p:txBody>
      </p:sp>
      <p:sp>
        <p:nvSpPr>
          <p:cNvPr id="620552" name="Text Box 8"/>
          <p:cNvSpPr txBox="1">
            <a:spLocks noChangeArrowheads="1"/>
          </p:cNvSpPr>
          <p:nvPr/>
        </p:nvSpPr>
        <p:spPr bwMode="auto">
          <a:xfrm>
            <a:off x="6858000" y="2362200"/>
            <a:ext cx="2057400" cy="4687888"/>
          </a:xfrm>
          <a:prstGeom prst="rect">
            <a:avLst/>
          </a:prstGeom>
          <a:gradFill rotWithShape="1">
            <a:gsLst>
              <a:gs pos="0">
                <a:srgbClr val="FFFF00">
                  <a:alpha val="73000"/>
                </a:srgbClr>
              </a:gs>
              <a:gs pos="100000">
                <a:srgbClr val="FFFFB9"/>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defRPr sz="1400" b="1">
                <a:solidFill>
                  <a:srgbClr val="FFFF00"/>
                </a:solidFill>
                <a:latin typeface="Comic Sans MS" pitchFamily="66" charset="0"/>
              </a:defRPr>
            </a:lvl1pPr>
            <a:lvl2pPr marL="742950" indent="-285750" defTabSz="114300" eaLnBrk="0" hangingPunct="0">
              <a:defRPr sz="1400" b="1">
                <a:solidFill>
                  <a:srgbClr val="FFFF00"/>
                </a:solidFill>
                <a:latin typeface="Comic Sans MS" pitchFamily="66" charset="0"/>
              </a:defRPr>
            </a:lvl2pPr>
            <a:lvl3pPr marL="1143000" indent="-228600" defTabSz="114300" eaLnBrk="0" hangingPunct="0">
              <a:defRPr sz="1400" b="1">
                <a:solidFill>
                  <a:srgbClr val="FFFF00"/>
                </a:solidFill>
                <a:latin typeface="Comic Sans MS" pitchFamily="66" charset="0"/>
              </a:defRPr>
            </a:lvl3pPr>
            <a:lvl4pPr marL="1600200" indent="-228600" defTabSz="114300" eaLnBrk="0" hangingPunct="0">
              <a:defRPr sz="1400" b="1">
                <a:solidFill>
                  <a:srgbClr val="FFFF00"/>
                </a:solidFill>
                <a:latin typeface="Comic Sans MS" pitchFamily="66" charset="0"/>
              </a:defRPr>
            </a:lvl4pPr>
            <a:lvl5pPr marL="2057400" indent="-228600" defTabSz="114300" eaLnBrk="0" hangingPunct="0">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75000"/>
              </a:lnSpc>
              <a:spcBef>
                <a:spcPct val="50000"/>
              </a:spcBef>
            </a:pPr>
            <a:r>
              <a:rPr lang="en-US" altLang="en-US" sz="1600" u="sng" dirty="0">
                <a:solidFill>
                  <a:schemeClr val="bg1"/>
                </a:solidFill>
                <a:latin typeface="Arial" charset="0"/>
              </a:rPr>
              <a:t>Experiences</a:t>
            </a:r>
          </a:p>
          <a:p>
            <a:pPr eaLnBrk="1" hangingPunct="1">
              <a:lnSpc>
                <a:spcPct val="75000"/>
              </a:lnSpc>
              <a:spcBef>
                <a:spcPct val="50000"/>
              </a:spcBef>
            </a:pPr>
            <a:r>
              <a:rPr lang="en-US" altLang="en-US" dirty="0">
                <a:solidFill>
                  <a:schemeClr val="bg1"/>
                </a:solidFill>
                <a:latin typeface="Arial" charset="0"/>
              </a:rPr>
              <a:t>	Enjoying wildlife 	viewing</a:t>
            </a:r>
          </a:p>
          <a:p>
            <a:pPr eaLnBrk="1" hangingPunct="1">
              <a:lnSpc>
                <a:spcPct val="75000"/>
              </a:lnSpc>
              <a:spcBef>
                <a:spcPct val="50000"/>
              </a:spcBef>
            </a:pPr>
            <a:r>
              <a:rPr lang="en-US" altLang="en-US" sz="1600" u="sng" dirty="0">
                <a:solidFill>
                  <a:schemeClr val="bg1"/>
                </a:solidFill>
                <a:latin typeface="Arial" charset="0"/>
              </a:rPr>
              <a:t>Personal Benefits</a:t>
            </a:r>
          </a:p>
          <a:p>
            <a:pPr eaLnBrk="1" hangingPunct="1">
              <a:lnSpc>
                <a:spcPct val="75000"/>
              </a:lnSpc>
              <a:spcBef>
                <a:spcPct val="50000"/>
              </a:spcBef>
            </a:pPr>
            <a:r>
              <a:rPr lang="en-US" altLang="en-US" dirty="0">
                <a:solidFill>
                  <a:schemeClr val="bg1"/>
                </a:solidFill>
                <a:latin typeface="Arial" charset="0"/>
              </a:rPr>
              <a:t>	Improved 	environmental 	(wildlife) awareness</a:t>
            </a:r>
            <a:endParaRPr lang="en-US" altLang="en-US" u="sng" dirty="0">
              <a:solidFill>
                <a:schemeClr val="bg1"/>
              </a:solidFill>
              <a:latin typeface="Arial" charset="0"/>
            </a:endParaRPr>
          </a:p>
          <a:p>
            <a:pPr eaLnBrk="1" hangingPunct="1">
              <a:lnSpc>
                <a:spcPct val="85000"/>
              </a:lnSpc>
              <a:spcBef>
                <a:spcPct val="50000"/>
              </a:spcBef>
            </a:pPr>
            <a:r>
              <a:rPr lang="en-US" altLang="en-US" sz="1600" u="sng" dirty="0">
                <a:solidFill>
                  <a:schemeClr val="bg1"/>
                </a:solidFill>
                <a:latin typeface="Arial" charset="0"/>
              </a:rPr>
              <a:t>Community Benefits</a:t>
            </a:r>
          </a:p>
          <a:p>
            <a:pPr marL="120650" indent="-120650" eaLnBrk="1" hangingPunct="1">
              <a:lnSpc>
                <a:spcPct val="75000"/>
              </a:lnSpc>
              <a:spcBef>
                <a:spcPct val="50000"/>
              </a:spcBef>
            </a:pPr>
            <a:r>
              <a:rPr lang="en-US" altLang="en-US" dirty="0">
                <a:solidFill>
                  <a:schemeClr val="bg1"/>
                </a:solidFill>
                <a:latin typeface="Arial" charset="0"/>
              </a:rPr>
              <a:t>	</a:t>
            </a:r>
            <a:r>
              <a:rPr lang="en-US" altLang="en-US" dirty="0" smtClean="0">
                <a:solidFill>
                  <a:schemeClr val="bg1"/>
                </a:solidFill>
                <a:latin typeface="Arial" charset="0"/>
              </a:rPr>
              <a:t>Improved      community identify</a:t>
            </a:r>
            <a:endParaRPr lang="en-US" altLang="en-US" dirty="0">
              <a:solidFill>
                <a:schemeClr val="bg1"/>
              </a:solidFill>
              <a:latin typeface="Arial" charset="0"/>
            </a:endParaRPr>
          </a:p>
          <a:p>
            <a:pPr eaLnBrk="1" hangingPunct="1">
              <a:lnSpc>
                <a:spcPct val="85000"/>
              </a:lnSpc>
              <a:spcBef>
                <a:spcPct val="50000"/>
              </a:spcBef>
            </a:pPr>
            <a:r>
              <a:rPr lang="en-US" altLang="en-US" sz="1600" u="sng" dirty="0">
                <a:solidFill>
                  <a:schemeClr val="bg1"/>
                </a:solidFill>
                <a:latin typeface="Arial" charset="0"/>
              </a:rPr>
              <a:t>Environmental Benefits</a:t>
            </a:r>
          </a:p>
          <a:p>
            <a:pPr eaLnBrk="1" hangingPunct="1">
              <a:lnSpc>
                <a:spcPct val="75000"/>
              </a:lnSpc>
              <a:spcBef>
                <a:spcPct val="50000"/>
              </a:spcBef>
            </a:pPr>
            <a:r>
              <a:rPr lang="en-US" altLang="en-US" dirty="0">
                <a:solidFill>
                  <a:schemeClr val="bg1"/>
                </a:solidFill>
                <a:latin typeface="Arial" charset="0"/>
              </a:rPr>
              <a:t>	Increased wildlife 	stewardship &amp; 	preservation</a:t>
            </a:r>
          </a:p>
          <a:p>
            <a:pPr eaLnBrk="1" hangingPunct="1">
              <a:lnSpc>
                <a:spcPct val="75000"/>
              </a:lnSpc>
              <a:spcBef>
                <a:spcPct val="50000"/>
              </a:spcBef>
            </a:pPr>
            <a:r>
              <a:rPr lang="en-US" altLang="en-US" sz="1600" u="sng" dirty="0">
                <a:solidFill>
                  <a:schemeClr val="bg1"/>
                </a:solidFill>
                <a:latin typeface="Arial" charset="0"/>
              </a:rPr>
              <a:t>Economic Benefits</a:t>
            </a:r>
          </a:p>
          <a:p>
            <a:pPr eaLnBrk="1" hangingPunct="1">
              <a:lnSpc>
                <a:spcPct val="75000"/>
              </a:lnSpc>
              <a:spcBef>
                <a:spcPct val="50000"/>
              </a:spcBef>
            </a:pPr>
            <a:r>
              <a:rPr lang="en-US" altLang="en-US" dirty="0">
                <a:solidFill>
                  <a:schemeClr val="bg1"/>
                </a:solidFill>
                <a:latin typeface="Arial" charset="0"/>
              </a:rPr>
              <a:t>	Increased local 	economic stability</a:t>
            </a:r>
          </a:p>
          <a:p>
            <a:pPr eaLnBrk="1" hangingPunct="1">
              <a:lnSpc>
                <a:spcPct val="75000"/>
              </a:lnSpc>
              <a:spcBef>
                <a:spcPct val="50000"/>
              </a:spcBef>
            </a:pPr>
            <a:endParaRPr lang="en-US" altLang="en-US" dirty="0">
              <a:solidFill>
                <a:srgbClr val="FFFF66"/>
              </a:solidFill>
              <a:latin typeface="Arial" charset="0"/>
            </a:endParaRPr>
          </a:p>
        </p:txBody>
      </p:sp>
      <p:pic>
        <p:nvPicPr>
          <p:cNvPr id="26633" name="Picture 9" descr="vip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990600"/>
            <a:ext cx="213360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4" name="Picture 10" descr="wildlife-tours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152400"/>
            <a:ext cx="5181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Picture 11" descr="GirlBearPack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0515" y="981856"/>
            <a:ext cx="177508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6" name="Picture 12" descr="bear_view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990600"/>
            <a:ext cx="2057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7" name="Picture 13" descr="alaska bear view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43000" y="152399"/>
            <a:ext cx="762000" cy="663575"/>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6638" name="Picture 14" descr="t_viewing">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10400" y="152400"/>
            <a:ext cx="771525" cy="677863"/>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20560" name="AutoShape 16"/>
          <p:cNvSpPr>
            <a:spLocks noChangeArrowheads="1"/>
          </p:cNvSpPr>
          <p:nvPr/>
        </p:nvSpPr>
        <p:spPr bwMode="auto">
          <a:xfrm rot="2108742" flipV="1">
            <a:off x="3988266" y="3751979"/>
            <a:ext cx="1219200" cy="851520"/>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26649" name="WordArt 17"/>
          <p:cNvSpPr>
            <a:spLocks noChangeArrowheads="1" noChangeShapeType="1" noTextEdit="1"/>
          </p:cNvSpPr>
          <p:nvPr/>
        </p:nvSpPr>
        <p:spPr bwMode="auto">
          <a:xfrm rot="1301221">
            <a:off x="4164636" y="4224074"/>
            <a:ext cx="780288" cy="232487"/>
          </a:xfrm>
          <a:prstGeom prst="rect">
            <a:avLst/>
          </a:prstGeom>
        </p:spPr>
        <p:txBody>
          <a:bodyPr wrap="none" fromWordArt="1">
            <a:prstTxWarp prst="textArchDown">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rPr>
              <a:t>Produce</a:t>
            </a:r>
          </a:p>
        </p:txBody>
      </p:sp>
      <p:sp>
        <p:nvSpPr>
          <p:cNvPr id="620563" name="AutoShape 19"/>
          <p:cNvSpPr>
            <a:spLocks noChangeArrowheads="1"/>
          </p:cNvSpPr>
          <p:nvPr/>
        </p:nvSpPr>
        <p:spPr bwMode="auto">
          <a:xfrm rot="2259034" flipV="1">
            <a:off x="5845284" y="4062321"/>
            <a:ext cx="1143000" cy="100261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26647" name="WordArt 20"/>
          <p:cNvSpPr>
            <a:spLocks noChangeArrowheads="1" noChangeShapeType="1" noTextEdit="1"/>
          </p:cNvSpPr>
          <p:nvPr/>
        </p:nvSpPr>
        <p:spPr bwMode="auto">
          <a:xfrm rot="1451513">
            <a:off x="6029402" y="4632010"/>
            <a:ext cx="731520" cy="258661"/>
          </a:xfrm>
          <a:prstGeom prst="rect">
            <a:avLst/>
          </a:prstGeom>
        </p:spPr>
        <p:txBody>
          <a:bodyPr wrap="none" fromWordArt="1">
            <a:prstTxWarp prst="textArchDown">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rPr>
              <a:t>Facilitate</a:t>
            </a:r>
          </a:p>
        </p:txBody>
      </p:sp>
      <p:sp>
        <p:nvSpPr>
          <p:cNvPr id="620565" name="Text Box 21"/>
          <p:cNvSpPr txBox="1">
            <a:spLocks noChangeArrowheads="1"/>
          </p:cNvSpPr>
          <p:nvPr/>
        </p:nvSpPr>
        <p:spPr bwMode="auto">
          <a:xfrm>
            <a:off x="228600" y="2819400"/>
            <a:ext cx="2133600" cy="4494213"/>
          </a:xfrm>
          <a:prstGeom prst="rect">
            <a:avLst/>
          </a:prstGeom>
          <a:gradFill rotWithShape="1">
            <a:gsLst>
              <a:gs pos="0">
                <a:srgbClr val="4791FF"/>
              </a:gs>
              <a:gs pos="100000">
                <a:srgbClr val="3399FF">
                  <a:alpha val="10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233363" eaLnBrk="0" hangingPunct="0">
              <a:tabLst>
                <a:tab pos="115888" algn="l"/>
              </a:tabLst>
              <a:defRPr sz="1400" b="1">
                <a:solidFill>
                  <a:srgbClr val="FFFF00"/>
                </a:solidFill>
                <a:latin typeface="Comic Sans MS" pitchFamily="66" charset="0"/>
              </a:defRPr>
            </a:lvl1pPr>
            <a:lvl2pPr marL="742950" indent="-285750" defTabSz="233363" eaLnBrk="0" hangingPunct="0">
              <a:tabLst>
                <a:tab pos="115888" algn="l"/>
              </a:tabLst>
              <a:defRPr sz="1400" b="1">
                <a:solidFill>
                  <a:srgbClr val="FFFF00"/>
                </a:solidFill>
                <a:latin typeface="Comic Sans MS" pitchFamily="66" charset="0"/>
              </a:defRPr>
            </a:lvl2pPr>
            <a:lvl3pPr marL="1143000" indent="-228600" defTabSz="233363" eaLnBrk="0" hangingPunct="0">
              <a:tabLst>
                <a:tab pos="115888" algn="l"/>
              </a:tabLst>
              <a:defRPr sz="1400" b="1">
                <a:solidFill>
                  <a:srgbClr val="FFFF00"/>
                </a:solidFill>
                <a:latin typeface="Comic Sans MS" pitchFamily="66" charset="0"/>
              </a:defRPr>
            </a:lvl3pPr>
            <a:lvl4pPr marL="1600200" indent="-228600" defTabSz="233363" eaLnBrk="0" hangingPunct="0">
              <a:tabLst>
                <a:tab pos="115888" algn="l"/>
              </a:tabLst>
              <a:defRPr sz="1400" b="1">
                <a:solidFill>
                  <a:srgbClr val="FFFF00"/>
                </a:solidFill>
                <a:latin typeface="Comic Sans MS" pitchFamily="66" charset="0"/>
              </a:defRPr>
            </a:lvl4pPr>
            <a:lvl5pPr marL="2057400" indent="-228600" defTabSz="233363" eaLnBrk="0" hangingPunct="0">
              <a:tabLst>
                <a:tab pos="115888" algn="l"/>
              </a:tabLst>
              <a:defRPr sz="1400" b="1">
                <a:solidFill>
                  <a:srgbClr val="FFFF00"/>
                </a:solidFill>
                <a:latin typeface="Comic Sans MS" pitchFamily="66" charset="0"/>
              </a:defRPr>
            </a:lvl5pPr>
            <a:lvl6pPr marL="25146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6pPr>
            <a:lvl7pPr marL="29718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7pPr>
            <a:lvl8pPr marL="34290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8pPr>
            <a:lvl9pPr marL="38862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9pPr>
          </a:lstStyle>
          <a:p>
            <a:pPr eaLnBrk="1" hangingPunct="1">
              <a:lnSpc>
                <a:spcPct val="70000"/>
              </a:lnSpc>
              <a:spcBef>
                <a:spcPct val="50000"/>
              </a:spcBef>
            </a:pPr>
            <a:r>
              <a:rPr lang="en-US" altLang="en-US" sz="1600" u="sng" dirty="0">
                <a:solidFill>
                  <a:schemeClr val="tx1"/>
                </a:solidFill>
                <a:latin typeface="Arial" charset="0"/>
              </a:rPr>
              <a:t>Management</a:t>
            </a:r>
          </a:p>
          <a:p>
            <a:pPr eaLnBrk="1" hangingPunct="1">
              <a:lnSpc>
                <a:spcPct val="70000"/>
              </a:lnSpc>
              <a:spcBef>
                <a:spcPct val="50000"/>
              </a:spcBef>
            </a:pPr>
            <a:r>
              <a:rPr lang="en-US" altLang="en-US" dirty="0">
                <a:solidFill>
                  <a:schemeClr val="tx1"/>
                </a:solidFill>
                <a:latin typeface="Arial" charset="0"/>
              </a:rPr>
              <a:t>	</a:t>
            </a:r>
            <a:r>
              <a:rPr lang="en-US" altLang="en-US" dirty="0" smtClean="0">
                <a:solidFill>
                  <a:schemeClr val="tx1"/>
                </a:solidFill>
                <a:latin typeface="Arial" charset="0"/>
              </a:rPr>
              <a:t>Management Actions</a:t>
            </a:r>
            <a:endParaRPr lang="en-US" altLang="en-US" dirty="0">
              <a:solidFill>
                <a:schemeClr val="tx1"/>
              </a:solidFill>
              <a:latin typeface="Arial" charset="0"/>
            </a:endParaRPr>
          </a:p>
          <a:p>
            <a:pPr eaLnBrk="1" hangingPunct="1">
              <a:lnSpc>
                <a:spcPct val="70000"/>
              </a:lnSpc>
              <a:spcBef>
                <a:spcPct val="50000"/>
              </a:spcBef>
            </a:pPr>
            <a:r>
              <a:rPr lang="en-US" altLang="en-US" dirty="0">
                <a:solidFill>
                  <a:schemeClr val="tx1"/>
                </a:solidFill>
                <a:latin typeface="Arial" charset="0"/>
              </a:rPr>
              <a:t>	Trail Building</a:t>
            </a:r>
          </a:p>
          <a:p>
            <a:pPr eaLnBrk="1" hangingPunct="1">
              <a:lnSpc>
                <a:spcPct val="70000"/>
              </a:lnSpc>
              <a:spcBef>
                <a:spcPct val="50000"/>
              </a:spcBef>
            </a:pPr>
            <a:r>
              <a:rPr lang="en-US" altLang="en-US" dirty="0">
                <a:solidFill>
                  <a:schemeClr val="tx1"/>
                </a:solidFill>
                <a:latin typeface="Arial" charset="0"/>
              </a:rPr>
              <a:t>	Signing</a:t>
            </a:r>
          </a:p>
          <a:p>
            <a:pPr eaLnBrk="1" hangingPunct="1">
              <a:lnSpc>
                <a:spcPct val="70000"/>
              </a:lnSpc>
              <a:spcBef>
                <a:spcPct val="50000"/>
              </a:spcBef>
            </a:pPr>
            <a:r>
              <a:rPr lang="en-US" altLang="en-US" dirty="0">
                <a:solidFill>
                  <a:schemeClr val="tx1"/>
                </a:solidFill>
                <a:latin typeface="Arial" charset="0"/>
              </a:rPr>
              <a:t>	Visitor Patrols</a:t>
            </a:r>
          </a:p>
          <a:p>
            <a:pPr eaLnBrk="1" hangingPunct="1">
              <a:lnSpc>
                <a:spcPct val="70000"/>
              </a:lnSpc>
              <a:spcBef>
                <a:spcPct val="50000"/>
              </a:spcBef>
            </a:pPr>
            <a:r>
              <a:rPr lang="en-US" altLang="en-US" sz="1600" u="sng" dirty="0">
                <a:solidFill>
                  <a:schemeClr val="tx1"/>
                </a:solidFill>
                <a:latin typeface="Arial" charset="0"/>
              </a:rPr>
              <a:t>Administration</a:t>
            </a:r>
          </a:p>
          <a:p>
            <a:pPr eaLnBrk="1" hangingPunct="1">
              <a:lnSpc>
                <a:spcPct val="70000"/>
              </a:lnSpc>
              <a:spcBef>
                <a:spcPct val="50000"/>
              </a:spcBef>
            </a:pPr>
            <a:r>
              <a:rPr lang="en-US" altLang="en-US" dirty="0">
                <a:solidFill>
                  <a:schemeClr val="tx1"/>
                </a:solidFill>
                <a:latin typeface="Arial" charset="0"/>
              </a:rPr>
              <a:t>	</a:t>
            </a:r>
            <a:r>
              <a:rPr lang="en-US" altLang="en-US" dirty="0" smtClean="0">
                <a:solidFill>
                  <a:schemeClr val="tx1"/>
                </a:solidFill>
                <a:latin typeface="Arial" charset="0"/>
              </a:rPr>
              <a:t>Allowable Uses</a:t>
            </a:r>
            <a:endParaRPr lang="en-US" altLang="en-US" dirty="0">
              <a:solidFill>
                <a:schemeClr val="tx1"/>
              </a:solidFill>
              <a:latin typeface="Arial" charset="0"/>
            </a:endParaRPr>
          </a:p>
          <a:p>
            <a:pPr eaLnBrk="1" hangingPunct="1">
              <a:lnSpc>
                <a:spcPct val="70000"/>
              </a:lnSpc>
              <a:spcBef>
                <a:spcPct val="50000"/>
              </a:spcBef>
            </a:pPr>
            <a:r>
              <a:rPr lang="en-US" altLang="en-US" dirty="0">
                <a:solidFill>
                  <a:schemeClr val="tx1"/>
                </a:solidFill>
                <a:latin typeface="Arial" charset="0"/>
              </a:rPr>
              <a:t>	Visitor Limits</a:t>
            </a:r>
          </a:p>
          <a:p>
            <a:pPr eaLnBrk="1" hangingPunct="1">
              <a:lnSpc>
                <a:spcPct val="70000"/>
              </a:lnSpc>
              <a:spcBef>
                <a:spcPct val="50000"/>
              </a:spcBef>
            </a:pPr>
            <a:r>
              <a:rPr lang="en-US" altLang="en-US" dirty="0">
                <a:solidFill>
                  <a:schemeClr val="tx1"/>
                </a:solidFill>
                <a:latin typeface="Arial" charset="0"/>
              </a:rPr>
              <a:t>	Budget Duties</a:t>
            </a:r>
          </a:p>
          <a:p>
            <a:pPr eaLnBrk="1" hangingPunct="1">
              <a:lnSpc>
                <a:spcPct val="85000"/>
              </a:lnSpc>
              <a:spcBef>
                <a:spcPct val="50000"/>
              </a:spcBef>
            </a:pPr>
            <a:r>
              <a:rPr lang="en-US" altLang="en-US" sz="1600" u="sng" dirty="0">
                <a:solidFill>
                  <a:schemeClr val="tx1"/>
                </a:solidFill>
                <a:latin typeface="Arial" charset="0"/>
              </a:rPr>
              <a:t>Marketing / Education</a:t>
            </a:r>
          </a:p>
          <a:p>
            <a:pPr eaLnBrk="1" hangingPunct="1">
              <a:lnSpc>
                <a:spcPct val="70000"/>
              </a:lnSpc>
              <a:spcBef>
                <a:spcPct val="50000"/>
              </a:spcBef>
            </a:pPr>
            <a:r>
              <a:rPr lang="en-US" altLang="en-US" dirty="0">
                <a:solidFill>
                  <a:schemeClr val="tx1"/>
                </a:solidFill>
                <a:latin typeface="Arial" charset="0"/>
              </a:rPr>
              <a:t>	Naturalist Program</a:t>
            </a:r>
          </a:p>
          <a:p>
            <a:pPr eaLnBrk="1" hangingPunct="1">
              <a:lnSpc>
                <a:spcPct val="70000"/>
              </a:lnSpc>
              <a:spcBef>
                <a:spcPct val="50000"/>
              </a:spcBef>
            </a:pPr>
            <a:r>
              <a:rPr lang="en-US" altLang="en-US" dirty="0">
                <a:solidFill>
                  <a:schemeClr val="tx1"/>
                </a:solidFill>
                <a:latin typeface="Arial" charset="0"/>
              </a:rPr>
              <a:t>	Brochures</a:t>
            </a:r>
          </a:p>
          <a:p>
            <a:pPr eaLnBrk="1" hangingPunct="1">
              <a:lnSpc>
                <a:spcPct val="70000"/>
              </a:lnSpc>
              <a:spcBef>
                <a:spcPct val="50000"/>
              </a:spcBef>
            </a:pPr>
            <a:r>
              <a:rPr lang="en-US" altLang="en-US" sz="1600" u="sng" dirty="0">
                <a:solidFill>
                  <a:schemeClr val="tx1"/>
                </a:solidFill>
                <a:latin typeface="Arial" charset="0"/>
              </a:rPr>
              <a:t>Monitoring</a:t>
            </a:r>
          </a:p>
          <a:p>
            <a:pPr eaLnBrk="1" hangingPunct="1">
              <a:lnSpc>
                <a:spcPct val="70000"/>
              </a:lnSpc>
              <a:spcBef>
                <a:spcPct val="50000"/>
              </a:spcBef>
            </a:pPr>
            <a:r>
              <a:rPr lang="en-US" altLang="en-US" dirty="0">
                <a:solidFill>
                  <a:schemeClr val="tx1"/>
                </a:solidFill>
                <a:latin typeface="Arial" charset="0"/>
              </a:rPr>
              <a:t>	LAC</a:t>
            </a:r>
          </a:p>
          <a:p>
            <a:pPr eaLnBrk="1" hangingPunct="1">
              <a:lnSpc>
                <a:spcPct val="70000"/>
              </a:lnSpc>
              <a:spcBef>
                <a:spcPct val="50000"/>
              </a:spcBef>
            </a:pPr>
            <a:endParaRPr lang="en-US" altLang="en-US" dirty="0">
              <a:solidFill>
                <a:schemeClr val="tx1"/>
              </a:solidFill>
              <a:latin typeface="Arial" charset="0"/>
            </a:endParaRPr>
          </a:p>
          <a:p>
            <a:pPr eaLnBrk="1" hangingPunct="1">
              <a:lnSpc>
                <a:spcPct val="70000"/>
              </a:lnSpc>
              <a:spcBef>
                <a:spcPct val="50000"/>
              </a:spcBef>
            </a:pPr>
            <a:endParaRPr lang="en-US" altLang="en-US" sz="1600" dirty="0">
              <a:solidFill>
                <a:schemeClr val="tx1"/>
              </a:solidFill>
              <a:latin typeface="Arial" charset="0"/>
            </a:endParaRPr>
          </a:p>
        </p:txBody>
      </p:sp>
      <p:sp>
        <p:nvSpPr>
          <p:cNvPr id="620567" name="AutoShape 23"/>
          <p:cNvSpPr>
            <a:spLocks noChangeArrowheads="1"/>
          </p:cNvSpPr>
          <p:nvPr/>
        </p:nvSpPr>
        <p:spPr bwMode="auto">
          <a:xfrm rot="20937570">
            <a:off x="1368992" y="3374883"/>
            <a:ext cx="1216025" cy="1035328"/>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19050" algn="ctr">
            <a:noFill/>
            <a:miter lim="800000"/>
            <a:headEnd/>
            <a:tailEnd/>
          </a:ln>
          <a:effectLst/>
        </p:spPr>
        <p:txBody>
          <a:bodyPr wrap="none" anchor="ctr"/>
          <a:lstStyle/>
          <a:p>
            <a:pPr>
              <a:defRPr/>
            </a:pPr>
            <a:endParaRPr lang="en-US">
              <a:effectLst>
                <a:outerShdw blurRad="38100" dist="38100" dir="2700000" algn="tl">
                  <a:srgbClr val="000000">
                    <a:alpha val="43137"/>
                  </a:srgbClr>
                </a:outerShdw>
              </a:effectLst>
            </a:endParaRPr>
          </a:p>
        </p:txBody>
      </p:sp>
      <p:sp>
        <p:nvSpPr>
          <p:cNvPr id="26645" name="WordArt 24"/>
          <p:cNvSpPr>
            <a:spLocks noChangeArrowheads="1" noChangeShapeType="1" noTextEdit="1"/>
          </p:cNvSpPr>
          <p:nvPr/>
        </p:nvSpPr>
        <p:spPr bwMode="auto">
          <a:xfrm>
            <a:off x="1591753" y="3529478"/>
            <a:ext cx="806338" cy="288142"/>
          </a:xfrm>
          <a:prstGeom prst="rect">
            <a:avLst/>
          </a:prstGeom>
        </p:spPr>
        <p:txBody>
          <a:bodyPr wrap="none" fromWordArt="1">
            <a:prstTxWarp prst="textArchUp">
              <a:avLst/>
            </a:prstTxWarp>
          </a:bodyPr>
          <a:lstStyle/>
          <a:p>
            <a:pPr algn="ct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a:cs typeface="Arial"/>
              </a:rPr>
              <a:t>I</a:t>
            </a:r>
            <a:r>
              <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rPr>
              <a:t>nteract </a:t>
            </a:r>
            <a:r>
              <a:rPr lang="en-US" sz="3600" kern="1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rPr>
              <a:t>with</a:t>
            </a:r>
            <a:endParaRPr lang="en-US" sz="3600" kern="1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j-lt"/>
              <a:cs typeface="Arial"/>
            </a:endParaRPr>
          </a:p>
        </p:txBody>
      </p:sp>
      <p:pic>
        <p:nvPicPr>
          <p:cNvPr id="26643" name="Picture 25" descr="mcneil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4600" y="990600"/>
            <a:ext cx="2286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p:cNvSpPr txBox="1"/>
          <p:nvPr/>
        </p:nvSpPr>
        <p:spPr>
          <a:xfrm>
            <a:off x="4930515" y="6331577"/>
            <a:ext cx="2308485" cy="323165"/>
          </a:xfrm>
          <a:prstGeom prst="rect">
            <a:avLst/>
          </a:prstGeom>
          <a:noFill/>
        </p:spPr>
        <p:txBody>
          <a:bodyPr wrap="square" rtlCol="0">
            <a:spAutoFit/>
          </a:bodyPr>
          <a:lstStyle/>
          <a:p>
            <a:r>
              <a:rPr lang="en-US" sz="1500" dirty="0" smtClean="0">
                <a:solidFill>
                  <a:schemeClr val="accent4">
                    <a:lumMod val="75000"/>
                  </a:schemeClr>
                </a:solidFill>
              </a:rPr>
              <a:t>Handbook Page I-2</a:t>
            </a:r>
            <a:endParaRPr lang="en-US" sz="1500" dirty="0">
              <a:solidFill>
                <a:schemeClr val="accent4">
                  <a:lumMod val="75000"/>
                </a:schemeClr>
              </a:solidFill>
            </a:endParaRPr>
          </a:p>
        </p:txBody>
      </p:sp>
    </p:spTree>
    <p:extLst>
      <p:ext uri="{BB962C8B-B14F-4D97-AF65-F5344CB8AC3E}">
        <p14:creationId xmlns:p14="http://schemas.microsoft.com/office/powerpoint/2010/main" val="15335731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37"/>
          <p:cNvSpPr>
            <a:spLocks noChangeArrowheads="1"/>
          </p:cNvSpPr>
          <p:nvPr/>
        </p:nvSpPr>
        <p:spPr bwMode="auto">
          <a:xfrm>
            <a:off x="521569" y="708351"/>
            <a:ext cx="7924800" cy="2142573"/>
          </a:xfrm>
          <a:prstGeom prst="rect">
            <a:avLst/>
          </a:prstGeom>
          <a:gradFill rotWithShape="1">
            <a:gsLst>
              <a:gs pos="0">
                <a:srgbClr val="FFEFD1"/>
              </a:gs>
              <a:gs pos="64999">
                <a:srgbClr val="F0EBD5"/>
              </a:gs>
              <a:gs pos="100000">
                <a:srgbClr val="D1C39F"/>
              </a:gs>
            </a:gsLst>
            <a:path path="shape">
              <a:fillToRect l="50000" t="50000" r="50000" b="50000"/>
            </a:path>
          </a:gradFill>
          <a:ln>
            <a:noFill/>
          </a:ln>
          <a:effectLst>
            <a:glow rad="228600">
              <a:schemeClr val="accent5">
                <a:satMod val="175000"/>
                <a:alpha val="40000"/>
              </a:schemeClr>
            </a:glo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sp>
        <p:nvSpPr>
          <p:cNvPr id="584707" name="Text Box 3"/>
          <p:cNvSpPr txBox="1">
            <a:spLocks noChangeArrowheads="1"/>
          </p:cNvSpPr>
          <p:nvPr/>
        </p:nvSpPr>
        <p:spPr bwMode="auto">
          <a:xfrm>
            <a:off x="304801" y="3055203"/>
            <a:ext cx="8839199" cy="492443"/>
          </a:xfrm>
          <a:prstGeom prst="rect">
            <a:avLst/>
          </a:prstGeom>
          <a:noFill/>
          <a:ln w="9525">
            <a:noFill/>
            <a:miter lim="800000"/>
            <a:headEnd/>
            <a:tailEnd/>
          </a:ln>
          <a:effectLst/>
        </p:spPr>
        <p:txBody>
          <a:bodyPr wrap="square">
            <a:spAutoFit/>
          </a:bodyPr>
          <a:lstStyle/>
          <a:p>
            <a:pPr>
              <a:defRPr/>
            </a:pPr>
            <a:r>
              <a:rPr lang="en-US" sz="2200" dirty="0" smtClean="0">
                <a:effectLst>
                  <a:outerShdw blurRad="38100" dist="38100" dir="2700000" algn="tl">
                    <a:srgbClr val="000000">
                      <a:alpha val="43137"/>
                    </a:srgbClr>
                  </a:outerShdw>
                </a:effectLst>
              </a:rPr>
              <a:t>OFM offers </a:t>
            </a:r>
            <a:r>
              <a:rPr lang="en-US" sz="2200" dirty="0">
                <a:effectLst>
                  <a:outerShdw blurRad="38100" dist="38100" dir="2700000" algn="tl">
                    <a:srgbClr val="000000">
                      <a:alpha val="43137"/>
                    </a:srgbClr>
                  </a:outerShdw>
                </a:effectLst>
              </a:rPr>
              <a:t>a useful </a:t>
            </a:r>
            <a:r>
              <a:rPr lang="en-US" sz="2200" dirty="0" smtClean="0">
                <a:effectLst>
                  <a:outerShdw blurRad="38100" dist="38100" dir="2700000" algn="tl">
                    <a:srgbClr val="000000">
                      <a:alpha val="43137"/>
                    </a:srgbClr>
                  </a:outerShdw>
                </a:effectLst>
              </a:rPr>
              <a:t>framework </a:t>
            </a:r>
            <a:r>
              <a:rPr lang="en-US" sz="2200" dirty="0">
                <a:effectLst>
                  <a:outerShdw blurRad="38100" dist="38100" dir="2700000" algn="tl">
                    <a:srgbClr val="000000">
                      <a:alpha val="43137"/>
                    </a:srgbClr>
                  </a:outerShdw>
                </a:effectLst>
              </a:rPr>
              <a:t>for </a:t>
            </a:r>
            <a:r>
              <a:rPr lang="en-US" sz="2600" dirty="0">
                <a:effectLst>
                  <a:glow rad="101600">
                    <a:schemeClr val="accent4">
                      <a:satMod val="175000"/>
                      <a:alpha val="40000"/>
                    </a:schemeClr>
                  </a:glow>
                  <a:outerShdw blurRad="38100" dist="38100" dir="2700000" algn="tl">
                    <a:srgbClr val="000000">
                      <a:alpha val="43137"/>
                    </a:srgbClr>
                  </a:outerShdw>
                </a:effectLst>
              </a:rPr>
              <a:t>recreation </a:t>
            </a:r>
            <a:r>
              <a:rPr lang="en-US" sz="2600" dirty="0" smtClean="0">
                <a:effectLst>
                  <a:glow rad="101600">
                    <a:schemeClr val="accent4">
                      <a:satMod val="175000"/>
                      <a:alpha val="40000"/>
                    </a:schemeClr>
                  </a:glow>
                  <a:outerShdw blurRad="38100" dist="38100" dir="2700000" algn="tl">
                    <a:srgbClr val="000000">
                      <a:alpha val="43137"/>
                    </a:srgbClr>
                  </a:outerShdw>
                </a:effectLst>
              </a:rPr>
              <a:t>management </a:t>
            </a:r>
            <a:r>
              <a:rPr lang="en-US" sz="2200" dirty="0" smtClean="0">
                <a:effectLst>
                  <a:outerShdw blurRad="38100" dist="38100" dir="2700000" algn="tl">
                    <a:srgbClr val="000000">
                      <a:alpha val="43137"/>
                    </a:srgbClr>
                  </a:outerShdw>
                </a:effectLst>
              </a:rPr>
              <a:t>…</a:t>
            </a:r>
            <a:r>
              <a:rPr lang="en-US" sz="2600" dirty="0" smtClean="0">
                <a:effectLst>
                  <a:outerShdw blurRad="38100" dist="38100" dir="2700000" algn="tl">
                    <a:srgbClr val="000000">
                      <a:alpha val="43137"/>
                    </a:srgbClr>
                  </a:outerShdw>
                </a:effectLst>
              </a:rPr>
              <a:t> </a:t>
            </a:r>
            <a:endParaRPr lang="en-US" sz="2600" dirty="0">
              <a:effectLst>
                <a:outerShdw blurRad="38100" dist="38100" dir="2700000" algn="tl">
                  <a:srgbClr val="000000">
                    <a:alpha val="43137"/>
                  </a:srgbClr>
                </a:outerShdw>
              </a:effectLst>
            </a:endParaRPr>
          </a:p>
        </p:txBody>
      </p:sp>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43" name="Rectangle 42"/>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49" name="Group 48"/>
          <p:cNvGrpSpPr/>
          <p:nvPr/>
        </p:nvGrpSpPr>
        <p:grpSpPr>
          <a:xfrm>
            <a:off x="342901" y="685800"/>
            <a:ext cx="8458200" cy="2209800"/>
            <a:chOff x="457200" y="472212"/>
            <a:chExt cx="8458200" cy="2479935"/>
          </a:xfrm>
        </p:grpSpPr>
        <p:pic>
          <p:nvPicPr>
            <p:cNvPr id="5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1" name="Group 50"/>
            <p:cNvGrpSpPr/>
            <p:nvPr/>
          </p:nvGrpSpPr>
          <p:grpSpPr>
            <a:xfrm>
              <a:off x="457200" y="472381"/>
              <a:ext cx="6858000" cy="2479766"/>
              <a:chOff x="457200" y="472381"/>
              <a:chExt cx="6858000" cy="2479766"/>
            </a:xfrm>
          </p:grpSpPr>
          <p:pic>
            <p:nvPicPr>
              <p:cNvPr id="5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5" name="Right Arrow 5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56" name="Right Arrow 5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57" name="Right Arrow 5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Tree>
    <p:extLst>
      <p:ext uri="{BB962C8B-B14F-4D97-AF65-F5344CB8AC3E}">
        <p14:creationId xmlns:p14="http://schemas.microsoft.com/office/powerpoint/2010/main" val="5813569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3"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sp>
        <p:nvSpPr>
          <p:cNvPr id="4" name="TextBox 3"/>
          <p:cNvSpPr txBox="1"/>
          <p:nvPr/>
        </p:nvSpPr>
        <p:spPr>
          <a:xfrm>
            <a:off x="3" y="609600"/>
            <a:ext cx="9131298" cy="1123384"/>
          </a:xfrm>
          <a:prstGeom prst="rect">
            <a:avLst/>
          </a:prstGeom>
          <a:noFill/>
        </p:spPr>
        <p:txBody>
          <a:bodyPr wrap="square" rtlCol="0">
            <a:spAutoFit/>
          </a:bodyPr>
          <a:lstStyle/>
          <a:p>
            <a:pPr algn="ctr"/>
            <a:r>
              <a:rPr lang="en-US" sz="2300" b="1" dirty="0" smtClean="0">
                <a:effectLst>
                  <a:outerShdw blurRad="38100" dist="38100" dir="2700000" algn="tl">
                    <a:srgbClr val="000000">
                      <a:alpha val="43137"/>
                    </a:srgbClr>
                  </a:outerShdw>
                </a:effectLst>
              </a:rPr>
              <a:t>Land use plan decisions for public lands fall into two categories </a:t>
            </a:r>
          </a:p>
          <a:p>
            <a:pPr algn="ctr"/>
            <a:endParaRPr lang="en-US" sz="1200" dirty="0" smtClean="0"/>
          </a:p>
          <a:p>
            <a:pPr algn="ctr"/>
            <a:endParaRPr lang="en-US" sz="1200" u="sng" dirty="0" smtClean="0"/>
          </a:p>
          <a:p>
            <a:pPr algn="ctr"/>
            <a:endParaRPr lang="en-US" sz="2000" dirty="0"/>
          </a:p>
        </p:txBody>
      </p:sp>
      <p:sp>
        <p:nvSpPr>
          <p:cNvPr id="5" name="Rectangle 4"/>
          <p:cNvSpPr/>
          <p:nvPr/>
        </p:nvSpPr>
        <p:spPr>
          <a:xfrm>
            <a:off x="2" y="1066800"/>
            <a:ext cx="9131298" cy="307777"/>
          </a:xfrm>
          <a:prstGeom prst="rect">
            <a:avLst/>
          </a:prstGeom>
        </p:spPr>
        <p:txBody>
          <a:bodyPr wrap="square">
            <a:spAutoFit/>
          </a:bodyPr>
          <a:lstStyle/>
          <a:p>
            <a:pPr algn="ctr"/>
            <a:r>
              <a:rPr lang="en-US" sz="1400" dirty="0" smtClean="0"/>
              <a:t>BLM H-1601-1 </a:t>
            </a:r>
            <a:r>
              <a:rPr lang="en-US" sz="1400" dirty="0"/>
              <a:t>— LAND USE PLANNING </a:t>
            </a:r>
            <a:r>
              <a:rPr lang="en-US" sz="1400" dirty="0" smtClean="0"/>
              <a:t>HANDBOOK - Page 13 </a:t>
            </a:r>
            <a:endParaRPr lang="en-US" sz="1400" dirty="0"/>
          </a:p>
        </p:txBody>
      </p:sp>
      <p:grpSp>
        <p:nvGrpSpPr>
          <p:cNvPr id="28" name="Group 27"/>
          <p:cNvGrpSpPr/>
          <p:nvPr/>
        </p:nvGrpSpPr>
        <p:grpSpPr>
          <a:xfrm>
            <a:off x="5257800" y="1524000"/>
            <a:ext cx="1878973" cy="1928048"/>
            <a:chOff x="5361013" y="1729552"/>
            <a:chExt cx="1878973" cy="1928048"/>
          </a:xfrm>
        </p:grpSpPr>
        <p:sp>
          <p:nvSpPr>
            <p:cNvPr id="25" name="Rounded Rectangle 24"/>
            <p:cNvSpPr/>
            <p:nvPr/>
          </p:nvSpPr>
          <p:spPr>
            <a:xfrm>
              <a:off x="5361013" y="1729552"/>
              <a:ext cx="1818117" cy="1928048"/>
            </a:xfrm>
            <a:prstGeom prst="roundRect">
              <a:avLst/>
            </a:prstGeom>
            <a:solidFill>
              <a:srgbClr val="FFFF00"/>
            </a:solidFill>
            <a:ln>
              <a:solidFill>
                <a:srgbClr val="FFFF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5361013" y="1913836"/>
              <a:ext cx="1878973" cy="1200329"/>
            </a:xfrm>
            <a:prstGeom prst="rect">
              <a:avLst/>
            </a:prstGeom>
            <a:noFill/>
          </p:spPr>
          <p:txBody>
            <a:bodyPr wrap="square" rtlCol="0">
              <a:spAutoFit/>
            </a:bodyPr>
            <a:lstStyle/>
            <a:p>
              <a:pPr algn="ctr"/>
              <a:r>
                <a:rPr lang="en-US" b="1" dirty="0">
                  <a:solidFill>
                    <a:schemeClr val="bg1"/>
                  </a:solidFill>
                </a:rPr>
                <a:t>Desired </a:t>
              </a:r>
              <a:r>
                <a:rPr lang="en-US" b="1" dirty="0" smtClean="0">
                  <a:solidFill>
                    <a:schemeClr val="bg1"/>
                  </a:solidFill>
                </a:rPr>
                <a:t>Outcomes </a:t>
              </a:r>
            </a:p>
            <a:p>
              <a:pPr algn="ctr"/>
              <a:r>
                <a:rPr lang="en-US" dirty="0" smtClean="0">
                  <a:solidFill>
                    <a:schemeClr val="accent5">
                      <a:lumMod val="50000"/>
                    </a:schemeClr>
                  </a:solidFill>
                </a:rPr>
                <a:t>(goals </a:t>
              </a:r>
              <a:r>
                <a:rPr lang="en-US" dirty="0">
                  <a:solidFill>
                    <a:schemeClr val="accent5">
                      <a:lumMod val="50000"/>
                    </a:schemeClr>
                  </a:solidFill>
                </a:rPr>
                <a:t>and objectives) </a:t>
              </a:r>
              <a:endParaRPr lang="en-US" b="1" dirty="0">
                <a:solidFill>
                  <a:schemeClr val="accent5">
                    <a:lumMod val="50000"/>
                  </a:schemeClr>
                </a:solidFill>
              </a:endParaRPr>
            </a:p>
          </p:txBody>
        </p:sp>
      </p:grpSp>
      <p:grpSp>
        <p:nvGrpSpPr>
          <p:cNvPr id="27" name="Group 26"/>
          <p:cNvGrpSpPr/>
          <p:nvPr/>
        </p:nvGrpSpPr>
        <p:grpSpPr>
          <a:xfrm>
            <a:off x="2209800" y="1500952"/>
            <a:ext cx="1828799" cy="1928048"/>
            <a:chOff x="2286000" y="1729552"/>
            <a:chExt cx="1828799" cy="1928048"/>
          </a:xfrm>
        </p:grpSpPr>
        <p:sp>
          <p:nvSpPr>
            <p:cNvPr id="22" name="Rounded Rectangle 21"/>
            <p:cNvSpPr/>
            <p:nvPr/>
          </p:nvSpPr>
          <p:spPr>
            <a:xfrm>
              <a:off x="2296682" y="1729552"/>
              <a:ext cx="1818117" cy="1928048"/>
            </a:xfrm>
            <a:prstGeom prst="roundRect">
              <a:avLst/>
            </a:prstGeom>
            <a:solidFill>
              <a:srgbClr val="66CCFF"/>
            </a:solidFill>
            <a:ln>
              <a:solidFill>
                <a:srgbClr val="66CCFF"/>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286000" y="1884953"/>
              <a:ext cx="1818117" cy="1569660"/>
            </a:xfrm>
            <a:prstGeom prst="rect">
              <a:avLst/>
            </a:prstGeom>
          </p:spPr>
          <p:txBody>
            <a:bodyPr wrap="square">
              <a:spAutoFit/>
            </a:bodyPr>
            <a:lstStyle/>
            <a:p>
              <a:pPr algn="ctr"/>
              <a:r>
                <a:rPr lang="en-US" sz="1600" b="1" dirty="0">
                  <a:solidFill>
                    <a:schemeClr val="bg1"/>
                  </a:solidFill>
                </a:rPr>
                <a:t>Allowable Uses and Management Actions</a:t>
              </a:r>
              <a:r>
                <a:rPr lang="en-US" sz="1600" dirty="0">
                  <a:solidFill>
                    <a:schemeClr val="bg1"/>
                  </a:solidFill>
                </a:rPr>
                <a:t> </a:t>
              </a:r>
              <a:r>
                <a:rPr lang="en-US" sz="1600" dirty="0">
                  <a:solidFill>
                    <a:schemeClr val="accent5">
                      <a:lumMod val="50000"/>
                    </a:schemeClr>
                  </a:solidFill>
                </a:rPr>
                <a:t>(anticipated to achieve desired outcomes)</a:t>
              </a:r>
            </a:p>
          </p:txBody>
        </p:sp>
      </p:grpSp>
      <p:sp>
        <p:nvSpPr>
          <p:cNvPr id="26" name="Right Arrow 25"/>
          <p:cNvSpPr/>
          <p:nvPr/>
        </p:nvSpPr>
        <p:spPr bwMode="auto">
          <a:xfrm rot="10800000">
            <a:off x="4267200" y="2209800"/>
            <a:ext cx="669548" cy="570357"/>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nvGrpSpPr>
          <p:cNvPr id="9" name="Group 8"/>
          <p:cNvGrpSpPr/>
          <p:nvPr/>
        </p:nvGrpSpPr>
        <p:grpSpPr>
          <a:xfrm>
            <a:off x="0" y="3733800"/>
            <a:ext cx="9131298" cy="2895600"/>
            <a:chOff x="0" y="3733800"/>
            <a:chExt cx="9131298" cy="2895600"/>
          </a:xfrm>
        </p:grpSpPr>
        <p:sp>
          <p:nvSpPr>
            <p:cNvPr id="29" name="TextBox 28"/>
            <p:cNvSpPr txBox="1"/>
            <p:nvPr/>
          </p:nvSpPr>
          <p:spPr>
            <a:xfrm>
              <a:off x="0" y="3733800"/>
              <a:ext cx="9131298" cy="446276"/>
            </a:xfrm>
            <a:prstGeom prst="rect">
              <a:avLst/>
            </a:prstGeom>
            <a:noFill/>
          </p:spPr>
          <p:txBody>
            <a:bodyPr wrap="square" rtlCol="0">
              <a:spAutoFit/>
            </a:bodyPr>
            <a:lstStyle/>
            <a:p>
              <a:pPr algn="ctr"/>
              <a:r>
                <a:rPr lang="en-US" sz="2300" b="1" dirty="0">
                  <a:effectLst>
                    <a:outerShdw blurRad="38100" dist="38100" dir="2700000" algn="tl">
                      <a:srgbClr val="000000">
                        <a:alpha val="43137"/>
                      </a:srgbClr>
                    </a:outerShdw>
                  </a:effectLst>
                </a:rPr>
                <a:t>Application of OFM to Land Use Planning for Recreation</a:t>
              </a:r>
              <a:endParaRPr lang="en-US" sz="2300" dirty="0">
                <a:effectLst>
                  <a:outerShdw blurRad="38100" dist="38100" dir="2700000" algn="tl">
                    <a:srgbClr val="000000">
                      <a:alpha val="43137"/>
                    </a:srgbClr>
                  </a:outerShdw>
                </a:effectLst>
              </a:endParaRPr>
            </a:p>
          </p:txBody>
        </p:sp>
        <p:grpSp>
          <p:nvGrpSpPr>
            <p:cNvPr id="10" name="Group 9"/>
            <p:cNvGrpSpPr/>
            <p:nvPr/>
          </p:nvGrpSpPr>
          <p:grpSpPr>
            <a:xfrm>
              <a:off x="321129" y="4419600"/>
              <a:ext cx="8458200" cy="2209800"/>
              <a:chOff x="321129" y="4419600"/>
              <a:chExt cx="8458200" cy="2209800"/>
            </a:xfrm>
          </p:grpSpPr>
          <p:sp>
            <p:nvSpPr>
              <p:cNvPr id="31" name="Rectangle 37"/>
              <p:cNvSpPr>
                <a:spLocks noChangeArrowheads="1"/>
              </p:cNvSpPr>
              <p:nvPr/>
            </p:nvSpPr>
            <p:spPr bwMode="auto">
              <a:xfrm>
                <a:off x="847687" y="4439302"/>
                <a:ext cx="7686713" cy="2113898"/>
              </a:xfrm>
              <a:prstGeom prst="rect">
                <a:avLst/>
              </a:prstGeom>
              <a:gradFill rotWithShape="1">
                <a:gsLst>
                  <a:gs pos="0">
                    <a:srgbClr val="9900CC"/>
                  </a:gs>
                  <a:gs pos="64999">
                    <a:srgbClr val="F0EBD5"/>
                  </a:gs>
                  <a:gs pos="100000">
                    <a:srgbClr val="9900FF"/>
                  </a:gs>
                </a:gsLst>
                <a:path path="shape">
                  <a:fillToRect l="50000" t="50000" r="50000" b="50000"/>
                </a:path>
              </a:gradFill>
              <a:ln>
                <a:noFill/>
              </a:ln>
              <a:effectLst>
                <a:glow rad="228600">
                  <a:schemeClr val="accent5">
                    <a:satMod val="175000"/>
                    <a:alpha val="40000"/>
                  </a:schemeClr>
                </a:glow>
              </a:effectLst>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grpSp>
            <p:nvGrpSpPr>
              <p:cNvPr id="32" name="Group 31"/>
              <p:cNvGrpSpPr/>
              <p:nvPr/>
            </p:nvGrpSpPr>
            <p:grpSpPr>
              <a:xfrm>
                <a:off x="321129" y="4419600"/>
                <a:ext cx="8458200" cy="2209800"/>
                <a:chOff x="457200" y="472212"/>
                <a:chExt cx="8458200" cy="2479935"/>
              </a:xfrm>
            </p:grpSpPr>
            <p:pic>
              <p:nvPicPr>
                <p:cNvPr id="3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4" name="Group 33"/>
                <p:cNvGrpSpPr/>
                <p:nvPr/>
              </p:nvGrpSpPr>
              <p:grpSpPr>
                <a:xfrm>
                  <a:off x="2040994" y="472212"/>
                  <a:ext cx="6874406" cy="2469218"/>
                  <a:chOff x="2040994" y="472212"/>
                  <a:chExt cx="6874406" cy="2469218"/>
                </a:xfrm>
              </p:grpSpPr>
              <p:pic>
                <p:nvPicPr>
                  <p:cNvPr id="3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8" name="Right Arrow 37"/>
                  <p:cNvSpPr/>
                  <p:nvPr/>
                </p:nvSpPr>
                <p:spPr bwMode="auto">
                  <a:xfrm rot="10800000">
                    <a:off x="2040994" y="1371015"/>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39" name="Right Arrow 38"/>
                  <p:cNvSpPr/>
                  <p:nvPr/>
                </p:nvSpPr>
                <p:spPr bwMode="auto">
                  <a:xfrm rot="10800000">
                    <a:off x="4332514" y="1386781"/>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40" name="Right Arrow 39"/>
                  <p:cNvSpPr/>
                  <p:nvPr/>
                </p:nvSpPr>
                <p:spPr bwMode="auto">
                  <a:xfrm rot="10800000">
                    <a:off x="6623881" y="1408553"/>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grpSp>
      </p:grpSp>
      <p:sp>
        <p:nvSpPr>
          <p:cNvPr id="41" name="Right Arrow 40"/>
          <p:cNvSpPr/>
          <p:nvPr/>
        </p:nvSpPr>
        <p:spPr bwMode="auto">
          <a:xfrm rot="10800000">
            <a:off x="4276687" y="2209801"/>
            <a:ext cx="669548" cy="570357"/>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Tree>
    <p:extLst>
      <p:ext uri="{BB962C8B-B14F-4D97-AF65-F5344CB8AC3E}">
        <p14:creationId xmlns:p14="http://schemas.microsoft.com/office/powerpoint/2010/main" val="33398617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xit" presetSubtype="0" repeatCount="indefinite" fill="hold" grpId="0" nodeType="withEffect">
                                  <p:stCondLst>
                                    <p:cond delay="0"/>
                                  </p:stCondLst>
                                  <p:endCondLst>
                                    <p:cond evt="onNext" delay="0">
                                      <p:tgtEl>
                                        <p:sldTgt/>
                                      </p:tgtEl>
                                    </p:cond>
                                  </p:endCondLst>
                                  <p:childTnLst>
                                    <p:animEffect transition="out" filter="fade">
                                      <p:cBhvr>
                                        <p:cTn id="6" dur="2000"/>
                                        <p:tgtEl>
                                          <p:spTgt spid="26"/>
                                        </p:tgtEl>
                                      </p:cBhvr>
                                    </p:animEffect>
                                    <p:anim calcmode="lin" valueType="num">
                                      <p:cBhvr>
                                        <p:cTn id="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26"/>
                                        </p:tgtEl>
                                        <p:attrNameLst>
                                          <p:attrName>ppt_h</p:attrName>
                                        </p:attrNameLst>
                                      </p:cBhvr>
                                      <p:tavLst>
                                        <p:tav tm="0">
                                          <p:val>
                                            <p:strVal val="ppt_h"/>
                                          </p:val>
                                        </p:tav>
                                        <p:tav tm="100000">
                                          <p:val>
                                            <p:strVal val="ppt_h"/>
                                          </p:val>
                                        </p:tav>
                                      </p:tavLst>
                                    </p:anim>
                                    <p:set>
                                      <p:cBhvr>
                                        <p:cTn id="9" dur="1" fill="hold">
                                          <p:stCondLst>
                                            <p:cond delay="1999"/>
                                          </p:stCondLst>
                                        </p:cTn>
                                        <p:tgtEl>
                                          <p:spTgt spid="2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endCondLst>
                                    <p:cond evt="onNext" delay="0">
                                      <p:tgtEl>
                                        <p:sldTgt/>
                                      </p:tgtEl>
                                    </p:cond>
                                  </p:endCondLst>
                                  <p:childTnLst>
                                    <p:set>
                                      <p:cBhvr>
                                        <p:cTn id="13" dur="1" fill="hold">
                                          <p:stCondLst>
                                            <p:cond delay="0"/>
                                          </p:stCondLst>
                                        </p:cTn>
                                        <p:tgtEl>
                                          <p:spTgt spid="4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fltVal val="0"/>
                                          </p:val>
                                        </p:tav>
                                        <p:tav tm="100000">
                                          <p:val>
                                            <p:strVal val="#ppt_w"/>
                                          </p:val>
                                        </p:tav>
                                      </p:tavLst>
                                    </p:anim>
                                    <p:anim calcmode="lin" valueType="num">
                                      <p:cBhvr>
                                        <p:cTn id="19" dur="1000" fill="hold"/>
                                        <p:tgtEl>
                                          <p:spTgt spid="9"/>
                                        </p:tgtEl>
                                        <p:attrNameLst>
                                          <p:attrName>ppt_h</p:attrName>
                                        </p:attrNameLst>
                                      </p:cBhvr>
                                      <p:tavLst>
                                        <p:tav tm="0">
                                          <p:val>
                                            <p:fltVal val="0"/>
                                          </p:val>
                                        </p:tav>
                                        <p:tav tm="100000">
                                          <p:val>
                                            <p:strVal val="#ppt_h"/>
                                          </p:val>
                                        </p:tav>
                                      </p:tavLst>
                                    </p:anim>
                                    <p:anim calcmode="lin" valueType="num">
                                      <p:cBhvr>
                                        <p:cTn id="20" dur="1000" fill="hold"/>
                                        <p:tgtEl>
                                          <p:spTgt spid="9"/>
                                        </p:tgtEl>
                                        <p:attrNameLst>
                                          <p:attrName>style.rotation</p:attrName>
                                        </p:attrNameLst>
                                      </p:cBhvr>
                                      <p:tavLst>
                                        <p:tav tm="0">
                                          <p:val>
                                            <p:fltVal val="90"/>
                                          </p:val>
                                        </p:tav>
                                        <p:tav tm="100000">
                                          <p:val>
                                            <p:fltVal val="0"/>
                                          </p:val>
                                        </p:tav>
                                      </p:tavLst>
                                    </p:anim>
                                    <p:animEffect transition="in" filter="fade">
                                      <p:cBhvr>
                                        <p:cTn id="2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41"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43" name="Rectangle 42"/>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2" name="Group 1"/>
          <p:cNvGrpSpPr/>
          <p:nvPr/>
        </p:nvGrpSpPr>
        <p:grpSpPr>
          <a:xfrm>
            <a:off x="321129" y="3791563"/>
            <a:ext cx="8458200" cy="2209800"/>
            <a:chOff x="321129" y="3791563"/>
            <a:chExt cx="8458200" cy="2209800"/>
          </a:xfrm>
        </p:grpSpPr>
        <p:sp>
          <p:nvSpPr>
            <p:cNvPr id="28" name="Rectangle 37"/>
            <p:cNvSpPr>
              <a:spLocks noChangeArrowheads="1"/>
            </p:cNvSpPr>
            <p:nvPr/>
          </p:nvSpPr>
          <p:spPr bwMode="auto">
            <a:xfrm>
              <a:off x="847687" y="3829702"/>
              <a:ext cx="7924800" cy="2113898"/>
            </a:xfrm>
            <a:prstGeom prst="rect">
              <a:avLst/>
            </a:prstGeom>
            <a:gradFill rotWithShape="1">
              <a:gsLst>
                <a:gs pos="0">
                  <a:srgbClr val="9900CC"/>
                </a:gs>
                <a:gs pos="64999">
                  <a:srgbClr val="F0EBD5"/>
                </a:gs>
                <a:gs pos="100000">
                  <a:srgbClr val="9900FF"/>
                </a:gs>
              </a:gsLst>
              <a:path path="shape">
                <a:fillToRect l="50000" t="50000" r="50000" b="50000"/>
              </a:path>
            </a:gradFill>
            <a:ln>
              <a:noFill/>
            </a:ln>
            <a:effectLst>
              <a:glow rad="228600">
                <a:schemeClr val="accent5">
                  <a:satMod val="175000"/>
                  <a:alpha val="40000"/>
                </a:schemeClr>
              </a:glow>
            </a:effectLst>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grpSp>
          <p:nvGrpSpPr>
            <p:cNvPr id="58" name="Group 57"/>
            <p:cNvGrpSpPr/>
            <p:nvPr/>
          </p:nvGrpSpPr>
          <p:grpSpPr>
            <a:xfrm>
              <a:off x="321129" y="3791563"/>
              <a:ext cx="8458200" cy="2209800"/>
              <a:chOff x="457200" y="472212"/>
              <a:chExt cx="8458200" cy="2479935"/>
            </a:xfrm>
          </p:grpSpPr>
          <p:pic>
            <p:nvPicPr>
              <p:cNvPr id="5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0" name="Group 59"/>
              <p:cNvGrpSpPr/>
              <p:nvPr/>
            </p:nvGrpSpPr>
            <p:grpSpPr>
              <a:xfrm>
                <a:off x="2040994" y="472212"/>
                <a:ext cx="6874406" cy="2469218"/>
                <a:chOff x="2040994" y="472212"/>
                <a:chExt cx="6874406" cy="2469218"/>
              </a:xfrm>
            </p:grpSpPr>
            <p:pic>
              <p:nvPicPr>
                <p:cNvPr id="6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4" name="Right Arrow 63"/>
                <p:cNvSpPr/>
                <p:nvPr/>
              </p:nvSpPr>
              <p:spPr bwMode="auto">
                <a:xfrm rot="10800000">
                  <a:off x="2040994" y="1371015"/>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5" name="Right Arrow 64"/>
                <p:cNvSpPr/>
                <p:nvPr/>
              </p:nvSpPr>
              <p:spPr bwMode="auto">
                <a:xfrm rot="10800000">
                  <a:off x="4332514" y="1386781"/>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66" name="Right Arrow 65"/>
                <p:cNvSpPr/>
                <p:nvPr/>
              </p:nvSpPr>
              <p:spPr bwMode="auto">
                <a:xfrm rot="10800000">
                  <a:off x="6623881" y="1408553"/>
                  <a:ext cx="669548" cy="640080"/>
                </a:xfrm>
                <a:prstGeom prst="rightArrow">
                  <a:avLst/>
                </a:prstGeom>
                <a:gradFill flip="none" rotWithShape="1">
                  <a:gsLst>
                    <a:gs pos="0">
                      <a:schemeClr val="tx2">
                        <a:lumMod val="50000"/>
                      </a:schemeClr>
                    </a:gs>
                    <a:gs pos="54000">
                      <a:srgbClr val="7030A0"/>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grpSp>
      <p:sp>
        <p:nvSpPr>
          <p:cNvPr id="25" name="Text Box 3"/>
          <p:cNvSpPr txBox="1">
            <a:spLocks noChangeArrowheads="1"/>
          </p:cNvSpPr>
          <p:nvPr/>
        </p:nvSpPr>
        <p:spPr bwMode="auto">
          <a:xfrm>
            <a:off x="255814" y="6186193"/>
            <a:ext cx="8523515" cy="861774"/>
          </a:xfrm>
          <a:prstGeom prst="rect">
            <a:avLst/>
          </a:prstGeom>
          <a:noFill/>
          <a:ln w="9525">
            <a:noFill/>
            <a:miter lim="800000"/>
            <a:headEnd/>
            <a:tailEnd/>
          </a:ln>
          <a:effectLst/>
        </p:spPr>
        <p:txBody>
          <a:bodyPr wrap="square">
            <a:spAutoFit/>
          </a:bodyPr>
          <a:lstStyle/>
          <a:p>
            <a:pPr>
              <a:defRPr/>
            </a:pPr>
            <a:r>
              <a:rPr lang="en-US" sz="2400" dirty="0" smtClean="0">
                <a:effectLst>
                  <a:outerShdw blurRad="38100" dist="38100" dir="2700000" algn="tl">
                    <a:srgbClr val="000000">
                      <a:alpha val="43137"/>
                    </a:srgbClr>
                  </a:outerShdw>
                </a:effectLst>
              </a:rPr>
              <a:t>and </a:t>
            </a:r>
            <a:r>
              <a:rPr lang="en-US" sz="2600" i="1" dirty="0" smtClean="0">
                <a:solidFill>
                  <a:schemeClr val="tx2"/>
                </a:solidFill>
                <a:effectLst>
                  <a:glow rad="101600">
                    <a:srgbClr val="7030A0">
                      <a:alpha val="60000"/>
                    </a:srgbClr>
                  </a:glow>
                  <a:outerShdw blurRad="50800" dist="38100" algn="l" rotWithShape="0">
                    <a:prstClr val="black">
                      <a:alpha val="40000"/>
                    </a:prstClr>
                  </a:outerShdw>
                </a:effectLst>
              </a:rPr>
              <a:t>recreation land use planning, monitoring and evaluation</a:t>
            </a:r>
            <a:r>
              <a:rPr lang="en-US" sz="2600" dirty="0" smtClean="0">
                <a:effectLst>
                  <a:glow rad="101600">
                    <a:srgbClr val="7030A0">
                      <a:alpha val="60000"/>
                    </a:srgbClr>
                  </a:glow>
                  <a:outerShdw blurRad="50800" dist="38100" algn="l" rotWithShape="0">
                    <a:prstClr val="black">
                      <a:alpha val="40000"/>
                    </a:prstClr>
                  </a:outerShdw>
                </a:effectLst>
              </a:rPr>
              <a:t>.</a:t>
            </a:r>
            <a:endParaRPr lang="en-US" sz="2600" dirty="0">
              <a:effectLst>
                <a:glow rad="101600">
                  <a:srgbClr val="7030A0">
                    <a:alpha val="60000"/>
                  </a:srgbClr>
                </a:glow>
                <a:outerShdw blurRad="50800" dist="38100" algn="l" rotWithShape="0">
                  <a:prstClr val="black">
                    <a:alpha val="40000"/>
                  </a:prstClr>
                </a:outerShdw>
              </a:effectLst>
            </a:endParaRPr>
          </a:p>
          <a:p>
            <a:pPr>
              <a:lnSpc>
                <a:spcPct val="100000"/>
              </a:lnSpc>
              <a:defRPr/>
            </a:pPr>
            <a:endParaRPr lang="en-US" sz="2400" dirty="0" smtClean="0"/>
          </a:p>
        </p:txBody>
      </p:sp>
      <p:sp>
        <p:nvSpPr>
          <p:cNvPr id="29" name="Text Box 3"/>
          <p:cNvSpPr txBox="1">
            <a:spLocks noChangeArrowheads="1"/>
          </p:cNvSpPr>
          <p:nvPr/>
        </p:nvSpPr>
        <p:spPr bwMode="auto">
          <a:xfrm>
            <a:off x="255814" y="3055203"/>
            <a:ext cx="8839199" cy="492443"/>
          </a:xfrm>
          <a:prstGeom prst="rect">
            <a:avLst/>
          </a:prstGeom>
          <a:noFill/>
          <a:ln w="9525">
            <a:noFill/>
            <a:miter lim="800000"/>
            <a:headEnd/>
            <a:tailEnd/>
          </a:ln>
          <a:effectLst/>
        </p:spPr>
        <p:txBody>
          <a:bodyPr wrap="square">
            <a:spAutoFit/>
          </a:bodyPr>
          <a:lstStyle/>
          <a:p>
            <a:pPr>
              <a:defRPr/>
            </a:pPr>
            <a:r>
              <a:rPr lang="en-US" sz="2200" dirty="0" smtClean="0">
                <a:effectLst>
                  <a:outerShdw blurRad="38100" dist="38100" dir="2700000" algn="tl">
                    <a:srgbClr val="000000">
                      <a:alpha val="43137"/>
                    </a:srgbClr>
                  </a:outerShdw>
                </a:effectLst>
              </a:rPr>
              <a:t>OFM offers </a:t>
            </a:r>
            <a:r>
              <a:rPr lang="en-US" sz="2200" dirty="0">
                <a:effectLst>
                  <a:outerShdw blurRad="38100" dist="38100" dir="2700000" algn="tl">
                    <a:srgbClr val="000000">
                      <a:alpha val="43137"/>
                    </a:srgbClr>
                  </a:outerShdw>
                </a:effectLst>
              </a:rPr>
              <a:t>a useful </a:t>
            </a:r>
            <a:r>
              <a:rPr lang="en-US" sz="2200" dirty="0" smtClean="0">
                <a:effectLst>
                  <a:outerShdw blurRad="38100" dist="38100" dir="2700000" algn="tl">
                    <a:srgbClr val="000000">
                      <a:alpha val="43137"/>
                    </a:srgbClr>
                  </a:outerShdw>
                </a:effectLst>
              </a:rPr>
              <a:t>framework </a:t>
            </a:r>
            <a:r>
              <a:rPr lang="en-US" sz="2200" dirty="0">
                <a:effectLst>
                  <a:outerShdw blurRad="38100" dist="38100" dir="2700000" algn="tl">
                    <a:srgbClr val="000000">
                      <a:alpha val="43137"/>
                    </a:srgbClr>
                  </a:outerShdw>
                </a:effectLst>
              </a:rPr>
              <a:t>for </a:t>
            </a:r>
            <a:r>
              <a:rPr lang="en-US" sz="2600" dirty="0">
                <a:effectLst>
                  <a:glow rad="101600">
                    <a:schemeClr val="accent4">
                      <a:satMod val="175000"/>
                      <a:alpha val="40000"/>
                    </a:schemeClr>
                  </a:glow>
                  <a:outerShdw blurRad="38100" dist="38100" dir="2700000" algn="tl">
                    <a:srgbClr val="000000">
                      <a:alpha val="43137"/>
                    </a:srgbClr>
                  </a:outerShdw>
                </a:effectLst>
              </a:rPr>
              <a:t>recreation </a:t>
            </a:r>
            <a:r>
              <a:rPr lang="en-US" sz="2600" dirty="0" smtClean="0">
                <a:effectLst>
                  <a:glow rad="101600">
                    <a:schemeClr val="accent4">
                      <a:satMod val="175000"/>
                      <a:alpha val="40000"/>
                    </a:schemeClr>
                  </a:glow>
                  <a:outerShdw blurRad="38100" dist="38100" dir="2700000" algn="tl">
                    <a:srgbClr val="000000">
                      <a:alpha val="43137"/>
                    </a:srgbClr>
                  </a:outerShdw>
                </a:effectLst>
              </a:rPr>
              <a:t>management </a:t>
            </a:r>
            <a:r>
              <a:rPr lang="en-US" sz="2200" dirty="0" smtClean="0">
                <a:effectLst>
                  <a:outerShdw blurRad="38100" dist="38100" dir="2700000" algn="tl">
                    <a:srgbClr val="000000">
                      <a:alpha val="43137"/>
                    </a:srgbClr>
                  </a:outerShdw>
                </a:effectLst>
              </a:rPr>
              <a:t>…</a:t>
            </a:r>
            <a:r>
              <a:rPr lang="en-US" sz="2600" dirty="0" smtClean="0">
                <a:effectLst>
                  <a:outerShdw blurRad="38100" dist="38100" dir="2700000" algn="tl">
                    <a:srgbClr val="000000">
                      <a:alpha val="43137"/>
                    </a:srgbClr>
                  </a:outerShdw>
                </a:effectLst>
              </a:rPr>
              <a:t> </a:t>
            </a:r>
            <a:endParaRPr lang="en-US" sz="2600" dirty="0">
              <a:effectLst>
                <a:outerShdw blurRad="38100" dist="38100" dir="2700000" algn="tl">
                  <a:srgbClr val="000000">
                    <a:alpha val="43137"/>
                  </a:srgbClr>
                </a:outerShdw>
              </a:effectLst>
            </a:endParaRPr>
          </a:p>
        </p:txBody>
      </p:sp>
      <p:sp>
        <p:nvSpPr>
          <p:cNvPr id="30" name="Rectangle 37"/>
          <p:cNvSpPr>
            <a:spLocks noChangeArrowheads="1"/>
          </p:cNvSpPr>
          <p:nvPr/>
        </p:nvSpPr>
        <p:spPr bwMode="auto">
          <a:xfrm>
            <a:off x="521569" y="708351"/>
            <a:ext cx="7924800" cy="2142573"/>
          </a:xfrm>
          <a:prstGeom prst="rect">
            <a:avLst/>
          </a:prstGeom>
          <a:gradFill rotWithShape="1">
            <a:gsLst>
              <a:gs pos="0">
                <a:srgbClr val="FFEFD1"/>
              </a:gs>
              <a:gs pos="64999">
                <a:srgbClr val="F0EBD5"/>
              </a:gs>
              <a:gs pos="100000">
                <a:srgbClr val="D1C39F"/>
              </a:gs>
            </a:gsLst>
            <a:path path="shape">
              <a:fillToRect l="50000" t="50000" r="50000" b="50000"/>
            </a:path>
          </a:gradFill>
          <a:ln>
            <a:noFill/>
          </a:ln>
          <a:effectLst>
            <a:glow rad="228600">
              <a:schemeClr val="accent5">
                <a:satMod val="175000"/>
                <a:alpha val="40000"/>
              </a:schemeClr>
            </a:glo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pPr>
            <a:endParaRPr lang="en-US" altLang="en-US" sz="1800" b="0">
              <a:solidFill>
                <a:schemeClr val="tx1"/>
              </a:solidFill>
              <a:ea typeface="Times New Roman" pitchFamily="18" charset="0"/>
              <a:cs typeface="Arial" charset="0"/>
            </a:endParaRPr>
          </a:p>
        </p:txBody>
      </p:sp>
      <p:grpSp>
        <p:nvGrpSpPr>
          <p:cNvPr id="31" name="Group 30"/>
          <p:cNvGrpSpPr/>
          <p:nvPr/>
        </p:nvGrpSpPr>
        <p:grpSpPr>
          <a:xfrm>
            <a:off x="342901" y="685800"/>
            <a:ext cx="8458200" cy="2209800"/>
            <a:chOff x="457200" y="472212"/>
            <a:chExt cx="8458200" cy="2479935"/>
          </a:xfrm>
        </p:grpSpPr>
        <p:pic>
          <p:nvPicPr>
            <p:cNvPr id="3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3" name="Group 32"/>
            <p:cNvGrpSpPr/>
            <p:nvPr/>
          </p:nvGrpSpPr>
          <p:grpSpPr>
            <a:xfrm>
              <a:off x="457200" y="472381"/>
              <a:ext cx="6858000" cy="2479766"/>
              <a:chOff x="457200" y="472381"/>
              <a:chExt cx="6858000" cy="2479766"/>
            </a:xfrm>
          </p:grpSpPr>
          <p:pic>
            <p:nvPicPr>
              <p:cNvPr id="3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7" name="Right Arrow 36"/>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38" name="Right Arrow 37"/>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39" name="Right Arrow 38"/>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Tree>
    <p:extLst>
      <p:ext uri="{BB962C8B-B14F-4D97-AF65-F5344CB8AC3E}">
        <p14:creationId xmlns:p14="http://schemas.microsoft.com/office/powerpoint/2010/main" val="36827649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3"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pic>
        <p:nvPicPr>
          <p:cNvPr id="1638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125" y="1295400"/>
            <a:ext cx="8686800" cy="4648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28600" y="457200"/>
            <a:ext cx="8686800" cy="615553"/>
          </a:xfrm>
          <a:prstGeom prst="rect">
            <a:avLst/>
          </a:prstGeom>
        </p:spPr>
        <p:txBody>
          <a:bodyPr wrap="square">
            <a:spAutoFit/>
          </a:bodyPr>
          <a:lstStyle/>
          <a:p>
            <a:endParaRPr lang="en-US" sz="1000" b="1" dirty="0" smtClean="0">
              <a:effectLst>
                <a:outerShdw blurRad="38100" dist="38100" dir="2700000" algn="tl">
                  <a:srgbClr val="000000">
                    <a:alpha val="43137"/>
                  </a:srgbClr>
                </a:outerShdw>
              </a:effectLst>
            </a:endParaRPr>
          </a:p>
          <a:p>
            <a:r>
              <a:rPr lang="en-US" sz="2400" b="1" dirty="0" smtClean="0">
                <a:effectLst>
                  <a:outerShdw blurRad="38100" dist="38100" dir="2700000" algn="tl">
                    <a:srgbClr val="000000">
                      <a:alpha val="43137"/>
                    </a:srgbClr>
                  </a:outerShdw>
                </a:effectLst>
              </a:rPr>
              <a:t>Application </a:t>
            </a:r>
            <a:r>
              <a:rPr lang="en-US" sz="2400" b="1" dirty="0">
                <a:effectLst>
                  <a:outerShdw blurRad="38100" dist="38100" dir="2700000" algn="tl">
                    <a:srgbClr val="000000">
                      <a:alpha val="43137"/>
                    </a:srgbClr>
                  </a:outerShdw>
                </a:effectLst>
              </a:rPr>
              <a:t>of </a:t>
            </a:r>
            <a:r>
              <a:rPr lang="en-US" sz="2400" b="1" dirty="0" smtClean="0">
                <a:effectLst>
                  <a:outerShdw blurRad="38100" dist="38100" dir="2700000" algn="tl">
                    <a:srgbClr val="000000">
                      <a:alpha val="43137"/>
                    </a:srgbClr>
                  </a:outerShdw>
                </a:effectLst>
              </a:rPr>
              <a:t>OFM to Land Use Planning for Recreation</a:t>
            </a:r>
            <a:endParaRPr lang="en-US" sz="2400" dirty="0">
              <a:effectLst>
                <a:outerShdw blurRad="38100" dist="38100" dir="2700000" algn="tl">
                  <a:srgbClr val="000000">
                    <a:alpha val="43137"/>
                  </a:srgbClr>
                </a:outerShdw>
              </a:effectLst>
            </a:endParaRPr>
          </a:p>
        </p:txBody>
      </p:sp>
      <p:sp>
        <p:nvSpPr>
          <p:cNvPr id="4" name="Rectangle 3"/>
          <p:cNvSpPr/>
          <p:nvPr/>
        </p:nvSpPr>
        <p:spPr>
          <a:xfrm>
            <a:off x="6583707" y="6172200"/>
            <a:ext cx="2294218" cy="369332"/>
          </a:xfrm>
          <a:prstGeom prst="rect">
            <a:avLst/>
          </a:prstGeom>
        </p:spPr>
        <p:txBody>
          <a:bodyPr wrap="none">
            <a:spAutoFit/>
          </a:bodyPr>
          <a:lstStyle/>
          <a:p>
            <a:r>
              <a:rPr lang="en-US" b="1" dirty="0">
                <a:solidFill>
                  <a:schemeClr val="accent5">
                    <a:lumMod val="75000"/>
                  </a:schemeClr>
                </a:solidFill>
                <a:effectLst>
                  <a:outerShdw blurRad="38100" dist="38100" dir="2700000" algn="tl">
                    <a:srgbClr val="000000">
                      <a:alpha val="43137"/>
                    </a:srgbClr>
                  </a:outerShdw>
                </a:effectLst>
              </a:rPr>
              <a:t>H-8320-1– Page I-12 </a:t>
            </a:r>
          </a:p>
        </p:txBody>
      </p:sp>
    </p:spTree>
    <p:extLst>
      <p:ext uri="{BB962C8B-B14F-4D97-AF65-F5344CB8AC3E}">
        <p14:creationId xmlns:p14="http://schemas.microsoft.com/office/powerpoint/2010/main" val="21416422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11978502"/>
              </p:ext>
            </p:extLst>
          </p:nvPr>
        </p:nvGraphicFramePr>
        <p:xfrm>
          <a:off x="3002280" y="1447800"/>
          <a:ext cx="713232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4" name="TextBox 3"/>
          <p:cNvSpPr txBox="1"/>
          <p:nvPr/>
        </p:nvSpPr>
        <p:spPr>
          <a:xfrm>
            <a:off x="152401" y="609600"/>
            <a:ext cx="8839200" cy="1200329"/>
          </a:xfrm>
          <a:prstGeom prst="rect">
            <a:avLst/>
          </a:prstGeom>
          <a:noFill/>
        </p:spPr>
        <p:txBody>
          <a:bodyPr wrap="square" rtlCol="0">
            <a:spAutoFit/>
          </a:bodyPr>
          <a:lstStyle/>
          <a:p>
            <a:pPr>
              <a:lnSpc>
                <a:spcPct val="150000"/>
              </a:lnSpc>
            </a:pPr>
            <a:r>
              <a:rPr lang="en-US" sz="2400" b="1" dirty="0" smtClean="0">
                <a:solidFill>
                  <a:schemeClr val="accent5">
                    <a:lumMod val="60000"/>
                    <a:lumOff val="40000"/>
                  </a:schemeClr>
                </a:solidFill>
                <a:effectLst>
                  <a:outerShdw blurRad="38100" dist="38100" dir="2700000" algn="tl">
                    <a:srgbClr val="000000">
                      <a:alpha val="43137"/>
                    </a:srgbClr>
                  </a:outerShdw>
                </a:effectLst>
              </a:rPr>
              <a:t>The Evolution of the Management of Recreation Resources</a:t>
            </a:r>
          </a:p>
          <a:p>
            <a:pPr>
              <a:lnSpc>
                <a:spcPct val="150000"/>
              </a:lnSpc>
            </a:pPr>
            <a:r>
              <a:rPr lang="en-US" sz="2400" b="1" u="sng" dirty="0" smtClean="0">
                <a:solidFill>
                  <a:srgbClr val="FF9900"/>
                </a:solidFill>
                <a:effectLst>
                  <a:outerShdw blurRad="38100" dist="38100" dir="2700000" algn="tl">
                    <a:srgbClr val="000000">
                      <a:alpha val="43137"/>
                    </a:srgbClr>
                  </a:outerShdw>
                </a:effectLst>
              </a:rPr>
              <a:t>Activity-based Management</a:t>
            </a:r>
            <a:endParaRPr lang="en-US" sz="2400" b="1" u="sng" dirty="0">
              <a:solidFill>
                <a:srgbClr val="FF9900"/>
              </a:solidFill>
              <a:effectLst>
                <a:outerShdw blurRad="38100" dist="38100" dir="2700000" algn="tl">
                  <a:srgbClr val="000000">
                    <a:alpha val="43137"/>
                  </a:srgbClr>
                </a:outerShdw>
              </a:effectLst>
            </a:endParaRPr>
          </a:p>
        </p:txBody>
      </p:sp>
      <p:sp>
        <p:nvSpPr>
          <p:cNvPr id="3" name="Rectangle 2"/>
          <p:cNvSpPr/>
          <p:nvPr/>
        </p:nvSpPr>
        <p:spPr>
          <a:xfrm>
            <a:off x="381000" y="1905000"/>
            <a:ext cx="5486400" cy="4585871"/>
          </a:xfrm>
          <a:prstGeom prst="rect">
            <a:avLst/>
          </a:prstGeom>
        </p:spPr>
        <p:txBody>
          <a:bodyPr wrap="square">
            <a:spAutoFit/>
          </a:bodyPr>
          <a:lstStyle/>
          <a:p>
            <a:pPr>
              <a:defRPr/>
            </a:pPr>
            <a:r>
              <a:rPr lang="en-US" sz="2400" b="1" kern="10" dirty="0">
                <a:ln w="9525">
                  <a:noFill/>
                  <a:round/>
                  <a:headEnd/>
                  <a:tailEnd/>
                </a:ln>
                <a:effectLst>
                  <a:outerShdw blurRad="38100" dist="38100" dir="2700000" algn="tl">
                    <a:srgbClr val="000000">
                      <a:alpha val="43137"/>
                    </a:srgbClr>
                  </a:outerShdw>
                </a:effectLst>
                <a:cs typeface="Arial"/>
              </a:rPr>
              <a:t>Defines recreation as participating </a:t>
            </a:r>
          </a:p>
          <a:p>
            <a:pPr>
              <a:defRPr/>
            </a:pPr>
            <a:r>
              <a:rPr lang="en-US" sz="2400" b="1" kern="10" dirty="0">
                <a:ln w="9525">
                  <a:noFill/>
                  <a:round/>
                  <a:headEnd/>
                  <a:tailEnd/>
                </a:ln>
                <a:effectLst>
                  <a:outerShdw blurRad="38100" dist="38100" dir="2700000" algn="tl">
                    <a:srgbClr val="000000">
                      <a:alpha val="43137"/>
                    </a:srgbClr>
                  </a:outerShdw>
                </a:effectLst>
                <a:cs typeface="Arial"/>
              </a:rPr>
              <a:t>in an </a:t>
            </a:r>
            <a:r>
              <a:rPr lang="en-US" sz="2400" b="1" kern="10" dirty="0" smtClean="0">
                <a:ln w="9525">
                  <a:noFill/>
                  <a:round/>
                  <a:headEnd/>
                  <a:tailEnd/>
                </a:ln>
                <a:effectLst>
                  <a:outerShdw blurRad="38100" dist="38100" dir="2700000" algn="tl">
                    <a:srgbClr val="000000">
                      <a:alpha val="43137"/>
                    </a:srgbClr>
                  </a:outerShdw>
                </a:effectLst>
                <a:cs typeface="Arial"/>
              </a:rPr>
              <a:t>activity</a:t>
            </a:r>
          </a:p>
          <a:p>
            <a:pPr>
              <a:defRPr/>
            </a:pPr>
            <a:endParaRPr lang="en-US" sz="1400" b="1" kern="10" dirty="0">
              <a:ln w="9525">
                <a:noFill/>
                <a:round/>
                <a:headEnd/>
                <a:tailEnd/>
              </a:ln>
              <a:effectLst>
                <a:outerShdw blurRad="38100" dist="38100" dir="2700000" algn="tl">
                  <a:srgbClr val="000000">
                    <a:alpha val="43137"/>
                  </a:srgbClr>
                </a:outerShdw>
              </a:effectLst>
              <a:cs typeface="Arial"/>
            </a:endParaRPr>
          </a:p>
          <a:p>
            <a:pPr>
              <a:defRPr/>
            </a:pPr>
            <a:r>
              <a:rPr lang="en-US" sz="2400" b="1" kern="10" dirty="0" smtClean="0">
                <a:ln w="9525">
                  <a:noFill/>
                  <a:round/>
                  <a:headEnd/>
                  <a:tailEnd/>
                </a:ln>
                <a:effectLst>
                  <a:outerShdw blurRad="38100" dist="38100" dir="2700000" algn="tl">
                    <a:srgbClr val="000000">
                      <a:alpha val="43137"/>
                    </a:srgbClr>
                  </a:outerShdw>
                </a:effectLst>
                <a:cs typeface="Arial"/>
              </a:rPr>
              <a:t>Management </a:t>
            </a:r>
            <a:r>
              <a:rPr lang="en-US" sz="2400" b="1" kern="10" dirty="0">
                <a:ln w="9525">
                  <a:noFill/>
                  <a:round/>
                  <a:headEnd/>
                  <a:tailEnd/>
                </a:ln>
                <a:effectLst>
                  <a:outerShdw blurRad="38100" dist="38100" dir="2700000" algn="tl">
                    <a:srgbClr val="000000">
                      <a:alpha val="43137"/>
                    </a:srgbClr>
                  </a:outerShdw>
                </a:effectLst>
                <a:cs typeface="Arial"/>
              </a:rPr>
              <a:t>actions are oriented to only provide activities </a:t>
            </a:r>
            <a:r>
              <a:rPr lang="en-US" sz="2400" b="1" kern="10" dirty="0" smtClean="0">
                <a:ln w="9525">
                  <a:noFill/>
                  <a:round/>
                  <a:headEnd/>
                  <a:tailEnd/>
                </a:ln>
                <a:effectLst>
                  <a:outerShdw blurRad="38100" dist="38100" dir="2700000" algn="tl">
                    <a:srgbClr val="000000">
                      <a:alpha val="43137"/>
                    </a:srgbClr>
                  </a:outerShdw>
                </a:effectLst>
                <a:cs typeface="Arial"/>
              </a:rPr>
              <a:t> …  very simplistic.</a:t>
            </a:r>
          </a:p>
          <a:p>
            <a:pPr>
              <a:defRPr/>
            </a:pPr>
            <a:endParaRPr lang="en-US" sz="1400" b="1" kern="10" dirty="0">
              <a:ln w="9525">
                <a:noFill/>
                <a:round/>
                <a:headEnd/>
                <a:tailEnd/>
              </a:ln>
              <a:effectLst>
                <a:outerShdw blurRad="38100" dist="38100" dir="2700000" algn="tl">
                  <a:srgbClr val="000000">
                    <a:alpha val="43137"/>
                  </a:srgbClr>
                </a:outerShdw>
              </a:effectLst>
              <a:cs typeface="Arial"/>
            </a:endParaRPr>
          </a:p>
          <a:p>
            <a:pPr>
              <a:defRPr/>
            </a:pPr>
            <a:r>
              <a:rPr lang="en-US" sz="2400" b="1" kern="10" dirty="0" smtClean="0">
                <a:ln w="9525">
                  <a:noFill/>
                  <a:round/>
                  <a:headEnd/>
                  <a:tailEnd/>
                </a:ln>
                <a:effectLst>
                  <a:outerShdw blurRad="38100" dist="38100" dir="2700000" algn="tl">
                    <a:srgbClr val="000000">
                      <a:alpha val="43137"/>
                    </a:srgbClr>
                  </a:outerShdw>
                </a:effectLst>
                <a:cs typeface="Arial"/>
              </a:rPr>
              <a:t>Describing /counting </a:t>
            </a:r>
            <a:r>
              <a:rPr lang="en-US" sz="2400" b="1" kern="10" dirty="0">
                <a:ln w="9525">
                  <a:noFill/>
                  <a:round/>
                  <a:headEnd/>
                  <a:tailEnd/>
                </a:ln>
                <a:effectLst>
                  <a:outerShdw blurRad="38100" dist="38100" dir="2700000" algn="tl">
                    <a:srgbClr val="000000">
                      <a:alpha val="43137"/>
                    </a:srgbClr>
                  </a:outerShdw>
                </a:effectLst>
                <a:cs typeface="Arial"/>
              </a:rPr>
              <a:t>people </a:t>
            </a:r>
            <a:r>
              <a:rPr lang="en-US" sz="2400" b="1" kern="10" dirty="0" smtClean="0">
                <a:ln w="9525">
                  <a:noFill/>
                  <a:round/>
                  <a:headEnd/>
                  <a:tailEnd/>
                </a:ln>
                <a:effectLst>
                  <a:outerShdw blurRad="38100" dist="38100" dir="2700000" algn="tl">
                    <a:srgbClr val="000000">
                      <a:alpha val="43137"/>
                    </a:srgbClr>
                  </a:outerShdw>
                </a:effectLst>
                <a:cs typeface="Arial"/>
              </a:rPr>
              <a:t>participating </a:t>
            </a:r>
            <a:r>
              <a:rPr lang="en-US" sz="2400" b="1" kern="10" dirty="0">
                <a:ln w="9525">
                  <a:noFill/>
                  <a:round/>
                  <a:headEnd/>
                  <a:tailEnd/>
                </a:ln>
                <a:effectLst>
                  <a:outerShdw blurRad="38100" dist="38100" dir="2700000" algn="tl">
                    <a:srgbClr val="000000">
                      <a:alpha val="43137"/>
                    </a:srgbClr>
                  </a:outerShdw>
                </a:effectLst>
                <a:cs typeface="Arial"/>
              </a:rPr>
              <a:t>in </a:t>
            </a:r>
            <a:r>
              <a:rPr lang="en-US" sz="2400" b="1" kern="10" dirty="0" smtClean="0">
                <a:ln w="9525">
                  <a:noFill/>
                  <a:round/>
                  <a:headEnd/>
                  <a:tailEnd/>
                </a:ln>
                <a:effectLst>
                  <a:outerShdw blurRad="38100" dist="38100" dir="2700000" algn="tl">
                    <a:srgbClr val="000000">
                      <a:alpha val="43137"/>
                    </a:srgbClr>
                  </a:outerShdw>
                </a:effectLst>
                <a:cs typeface="Arial"/>
              </a:rPr>
              <a:t>activities</a:t>
            </a:r>
          </a:p>
          <a:p>
            <a:pPr marL="171450" indent="-171450">
              <a:buFont typeface="Arial" panose="020B0604020202020204" pitchFamily="34" charset="0"/>
              <a:buChar char="•"/>
              <a:defRPr/>
            </a:pPr>
            <a:endParaRPr lang="en-US" sz="1400" b="1" kern="10" dirty="0">
              <a:ln w="9525">
                <a:noFill/>
                <a:round/>
                <a:headEnd/>
                <a:tailEnd/>
              </a:ln>
              <a:effectLst>
                <a:outerShdw blurRad="38100" dist="38100" dir="2700000" algn="tl">
                  <a:srgbClr val="000000">
                    <a:alpha val="43137"/>
                  </a:srgbClr>
                </a:outerShdw>
              </a:effectLst>
              <a:cs typeface="Arial"/>
            </a:endParaRPr>
          </a:p>
          <a:p>
            <a:pPr>
              <a:defRPr/>
            </a:pPr>
            <a:r>
              <a:rPr lang="en-US" sz="2400" b="1" kern="10" dirty="0" smtClean="0">
                <a:ln w="9525">
                  <a:noFill/>
                  <a:round/>
                  <a:headEnd/>
                  <a:tailEnd/>
                </a:ln>
                <a:effectLst>
                  <a:outerShdw blurRad="38100" dist="38100" dir="2700000" algn="tl">
                    <a:srgbClr val="000000">
                      <a:alpha val="43137"/>
                    </a:srgbClr>
                  </a:outerShdw>
                </a:effectLst>
                <a:cs typeface="Arial"/>
              </a:rPr>
              <a:t>Does not consider </a:t>
            </a:r>
            <a:r>
              <a:rPr lang="en-US" sz="2400" b="1" kern="10" dirty="0">
                <a:ln w="9525">
                  <a:noFill/>
                  <a:round/>
                  <a:headEnd/>
                  <a:tailEnd/>
                </a:ln>
                <a:effectLst>
                  <a:outerShdw blurRad="38100" dist="38100" dir="2700000" algn="tl">
                    <a:srgbClr val="000000">
                      <a:alpha val="43137"/>
                    </a:srgbClr>
                  </a:outerShdw>
                </a:effectLst>
                <a:cs typeface="Arial"/>
              </a:rPr>
              <a:t>the </a:t>
            </a:r>
            <a:endParaRPr lang="en-US" sz="2400" b="1" kern="10" dirty="0" smtClean="0">
              <a:ln w="9525">
                <a:noFill/>
                <a:round/>
                <a:headEnd/>
                <a:tailEnd/>
              </a:ln>
              <a:effectLst>
                <a:outerShdw blurRad="38100" dist="38100" dir="2700000" algn="tl">
                  <a:srgbClr val="000000">
                    <a:alpha val="43137"/>
                  </a:srgbClr>
                </a:outerShdw>
              </a:effectLst>
              <a:cs typeface="Arial"/>
            </a:endParaRPr>
          </a:p>
          <a:p>
            <a:pPr>
              <a:defRPr/>
            </a:pPr>
            <a:r>
              <a:rPr lang="en-US" sz="2400" b="1" kern="10" dirty="0" smtClean="0">
                <a:ln w="9525">
                  <a:noFill/>
                  <a:round/>
                  <a:headEnd/>
                  <a:tailEnd/>
                </a:ln>
                <a:effectLst>
                  <a:outerShdw blurRad="38100" dist="38100" dir="2700000" algn="tl">
                    <a:srgbClr val="000000">
                      <a:alpha val="43137"/>
                    </a:srgbClr>
                  </a:outerShdw>
                </a:effectLst>
                <a:cs typeface="Arial"/>
              </a:rPr>
              <a:t>character of </a:t>
            </a:r>
          </a:p>
          <a:p>
            <a:pPr>
              <a:defRPr/>
            </a:pPr>
            <a:r>
              <a:rPr lang="en-US" sz="2400" b="1" kern="10" dirty="0" smtClean="0">
                <a:ln w="9525">
                  <a:noFill/>
                  <a:round/>
                  <a:headEnd/>
                  <a:tailEnd/>
                </a:ln>
                <a:effectLst>
                  <a:outerShdw blurRad="38100" dist="38100" dir="2700000" algn="tl">
                    <a:srgbClr val="000000">
                      <a:alpha val="43137"/>
                    </a:srgbClr>
                  </a:outerShdw>
                </a:effectLst>
                <a:cs typeface="Arial"/>
              </a:rPr>
              <a:t>recreation settings</a:t>
            </a:r>
            <a:endParaRPr lang="en-US" sz="2400" b="1" kern="10" dirty="0">
              <a:ln w="9525">
                <a:noFill/>
                <a:round/>
                <a:headEnd/>
                <a:tailEnd/>
              </a:ln>
              <a:effectLst>
                <a:outerShdw blurRad="38100" dist="38100" dir="2700000" algn="tl">
                  <a:srgbClr val="000000">
                    <a:alpha val="43137"/>
                  </a:srgbClr>
                </a:outerShdw>
              </a:effectLst>
              <a:cs typeface="Arial"/>
            </a:endParaRPr>
          </a:p>
        </p:txBody>
      </p:sp>
    </p:spTree>
    <p:extLst>
      <p:ext uri="{BB962C8B-B14F-4D97-AF65-F5344CB8AC3E}">
        <p14:creationId xmlns:p14="http://schemas.microsoft.com/office/powerpoint/2010/main" val="37035777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4258353224"/>
              </p:ext>
            </p:extLst>
          </p:nvPr>
        </p:nvGraphicFramePr>
        <p:xfrm>
          <a:off x="3002280" y="1447800"/>
          <a:ext cx="713232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361013" y="2743200"/>
            <a:ext cx="4572000" cy="3416320"/>
          </a:xfrm>
          <a:prstGeom prst="rect">
            <a:avLst/>
          </a:prstGeom>
        </p:spPr>
        <p:txBody>
          <a:bodyPr>
            <a:spAutoFit/>
          </a:bodyPr>
          <a:lstStyle/>
          <a:p>
            <a:pPr marL="171450" indent="-171450">
              <a:buFont typeface="Arial" panose="020B0604020202020204" pitchFamily="34" charset="0"/>
              <a:buChar char="•"/>
              <a:defRPr/>
            </a:pPr>
            <a:endParaRPr lang="en-US" sz="2400" kern="10" dirty="0">
              <a:ln w="9525">
                <a:noFill/>
                <a:round/>
                <a:headEnd/>
                <a:tailEnd/>
              </a:ln>
              <a:cs typeface="Arial"/>
            </a:endParaRPr>
          </a:p>
          <a:p>
            <a:pPr>
              <a:defRPr/>
            </a:pPr>
            <a:r>
              <a:rPr lang="en-US" sz="2400" b="1" kern="10" dirty="0">
                <a:ln w="9525">
                  <a:noFill/>
                  <a:round/>
                  <a:headEnd/>
                  <a:tailEnd/>
                </a:ln>
                <a:effectLst>
                  <a:outerShdw blurRad="38100" dist="38100" dir="2700000" algn="tl">
                    <a:srgbClr val="000000">
                      <a:alpha val="43137"/>
                    </a:srgbClr>
                  </a:outerShdw>
                </a:effectLst>
                <a:cs typeface="Arial"/>
              </a:rPr>
              <a:t>Addresses setting </a:t>
            </a:r>
            <a:r>
              <a:rPr lang="en-US" sz="2400" b="1" kern="10" dirty="0" smtClean="0">
                <a:ln w="9525">
                  <a:noFill/>
                  <a:round/>
                  <a:headEnd/>
                  <a:tailEnd/>
                </a:ln>
                <a:effectLst>
                  <a:outerShdw blurRad="38100" dist="38100" dir="2700000" algn="tl">
                    <a:srgbClr val="000000">
                      <a:alpha val="43137"/>
                    </a:srgbClr>
                  </a:outerShdw>
                </a:effectLst>
                <a:cs typeface="Arial"/>
              </a:rPr>
              <a:t>character </a:t>
            </a:r>
            <a:r>
              <a:rPr lang="en-US" sz="2400" b="1" kern="10" dirty="0">
                <a:ln w="9525">
                  <a:noFill/>
                  <a:round/>
                  <a:headEnd/>
                  <a:tailEnd/>
                </a:ln>
                <a:effectLst>
                  <a:outerShdw blurRad="38100" dist="38100" dir="2700000" algn="tl">
                    <a:srgbClr val="000000">
                      <a:alpha val="43137"/>
                    </a:srgbClr>
                  </a:outerShdw>
                </a:effectLst>
                <a:cs typeface="Arial"/>
              </a:rPr>
              <a:t>that </a:t>
            </a:r>
            <a:r>
              <a:rPr lang="en-US" sz="2400" b="1" kern="10" dirty="0" smtClean="0">
                <a:ln w="9525">
                  <a:noFill/>
                  <a:round/>
                  <a:headEnd/>
                  <a:tailEnd/>
                </a:ln>
                <a:effectLst>
                  <a:outerShdw blurRad="38100" dist="38100" dir="2700000" algn="tl">
                    <a:srgbClr val="000000">
                      <a:alpha val="43137"/>
                    </a:srgbClr>
                  </a:outerShdw>
                </a:effectLst>
                <a:cs typeface="Arial"/>
              </a:rPr>
              <a:t>affects  </a:t>
            </a:r>
            <a:r>
              <a:rPr lang="en-US" sz="2400" b="1" kern="10" dirty="0">
                <a:ln w="9525">
                  <a:noFill/>
                  <a:round/>
                  <a:headEnd/>
                  <a:tailEnd/>
                </a:ln>
                <a:effectLst>
                  <a:outerShdw blurRad="38100" dist="38100" dir="2700000" algn="tl">
                    <a:srgbClr val="000000">
                      <a:alpha val="43137"/>
                    </a:srgbClr>
                  </a:outerShdw>
                </a:effectLst>
                <a:cs typeface="Arial"/>
              </a:rPr>
              <a:t>the quality of the </a:t>
            </a:r>
            <a:r>
              <a:rPr lang="en-US" sz="2400" b="1" kern="10" dirty="0" smtClean="0">
                <a:ln w="9525">
                  <a:noFill/>
                  <a:round/>
                  <a:headEnd/>
                  <a:tailEnd/>
                </a:ln>
                <a:effectLst>
                  <a:outerShdw blurRad="38100" dist="38100" dir="2700000" algn="tl">
                    <a:srgbClr val="000000">
                      <a:alpha val="43137"/>
                    </a:srgbClr>
                  </a:outerShdw>
                </a:effectLst>
                <a:cs typeface="Arial"/>
              </a:rPr>
              <a:t>recreation experience </a:t>
            </a:r>
          </a:p>
          <a:p>
            <a:pPr marL="171450" indent="-171450">
              <a:buFont typeface="Arial" panose="020B0604020202020204" pitchFamily="34" charset="0"/>
              <a:buChar char="•"/>
              <a:defRPr/>
            </a:pPr>
            <a:endParaRPr lang="en-US" sz="2400" b="1" kern="10" dirty="0">
              <a:ln w="9525">
                <a:noFill/>
                <a:round/>
                <a:headEnd/>
                <a:tailEnd/>
              </a:ln>
              <a:effectLst>
                <a:outerShdw blurRad="38100" dist="38100" dir="2700000" algn="tl">
                  <a:srgbClr val="000000">
                    <a:alpha val="43137"/>
                  </a:srgbClr>
                </a:outerShdw>
              </a:effectLst>
              <a:cs typeface="Arial"/>
            </a:endParaRPr>
          </a:p>
          <a:p>
            <a:pPr>
              <a:defRPr/>
            </a:pPr>
            <a:r>
              <a:rPr lang="en-US" sz="2400" b="1" kern="10" dirty="0">
                <a:ln w="9525">
                  <a:noFill/>
                  <a:round/>
                  <a:headEnd/>
                  <a:tailEnd/>
                </a:ln>
                <a:effectLst>
                  <a:outerShdw blurRad="38100" dist="38100" dir="2700000" algn="tl">
                    <a:srgbClr val="000000">
                      <a:alpha val="43137"/>
                    </a:srgbClr>
                  </a:outerShdw>
                </a:effectLst>
                <a:cs typeface="Arial"/>
              </a:rPr>
              <a:t>Provides a basis to </a:t>
            </a:r>
            <a:r>
              <a:rPr lang="en-US" sz="2400" b="1" kern="10" dirty="0" smtClean="0">
                <a:ln w="9525">
                  <a:noFill/>
                  <a:round/>
                  <a:headEnd/>
                  <a:tailEnd/>
                </a:ln>
                <a:effectLst>
                  <a:outerShdw blurRad="38100" dist="38100" dir="2700000" algn="tl">
                    <a:srgbClr val="000000">
                      <a:alpha val="43137"/>
                    </a:srgbClr>
                  </a:outerShdw>
                </a:effectLst>
                <a:cs typeface="Arial"/>
              </a:rPr>
              <a:t>discuss</a:t>
            </a:r>
          </a:p>
          <a:p>
            <a:pPr>
              <a:defRPr/>
            </a:pPr>
            <a:r>
              <a:rPr lang="en-US" sz="2400" b="1" kern="10" dirty="0" smtClean="0">
                <a:ln w="9525">
                  <a:noFill/>
                  <a:round/>
                  <a:headEnd/>
                  <a:tailEnd/>
                </a:ln>
                <a:effectLst>
                  <a:outerShdw blurRad="38100" dist="38100" dir="2700000" algn="tl">
                    <a:srgbClr val="000000">
                      <a:alpha val="43137"/>
                    </a:srgbClr>
                  </a:outerShdw>
                </a:effectLst>
                <a:cs typeface="Arial"/>
              </a:rPr>
              <a:t>and </a:t>
            </a:r>
            <a:r>
              <a:rPr lang="en-US" sz="2400" b="1" kern="10" dirty="0">
                <a:ln w="9525">
                  <a:noFill/>
                  <a:round/>
                  <a:headEnd/>
                  <a:tailEnd/>
                </a:ln>
                <a:effectLst>
                  <a:outerShdw blurRad="38100" dist="38100" dir="2700000" algn="tl">
                    <a:srgbClr val="000000">
                      <a:alpha val="43137"/>
                    </a:srgbClr>
                  </a:outerShdw>
                </a:effectLst>
                <a:cs typeface="Arial"/>
              </a:rPr>
              <a:t>improve the quality of recreation </a:t>
            </a:r>
            <a:r>
              <a:rPr lang="en-US" sz="2400" b="1" kern="10" dirty="0" smtClean="0">
                <a:ln w="9525">
                  <a:noFill/>
                  <a:round/>
                  <a:headEnd/>
                  <a:tailEnd/>
                </a:ln>
                <a:effectLst>
                  <a:outerShdw blurRad="38100" dist="38100" dir="2700000" algn="tl">
                    <a:srgbClr val="000000">
                      <a:alpha val="43137"/>
                    </a:srgbClr>
                  </a:outerShdw>
                </a:effectLst>
                <a:cs typeface="Arial"/>
              </a:rPr>
              <a:t>opportunities</a:t>
            </a:r>
          </a:p>
          <a:p>
            <a:pPr>
              <a:defRPr/>
            </a:pPr>
            <a:r>
              <a:rPr lang="en-US" sz="2400" b="1" kern="10" dirty="0" smtClean="0">
                <a:ln w="9525">
                  <a:noFill/>
                  <a:round/>
                  <a:headEnd/>
                  <a:tailEnd/>
                </a:ln>
                <a:effectLst>
                  <a:outerShdw blurRad="38100" dist="38100" dir="2700000" algn="tl">
                    <a:srgbClr val="000000">
                      <a:alpha val="43137"/>
                    </a:srgbClr>
                  </a:outerShdw>
                </a:effectLst>
                <a:cs typeface="Arial"/>
              </a:rPr>
              <a:t>and outcomes</a:t>
            </a:r>
            <a:endParaRPr lang="en-US" sz="2400" b="1" kern="10" dirty="0">
              <a:ln w="9525">
                <a:noFill/>
                <a:round/>
                <a:headEnd/>
                <a:tailEnd/>
              </a:ln>
              <a:effectLst>
                <a:outerShdw blurRad="38100" dist="38100" dir="2700000" algn="tl">
                  <a:srgbClr val="000000">
                    <a:alpha val="43137"/>
                  </a:srgbClr>
                </a:outerShdw>
              </a:effectLst>
              <a:cs typeface="Arial"/>
            </a:endParaRPr>
          </a:p>
        </p:txBody>
      </p:sp>
      <p:sp>
        <p:nvSpPr>
          <p:cNvPr id="6" name="Rectangle 5"/>
          <p:cNvSpPr/>
          <p:nvPr/>
        </p:nvSpPr>
        <p:spPr>
          <a:xfrm>
            <a:off x="370486" y="2057400"/>
            <a:ext cx="5486400" cy="830997"/>
          </a:xfrm>
          <a:prstGeom prst="rect">
            <a:avLst/>
          </a:prstGeom>
        </p:spPr>
        <p:txBody>
          <a:bodyPr wrap="square">
            <a:spAutoFit/>
          </a:bodyPr>
          <a:lstStyle/>
          <a:p>
            <a:pPr>
              <a:defRPr/>
            </a:pPr>
            <a:r>
              <a:rPr lang="en-US" sz="2400" b="1" kern="10" dirty="0">
                <a:ln w="9525">
                  <a:noFill/>
                  <a:round/>
                  <a:headEnd/>
                  <a:tailEnd/>
                </a:ln>
                <a:effectLst>
                  <a:outerShdw blurRad="38100" dist="38100" dir="2700000" algn="tl">
                    <a:srgbClr val="000000">
                      <a:alpha val="43137"/>
                    </a:srgbClr>
                  </a:outerShdw>
                </a:effectLst>
                <a:cs typeface="Arial"/>
              </a:rPr>
              <a:t>Focuses on the types of recreation experiences customers desire </a:t>
            </a:r>
          </a:p>
        </p:txBody>
      </p:sp>
      <p:sp>
        <p:nvSpPr>
          <p:cNvPr id="10" name="TextBox 9"/>
          <p:cNvSpPr txBox="1"/>
          <p:nvPr/>
        </p:nvSpPr>
        <p:spPr>
          <a:xfrm>
            <a:off x="152401" y="609600"/>
            <a:ext cx="8839200" cy="1200329"/>
          </a:xfrm>
          <a:prstGeom prst="rect">
            <a:avLst/>
          </a:prstGeom>
          <a:noFill/>
        </p:spPr>
        <p:txBody>
          <a:bodyPr wrap="square" rtlCol="0">
            <a:spAutoFit/>
          </a:bodyPr>
          <a:lstStyle/>
          <a:p>
            <a:pPr>
              <a:lnSpc>
                <a:spcPct val="150000"/>
              </a:lnSpc>
            </a:pPr>
            <a:r>
              <a:rPr lang="en-US" sz="2400" b="1" dirty="0" smtClean="0">
                <a:solidFill>
                  <a:schemeClr val="accent5">
                    <a:lumMod val="60000"/>
                    <a:lumOff val="40000"/>
                  </a:schemeClr>
                </a:solidFill>
                <a:effectLst>
                  <a:outerShdw blurRad="38100" dist="38100" dir="2700000" algn="tl">
                    <a:srgbClr val="000000">
                      <a:alpha val="43137"/>
                    </a:srgbClr>
                  </a:outerShdw>
                </a:effectLst>
              </a:rPr>
              <a:t>The Evolution of the Management of Recreation Resources</a:t>
            </a:r>
          </a:p>
          <a:p>
            <a:pPr>
              <a:lnSpc>
                <a:spcPct val="150000"/>
              </a:lnSpc>
            </a:pPr>
            <a:r>
              <a:rPr lang="en-US" sz="2400" b="1" u="sng" dirty="0" smtClean="0">
                <a:solidFill>
                  <a:srgbClr val="FFFF00"/>
                </a:solidFill>
                <a:effectLst>
                  <a:outerShdw blurRad="38100" dist="38100" dir="2700000" algn="tl">
                    <a:srgbClr val="000000">
                      <a:alpha val="43137"/>
                    </a:srgbClr>
                  </a:outerShdw>
                </a:effectLst>
              </a:rPr>
              <a:t>Experienced-based Management</a:t>
            </a:r>
            <a:endParaRPr lang="en-US" sz="2400" b="1" u="sng"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86064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739462745"/>
              </p:ext>
            </p:extLst>
          </p:nvPr>
        </p:nvGraphicFramePr>
        <p:xfrm>
          <a:off x="3002280" y="1447800"/>
          <a:ext cx="713232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9" name="Rectangle 8"/>
          <p:cNvSpPr/>
          <p:nvPr/>
        </p:nvSpPr>
        <p:spPr>
          <a:xfrm>
            <a:off x="304799" y="4649449"/>
            <a:ext cx="4018821" cy="1200329"/>
          </a:xfrm>
          <a:prstGeom prst="rect">
            <a:avLst/>
          </a:prstGeom>
        </p:spPr>
        <p:txBody>
          <a:bodyPr wrap="square">
            <a:spAutoFit/>
          </a:bodyPr>
          <a:lstStyle/>
          <a:p>
            <a:pPr>
              <a:spcBef>
                <a:spcPts val="600"/>
              </a:spcBef>
              <a:spcAft>
                <a:spcPts val="600"/>
              </a:spcAft>
            </a:pPr>
            <a:r>
              <a:rPr lang="en-US" sz="2400" b="1" dirty="0" smtClean="0">
                <a:effectLst>
                  <a:outerShdw blurRad="38100" dist="38100" dir="2700000" algn="tl">
                    <a:srgbClr val="000000">
                      <a:alpha val="43137"/>
                    </a:srgbClr>
                  </a:outerShdw>
                </a:effectLst>
              </a:rPr>
              <a:t>Each transition did a better job of focusing on the ENDS of management</a:t>
            </a:r>
            <a:endParaRPr lang="en-US" sz="2400" b="1" dirty="0" smtClean="0">
              <a:ln w="9525">
                <a:noFill/>
                <a:round/>
                <a:headEnd/>
                <a:tailEnd/>
              </a:ln>
              <a:effectLst>
                <a:outerShdw blurRad="38100" dist="38100" dir="2700000" algn="tl">
                  <a:srgbClr val="000000">
                    <a:alpha val="43137"/>
                  </a:srgbClr>
                </a:outerShdw>
              </a:effectLst>
            </a:endParaRPr>
          </a:p>
        </p:txBody>
      </p:sp>
      <p:sp>
        <p:nvSpPr>
          <p:cNvPr id="3" name="Rectangle 2"/>
          <p:cNvSpPr/>
          <p:nvPr/>
        </p:nvSpPr>
        <p:spPr>
          <a:xfrm>
            <a:off x="281066" y="3124200"/>
            <a:ext cx="4976734" cy="1200329"/>
          </a:xfrm>
          <a:prstGeom prst="rect">
            <a:avLst/>
          </a:prstGeom>
        </p:spPr>
        <p:txBody>
          <a:bodyPr wrap="square">
            <a:spAutoFit/>
          </a:bodyPr>
          <a:lstStyle/>
          <a:p>
            <a:pPr>
              <a:spcBef>
                <a:spcPts val="600"/>
              </a:spcBef>
              <a:spcAft>
                <a:spcPts val="600"/>
              </a:spcAft>
            </a:pPr>
            <a:r>
              <a:rPr lang="en-US" sz="2400" b="1" dirty="0">
                <a:effectLst>
                  <a:outerShdw blurRad="38100" dist="38100" dir="2700000" algn="tl">
                    <a:srgbClr val="000000">
                      <a:alpha val="43137"/>
                    </a:srgbClr>
                  </a:outerShdw>
                </a:effectLst>
              </a:rPr>
              <a:t>Each transition built on </a:t>
            </a:r>
            <a:r>
              <a:rPr lang="en-US" sz="2400" b="1" dirty="0" smtClean="0">
                <a:effectLst>
                  <a:outerShdw blurRad="38100" dist="38100" dir="2700000" algn="tl">
                    <a:srgbClr val="000000">
                      <a:alpha val="43137"/>
                    </a:srgbClr>
                  </a:outerShdw>
                </a:effectLst>
              </a:rPr>
              <a:t>(not replace) the </a:t>
            </a:r>
            <a:r>
              <a:rPr lang="en-US" sz="2400" b="1" dirty="0">
                <a:effectLst>
                  <a:outerShdw blurRad="38100" dist="38100" dir="2700000" algn="tl">
                    <a:srgbClr val="000000">
                      <a:alpha val="43137"/>
                    </a:srgbClr>
                  </a:outerShdw>
                </a:effectLst>
              </a:rPr>
              <a:t>framework of the </a:t>
            </a:r>
            <a:r>
              <a:rPr lang="en-US" sz="2400" b="1" dirty="0" smtClean="0">
                <a:effectLst>
                  <a:outerShdw blurRad="38100" dist="38100" dir="2700000" algn="tl">
                    <a:srgbClr val="000000">
                      <a:alpha val="43137"/>
                    </a:srgbClr>
                  </a:outerShdw>
                </a:effectLst>
              </a:rPr>
              <a:t>previous</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281066" y="2057400"/>
            <a:ext cx="5876769" cy="830997"/>
          </a:xfrm>
          <a:prstGeom prst="rect">
            <a:avLst/>
          </a:prstGeom>
        </p:spPr>
        <p:txBody>
          <a:bodyPr wrap="square">
            <a:spAutoFit/>
          </a:bodyPr>
          <a:lstStyle/>
          <a:p>
            <a:r>
              <a:rPr lang="en-US" sz="2400" b="1" dirty="0" smtClean="0">
                <a:effectLst>
                  <a:outerShdw blurRad="38100" dist="38100" dir="2700000" algn="tl">
                    <a:srgbClr val="000000">
                      <a:alpha val="43137"/>
                    </a:srgbClr>
                  </a:outerShdw>
                </a:effectLst>
              </a:rPr>
              <a:t>A recreation </a:t>
            </a:r>
            <a:r>
              <a:rPr lang="en-US" sz="2400" b="1">
                <a:effectLst>
                  <a:outerShdw blurRad="38100" dist="38100" dir="2700000" algn="tl">
                    <a:srgbClr val="000000">
                      <a:alpha val="43137"/>
                    </a:srgbClr>
                  </a:outerShdw>
                </a:effectLst>
              </a:rPr>
              <a:t>management </a:t>
            </a:r>
            <a:r>
              <a:rPr lang="en-US" sz="2400" b="1" smtClean="0">
                <a:effectLst>
                  <a:outerShdw blurRad="38100" dist="38100" dir="2700000" algn="tl">
                    <a:srgbClr val="000000">
                      <a:alpha val="43137"/>
                    </a:srgbClr>
                  </a:outerShdw>
                </a:effectLst>
              </a:rPr>
              <a:t>framework that </a:t>
            </a:r>
            <a:r>
              <a:rPr lang="en-US" sz="2400" b="1" dirty="0">
                <a:effectLst>
                  <a:outerShdw blurRad="38100" dist="38100" dir="2700000" algn="tl">
                    <a:srgbClr val="000000">
                      <a:alpha val="43137"/>
                    </a:srgbClr>
                  </a:outerShdw>
                </a:effectLst>
              </a:rPr>
              <a:t>focuses on </a:t>
            </a:r>
            <a:r>
              <a:rPr lang="en-US" sz="2400" b="1" dirty="0" smtClean="0">
                <a:effectLst>
                  <a:outerShdw blurRad="38100" dist="38100" dir="2700000" algn="tl">
                    <a:srgbClr val="000000">
                      <a:alpha val="43137"/>
                    </a:srgbClr>
                  </a:outerShdw>
                </a:effectLst>
              </a:rPr>
              <a:t>positive </a:t>
            </a:r>
            <a:r>
              <a:rPr lang="en-US" sz="2400" b="1" dirty="0">
                <a:effectLst>
                  <a:outerShdw blurRad="38100" dist="38100" dir="2700000" algn="tl">
                    <a:srgbClr val="000000">
                      <a:alpha val="43137"/>
                    </a:srgbClr>
                  </a:outerShdw>
                </a:effectLst>
              </a:rPr>
              <a:t>outcomes</a:t>
            </a:r>
            <a:r>
              <a:rPr lang="en-US" b="1" dirty="0">
                <a:effectLst>
                  <a:outerShdw blurRad="38100" dist="38100" dir="2700000" algn="tl">
                    <a:srgbClr val="000000">
                      <a:alpha val="43137"/>
                    </a:srgbClr>
                  </a:outerShdw>
                </a:effectLst>
              </a:rPr>
              <a:t> </a:t>
            </a:r>
            <a:endParaRPr lang="en-US" b="1" dirty="0"/>
          </a:p>
        </p:txBody>
      </p:sp>
      <p:sp>
        <p:nvSpPr>
          <p:cNvPr id="13" name="TextBox 12"/>
          <p:cNvSpPr txBox="1"/>
          <p:nvPr/>
        </p:nvSpPr>
        <p:spPr>
          <a:xfrm>
            <a:off x="152401" y="609600"/>
            <a:ext cx="8839200" cy="1200329"/>
          </a:xfrm>
          <a:prstGeom prst="rect">
            <a:avLst/>
          </a:prstGeom>
          <a:noFill/>
        </p:spPr>
        <p:txBody>
          <a:bodyPr wrap="square" rtlCol="0">
            <a:spAutoFit/>
          </a:bodyPr>
          <a:lstStyle/>
          <a:p>
            <a:pPr>
              <a:lnSpc>
                <a:spcPct val="150000"/>
              </a:lnSpc>
            </a:pPr>
            <a:r>
              <a:rPr lang="en-US" sz="2400" b="1" dirty="0" smtClean="0">
                <a:solidFill>
                  <a:schemeClr val="accent5">
                    <a:lumMod val="60000"/>
                    <a:lumOff val="40000"/>
                  </a:schemeClr>
                </a:solidFill>
                <a:effectLst>
                  <a:outerShdw blurRad="38100" dist="38100" dir="2700000" algn="tl">
                    <a:srgbClr val="000000">
                      <a:alpha val="43137"/>
                    </a:srgbClr>
                  </a:outerShdw>
                </a:effectLst>
              </a:rPr>
              <a:t>The Evolution of the Management of Recreation Resources</a:t>
            </a:r>
          </a:p>
          <a:p>
            <a:pPr>
              <a:lnSpc>
                <a:spcPct val="150000"/>
              </a:lnSpc>
            </a:pPr>
            <a:r>
              <a:rPr lang="en-US" sz="2400" b="1" u="sng" dirty="0" smtClean="0">
                <a:solidFill>
                  <a:srgbClr val="FFFF00"/>
                </a:solidFill>
                <a:effectLst>
                  <a:outerShdw blurRad="38100" dist="38100" dir="2700000" algn="tl">
                    <a:srgbClr val="000000">
                      <a:alpha val="43137"/>
                    </a:srgbClr>
                  </a:outerShdw>
                </a:effectLst>
              </a:rPr>
              <a:t>Outcomes-focused Management</a:t>
            </a:r>
            <a:endParaRPr lang="en-US" sz="2400" b="1" u="sng"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632892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2" name="Text Box 13"/>
          <p:cNvSpPr txBox="1">
            <a:spLocks noChangeArrowheads="1"/>
          </p:cNvSpPr>
          <p:nvPr/>
        </p:nvSpPr>
        <p:spPr bwMode="auto">
          <a:xfrm>
            <a:off x="435428" y="746876"/>
            <a:ext cx="573677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2800" dirty="0">
                <a:solidFill>
                  <a:schemeClr val="tx1"/>
                </a:solidFill>
                <a:effectLst>
                  <a:outerShdw blurRad="38100" dist="38100" dir="2700000" algn="tl">
                    <a:srgbClr val="000000">
                      <a:alpha val="43137"/>
                    </a:srgbClr>
                  </a:outerShdw>
                </a:effectLst>
                <a:latin typeface="+mn-lt"/>
                <a:ea typeface="Times New Roman" pitchFamily="18" charset="0"/>
                <a:cs typeface="Arial" charset="0"/>
              </a:rPr>
              <a:t>The notion of managing recreation resources for </a:t>
            </a:r>
            <a:r>
              <a:rPr lang="en-US" altLang="en-US" sz="28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customers </a:t>
            </a:r>
            <a:r>
              <a:rPr lang="en-US" altLang="en-US" sz="2800" dirty="0">
                <a:solidFill>
                  <a:schemeClr val="tx1"/>
                </a:solidFill>
                <a:effectLst>
                  <a:outerShdw blurRad="38100" dist="38100" dir="2700000" algn="tl">
                    <a:srgbClr val="000000">
                      <a:alpha val="43137"/>
                    </a:srgbClr>
                  </a:outerShdw>
                </a:effectLst>
                <a:latin typeface="+mn-lt"/>
                <a:ea typeface="Times New Roman" pitchFamily="18" charset="0"/>
                <a:cs typeface="Arial" charset="0"/>
              </a:rPr>
              <a:t>to realize outcomes is not new …</a:t>
            </a:r>
          </a:p>
        </p:txBody>
      </p:sp>
      <p:sp>
        <p:nvSpPr>
          <p:cNvPr id="15" name="Text Box 7"/>
          <p:cNvSpPr txBox="1">
            <a:spLocks noChangeArrowheads="1"/>
          </p:cNvSpPr>
          <p:nvPr/>
        </p:nvSpPr>
        <p:spPr bwMode="auto">
          <a:xfrm>
            <a:off x="3996986" y="4267200"/>
            <a:ext cx="4537414"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marL="509588" indent="-509588">
              <a:lnSpc>
                <a:spcPct val="100000"/>
              </a:lnSpc>
              <a:spcBef>
                <a:spcPct val="50000"/>
              </a:spcBef>
              <a:defRPr/>
            </a:pPr>
            <a:r>
              <a:rPr lang="en-US" sz="2800" dirty="0" smtClean="0">
                <a:solidFill>
                  <a:schemeClr val="tx1"/>
                </a:solidFill>
                <a:effectLst>
                  <a:outerShdw blurRad="38100" dist="38100" dir="2700000" algn="tl">
                    <a:srgbClr val="000000">
                      <a:alpha val="43137"/>
                    </a:srgbClr>
                  </a:outerShdw>
                </a:effectLst>
                <a:latin typeface="+mn-lt"/>
              </a:rPr>
              <a:t>…  recreation managers have </a:t>
            </a:r>
            <a:r>
              <a:rPr lang="en-US" sz="2800" dirty="0">
                <a:solidFill>
                  <a:schemeClr val="tx1"/>
                </a:solidFill>
                <a:effectLst>
                  <a:outerShdw blurRad="38100" dist="38100" dir="2700000" algn="tl">
                    <a:srgbClr val="000000">
                      <a:alpha val="43137"/>
                    </a:srgbClr>
                  </a:outerShdw>
                </a:effectLst>
                <a:latin typeface="+mn-lt"/>
              </a:rPr>
              <a:t>always been concerned with </a:t>
            </a:r>
            <a:r>
              <a:rPr lang="en-US" sz="2800" dirty="0" smtClean="0">
                <a:solidFill>
                  <a:schemeClr val="tx1"/>
                </a:solidFill>
                <a:effectLst>
                  <a:outerShdw blurRad="38100" dist="38100" dir="2700000" algn="tl">
                    <a:srgbClr val="000000">
                      <a:alpha val="43137"/>
                    </a:srgbClr>
                  </a:outerShdw>
                </a:effectLst>
                <a:latin typeface="+mn-lt"/>
              </a:rPr>
              <a:t>social and economic needs</a:t>
            </a:r>
            <a:endParaRPr lang="en-US" altLang="en-US" sz="2800" i="1" dirty="0">
              <a:solidFill>
                <a:schemeClr val="tx1"/>
              </a:solidFill>
              <a:effectLst>
                <a:outerShdw blurRad="38100" dist="38100" dir="2700000" algn="tl">
                  <a:srgbClr val="000000">
                    <a:alpha val="43137"/>
                  </a:srgbClr>
                </a:outerShdw>
              </a:effectLst>
              <a:latin typeface="+mn-lt"/>
              <a:ea typeface="Times New Roman" pitchFamily="18" charset="0"/>
              <a:cs typeface="Arial" charset="0"/>
            </a:endParaRPr>
          </a:p>
        </p:txBody>
      </p:sp>
      <p:pic>
        <p:nvPicPr>
          <p:cNvPr id="2457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77665">
            <a:off x="5257800" y="545968"/>
            <a:ext cx="4243492" cy="3137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858887">
            <a:off x="423503" y="2515447"/>
            <a:ext cx="2835773" cy="4154537"/>
          </a:xfrm>
          <a:prstGeom prst="rect">
            <a:avLst/>
          </a:prstGeom>
        </p:spPr>
      </p:pic>
    </p:spTree>
    <p:extLst>
      <p:ext uri="{BB962C8B-B14F-4D97-AF65-F5344CB8AC3E}">
        <p14:creationId xmlns:p14="http://schemas.microsoft.com/office/powerpoint/2010/main" val="14992814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14" name="Picture 17" descr="Benefits of Leisure co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67661">
            <a:off x="177412" y="2863179"/>
            <a:ext cx="2732088"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7"/>
          <p:cNvSpPr txBox="1">
            <a:spLocks noChangeArrowheads="1"/>
          </p:cNvSpPr>
          <p:nvPr/>
        </p:nvSpPr>
        <p:spPr bwMode="auto">
          <a:xfrm>
            <a:off x="3072078" y="3581400"/>
            <a:ext cx="6089411" cy="2988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nSpc>
                <a:spcPct val="100000"/>
              </a:lnSpc>
              <a:spcBef>
                <a:spcPct val="5000"/>
              </a:spcBef>
              <a:defRPr/>
            </a:pPr>
            <a:endParaRPr lang="en-US" sz="1600" dirty="0">
              <a:solidFill>
                <a:schemeClr val="tx1"/>
              </a:solidFill>
              <a:effectLst>
                <a:outerShdw blurRad="38100" dist="38100" dir="2700000" algn="tl">
                  <a:srgbClr val="000000">
                    <a:alpha val="43137"/>
                  </a:srgbClr>
                </a:outerShdw>
              </a:effectLst>
              <a:latin typeface="+mn-lt"/>
              <a:ea typeface="Times New Roman" pitchFamily="18" charset="0"/>
              <a:cs typeface="Arial" charset="0"/>
            </a:endParaRPr>
          </a:p>
          <a:p>
            <a:pPr eaLnBrk="1" hangingPunct="1">
              <a:lnSpc>
                <a:spcPct val="100000"/>
              </a:lnSpc>
              <a:spcBef>
                <a:spcPct val="5000"/>
              </a:spcBef>
            </a:pPr>
            <a:r>
              <a:rPr lang="en-US" altLang="en-US" sz="28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outcomes </a:t>
            </a:r>
            <a:r>
              <a:rPr lang="en-US" altLang="en-US" sz="2800" dirty="0">
                <a:solidFill>
                  <a:schemeClr val="tx1"/>
                </a:solidFill>
                <a:effectLst>
                  <a:outerShdw blurRad="38100" dist="38100" dir="2700000" algn="tl">
                    <a:srgbClr val="000000">
                      <a:alpha val="43137"/>
                    </a:srgbClr>
                  </a:outerShdw>
                </a:effectLst>
                <a:latin typeface="+mn-lt"/>
                <a:ea typeface="Times New Roman" pitchFamily="18" charset="0"/>
                <a:cs typeface="Arial" charset="0"/>
              </a:rPr>
              <a:t>approach for the </a:t>
            </a:r>
            <a:endParaRPr lang="en-US" altLang="en-US" sz="28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endParaRPr>
          </a:p>
          <a:p>
            <a:pPr eaLnBrk="1" hangingPunct="1">
              <a:lnSpc>
                <a:spcPct val="100000"/>
              </a:lnSpc>
              <a:spcBef>
                <a:spcPct val="5000"/>
              </a:spcBef>
            </a:pPr>
            <a:r>
              <a:rPr lang="en-US" altLang="en-US" sz="28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delivery </a:t>
            </a:r>
            <a:r>
              <a:rPr lang="en-US" altLang="en-US" sz="2800" dirty="0">
                <a:solidFill>
                  <a:schemeClr val="tx1"/>
                </a:solidFill>
                <a:effectLst>
                  <a:outerShdw blurRad="38100" dist="38100" dir="2700000" algn="tl">
                    <a:srgbClr val="000000">
                      <a:alpha val="43137"/>
                    </a:srgbClr>
                  </a:outerShdw>
                </a:effectLst>
                <a:latin typeface="+mn-lt"/>
                <a:ea typeface="Times New Roman" pitchFamily="18" charset="0"/>
                <a:cs typeface="Arial" charset="0"/>
              </a:rPr>
              <a:t>of recreation services did not fully exist </a:t>
            </a:r>
            <a:r>
              <a:rPr lang="en-US" altLang="en-US" sz="2800"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until Benefits-based Management (BBM) was conceptualized ...  </a:t>
            </a:r>
          </a:p>
          <a:p>
            <a:pPr eaLnBrk="1" hangingPunct="1">
              <a:lnSpc>
                <a:spcPct val="100000"/>
              </a:lnSpc>
              <a:spcBef>
                <a:spcPct val="5000"/>
              </a:spcBef>
            </a:pPr>
            <a:r>
              <a:rPr lang="en-US" altLang="en-US" sz="2800" i="1" dirty="0">
                <a:solidFill>
                  <a:schemeClr val="tx1"/>
                </a:solidFill>
                <a:effectLst>
                  <a:outerShdw blurRad="38100" dist="38100" dir="2700000" algn="tl">
                    <a:srgbClr val="000000">
                      <a:alpha val="43137"/>
                    </a:srgbClr>
                  </a:outerShdw>
                </a:effectLst>
                <a:latin typeface="+mn-lt"/>
                <a:ea typeface="Times New Roman" pitchFamily="18" charset="0"/>
                <a:cs typeface="Arial" charset="0"/>
              </a:rPr>
              <a:t> </a:t>
            </a:r>
            <a:r>
              <a:rPr lang="en-US" altLang="en-US" sz="2800" i="1" dirty="0" smtClean="0">
                <a:solidFill>
                  <a:schemeClr val="tx1"/>
                </a:solidFill>
                <a:effectLst>
                  <a:outerShdw blurRad="38100" dist="38100" dir="2700000" algn="tl">
                    <a:srgbClr val="000000">
                      <a:alpha val="43137"/>
                    </a:srgbClr>
                  </a:outerShdw>
                </a:effectLst>
                <a:latin typeface="+mn-lt"/>
                <a:ea typeface="Times New Roman" pitchFamily="18" charset="0"/>
                <a:cs typeface="Arial" charset="0"/>
              </a:rPr>
              <a:t>                  </a:t>
            </a:r>
            <a:r>
              <a:rPr lang="en-US" altLang="en-US" sz="2800" i="1" dirty="0" smtClean="0">
                <a:effectLst>
                  <a:outerShdw blurRad="38100" dist="38100" dir="2700000" algn="tl">
                    <a:srgbClr val="000000">
                      <a:alpha val="43137"/>
                    </a:srgbClr>
                  </a:outerShdw>
                </a:effectLst>
                <a:latin typeface="+mn-lt"/>
                <a:ea typeface="Times New Roman" pitchFamily="18" charset="0"/>
                <a:cs typeface="Arial" charset="0"/>
              </a:rPr>
              <a:t>now recognized as OFM</a:t>
            </a:r>
            <a:endParaRPr lang="en-US" altLang="en-US" sz="2800" i="1" dirty="0">
              <a:effectLst>
                <a:outerShdw blurRad="38100" dist="38100" dir="2700000" algn="tl">
                  <a:srgbClr val="000000">
                    <a:alpha val="43137"/>
                  </a:srgbClr>
                </a:outerShdw>
              </a:effectLst>
              <a:latin typeface="+mn-lt"/>
              <a:ea typeface="Times New Roman" pitchFamily="18" charset="0"/>
              <a:cs typeface="Arial" charset="0"/>
            </a:endParaRPr>
          </a:p>
        </p:txBody>
      </p:sp>
      <p:pic>
        <p:nvPicPr>
          <p:cNvPr id="2457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377665">
            <a:off x="5257800" y="545968"/>
            <a:ext cx="4243492" cy="3137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57824" y="748200"/>
            <a:ext cx="4928575" cy="2268313"/>
          </a:xfrm>
          <a:prstGeom prst="rect">
            <a:avLst/>
          </a:prstGeom>
        </p:spPr>
        <p:txBody>
          <a:bodyPr wrap="square">
            <a:spAutoFit/>
          </a:bodyPr>
          <a:lstStyle/>
          <a:p>
            <a:pPr>
              <a:lnSpc>
                <a:spcPct val="100000"/>
              </a:lnSpc>
              <a:spcBef>
                <a:spcPct val="50000"/>
              </a:spcBef>
              <a:defRPr/>
            </a:pPr>
            <a:r>
              <a:rPr lang="en-US" sz="2800" b="1" dirty="0" smtClean="0">
                <a:effectLst>
                  <a:outerShdw blurRad="38100" dist="38100" dir="2700000" algn="tl">
                    <a:srgbClr val="000000">
                      <a:alpha val="43137"/>
                    </a:srgbClr>
                  </a:outerShdw>
                </a:effectLst>
                <a:ea typeface="Times New Roman" pitchFamily="18" charset="0"/>
                <a:cs typeface="Arial" charset="0"/>
              </a:rPr>
              <a:t>… however</a:t>
            </a:r>
            <a:r>
              <a:rPr lang="en-US" sz="2800" b="1" dirty="0">
                <a:effectLst>
                  <a:outerShdw blurRad="38100" dist="38100" dir="2700000" algn="tl">
                    <a:srgbClr val="000000">
                      <a:alpha val="43137"/>
                    </a:srgbClr>
                  </a:outerShdw>
                </a:effectLst>
                <a:ea typeface="Times New Roman" pitchFamily="18" charset="0"/>
                <a:cs typeface="Arial" charset="0"/>
              </a:rPr>
              <a:t>,  a</a:t>
            </a:r>
          </a:p>
          <a:p>
            <a:pPr>
              <a:lnSpc>
                <a:spcPct val="100000"/>
              </a:lnSpc>
              <a:spcBef>
                <a:spcPct val="50000"/>
              </a:spcBef>
              <a:defRPr/>
            </a:pPr>
            <a:r>
              <a:rPr lang="en-US" sz="2800" b="1" i="1" dirty="0">
                <a:effectLst>
                  <a:outerShdw blurRad="38100" dist="38100" dir="2700000" algn="tl">
                    <a:srgbClr val="000000">
                      <a:alpha val="43137"/>
                    </a:srgbClr>
                  </a:outerShdw>
                </a:effectLst>
                <a:ea typeface="Times New Roman" pitchFamily="18" charset="0"/>
                <a:cs typeface="Arial" charset="0"/>
              </a:rPr>
              <a:t>   systematic</a:t>
            </a:r>
            <a:r>
              <a:rPr lang="en-US" sz="2800" b="1" dirty="0">
                <a:effectLst>
                  <a:outerShdw blurRad="38100" dist="38100" dir="2700000" algn="tl">
                    <a:srgbClr val="000000">
                      <a:alpha val="43137"/>
                    </a:srgbClr>
                  </a:outerShdw>
                </a:effectLst>
                <a:ea typeface="Times New Roman" pitchFamily="18" charset="0"/>
                <a:cs typeface="Arial" charset="0"/>
              </a:rPr>
              <a:t>, </a:t>
            </a:r>
            <a:r>
              <a:rPr lang="en-US" sz="2800" b="1" i="1" dirty="0" smtClean="0">
                <a:effectLst>
                  <a:outerShdw blurRad="38100" dist="38100" dir="2700000" algn="tl">
                    <a:srgbClr val="000000">
                      <a:alpha val="43137"/>
                    </a:srgbClr>
                  </a:outerShdw>
                </a:effectLst>
                <a:ea typeface="Times New Roman" pitchFamily="18" charset="0"/>
                <a:cs typeface="Arial" charset="0"/>
              </a:rPr>
              <a:t> </a:t>
            </a:r>
          </a:p>
          <a:p>
            <a:pPr>
              <a:lnSpc>
                <a:spcPct val="100000"/>
              </a:lnSpc>
              <a:spcBef>
                <a:spcPct val="50000"/>
              </a:spcBef>
              <a:defRPr/>
            </a:pPr>
            <a:r>
              <a:rPr lang="en-US" sz="2800" b="1" i="1" dirty="0">
                <a:effectLst>
                  <a:outerShdw blurRad="38100" dist="38100" dir="2700000" algn="tl">
                    <a:srgbClr val="000000">
                      <a:alpha val="43137"/>
                    </a:srgbClr>
                  </a:outerShdw>
                </a:effectLst>
                <a:ea typeface="Times New Roman" pitchFamily="18" charset="0"/>
                <a:cs typeface="Arial" charset="0"/>
              </a:rPr>
              <a:t> </a:t>
            </a:r>
            <a:r>
              <a:rPr lang="en-US" sz="2800" b="1" i="1" dirty="0" smtClean="0">
                <a:effectLst>
                  <a:outerShdw blurRad="38100" dist="38100" dir="2700000" algn="tl">
                    <a:srgbClr val="000000">
                      <a:alpha val="43137"/>
                    </a:srgbClr>
                  </a:outerShdw>
                </a:effectLst>
                <a:ea typeface="Times New Roman" pitchFamily="18" charset="0"/>
                <a:cs typeface="Arial" charset="0"/>
              </a:rPr>
              <a:t>              integrated</a:t>
            </a:r>
            <a:r>
              <a:rPr lang="en-US" sz="2800" b="1" dirty="0" smtClean="0">
                <a:effectLst>
                  <a:outerShdw blurRad="38100" dist="38100" dir="2700000" algn="tl">
                    <a:srgbClr val="000000">
                      <a:alpha val="43137"/>
                    </a:srgbClr>
                  </a:outerShdw>
                </a:effectLst>
                <a:ea typeface="Times New Roman" pitchFamily="18" charset="0"/>
                <a:cs typeface="Arial" charset="0"/>
              </a:rPr>
              <a:t> </a:t>
            </a:r>
            <a:r>
              <a:rPr lang="en-US" sz="2800" b="1" dirty="0">
                <a:effectLst>
                  <a:outerShdw blurRad="38100" dist="38100" dir="2700000" algn="tl">
                    <a:srgbClr val="000000">
                      <a:alpha val="43137"/>
                    </a:srgbClr>
                  </a:outerShdw>
                </a:effectLst>
                <a:ea typeface="Times New Roman" pitchFamily="18" charset="0"/>
                <a:cs typeface="Arial" charset="0"/>
              </a:rPr>
              <a:t>&amp; </a:t>
            </a:r>
          </a:p>
          <a:p>
            <a:pPr>
              <a:lnSpc>
                <a:spcPct val="100000"/>
              </a:lnSpc>
              <a:spcBef>
                <a:spcPct val="5000"/>
              </a:spcBef>
              <a:defRPr/>
            </a:pPr>
            <a:r>
              <a:rPr lang="en-US" sz="2800" b="1" i="1" dirty="0">
                <a:effectLst>
                  <a:outerShdw blurRad="38100" dist="38100" dir="2700000" algn="tl">
                    <a:srgbClr val="000000">
                      <a:alpha val="43137"/>
                    </a:srgbClr>
                  </a:outerShdw>
                </a:effectLst>
                <a:ea typeface="Times New Roman" pitchFamily="18" charset="0"/>
                <a:cs typeface="Arial" charset="0"/>
              </a:rPr>
              <a:t>     </a:t>
            </a:r>
            <a:r>
              <a:rPr lang="en-US" sz="2800" b="1" i="1" dirty="0" smtClean="0">
                <a:effectLst>
                  <a:outerShdw blurRad="38100" dist="38100" dir="2700000" algn="tl">
                    <a:srgbClr val="000000">
                      <a:alpha val="43137"/>
                    </a:srgbClr>
                  </a:outerShdw>
                </a:effectLst>
                <a:ea typeface="Times New Roman" pitchFamily="18" charset="0"/>
                <a:cs typeface="Arial" charset="0"/>
              </a:rPr>
              <a:t>                         operational</a:t>
            </a:r>
            <a:r>
              <a:rPr lang="en-US" sz="2800" b="1" dirty="0" smtClean="0">
                <a:effectLst>
                  <a:outerShdw blurRad="38100" dist="38100" dir="2700000" algn="tl">
                    <a:srgbClr val="000000">
                      <a:alpha val="43137"/>
                    </a:srgbClr>
                  </a:outerShdw>
                </a:effectLst>
                <a:ea typeface="Times New Roman" pitchFamily="18" charset="0"/>
                <a:cs typeface="Arial" charset="0"/>
              </a:rPr>
              <a:t> </a:t>
            </a:r>
            <a:endParaRPr lang="en-US" sz="2800" b="1" dirty="0">
              <a:effectLst>
                <a:outerShdw blurRad="38100" dist="38100" dir="2700000" algn="tl">
                  <a:srgbClr val="000000">
                    <a:alpha val="43137"/>
                  </a:srgbClr>
                </a:outerShdw>
              </a:effectLst>
              <a:ea typeface="Times New Roman" pitchFamily="18" charset="0"/>
              <a:cs typeface="Arial" charset="0"/>
            </a:endParaRPr>
          </a:p>
        </p:txBody>
      </p:sp>
    </p:spTree>
    <p:extLst>
      <p:ext uri="{BB962C8B-B14F-4D97-AF65-F5344CB8AC3E}">
        <p14:creationId xmlns:p14="http://schemas.microsoft.com/office/powerpoint/2010/main" val="23586312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57199"/>
            <a:ext cx="9144000" cy="641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WordArt 3"/>
          <p:cNvSpPr>
            <a:spLocks noChangeArrowheads="1" noChangeShapeType="1" noTextEdit="1"/>
          </p:cNvSpPr>
          <p:nvPr/>
        </p:nvSpPr>
        <p:spPr bwMode="auto">
          <a:xfrm>
            <a:off x="2362200" y="2438400"/>
            <a:ext cx="1828800" cy="1447800"/>
          </a:xfrm>
          <a:prstGeom prst="rect">
            <a:avLst/>
          </a:prstGeom>
        </p:spPr>
        <p:txBody>
          <a:bodyPr wrap="none" fromWordArt="1">
            <a:prstTxWarp prst="textSlantUp">
              <a:avLst>
                <a:gd name="adj" fmla="val 32056"/>
              </a:avLst>
            </a:prstTxWarp>
          </a:bodyPr>
          <a:lstStyle/>
          <a:p>
            <a:pPr algn="ct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Benefits-based</a:t>
            </a:r>
          </a:p>
          <a:p>
            <a:pPr algn="ct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Management</a:t>
            </a:r>
          </a:p>
        </p:txBody>
      </p:sp>
      <p:sp>
        <p:nvSpPr>
          <p:cNvPr id="51204" name="WordArt 4"/>
          <p:cNvSpPr>
            <a:spLocks noChangeArrowheads="1" noChangeShapeType="1" noTextEdit="1"/>
          </p:cNvSpPr>
          <p:nvPr/>
        </p:nvSpPr>
        <p:spPr bwMode="auto">
          <a:xfrm>
            <a:off x="3581400" y="5638800"/>
            <a:ext cx="1981200" cy="914400"/>
          </a:xfrm>
          <a:prstGeom prst="rect">
            <a:avLst/>
          </a:prstGeom>
        </p:spPr>
        <p:txBody>
          <a:bodyPr wrap="none" fromWordArt="1">
            <a:prstTxWarp prst="textPlain">
              <a:avLst>
                <a:gd name="adj" fmla="val 50000"/>
              </a:avLst>
            </a:prstTxWarp>
          </a:bodyPr>
          <a:lstStyle/>
          <a:p>
            <a:pPr algn="ctr"/>
            <a:r>
              <a:rPr lang="en-US" sz="3600" kern="10" dirty="0">
                <a:ln w="9525">
                  <a:solidFill>
                    <a:srgbClr val="993300"/>
                  </a:solidFill>
                  <a:round/>
                  <a:headEnd/>
                  <a:tailEnd/>
                </a:ln>
                <a:solidFill>
                  <a:srgbClr val="FFFF66"/>
                </a:solidFill>
                <a:effectLst>
                  <a:outerShdw dist="35921" dir="2700000" algn="ctr" rotWithShape="0">
                    <a:srgbClr val="C0C0C0">
                      <a:alpha val="79999"/>
                    </a:srgbClr>
                  </a:outerShdw>
                </a:effectLst>
                <a:latin typeface="Impact"/>
              </a:rPr>
              <a:t>Outcomes-focused</a:t>
            </a:r>
          </a:p>
          <a:p>
            <a:pPr algn="ctr"/>
            <a:r>
              <a:rPr lang="en-US" sz="3600" kern="10" dirty="0">
                <a:ln w="9525">
                  <a:solidFill>
                    <a:srgbClr val="993300"/>
                  </a:solidFill>
                  <a:round/>
                  <a:headEnd/>
                  <a:tailEnd/>
                </a:ln>
                <a:solidFill>
                  <a:srgbClr val="FFFF66"/>
                </a:solidFill>
                <a:effectLst>
                  <a:outerShdw dist="35921" dir="2700000" algn="ctr" rotWithShape="0">
                    <a:srgbClr val="C0C0C0">
                      <a:alpha val="79999"/>
                    </a:srgbClr>
                  </a:outerShdw>
                </a:effectLst>
                <a:latin typeface="Impact"/>
              </a:rPr>
              <a:t>Management</a:t>
            </a:r>
          </a:p>
        </p:txBody>
      </p:sp>
      <p:sp>
        <p:nvSpPr>
          <p:cNvPr id="51205" name="WordArt 5"/>
          <p:cNvSpPr>
            <a:spLocks noChangeArrowheads="1" noChangeShapeType="1" noTextEdit="1"/>
          </p:cNvSpPr>
          <p:nvPr/>
        </p:nvSpPr>
        <p:spPr bwMode="auto">
          <a:xfrm rot="1857826">
            <a:off x="2066261" y="1028700"/>
            <a:ext cx="1371600" cy="1752600"/>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sp3d>
          </a:bodyPr>
          <a:lstStyle/>
          <a:p>
            <a:pPr algn="ctr"/>
            <a:r>
              <a:rPr lang="en-US" sz="3600" kern="10" dirty="0">
                <a:ln w="9525">
                  <a:round/>
                  <a:headEnd/>
                  <a:tailEnd/>
                </a:ln>
                <a:gradFill rotWithShape="1">
                  <a:gsLst>
                    <a:gs pos="0">
                      <a:srgbClr val="FFE701"/>
                    </a:gs>
                    <a:gs pos="100000">
                      <a:srgbClr val="FE3E02"/>
                    </a:gs>
                  </a:gsLst>
                  <a:lin ang="3540000" scaled="1"/>
                </a:gradFill>
                <a:latin typeface="Impact"/>
              </a:rPr>
              <a:t>Beneficial</a:t>
            </a:r>
          </a:p>
          <a:p>
            <a:pPr algn="ctr"/>
            <a:r>
              <a:rPr lang="en-US" sz="3600" kern="10" dirty="0">
                <a:ln w="9525">
                  <a:round/>
                  <a:headEnd/>
                  <a:tailEnd/>
                </a:ln>
                <a:gradFill rotWithShape="1">
                  <a:gsLst>
                    <a:gs pos="0">
                      <a:srgbClr val="FFE701"/>
                    </a:gs>
                    <a:gs pos="100000">
                      <a:srgbClr val="FE3E02"/>
                    </a:gs>
                  </a:gsLst>
                  <a:lin ang="3540000" scaled="1"/>
                </a:gradFill>
                <a:latin typeface="Impact"/>
              </a:rPr>
              <a:t>Outcomes</a:t>
            </a:r>
          </a:p>
          <a:p>
            <a:pPr algn="ctr"/>
            <a:r>
              <a:rPr lang="en-US" sz="3600" kern="10" dirty="0">
                <a:ln w="9525">
                  <a:round/>
                  <a:headEnd/>
                  <a:tailEnd/>
                </a:ln>
                <a:gradFill rotWithShape="1">
                  <a:gsLst>
                    <a:gs pos="0">
                      <a:srgbClr val="FFE701"/>
                    </a:gs>
                    <a:gs pos="100000">
                      <a:srgbClr val="FE3E02"/>
                    </a:gs>
                  </a:gsLst>
                  <a:lin ang="3540000" scaled="1"/>
                </a:gradFill>
                <a:latin typeface="Impact"/>
              </a:rPr>
              <a:t>Approach</a:t>
            </a:r>
          </a:p>
        </p:txBody>
      </p:sp>
      <p:sp>
        <p:nvSpPr>
          <p:cNvPr id="51206" name="WordArt 6"/>
          <p:cNvSpPr>
            <a:spLocks noChangeArrowheads="1" noChangeShapeType="1" noTextEdit="1"/>
          </p:cNvSpPr>
          <p:nvPr/>
        </p:nvSpPr>
        <p:spPr bwMode="auto">
          <a:xfrm rot="948477">
            <a:off x="304800" y="2286000"/>
            <a:ext cx="1524000" cy="1600200"/>
          </a:xfrm>
          <a:prstGeom prst="rect">
            <a:avLst/>
          </a:prstGeom>
        </p:spPr>
        <p:txBody>
          <a:bodyPr wrap="none" fromWordArt="1">
            <a:prstTxWarp prst="textInflate">
              <a:avLst>
                <a:gd name="adj" fmla="val 13634"/>
              </a:avLst>
            </a:prstTxWarp>
          </a:bodyPr>
          <a:lstStyle/>
          <a:p>
            <a:pPr algn="ctr"/>
            <a:r>
              <a:rPr lang="en-US" sz="4400" kern="10" dirty="0">
                <a:ln w="9525">
                  <a:solidFill>
                    <a:srgbClr val="00FF00"/>
                  </a:solidFill>
                  <a:round/>
                  <a:headEnd/>
                  <a:tailEnd/>
                </a:ln>
                <a:solidFill>
                  <a:srgbClr val="000000"/>
                </a:solidFill>
                <a:latin typeface="Arial Black"/>
              </a:rPr>
              <a:t>Performance</a:t>
            </a:r>
          </a:p>
          <a:p>
            <a:pPr algn="ctr"/>
            <a:r>
              <a:rPr lang="en-US" sz="4400" kern="10" dirty="0">
                <a:ln w="9525">
                  <a:solidFill>
                    <a:srgbClr val="00FF00"/>
                  </a:solidFill>
                  <a:round/>
                  <a:headEnd/>
                  <a:tailEnd/>
                </a:ln>
                <a:solidFill>
                  <a:srgbClr val="000000"/>
                </a:solidFill>
                <a:latin typeface="Arial Black"/>
              </a:rPr>
              <a:t>Based</a:t>
            </a:r>
          </a:p>
          <a:p>
            <a:pPr algn="ctr"/>
            <a:r>
              <a:rPr lang="en-US" sz="4400" kern="10" dirty="0">
                <a:ln w="9525">
                  <a:solidFill>
                    <a:srgbClr val="00FF00"/>
                  </a:solidFill>
                  <a:round/>
                  <a:headEnd/>
                  <a:tailEnd/>
                </a:ln>
                <a:solidFill>
                  <a:srgbClr val="000000"/>
                </a:solidFill>
                <a:latin typeface="Arial Black"/>
              </a:rPr>
              <a:t>Management</a:t>
            </a:r>
          </a:p>
        </p:txBody>
      </p:sp>
      <p:sp>
        <p:nvSpPr>
          <p:cNvPr id="51207" name="WordArt 7"/>
          <p:cNvSpPr>
            <a:spLocks noChangeArrowheads="1" noChangeShapeType="1" noTextEdit="1"/>
          </p:cNvSpPr>
          <p:nvPr/>
        </p:nvSpPr>
        <p:spPr bwMode="auto">
          <a:xfrm>
            <a:off x="1065440" y="5562600"/>
            <a:ext cx="1905000" cy="1143000"/>
          </a:xfrm>
          <a:prstGeom prst="rect">
            <a:avLst/>
          </a:prstGeom>
        </p:spPr>
        <p:txBody>
          <a:bodyPr wrap="none" fromWordArt="1">
            <a:prstTxWarp prst="textDoubleWave1">
              <a:avLst>
                <a:gd name="adj1" fmla="val 6500"/>
                <a:gd name="adj2" fmla="val 0"/>
              </a:avLst>
            </a:prstTxWarp>
          </a:bodyPr>
          <a:lstStyle/>
          <a:p>
            <a:pPr algn="ctr"/>
            <a:r>
              <a:rPr lang="en-US" sz="3600" b="1" kern="10"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Impact"/>
              </a:rPr>
              <a:t>Results-based</a:t>
            </a:r>
          </a:p>
          <a:p>
            <a:pPr algn="ctr"/>
            <a:r>
              <a:rPr lang="en-US" sz="3600" b="1" kern="10"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Impact"/>
              </a:rPr>
              <a:t>Management</a:t>
            </a:r>
          </a:p>
        </p:txBody>
      </p:sp>
      <p:sp>
        <p:nvSpPr>
          <p:cNvPr id="51208" name="WordArt 9"/>
          <p:cNvSpPr>
            <a:spLocks noChangeArrowheads="1" noChangeShapeType="1" noTextEdit="1"/>
          </p:cNvSpPr>
          <p:nvPr/>
        </p:nvSpPr>
        <p:spPr bwMode="auto">
          <a:xfrm>
            <a:off x="115660" y="533400"/>
            <a:ext cx="8814730" cy="405359"/>
          </a:xfrm>
          <a:prstGeom prst="rect">
            <a:avLst/>
          </a:prstGeom>
        </p:spPr>
        <p:txBody>
          <a:bodyPr wrap="none" fromWordArt="1">
            <a:prstTxWarp prst="textPlain">
              <a:avLst>
                <a:gd name="adj" fmla="val 50000"/>
              </a:avLst>
            </a:prstTxWarp>
          </a:bodyPr>
          <a:lstStyle/>
          <a:p>
            <a:pPr algn="ctr"/>
            <a:r>
              <a:rPr lang="en-US" sz="4000" kern="10" dirty="0" smtClean="0">
                <a:ln w="9525">
                  <a:solidFill>
                    <a:srgbClr val="000000"/>
                  </a:solidFill>
                  <a:round/>
                  <a:headEnd/>
                  <a:tailEnd/>
                </a:ln>
                <a:solidFill>
                  <a:schemeClr val="accent5">
                    <a:lumMod val="75000"/>
                  </a:schemeClr>
                </a:solidFill>
                <a:effectLst>
                  <a:outerShdw blurRad="38100" dist="38100" dir="2700000" algn="tl">
                    <a:srgbClr val="000000">
                      <a:alpha val="43137"/>
                    </a:srgbClr>
                  </a:outerShdw>
                </a:effectLst>
                <a:latin typeface="Arial Black" panose="020B0A04020102020204" pitchFamily="34" charset="0"/>
              </a:rPr>
              <a:t>Don't Get Caught Up In the Semantics</a:t>
            </a:r>
          </a:p>
        </p:txBody>
      </p:sp>
      <p:sp>
        <p:nvSpPr>
          <p:cNvPr id="51209" name="WordArt 10"/>
          <p:cNvSpPr>
            <a:spLocks noChangeArrowheads="1" noChangeShapeType="1" noTextEdit="1"/>
          </p:cNvSpPr>
          <p:nvPr/>
        </p:nvSpPr>
        <p:spPr bwMode="auto">
          <a:xfrm>
            <a:off x="419100" y="1447800"/>
            <a:ext cx="1295400" cy="609600"/>
          </a:xfrm>
          <a:prstGeom prst="rect">
            <a:avLst/>
          </a:prstGeom>
        </p:spPr>
        <p:txBody>
          <a:bodyPr wrap="none" fromWordArt="1">
            <a:prstTxWarp prst="textPlain">
              <a:avLst>
                <a:gd name="adj" fmla="val 50000"/>
              </a:avLst>
            </a:prstTxWarp>
          </a:bodyPr>
          <a:lstStyle/>
          <a:p>
            <a:pPr algn="ctr"/>
            <a:r>
              <a:rPr lang="en-U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Systems</a:t>
            </a:r>
          </a:p>
          <a:p>
            <a:pPr algn="ctr"/>
            <a:r>
              <a:rPr lang="en-U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Theory</a:t>
            </a:r>
          </a:p>
        </p:txBody>
      </p:sp>
      <p:sp>
        <p:nvSpPr>
          <p:cNvPr id="51210" name="WordArt 11" descr="White marble"/>
          <p:cNvSpPr>
            <a:spLocks noChangeArrowheads="1" noChangeShapeType="1" noTextEdit="1"/>
          </p:cNvSpPr>
          <p:nvPr/>
        </p:nvSpPr>
        <p:spPr bwMode="auto">
          <a:xfrm>
            <a:off x="2514600" y="4191000"/>
            <a:ext cx="1752600" cy="9906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en-US" sz="3600" kern="10">
                <a:ln w="9525">
                  <a:round/>
                  <a:headEnd/>
                  <a:tailEnd/>
                </a:ln>
                <a:blipFill dpi="0" rotWithShape="0">
                  <a:blip r:embed="rId4"/>
                  <a:srcRect/>
                  <a:tile tx="0" ty="0" sx="100000" sy="100000" flip="none" algn="tl"/>
                </a:blipFill>
                <a:latin typeface="Arial Black"/>
              </a:rPr>
              <a:t>Production</a:t>
            </a:r>
          </a:p>
          <a:p>
            <a:pPr algn="ctr"/>
            <a:r>
              <a:rPr lang="en-US" sz="3600" kern="10">
                <a:ln w="9525">
                  <a:round/>
                  <a:headEnd/>
                  <a:tailEnd/>
                </a:ln>
                <a:blipFill dpi="0" rotWithShape="0">
                  <a:blip r:embed="rId4"/>
                  <a:srcRect/>
                  <a:tile tx="0" ty="0" sx="100000" sy="100000" flip="none" algn="tl"/>
                </a:blipFill>
                <a:latin typeface="Arial Black"/>
              </a:rPr>
              <a:t>Theory</a:t>
            </a:r>
          </a:p>
        </p:txBody>
      </p:sp>
      <p:sp>
        <p:nvSpPr>
          <p:cNvPr id="51211" name="WordArt 12"/>
          <p:cNvSpPr>
            <a:spLocks noChangeArrowheads="1" noChangeShapeType="1" noTextEdit="1"/>
          </p:cNvSpPr>
          <p:nvPr/>
        </p:nvSpPr>
        <p:spPr bwMode="auto">
          <a:xfrm>
            <a:off x="4572000" y="4405769"/>
            <a:ext cx="1143000" cy="914400"/>
          </a:xfrm>
          <a:prstGeom prst="rect">
            <a:avLst/>
          </a:prstGeom>
        </p:spPr>
        <p:txBody>
          <a:bodyPr wrap="none" fromWordArt="1">
            <a:prstTxWarp prst="textDeflateBottom">
              <a:avLst>
                <a:gd name="adj" fmla="val 76472"/>
              </a:avLst>
            </a:prstTxWarp>
            <a:scene3d>
              <a:camera prst="legacyPerspectiveFront">
                <a:rot lat="19799998" lon="19439996" rev="0"/>
              </a:camera>
              <a:lightRig rig="legacyNormal2" dir="t"/>
            </a:scene3d>
            <a:sp3d extrusionH="354000" prstMaterial="legacyMatte">
              <a:extrusionClr>
                <a:srgbClr val="939676"/>
              </a:extrusionClr>
            </a:sp3d>
          </a:bodyPr>
          <a:lstStyle/>
          <a:p>
            <a:pPr algn="ctr"/>
            <a:r>
              <a:rPr lang="en-US" sz="3600" kern="10" dirty="0">
                <a:ln w="9525">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1"/>
                </a:gradFill>
                <a:latin typeface="Impact"/>
              </a:rPr>
              <a:t>BOAL</a:t>
            </a:r>
          </a:p>
        </p:txBody>
      </p:sp>
      <p:sp>
        <p:nvSpPr>
          <p:cNvPr id="51212" name="WordArt 13"/>
          <p:cNvSpPr>
            <a:spLocks noChangeArrowheads="1" noChangeShapeType="1" noTextEdit="1"/>
          </p:cNvSpPr>
          <p:nvPr/>
        </p:nvSpPr>
        <p:spPr bwMode="auto">
          <a:xfrm rot="20659493">
            <a:off x="142909" y="4310844"/>
            <a:ext cx="2166938" cy="68580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en-US" sz="3600" kern="10" dirty="0">
                <a:ln w="9525">
                  <a:solidFill>
                    <a:srgbClr val="FF3399"/>
                  </a:solidFill>
                  <a:round/>
                  <a:headEnd/>
                  <a:tailEnd/>
                </a:ln>
                <a:gradFill rotWithShape="1">
                  <a:gsLst>
                    <a:gs pos="0">
                      <a:srgbClr val="FFFFCC"/>
                    </a:gs>
                    <a:gs pos="100000">
                      <a:srgbClr val="FF9999"/>
                    </a:gs>
                  </a:gsLst>
                  <a:lin ang="5400000" scaled="1"/>
                </a:gradFill>
                <a:latin typeface="Times New Roman"/>
                <a:cs typeface="Times New Roman"/>
              </a:rPr>
              <a:t>Outcomes Approach</a:t>
            </a:r>
          </a:p>
        </p:txBody>
      </p:sp>
      <p:cxnSp>
        <p:nvCxnSpPr>
          <p:cNvPr id="16" name="Straight Connector 15"/>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7"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8" name="Rectangle 17"/>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2" name="Rectangle 1"/>
          <p:cNvSpPr/>
          <p:nvPr/>
        </p:nvSpPr>
        <p:spPr>
          <a:xfrm rot="420175">
            <a:off x="5843606" y="1631256"/>
            <a:ext cx="2895600" cy="3539430"/>
          </a:xfrm>
          <a:prstGeom prst="rect">
            <a:avLst/>
          </a:prstGeom>
        </p:spPr>
        <p:txBody>
          <a:bodyPr wrap="square">
            <a:spAutoFit/>
          </a:bodyPr>
          <a:lstStyle/>
          <a:p>
            <a:pPr algn="ctr"/>
            <a:r>
              <a:rPr lang="en-US" sz="2800" b="1" dirty="0">
                <a:solidFill>
                  <a:srgbClr val="FF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Within the </a:t>
            </a:r>
            <a:r>
              <a:rPr lang="en-US" sz="2800" b="1" dirty="0" smtClean="0">
                <a:solidFill>
                  <a:srgbClr val="FF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BLM R&amp;VS program our planning and management framework is referred to as OFM</a:t>
            </a:r>
            <a:endParaRPr lang="en-US" sz="2800" b="1" dirty="0">
              <a:solidFill>
                <a:srgbClr val="FF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spTree>
    <p:extLst>
      <p:ext uri="{BB962C8B-B14F-4D97-AF65-F5344CB8AC3E}">
        <p14:creationId xmlns:p14="http://schemas.microsoft.com/office/powerpoint/2010/main" val="10902482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5" name="Text Box 7"/>
          <p:cNvSpPr txBox="1">
            <a:spLocks noChangeArrowheads="1"/>
          </p:cNvSpPr>
          <p:nvPr/>
        </p:nvSpPr>
        <p:spPr bwMode="auto">
          <a:xfrm>
            <a:off x="467632" y="1209896"/>
            <a:ext cx="72285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nSpc>
                <a:spcPct val="100000"/>
              </a:lnSpc>
              <a:spcBef>
                <a:spcPct val="50000"/>
              </a:spcBef>
              <a:defRPr/>
            </a:pPr>
            <a:r>
              <a:rPr lang="en-US" sz="2800" dirty="0" smtClean="0">
                <a:solidFill>
                  <a:schemeClr val="tx1"/>
                </a:solidFill>
                <a:effectLst>
                  <a:outerShdw blurRad="38100" dist="38100" dir="2700000" algn="tl">
                    <a:srgbClr val="000000">
                      <a:alpha val="43137"/>
                    </a:srgbClr>
                  </a:outerShdw>
                </a:effectLst>
                <a:ea typeface="Times New Roman" pitchFamily="18" charset="0"/>
                <a:cs typeface="Arial" charset="0"/>
              </a:rPr>
              <a:t>So let’s talk some recreation… </a:t>
            </a:r>
            <a:endParaRPr lang="en-US" altLang="en-US" sz="2800" i="1" dirty="0">
              <a:effectLst>
                <a:outerShdw blurRad="38100" dist="38100" dir="2700000" algn="tl">
                  <a:srgbClr val="000000">
                    <a:alpha val="43137"/>
                  </a:srgbClr>
                </a:outerShdw>
              </a:effectLst>
              <a:ea typeface="Times New Roman" pitchFamily="18" charset="0"/>
              <a:cs typeface="Arial"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177" y="2133600"/>
            <a:ext cx="8463643" cy="3886200"/>
          </a:xfrm>
          <a:prstGeom prst="rect">
            <a:avLst/>
          </a:prstGeom>
          <a:ln>
            <a:noFill/>
          </a:ln>
          <a:effectLst>
            <a:softEdge rad="112500"/>
          </a:effectLst>
        </p:spPr>
      </p:pic>
    </p:spTree>
    <p:extLst>
      <p:ext uri="{BB962C8B-B14F-4D97-AF65-F5344CB8AC3E}">
        <p14:creationId xmlns:p14="http://schemas.microsoft.com/office/powerpoint/2010/main" val="1250047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228600" y="762000"/>
            <a:ext cx="8458200" cy="523220"/>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spcBef>
                <a:spcPts val="1200"/>
              </a:spcBef>
              <a:spcAft>
                <a:spcPts val="1200"/>
              </a:spcAft>
            </a:pPr>
            <a:r>
              <a:rPr lang="en-US" sz="2800" b="1" cap="none" spc="150" dirty="0" smtClean="0">
                <a:ln w="11430"/>
                <a:solidFill>
                  <a:srgbClr val="FFFF00"/>
                </a:solidFill>
                <a:effectLst>
                  <a:outerShdw blurRad="25400" algn="tl" rotWithShape="0">
                    <a:srgbClr val="000000">
                      <a:alpha val="43000"/>
                    </a:srgbClr>
                  </a:outerShdw>
                </a:effectLst>
              </a:rPr>
              <a:t>Definition of Recreation … What’s yours?  </a:t>
            </a:r>
            <a:endParaRPr lang="en-US" sz="2800" b="1" cap="none" spc="150" dirty="0">
              <a:ln w="11430"/>
              <a:solidFill>
                <a:srgbClr val="FFFF00"/>
              </a:solidFill>
              <a:effectLst>
                <a:outerShdw blurRad="25400" algn="tl" rotWithShape="0">
                  <a:srgbClr val="000000">
                    <a:alpha val="43000"/>
                  </a:srgbClr>
                </a:outerShdw>
              </a:effectLst>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9924" y="1524000"/>
            <a:ext cx="3789276" cy="5052368"/>
          </a:xfrm>
          <a:prstGeom prst="rect">
            <a:avLst/>
          </a:prstGeom>
          <a:ln>
            <a:noFill/>
          </a:ln>
          <a:effectLst>
            <a:outerShdw blurRad="190500" algn="tl" rotWithShape="0">
              <a:srgbClr val="000000">
                <a:alpha val="70000"/>
              </a:srgbClr>
            </a:outerShdw>
          </a:effectLst>
        </p:spPr>
      </p:pic>
      <p:grpSp>
        <p:nvGrpSpPr>
          <p:cNvPr id="6" name="Group 5"/>
          <p:cNvGrpSpPr/>
          <p:nvPr/>
        </p:nvGrpSpPr>
        <p:grpSpPr>
          <a:xfrm>
            <a:off x="262328" y="1676400"/>
            <a:ext cx="4654254" cy="4474968"/>
            <a:chOff x="262328" y="1676400"/>
            <a:chExt cx="4654254" cy="4474968"/>
          </a:xfrm>
        </p:grpSpPr>
        <p:sp>
          <p:nvSpPr>
            <p:cNvPr id="5" name="Rectangle 4"/>
            <p:cNvSpPr/>
            <p:nvPr/>
          </p:nvSpPr>
          <p:spPr>
            <a:xfrm>
              <a:off x="262328" y="1676400"/>
              <a:ext cx="4309673" cy="1692771"/>
            </a:xfrm>
            <a:prstGeom prst="rect">
              <a:avLst/>
            </a:prstGeom>
          </p:spPr>
          <p:txBody>
            <a:bodyPr wrap="square">
              <a:spAutoFit/>
            </a:bodyPr>
            <a:lstStyle/>
            <a:p>
              <a:r>
                <a:rPr lang="en-US" sz="2600" b="1" dirty="0">
                  <a:effectLst>
                    <a:outerShdw blurRad="38100" dist="38100" dir="2700000" algn="tl">
                      <a:srgbClr val="000000">
                        <a:alpha val="43137"/>
                      </a:srgbClr>
                    </a:outerShdw>
                  </a:effectLst>
                </a:rPr>
                <a:t>D</a:t>
              </a:r>
              <a:r>
                <a:rPr lang="en-US" sz="2600" b="1" dirty="0" smtClean="0">
                  <a:effectLst>
                    <a:outerShdw blurRad="38100" dist="38100" dir="2700000" algn="tl">
                      <a:srgbClr val="000000">
                        <a:alpha val="43137"/>
                      </a:srgbClr>
                    </a:outerShdw>
                  </a:effectLst>
                </a:rPr>
                <a:t>efinitions </a:t>
              </a:r>
              <a:r>
                <a:rPr lang="en-US" sz="2600" b="1" dirty="0">
                  <a:effectLst>
                    <a:outerShdw blurRad="38100" dist="38100" dir="2700000" algn="tl">
                      <a:srgbClr val="000000">
                        <a:alpha val="43137"/>
                      </a:srgbClr>
                    </a:outerShdw>
                  </a:effectLst>
                </a:rPr>
                <a:t>of recreation </a:t>
              </a:r>
              <a:r>
                <a:rPr lang="en-US" sz="2600" b="1" dirty="0" smtClean="0">
                  <a:effectLst>
                    <a:outerShdw blurRad="38100" dist="38100" dir="2700000" algn="tl">
                      <a:srgbClr val="000000">
                        <a:alpha val="43137"/>
                      </a:srgbClr>
                    </a:outerShdw>
                  </a:effectLst>
                </a:rPr>
                <a:t>differ </a:t>
              </a:r>
              <a:r>
                <a:rPr lang="en-US" sz="2600" b="1" dirty="0">
                  <a:effectLst>
                    <a:outerShdw blurRad="38100" dist="38100" dir="2700000" algn="tl">
                      <a:srgbClr val="000000">
                        <a:alpha val="43137"/>
                      </a:srgbClr>
                    </a:outerShdw>
                  </a:effectLst>
                </a:rPr>
                <a:t>in their particular emphasis but have shared a common </a:t>
              </a:r>
              <a:r>
                <a:rPr lang="en-US" sz="2600" b="1" dirty="0" smtClean="0">
                  <a:effectLst>
                    <a:outerShdw blurRad="38100" dist="38100" dir="2700000" algn="tl">
                      <a:srgbClr val="000000">
                        <a:alpha val="43137"/>
                      </a:srgbClr>
                    </a:outerShdw>
                  </a:effectLst>
                </a:rPr>
                <a:t>core ….</a:t>
              </a:r>
            </a:p>
          </p:txBody>
        </p:sp>
        <p:sp>
          <p:nvSpPr>
            <p:cNvPr id="2" name="Rectangle 1"/>
            <p:cNvSpPr/>
            <p:nvPr/>
          </p:nvSpPr>
          <p:spPr>
            <a:xfrm rot="20972451">
              <a:off x="344582" y="3827655"/>
              <a:ext cx="4572000" cy="2323713"/>
            </a:xfrm>
            <a:prstGeom prst="rect">
              <a:avLst/>
            </a:prstGeom>
          </p:spPr>
          <p:txBody>
            <a:bodyPr>
              <a:spAutoFit/>
            </a:bodyPr>
            <a:lstStyle/>
            <a:p>
              <a:pPr algn="ctr"/>
              <a:r>
                <a:rPr lang="en-US" sz="2900" b="1" dirty="0">
                  <a:solidFill>
                    <a:schemeClr val="accent5">
                      <a:lumMod val="60000"/>
                      <a:lumOff val="40000"/>
                    </a:schemeClr>
                  </a:solidFill>
                  <a:effectLst>
                    <a:outerShdw blurRad="38100" dist="38100" dir="2700000" algn="tl">
                      <a:srgbClr val="000000">
                        <a:alpha val="43137"/>
                      </a:srgbClr>
                    </a:outerShdw>
                  </a:effectLst>
                  <a:latin typeface="Nyala" panose="02000504070300020003" pitchFamily="2" charset="0"/>
                </a:rPr>
                <a:t>… recreation is a behavior that individuals choose to engage in for the purpose of realizing experiences and personal benefits</a:t>
              </a:r>
            </a:p>
          </p:txBody>
        </p:sp>
      </p:grpSp>
    </p:spTree>
    <p:extLst>
      <p:ext uri="{BB962C8B-B14F-4D97-AF65-F5344CB8AC3E}">
        <p14:creationId xmlns:p14="http://schemas.microsoft.com/office/powerpoint/2010/main" val="34674571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228600" y="685800"/>
            <a:ext cx="8686800" cy="492443"/>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spcBef>
                <a:spcPts val="1200"/>
              </a:spcBef>
              <a:spcAft>
                <a:spcPts val="1200"/>
              </a:spcAft>
            </a:pPr>
            <a:r>
              <a:rPr lang="en-US" sz="2600" b="1" cap="none" spc="150" dirty="0" smtClean="0">
                <a:ln w="11430"/>
                <a:solidFill>
                  <a:srgbClr val="FFFF00"/>
                </a:solidFill>
                <a:effectLst>
                  <a:outerShdw blurRad="25400" algn="tl" rotWithShape="0">
                    <a:srgbClr val="000000">
                      <a:alpha val="43000"/>
                    </a:srgbClr>
                  </a:outerShdw>
                </a:effectLst>
              </a:rPr>
              <a:t>What is the recreation goal of BLM managers?  </a:t>
            </a:r>
            <a:endParaRPr lang="en-US" sz="2600" b="1" cap="none" spc="150" dirty="0">
              <a:ln w="11430"/>
              <a:solidFill>
                <a:srgbClr val="FFFF00"/>
              </a:solidFill>
              <a:effectLst>
                <a:outerShdw blurRad="25400" algn="tl" rotWithShape="0">
                  <a:srgbClr val="000000">
                    <a:alpha val="43000"/>
                  </a:srgbClr>
                </a:outerShdw>
              </a:effectLst>
            </a:endParaRPr>
          </a:p>
        </p:txBody>
      </p:sp>
      <p:sp>
        <p:nvSpPr>
          <p:cNvPr id="5" name="Rectangle 4"/>
          <p:cNvSpPr/>
          <p:nvPr/>
        </p:nvSpPr>
        <p:spPr>
          <a:xfrm>
            <a:off x="228600" y="1371600"/>
            <a:ext cx="8686800" cy="1246495"/>
          </a:xfrm>
          <a:prstGeom prst="rect">
            <a:avLst/>
          </a:prstGeom>
        </p:spPr>
        <p:txBody>
          <a:bodyPr wrap="square">
            <a:spAutoFit/>
          </a:bodyPr>
          <a:lstStyle/>
          <a:p>
            <a:pPr algn="ctr"/>
            <a:r>
              <a:rPr lang="en-US" sz="2500" b="1" dirty="0" smtClean="0">
                <a:effectLst>
                  <a:outerShdw blurRad="38100" dist="38100" dir="2700000" algn="tl">
                    <a:srgbClr val="000000">
                      <a:alpha val="43137"/>
                    </a:srgbClr>
                  </a:outerShdw>
                </a:effectLst>
              </a:rPr>
              <a:t>The </a:t>
            </a:r>
            <a:r>
              <a:rPr lang="en-US" sz="2500" b="1" dirty="0">
                <a:effectLst>
                  <a:outerShdw blurRad="38100" dist="38100" dir="2700000" algn="tl">
                    <a:srgbClr val="000000">
                      <a:alpha val="43137"/>
                    </a:srgbClr>
                  </a:outerShdw>
                </a:effectLst>
              </a:rPr>
              <a:t>goal of the </a:t>
            </a:r>
            <a:r>
              <a:rPr lang="en-US" sz="2500" b="1" dirty="0" smtClean="0">
                <a:effectLst>
                  <a:outerShdw blurRad="38100" dist="38100" dir="2700000" algn="tl">
                    <a:srgbClr val="000000">
                      <a:alpha val="43137"/>
                    </a:srgbClr>
                  </a:outerShdw>
                </a:effectLst>
              </a:rPr>
              <a:t>BLM manager </a:t>
            </a:r>
            <a:r>
              <a:rPr lang="en-US" sz="2500" b="1" dirty="0">
                <a:effectLst>
                  <a:outerShdw blurRad="38100" dist="38100" dir="2700000" algn="tl">
                    <a:srgbClr val="000000">
                      <a:alpha val="43137"/>
                    </a:srgbClr>
                  </a:outerShdw>
                </a:effectLst>
              </a:rPr>
              <a:t>is to provide </a:t>
            </a:r>
            <a:r>
              <a:rPr lang="en-US" sz="2500" b="1" dirty="0" smtClean="0">
                <a:effectLst>
                  <a:outerShdw blurRad="38100" dist="38100" dir="2700000" algn="tl">
                    <a:srgbClr val="000000">
                      <a:alpha val="43137"/>
                    </a:srgbClr>
                  </a:outerShdw>
                </a:effectLst>
              </a:rPr>
              <a:t>recreation opportunities </a:t>
            </a:r>
            <a:r>
              <a:rPr lang="en-US" sz="2500" b="1" dirty="0">
                <a:effectLst>
                  <a:outerShdw blurRad="38100" dist="38100" dir="2700000" algn="tl">
                    <a:srgbClr val="000000">
                      <a:alpha val="43137"/>
                    </a:srgbClr>
                  </a:outerShdw>
                </a:effectLst>
              </a:rPr>
              <a:t>for visitors to obtain desired experiences and beneficial outcomes while protecting </a:t>
            </a:r>
            <a:r>
              <a:rPr lang="en-US" sz="2500" b="1" dirty="0" smtClean="0">
                <a:effectLst>
                  <a:outerShdw blurRad="38100" dist="38100" dir="2700000" algn="tl">
                    <a:srgbClr val="000000">
                      <a:alpha val="43137"/>
                    </a:srgbClr>
                  </a:outerShdw>
                </a:effectLst>
              </a:rPr>
              <a:t>resources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800" y="2995534"/>
            <a:ext cx="5486400" cy="3657600"/>
          </a:xfrm>
          <a:prstGeom prst="rect">
            <a:avLst/>
          </a:prstGeom>
          <a:ln>
            <a:noFill/>
          </a:ln>
          <a:effectLst>
            <a:softEdge rad="112500"/>
          </a:effectLst>
        </p:spPr>
      </p:pic>
    </p:spTree>
    <p:extLst>
      <p:ext uri="{BB962C8B-B14F-4D97-AF65-F5344CB8AC3E}">
        <p14:creationId xmlns:p14="http://schemas.microsoft.com/office/powerpoint/2010/main" val="18788291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152400" y="533400"/>
            <a:ext cx="8458200" cy="492443"/>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spcBef>
                <a:spcPts val="1200"/>
              </a:spcBef>
              <a:spcAft>
                <a:spcPts val="1200"/>
              </a:spcAft>
            </a:pPr>
            <a:r>
              <a:rPr lang="en-US" sz="2600" b="1" cap="none" spc="150" dirty="0" smtClean="0">
                <a:ln w="11430"/>
                <a:solidFill>
                  <a:srgbClr val="FFFF00"/>
                </a:solidFill>
                <a:effectLst>
                  <a:outerShdw blurRad="25400" algn="tl" rotWithShape="0">
                    <a:srgbClr val="000000">
                      <a:alpha val="43000"/>
                    </a:srgbClr>
                  </a:outerShdw>
                </a:effectLst>
              </a:rPr>
              <a:t>How do you accomplish this goal?  </a:t>
            </a:r>
            <a:endParaRPr lang="en-US" sz="2600" b="1" cap="none" spc="150" dirty="0">
              <a:ln w="11430"/>
              <a:solidFill>
                <a:srgbClr val="FFFF00"/>
              </a:solidFill>
              <a:effectLst>
                <a:outerShdw blurRad="25400" algn="tl" rotWithShape="0">
                  <a:srgbClr val="000000">
                    <a:alpha val="43000"/>
                  </a:srgbClr>
                </a:outerShdw>
              </a:effectLst>
            </a:endParaRPr>
          </a:p>
        </p:txBody>
      </p:sp>
      <p:grpSp>
        <p:nvGrpSpPr>
          <p:cNvPr id="6" name="Group 5"/>
          <p:cNvGrpSpPr/>
          <p:nvPr/>
        </p:nvGrpSpPr>
        <p:grpSpPr>
          <a:xfrm>
            <a:off x="163088" y="990600"/>
            <a:ext cx="9143999" cy="5802163"/>
            <a:chOff x="163088" y="990600"/>
            <a:chExt cx="9143999" cy="5802163"/>
          </a:xfrm>
        </p:grpSpPr>
        <p:sp>
          <p:nvSpPr>
            <p:cNvPr id="5" name="Rectangle 4"/>
            <p:cNvSpPr/>
            <p:nvPr/>
          </p:nvSpPr>
          <p:spPr>
            <a:xfrm>
              <a:off x="163088" y="990600"/>
              <a:ext cx="9143999" cy="830997"/>
            </a:xfrm>
            <a:prstGeom prst="rect">
              <a:avLst/>
            </a:prstGeom>
          </p:spPr>
          <p:txBody>
            <a:bodyPr wrap="square">
              <a:spAutoFit/>
            </a:bodyPr>
            <a:lstStyle/>
            <a:p>
              <a:r>
                <a:rPr lang="en-US" sz="2400" b="1" dirty="0" smtClean="0">
                  <a:effectLst>
                    <a:outerShdw blurRad="38100" dist="38100" dir="2700000" algn="tl">
                      <a:srgbClr val="000000">
                        <a:alpha val="43137"/>
                      </a:srgbClr>
                    </a:outerShdw>
                  </a:effectLst>
                </a:rPr>
                <a:t>… by </a:t>
              </a:r>
              <a:r>
                <a:rPr lang="en-US" sz="2400" b="1" dirty="0">
                  <a:effectLst>
                    <a:outerShdw blurRad="38100" dist="38100" dir="2700000" algn="tl">
                      <a:srgbClr val="000000">
                        <a:alpha val="43137"/>
                      </a:srgbClr>
                    </a:outerShdw>
                  </a:effectLst>
                </a:rPr>
                <a:t>planning for and managing the </a:t>
              </a:r>
              <a:r>
                <a:rPr lang="en-US" sz="2400" b="1" dirty="0" smtClean="0">
                  <a:effectLst>
                    <a:outerShdw blurRad="38100" dist="38100" dir="2700000" algn="tl">
                      <a:srgbClr val="000000">
                        <a:alpha val="43137"/>
                      </a:srgbClr>
                    </a:outerShdw>
                  </a:effectLst>
                </a:rPr>
                <a:t>recreation setting characteristics (RSC) and </a:t>
              </a:r>
              <a:r>
                <a:rPr lang="en-US" sz="2400" b="1" dirty="0">
                  <a:effectLst>
                    <a:outerShdw blurRad="38100" dist="38100" dir="2700000" algn="tl">
                      <a:srgbClr val="000000">
                        <a:alpha val="43137"/>
                      </a:srgbClr>
                    </a:outerShdw>
                  </a:effectLst>
                </a:rPr>
                <a:t>the activities that occur within </a:t>
              </a:r>
              <a:r>
                <a:rPr lang="en-US" sz="2400" b="1" dirty="0" smtClean="0">
                  <a:effectLst>
                    <a:outerShdw blurRad="38100" dist="38100" dir="2700000" algn="tl">
                      <a:srgbClr val="000000">
                        <a:alpha val="43137"/>
                      </a:srgbClr>
                    </a:outerShdw>
                  </a:effectLst>
                </a:rPr>
                <a:t>them </a:t>
              </a:r>
            </a:p>
          </p:txBody>
        </p:sp>
        <p:sp>
          <p:nvSpPr>
            <p:cNvPr id="12" name="TextBox 11"/>
            <p:cNvSpPr txBox="1"/>
            <p:nvPr/>
          </p:nvSpPr>
          <p:spPr>
            <a:xfrm>
              <a:off x="304800" y="3982487"/>
              <a:ext cx="4343400" cy="769441"/>
            </a:xfrm>
            <a:prstGeom prst="rect">
              <a:avLst/>
            </a:prstGeom>
            <a:noFill/>
          </p:spPr>
          <p:txBody>
            <a:bodyPr>
              <a:spAutoFit/>
            </a:bodyPr>
            <a:lstStyle/>
            <a:p>
              <a:pPr fontAlgn="base">
                <a:spcBef>
                  <a:spcPct val="0"/>
                </a:spcBef>
                <a:spcAft>
                  <a:spcPct val="0"/>
                </a:spcAft>
                <a:defRPr/>
              </a:pPr>
              <a:r>
                <a:rPr lang="en-US" sz="2400" b="1" dirty="0" smtClean="0">
                  <a:latin typeface="Calibri" pitchFamily="34" charset="0"/>
                  <a:cs typeface="Calibri" pitchFamily="34" charset="0"/>
                </a:rPr>
                <a:t>SOCIAL RSCs.  </a:t>
              </a:r>
              <a:r>
                <a:rPr lang="en-US" sz="2000" b="1" dirty="0" smtClean="0">
                  <a:cs typeface="Calibri" pitchFamily="34" charset="0"/>
                </a:rPr>
                <a:t>The </a:t>
              </a:r>
              <a:r>
                <a:rPr lang="en-US" sz="2000" b="1" dirty="0">
                  <a:cs typeface="Calibri" pitchFamily="34" charset="0"/>
                </a:rPr>
                <a:t>social </a:t>
              </a:r>
              <a:r>
                <a:rPr lang="en-US" sz="2000" b="1" dirty="0" smtClean="0">
                  <a:cs typeface="Calibri" pitchFamily="34" charset="0"/>
                </a:rPr>
                <a:t>conditions </a:t>
              </a:r>
              <a:r>
                <a:rPr lang="en-US" sz="2000" b="1" dirty="0">
                  <a:cs typeface="Calibri" pitchFamily="34" charset="0"/>
                </a:rPr>
                <a:t>associated with </a:t>
              </a:r>
              <a:r>
                <a:rPr lang="en-US" sz="2000" b="1" dirty="0" smtClean="0">
                  <a:cs typeface="Calibri" pitchFamily="34" charset="0"/>
                </a:rPr>
                <a:t>use</a:t>
              </a:r>
              <a:endParaRPr lang="en-US" sz="2000" b="1" dirty="0">
                <a:cs typeface="Calibri" pitchFamily="34" charset="0"/>
              </a:endParaRPr>
            </a:p>
          </p:txBody>
        </p:sp>
        <p:sp>
          <p:nvSpPr>
            <p:cNvPr id="13" name="TextBox 12"/>
            <p:cNvSpPr txBox="1"/>
            <p:nvPr/>
          </p:nvSpPr>
          <p:spPr>
            <a:xfrm>
              <a:off x="304800" y="5505843"/>
              <a:ext cx="4762983" cy="769441"/>
            </a:xfrm>
            <a:prstGeom prst="rect">
              <a:avLst/>
            </a:prstGeom>
            <a:noFill/>
          </p:spPr>
          <p:txBody>
            <a:bodyPr wrap="square">
              <a:spAutoFit/>
            </a:bodyPr>
            <a:lstStyle/>
            <a:p>
              <a:pPr fontAlgn="base">
                <a:spcBef>
                  <a:spcPct val="0"/>
                </a:spcBef>
                <a:spcAft>
                  <a:spcPct val="0"/>
                </a:spcAft>
                <a:defRPr/>
              </a:pPr>
              <a:r>
                <a:rPr lang="en-US" sz="2400" b="1" dirty="0" smtClean="0">
                  <a:latin typeface="Calibri" pitchFamily="34" charset="0"/>
                  <a:cs typeface="Calibri" pitchFamily="34" charset="0"/>
                </a:rPr>
                <a:t>OPERATIONAL RSCs.  </a:t>
              </a:r>
              <a:r>
                <a:rPr lang="en-US" sz="2000" b="1" dirty="0" smtClean="0">
                  <a:cs typeface="Calibri" pitchFamily="34" charset="0"/>
                </a:rPr>
                <a:t>The </a:t>
              </a:r>
              <a:r>
                <a:rPr lang="en-US" sz="2000" b="1" dirty="0">
                  <a:cs typeface="Calibri" pitchFamily="34" charset="0"/>
                </a:rPr>
                <a:t>operational conditions to manage recreation </a:t>
              </a:r>
              <a:r>
                <a:rPr lang="en-US" sz="2000" b="1" dirty="0" smtClean="0">
                  <a:cs typeface="Calibri" pitchFamily="34" charset="0"/>
                </a:rPr>
                <a:t>use</a:t>
              </a:r>
            </a:p>
          </p:txBody>
        </p:sp>
        <p:sp>
          <p:nvSpPr>
            <p:cNvPr id="14" name="Pentagon 13"/>
            <p:cNvSpPr/>
            <p:nvPr/>
          </p:nvSpPr>
          <p:spPr bwMode="auto">
            <a:xfrm flipH="1">
              <a:off x="4876800" y="5192563"/>
              <a:ext cx="3657600" cy="1600200"/>
            </a:xfrm>
            <a:prstGeom prst="homePlate">
              <a:avLst/>
            </a:prstGeom>
            <a:blipFill>
              <a:blip r:embed="rId3"/>
              <a:stretch>
                <a:fillRect/>
              </a:stretch>
            </a:blipFill>
            <a:ln>
              <a:noFill/>
            </a:ln>
            <a:effectLst>
              <a:outerShdw blurRad="50800" dist="38100" dir="2700000" algn="tl" rotWithShape="0">
                <a:prstClr val="black">
                  <a:alpha val="40000"/>
                </a:prstClr>
              </a:outerShdw>
            </a:effectLst>
            <a:extLst/>
          </p:spPr>
          <p:txBody>
            <a:bodyPr wrap="none" anchor="ctr"/>
            <a:lstStyle/>
            <a:p>
              <a:pPr>
                <a:defRPr/>
              </a:pPr>
              <a:endParaRPr lang="en-US">
                <a:ln w="12700">
                  <a:solidFill>
                    <a:schemeClr val="tx1"/>
                  </a:solidFill>
                </a:ln>
                <a:ea typeface="Times New Roman" pitchFamily="18" charset="0"/>
                <a:cs typeface="Arial" charset="0"/>
              </a:endParaRPr>
            </a:p>
          </p:txBody>
        </p:sp>
        <p:sp>
          <p:nvSpPr>
            <p:cNvPr id="15" name="Pentagon 14"/>
            <p:cNvSpPr/>
            <p:nvPr/>
          </p:nvSpPr>
          <p:spPr bwMode="auto">
            <a:xfrm flipH="1">
              <a:off x="4876800" y="1828188"/>
              <a:ext cx="3657600" cy="1605986"/>
            </a:xfrm>
            <a:prstGeom prst="homePlate">
              <a:avLst/>
            </a:prstGeom>
            <a:blipFill>
              <a:blip r:embed="rId4"/>
              <a:stretch>
                <a:fillRect/>
              </a:stretch>
            </a:blipFill>
            <a:ln>
              <a:noFill/>
            </a:ln>
            <a:effectLst>
              <a:outerShdw blurRad="50800" dist="38100" dir="2700000" algn="tl" rotWithShape="0">
                <a:prstClr val="black">
                  <a:alpha val="40000"/>
                </a:prstClr>
              </a:outerShdw>
            </a:effectLst>
            <a:extLst/>
          </p:spPr>
          <p:txBody>
            <a:bodyPr wrap="none" anchor="ctr"/>
            <a:lstStyle/>
            <a:p>
              <a:pPr>
                <a:defRPr/>
              </a:pPr>
              <a:endParaRPr lang="en-US">
                <a:ln w="12700">
                  <a:solidFill>
                    <a:schemeClr val="tx1"/>
                  </a:solidFill>
                </a:ln>
                <a:ea typeface="Times New Roman" pitchFamily="18" charset="0"/>
                <a:cs typeface="Arial" charset="0"/>
              </a:endParaRPr>
            </a:p>
          </p:txBody>
        </p:sp>
        <p:sp>
          <p:nvSpPr>
            <p:cNvPr id="16" name="Pentagon 15"/>
            <p:cNvSpPr/>
            <p:nvPr/>
          </p:nvSpPr>
          <p:spPr bwMode="auto">
            <a:xfrm flipH="1">
              <a:off x="4876800" y="3505553"/>
              <a:ext cx="3657600" cy="1600200"/>
            </a:xfrm>
            <a:prstGeom prst="homePlate">
              <a:avLst/>
            </a:prstGeom>
            <a:blipFill>
              <a:blip r:embed="rId5"/>
              <a:stretch>
                <a:fillRect/>
              </a:stretch>
            </a:blipFill>
            <a:ln>
              <a:noFill/>
            </a:ln>
            <a:effectLst>
              <a:outerShdw blurRad="50800" dist="38100" dir="2700000" algn="tl" rotWithShape="0">
                <a:prstClr val="black">
                  <a:alpha val="40000"/>
                </a:prstClr>
              </a:outerShdw>
            </a:effectLst>
            <a:extLst/>
          </p:spPr>
          <p:txBody>
            <a:bodyPr wrap="none" anchor="ctr"/>
            <a:lstStyle/>
            <a:p>
              <a:pPr>
                <a:defRPr/>
              </a:pPr>
              <a:endParaRPr lang="en-US">
                <a:ln w="12700">
                  <a:solidFill>
                    <a:schemeClr val="tx1"/>
                  </a:solidFill>
                </a:ln>
                <a:ea typeface="Times New Roman" pitchFamily="18" charset="0"/>
                <a:cs typeface="Arial" charset="0"/>
              </a:endParaRPr>
            </a:p>
          </p:txBody>
        </p:sp>
        <p:sp>
          <p:nvSpPr>
            <p:cNvPr id="17" name="TextBox 16"/>
            <p:cNvSpPr txBox="1"/>
            <p:nvPr/>
          </p:nvSpPr>
          <p:spPr>
            <a:xfrm>
              <a:off x="273804" y="2308014"/>
              <a:ext cx="4602996" cy="769441"/>
            </a:xfrm>
            <a:prstGeom prst="rect">
              <a:avLst/>
            </a:prstGeom>
            <a:noFill/>
          </p:spPr>
          <p:txBody>
            <a:bodyPr wrap="square">
              <a:spAutoFit/>
            </a:bodyPr>
            <a:lstStyle/>
            <a:p>
              <a:pPr fontAlgn="base">
                <a:spcBef>
                  <a:spcPct val="0"/>
                </a:spcBef>
                <a:spcAft>
                  <a:spcPct val="0"/>
                </a:spcAft>
                <a:defRPr/>
              </a:pPr>
              <a:r>
                <a:rPr lang="en-US" sz="2400" b="1" dirty="0" smtClean="0">
                  <a:latin typeface="Calibri" pitchFamily="34" charset="0"/>
                  <a:cs typeface="Calibri" pitchFamily="34" charset="0"/>
                </a:rPr>
                <a:t>PHYSICAL RSCs.  </a:t>
              </a:r>
              <a:r>
                <a:rPr lang="en-US" sz="2000" b="1" dirty="0" smtClean="0">
                  <a:cs typeface="Calibri" pitchFamily="34" charset="0"/>
                </a:rPr>
                <a:t>The </a:t>
              </a:r>
              <a:r>
                <a:rPr lang="en-US" sz="2000" b="1" dirty="0">
                  <a:cs typeface="Calibri" pitchFamily="34" charset="0"/>
                </a:rPr>
                <a:t>physical </a:t>
              </a:r>
              <a:r>
                <a:rPr lang="en-US" sz="2000" b="1" dirty="0" smtClean="0">
                  <a:cs typeface="Calibri" pitchFamily="34" charset="0"/>
                </a:rPr>
                <a:t>condition </a:t>
              </a:r>
              <a:r>
                <a:rPr lang="en-US" sz="2000" b="1" dirty="0">
                  <a:cs typeface="Calibri" pitchFamily="34" charset="0"/>
                </a:rPr>
                <a:t>of nature and the </a:t>
              </a:r>
              <a:r>
                <a:rPr lang="en-US" sz="2000" b="1" dirty="0" smtClean="0">
                  <a:cs typeface="Calibri" pitchFamily="34" charset="0"/>
                </a:rPr>
                <a:t>landscape</a:t>
              </a:r>
              <a:endParaRPr lang="en-US" sz="2000" b="1" dirty="0">
                <a:cs typeface="Calibri" pitchFamily="34" charset="0"/>
              </a:endParaRPr>
            </a:p>
          </p:txBody>
        </p:sp>
      </p:grpSp>
    </p:spTree>
    <p:extLst>
      <p:ext uri="{BB962C8B-B14F-4D97-AF65-F5344CB8AC3E}">
        <p14:creationId xmlns:p14="http://schemas.microsoft.com/office/powerpoint/2010/main" val="2666000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2" name="Rectangle 1"/>
          <p:cNvSpPr/>
          <p:nvPr/>
        </p:nvSpPr>
        <p:spPr>
          <a:xfrm>
            <a:off x="1689100" y="1058073"/>
            <a:ext cx="7239000" cy="1592744"/>
          </a:xfrm>
          <a:prstGeom prst="rect">
            <a:avLst/>
          </a:prstGeom>
        </p:spPr>
        <p:txBody>
          <a:bodyPr wrap="square">
            <a:spAutoFit/>
          </a:bodyPr>
          <a:lstStyle/>
          <a:p>
            <a:pPr>
              <a:lnSpc>
                <a:spcPct val="130000"/>
              </a:lnSpc>
              <a:spcBef>
                <a:spcPts val="600"/>
              </a:spcBef>
              <a:spcAft>
                <a:spcPts val="600"/>
              </a:spcAft>
            </a:pPr>
            <a:r>
              <a:rPr lang="en-US" sz="2500" dirty="0" smtClean="0">
                <a:effectLst>
                  <a:outerShdw blurRad="38100" dist="38100" dir="2700000" algn="tl">
                    <a:srgbClr val="000000">
                      <a:alpha val="43137"/>
                    </a:srgbClr>
                  </a:outerShdw>
                </a:effectLst>
              </a:rPr>
              <a:t>an </a:t>
            </a:r>
            <a:r>
              <a:rPr lang="en-US" sz="2500" dirty="0">
                <a:effectLst>
                  <a:outerShdw blurRad="38100" dist="38100" dir="2700000" algn="tl">
                    <a:srgbClr val="000000">
                      <a:alpha val="43137"/>
                    </a:srgbClr>
                  </a:outerShdw>
                </a:effectLst>
              </a:rPr>
              <a:t>approach to recreation management that focuses on the positive outcomes gained from engaging in recreational </a:t>
            </a:r>
            <a:r>
              <a:rPr lang="en-US" sz="2500" dirty="0" smtClean="0">
                <a:effectLst>
                  <a:outerShdw blurRad="38100" dist="38100" dir="2700000" algn="tl">
                    <a:srgbClr val="000000">
                      <a:alpha val="43137"/>
                    </a:srgbClr>
                  </a:outerShdw>
                </a:effectLst>
              </a:rPr>
              <a:t>activities </a:t>
            </a:r>
            <a:endParaRPr lang="en-US" sz="2500" dirty="0">
              <a:effectLst>
                <a:outerShdw blurRad="38100" dist="38100" dir="2700000" algn="tl">
                  <a:srgbClr val="000000">
                    <a:alpha val="43137"/>
                  </a:srgbClr>
                </a:outerShdw>
              </a:effectLst>
            </a:endParaRPr>
          </a:p>
        </p:txBody>
      </p:sp>
      <p:sp>
        <p:nvSpPr>
          <p:cNvPr id="3" name="Rectangle 2"/>
          <p:cNvSpPr/>
          <p:nvPr/>
        </p:nvSpPr>
        <p:spPr>
          <a:xfrm>
            <a:off x="228600" y="727501"/>
            <a:ext cx="8458200" cy="861774"/>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spcBef>
                <a:spcPts val="1200"/>
              </a:spcBef>
              <a:spcAft>
                <a:spcPts val="1200"/>
              </a:spcAft>
            </a:pPr>
            <a:r>
              <a:rPr lang="en-US" sz="2500" dirty="0" smtClean="0">
                <a:effectLst>
                  <a:outerShdw blurRad="38100" dist="38100" dir="2700000" algn="tl">
                    <a:srgbClr val="000000">
                      <a:alpha val="43137"/>
                    </a:srgbClr>
                  </a:outerShdw>
                </a:effectLst>
              </a:rPr>
              <a:t>                                     </a:t>
            </a:r>
            <a:r>
              <a:rPr lang="en-US" sz="2500" b="1" cap="none" spc="150" dirty="0" smtClean="0">
                <a:ln w="11430">
                  <a:solidFill>
                    <a:srgbClr val="FFFF66"/>
                  </a:solidFill>
                </a:ln>
                <a:solidFill>
                  <a:srgbClr val="FFFF00"/>
                </a:solidFill>
                <a:effectLst>
                  <a:outerShdw blurRad="38100" dist="38100" dir="2700000" algn="tl">
                    <a:srgbClr val="000000">
                      <a:alpha val="43137"/>
                    </a:srgbClr>
                  </a:outerShdw>
                </a:effectLst>
              </a:rPr>
              <a:t>Outcomes-focused Management (OFM)</a:t>
            </a:r>
            <a:r>
              <a:rPr lang="en-US" sz="2500" b="1" cap="none" spc="150" dirty="0" smtClean="0">
                <a:ln w="11430"/>
                <a:solidFill>
                  <a:srgbClr val="F8F8F8"/>
                </a:solidFill>
                <a:effectLst>
                  <a:outerShdw blurRad="25400" algn="tl" rotWithShape="0">
                    <a:srgbClr val="000000">
                      <a:alpha val="43000"/>
                    </a:srgbClr>
                  </a:outerShdw>
                </a:effectLst>
              </a:rPr>
              <a:t>…</a:t>
            </a:r>
            <a:endParaRPr lang="en-US" sz="2500" b="1" cap="none" spc="150" dirty="0">
              <a:ln w="11430"/>
              <a:solidFill>
                <a:srgbClr val="F8F8F8"/>
              </a:solidFill>
              <a:effectLst>
                <a:outerShdw blurRad="25400" algn="tl" rotWithShape="0">
                  <a:srgbClr val="000000">
                    <a:alpha val="43000"/>
                  </a:srgbClr>
                </a:outerShdw>
              </a:effectLst>
            </a:endParaRPr>
          </a:p>
        </p:txBody>
      </p:sp>
      <p:pic>
        <p:nvPicPr>
          <p:cNvPr id="14" name="Picture 7" descr="Visitor%20LG"/>
          <p:cNvPicPr>
            <a:picLocks noChangeAspect="1" noChangeArrowheads="1"/>
          </p:cNvPicPr>
          <p:nvPr/>
        </p:nvPicPr>
        <p:blipFill>
          <a:blip r:embed="rId3"/>
          <a:srcRect/>
          <a:stretch>
            <a:fillRect/>
          </a:stretch>
        </p:blipFill>
        <p:spPr bwMode="auto">
          <a:xfrm rot="21396162">
            <a:off x="1789299" y="3147169"/>
            <a:ext cx="6173641" cy="356476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Rectangle 5"/>
          <p:cNvSpPr/>
          <p:nvPr/>
        </p:nvSpPr>
        <p:spPr>
          <a:xfrm>
            <a:off x="228600" y="716577"/>
            <a:ext cx="2971800" cy="461665"/>
          </a:xfrm>
          <a:prstGeom prst="rect">
            <a:avLst/>
          </a:prstGeom>
        </p:spPr>
        <p:txBody>
          <a:bodyPr wrap="square">
            <a:spAutoFit/>
          </a:bodyPr>
          <a:lstStyle/>
          <a:p>
            <a:r>
              <a:rPr lang="en-US" sz="2400" dirty="0" smtClean="0">
                <a:solidFill>
                  <a:prstClr val="white"/>
                </a:solidFill>
                <a:effectLst>
                  <a:outerShdw blurRad="38100" dist="38100" dir="2700000" algn="tl">
                    <a:srgbClr val="000000">
                      <a:alpha val="43137"/>
                    </a:srgbClr>
                  </a:outerShdw>
                </a:effectLst>
              </a:rPr>
              <a:t>BLM’s definition  of</a:t>
            </a:r>
            <a:endParaRPr lang="en-US" dirty="0"/>
          </a:p>
        </p:txBody>
      </p:sp>
    </p:spTree>
    <p:extLst>
      <p:ext uri="{BB962C8B-B14F-4D97-AF65-F5344CB8AC3E}">
        <p14:creationId xmlns:p14="http://schemas.microsoft.com/office/powerpoint/2010/main" val="27244134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ppt_w</p:attrName>
                                        </p:attrNameLst>
                                      </p:cBhvr>
                                      <p:tavLst>
                                        <p:tav tm="0">
                                          <p:val>
                                            <p:fltVal val="0"/>
                                          </p:val>
                                        </p:tav>
                                        <p:tav tm="100000">
                                          <p:val>
                                            <p:strVal val="#ppt_w"/>
                                          </p:val>
                                        </p:tav>
                                      </p:tavLst>
                                    </p:anim>
                                    <p:anim calcmode="lin" valueType="num">
                                      <p:cBhvr>
                                        <p:cTn id="8" dur="2000" fill="hold"/>
                                        <p:tgtEl>
                                          <p:spTgt spid="14"/>
                                        </p:tgtEl>
                                        <p:attrNameLst>
                                          <p:attrName>ppt_h</p:attrName>
                                        </p:attrNameLst>
                                      </p:cBhvr>
                                      <p:tavLst>
                                        <p:tav tm="0">
                                          <p:val>
                                            <p:fltVal val="0"/>
                                          </p:val>
                                        </p:tav>
                                        <p:tav tm="100000">
                                          <p:val>
                                            <p:strVal val="#ppt_h"/>
                                          </p:val>
                                        </p:tav>
                                      </p:tavLst>
                                    </p:anim>
                                    <p:animEffect transition="in" filter="fade">
                                      <p:cBhvr>
                                        <p:cTn id="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2" name="Rectangle 1"/>
          <p:cNvSpPr/>
          <p:nvPr/>
        </p:nvSpPr>
        <p:spPr>
          <a:xfrm>
            <a:off x="304800" y="1676400"/>
            <a:ext cx="3352800" cy="4212692"/>
          </a:xfrm>
          <a:prstGeom prst="rect">
            <a:avLst/>
          </a:prstGeom>
        </p:spPr>
        <p:txBody>
          <a:bodyPr wrap="square">
            <a:spAutoFit/>
          </a:bodyPr>
          <a:lstStyle/>
          <a:p>
            <a:pPr>
              <a:lnSpc>
                <a:spcPct val="130000"/>
              </a:lnSpc>
            </a:pPr>
            <a:r>
              <a:rPr lang="en-US" sz="2600" b="1" dirty="0">
                <a:effectLst>
                  <a:outerShdw blurRad="38100" dist="38100" dir="2700000" algn="tl">
                    <a:srgbClr val="000000">
                      <a:alpha val="43137"/>
                    </a:srgbClr>
                  </a:outerShdw>
                </a:effectLst>
              </a:rPr>
              <a:t>The ability to participate in </a:t>
            </a:r>
            <a:r>
              <a:rPr lang="en-US" sz="2600" b="1" dirty="0" smtClean="0">
                <a:effectLst>
                  <a:outerShdw blurRad="38100" dist="38100" dir="2700000" algn="tl">
                    <a:srgbClr val="000000">
                      <a:alpha val="43137"/>
                    </a:srgbClr>
                  </a:outerShdw>
                </a:effectLst>
              </a:rPr>
              <a:t>preferred recreation </a:t>
            </a:r>
            <a:r>
              <a:rPr lang="en-US" sz="2600" b="1" dirty="0">
                <a:effectLst>
                  <a:outerShdw blurRad="38100" dist="38100" dir="2700000" algn="tl">
                    <a:srgbClr val="000000">
                      <a:alpha val="43137"/>
                    </a:srgbClr>
                  </a:outerShdw>
                </a:effectLst>
              </a:rPr>
              <a:t>activities that facilitate experiences and benefits within a specific geographic </a:t>
            </a:r>
            <a:r>
              <a:rPr lang="en-US" sz="2600" b="1" dirty="0" smtClean="0">
                <a:effectLst>
                  <a:outerShdw blurRad="38100" dist="38100" dir="2700000" algn="tl">
                    <a:srgbClr val="000000">
                      <a:alpha val="43137"/>
                    </a:srgbClr>
                  </a:outerShdw>
                </a:effectLst>
              </a:rPr>
              <a:t>area</a:t>
            </a:r>
            <a:endParaRPr lang="en-US" sz="2600" b="1" dirty="0">
              <a:effectLst>
                <a:outerShdw blurRad="38100" dist="38100" dir="2700000" algn="tl">
                  <a:srgbClr val="000000">
                    <a:alpha val="43137"/>
                  </a:srgbClr>
                </a:outerShdw>
              </a:effectLst>
            </a:endParaRPr>
          </a:p>
        </p:txBody>
      </p:sp>
      <p:sp>
        <p:nvSpPr>
          <p:cNvPr id="3" name="Rectangle 2"/>
          <p:cNvSpPr/>
          <p:nvPr/>
        </p:nvSpPr>
        <p:spPr>
          <a:xfrm>
            <a:off x="381000" y="838199"/>
            <a:ext cx="8485411" cy="523220"/>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r>
              <a:rPr lang="en-US" sz="2800" b="1" cap="none" spc="150" dirty="0" smtClean="0">
                <a:ln w="11430">
                  <a:solidFill>
                    <a:srgbClr val="FF9933"/>
                  </a:solidFill>
                </a:ln>
                <a:solidFill>
                  <a:srgbClr val="FFC000"/>
                </a:solidFill>
                <a:effectLst>
                  <a:outerShdw blurRad="38100" dist="38100" dir="2700000" algn="tl">
                    <a:srgbClr val="000000">
                      <a:alpha val="43137"/>
                    </a:srgbClr>
                  </a:outerShdw>
                </a:effectLst>
              </a:rPr>
              <a:t>Recreation Opportunity </a:t>
            </a:r>
            <a:r>
              <a:rPr lang="en-US" sz="2800" b="1" cap="none" spc="150" dirty="0" smtClean="0">
                <a:ln w="11430"/>
                <a:effectLst>
                  <a:outerShdw blurRad="25400" algn="tl" rotWithShape="0">
                    <a:srgbClr val="000000">
                      <a:alpha val="43000"/>
                    </a:srgbClr>
                  </a:outerShdw>
                </a:effectLst>
              </a:rPr>
              <a:t>…</a:t>
            </a:r>
            <a:endParaRPr lang="en-US" sz="2800" b="1" cap="none" spc="150" dirty="0">
              <a:ln w="11430"/>
              <a:effectLst>
                <a:outerShdw blurRad="25400" algn="tl" rotWithShape="0">
                  <a:srgbClr val="000000">
                    <a:alpha val="43000"/>
                  </a:srgbClr>
                </a:outerShdw>
              </a:effectLst>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9525" y="1828800"/>
            <a:ext cx="5095875" cy="485013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69499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600189">
            <a:off x="1366730" y="2864572"/>
            <a:ext cx="6274241" cy="37376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141514" y="579120"/>
            <a:ext cx="8763000" cy="461665"/>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r>
              <a:rPr lang="en-US" sz="2400" b="1" cap="none" spc="150" dirty="0" smtClean="0">
                <a:ln w="11430"/>
                <a:solidFill>
                  <a:srgbClr val="FFFF00"/>
                </a:solidFill>
              </a:rPr>
              <a:t>Outcomes</a:t>
            </a:r>
            <a:r>
              <a:rPr lang="en-US" sz="2400" b="1" cap="none" spc="150" dirty="0" smtClean="0">
                <a:ln w="11430"/>
                <a:solidFill>
                  <a:srgbClr val="F8F8F8"/>
                </a:solidFill>
              </a:rPr>
              <a:t> </a:t>
            </a:r>
            <a:r>
              <a:rPr lang="en-US" sz="2400" b="1" cap="none" spc="150" dirty="0" smtClean="0">
                <a:ln w="11430"/>
                <a:solidFill>
                  <a:srgbClr val="FFFF00"/>
                </a:solidFill>
              </a:rPr>
              <a:t>are inclusive of experiences and benefits</a:t>
            </a:r>
            <a:r>
              <a:rPr lang="en-US" sz="2400" b="1" spc="150" dirty="0" smtClean="0">
                <a:ln w="11430"/>
                <a:solidFill>
                  <a:srgbClr val="F8F8F8"/>
                </a:solidFill>
              </a:rPr>
              <a:t>…</a:t>
            </a:r>
            <a:endParaRPr lang="en-US" sz="2400" b="1" cap="none" spc="150" dirty="0" smtClean="0">
              <a:ln w="11430"/>
              <a:solidFill>
                <a:srgbClr val="F8F8F8"/>
              </a:solidFill>
            </a:endParaRPr>
          </a:p>
        </p:txBody>
      </p:sp>
      <p:sp>
        <p:nvSpPr>
          <p:cNvPr id="4" name="Rectangle 3"/>
          <p:cNvSpPr/>
          <p:nvPr/>
        </p:nvSpPr>
        <p:spPr>
          <a:xfrm>
            <a:off x="289560" y="1295399"/>
            <a:ext cx="8473440" cy="1052596"/>
          </a:xfrm>
          <a:prstGeom prst="rect">
            <a:avLst/>
          </a:prstGeom>
        </p:spPr>
        <p:txBody>
          <a:bodyPr wrap="square">
            <a:spAutoFit/>
          </a:bodyPr>
          <a:lstStyle/>
          <a:p>
            <a:pPr>
              <a:lnSpc>
                <a:spcPct val="130000"/>
              </a:lnSpc>
              <a:spcBef>
                <a:spcPts val="600"/>
              </a:spcBef>
              <a:spcAft>
                <a:spcPts val="600"/>
              </a:spcAft>
            </a:pPr>
            <a:r>
              <a:rPr lang="en-US" sz="2400" b="1" dirty="0">
                <a:solidFill>
                  <a:srgbClr val="FFFF00"/>
                </a:solidFill>
                <a:effectLst>
                  <a:outerShdw blurRad="38100" dist="38100" dir="2700000" algn="tl">
                    <a:srgbClr val="000000">
                      <a:alpha val="43137"/>
                    </a:srgbClr>
                  </a:outerShdw>
                </a:effectLst>
              </a:rPr>
              <a:t>Experiences. </a:t>
            </a:r>
            <a:r>
              <a:rPr lang="en-US" sz="2400" b="1" dirty="0" smtClean="0">
                <a:solidFill>
                  <a:srgbClr val="FFFF00"/>
                </a:solidFill>
                <a:effectLst>
                  <a:outerShdw blurRad="38100" dist="38100" dir="2700000" algn="tl">
                    <a:srgbClr val="000000">
                      <a:alpha val="43137"/>
                    </a:srgbClr>
                  </a:outerShdw>
                </a:effectLst>
              </a:rPr>
              <a:t> </a:t>
            </a:r>
            <a:r>
              <a:rPr lang="en-US" sz="2400" b="1" dirty="0" smtClean="0">
                <a:effectLst>
                  <a:outerShdw blurRad="38100" dist="38100" dir="2700000" algn="tl">
                    <a:srgbClr val="000000">
                      <a:alpha val="43137"/>
                    </a:srgbClr>
                  </a:outerShdw>
                </a:effectLst>
              </a:rPr>
              <a:t>Immediate </a:t>
            </a:r>
            <a:r>
              <a:rPr lang="en-US" sz="2400" b="1" dirty="0">
                <a:effectLst>
                  <a:outerShdw blurRad="38100" dist="38100" dir="2700000" algn="tl">
                    <a:srgbClr val="000000">
                      <a:alpha val="43137"/>
                    </a:srgbClr>
                  </a:outerShdw>
                </a:effectLst>
              </a:rPr>
              <a:t>states of mind resulting from participation in recreation </a:t>
            </a:r>
            <a:r>
              <a:rPr lang="en-US" sz="2400" b="1" dirty="0" smtClean="0">
                <a:effectLst>
                  <a:outerShdw blurRad="38100" dist="38100" dir="2700000" algn="tl">
                    <a:srgbClr val="000000">
                      <a:alpha val="43137"/>
                    </a:srgbClr>
                  </a:outerShdw>
                </a:effectLst>
              </a:rPr>
              <a:t>activities </a:t>
            </a:r>
            <a:r>
              <a:rPr lang="en-US" sz="2400" b="1" dirty="0">
                <a:effectLst>
                  <a:outerShdw blurRad="38100" dist="38100" dir="2700000" algn="tl">
                    <a:srgbClr val="000000">
                      <a:alpha val="43137"/>
                    </a:srgbClr>
                  </a:outerShdw>
                </a:effectLst>
              </a:rPr>
              <a:t>that result in benefits. </a:t>
            </a:r>
          </a:p>
        </p:txBody>
      </p:sp>
    </p:spTree>
    <p:extLst>
      <p:ext uri="{BB962C8B-B14F-4D97-AF65-F5344CB8AC3E}">
        <p14:creationId xmlns:p14="http://schemas.microsoft.com/office/powerpoint/2010/main" val="126682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89293"/>
            <a:ext cx="9157209" cy="6368707"/>
          </a:xfrm>
          <a:prstGeom prst="rect">
            <a:avLst/>
          </a:prstGeom>
        </p:spPr>
      </p:pic>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5" name="Rectangle 4"/>
          <p:cNvSpPr/>
          <p:nvPr/>
        </p:nvSpPr>
        <p:spPr>
          <a:xfrm>
            <a:off x="304800" y="4225766"/>
            <a:ext cx="8686800" cy="2631490"/>
          </a:xfrm>
          <a:prstGeom prst="rect">
            <a:avLst/>
          </a:prstGeom>
        </p:spPr>
        <p:txBody>
          <a:bodyPr wrap="square">
            <a:spAutoFit/>
          </a:bodyPr>
          <a:lstStyle/>
          <a:p>
            <a:pPr>
              <a:lnSpc>
                <a:spcPct val="130000"/>
              </a:lnSpc>
              <a:spcBef>
                <a:spcPts val="500"/>
              </a:spcBef>
              <a:spcAft>
                <a:spcPts val="500"/>
              </a:spcAft>
            </a:pPr>
            <a:r>
              <a:rPr lang="en-US" sz="2500" b="1" dirty="0">
                <a:solidFill>
                  <a:srgbClr val="FFFF00"/>
                </a:solidFill>
                <a:effectLst>
                  <a:outerShdw blurRad="38100" dist="38100" dir="2700000" algn="tl">
                    <a:srgbClr val="000000">
                      <a:alpha val="43137"/>
                    </a:srgbClr>
                  </a:outerShdw>
                </a:effectLst>
              </a:rPr>
              <a:t>Benefits. </a:t>
            </a:r>
            <a:r>
              <a:rPr lang="en-US" sz="2500" b="1" dirty="0" smtClean="0">
                <a:solidFill>
                  <a:srgbClr val="FFFF00"/>
                </a:solidFill>
                <a:effectLst>
                  <a:outerShdw blurRad="38100" dist="38100" dir="2700000" algn="tl">
                    <a:srgbClr val="000000">
                      <a:alpha val="43137"/>
                    </a:srgbClr>
                  </a:outerShdw>
                </a:effectLst>
              </a:rPr>
              <a:t> </a:t>
            </a:r>
            <a:r>
              <a:rPr lang="en-US" sz="2500" b="1" dirty="0" smtClean="0">
                <a:solidFill>
                  <a:schemeClr val="bg1"/>
                </a:solidFill>
                <a:effectLst>
                  <a:outerShdw blurRad="38100" dist="38100" dir="2700000" algn="tl">
                    <a:srgbClr val="000000">
                      <a:alpha val="43137"/>
                    </a:srgbClr>
                  </a:outerShdw>
                </a:effectLst>
              </a:rPr>
              <a:t>The </a:t>
            </a:r>
            <a:r>
              <a:rPr lang="en-US" sz="2500" b="1" dirty="0">
                <a:solidFill>
                  <a:schemeClr val="bg1"/>
                </a:solidFill>
                <a:effectLst>
                  <a:outerShdw blurRad="38100" dist="38100" dir="2700000" algn="tl">
                    <a:srgbClr val="000000">
                      <a:alpha val="43137"/>
                    </a:srgbClr>
                  </a:outerShdw>
                </a:effectLst>
              </a:rPr>
              <a:t>results of a satisfying recreation experience that improve or maintain a </a:t>
            </a:r>
            <a:r>
              <a:rPr lang="en-US" sz="2500" b="1" dirty="0" smtClean="0">
                <a:solidFill>
                  <a:schemeClr val="bg1"/>
                </a:solidFill>
                <a:effectLst>
                  <a:outerShdw blurRad="38100" dist="38100" dir="2700000" algn="tl">
                    <a:srgbClr val="000000">
                      <a:alpha val="43137"/>
                    </a:srgbClr>
                  </a:outerShdw>
                </a:effectLst>
              </a:rPr>
              <a:t>desired </a:t>
            </a:r>
            <a:r>
              <a:rPr lang="en-US" sz="2500" b="1" dirty="0">
                <a:solidFill>
                  <a:schemeClr val="bg1"/>
                </a:solidFill>
                <a:effectLst>
                  <a:outerShdw blurRad="38100" dist="38100" dir="2700000" algn="tl">
                    <a:srgbClr val="000000">
                      <a:alpha val="43137"/>
                    </a:srgbClr>
                  </a:outerShdw>
                </a:effectLst>
              </a:rPr>
              <a:t>condition. </a:t>
            </a:r>
            <a:r>
              <a:rPr lang="en-US" sz="2500" b="1" dirty="0" smtClean="0">
                <a:solidFill>
                  <a:schemeClr val="bg1"/>
                </a:solidFill>
                <a:effectLst>
                  <a:outerShdw blurRad="38100" dist="38100" dir="2700000" algn="tl">
                    <a:srgbClr val="000000">
                      <a:alpha val="43137"/>
                    </a:srgbClr>
                  </a:outerShdw>
                </a:effectLst>
              </a:rPr>
              <a:t> </a:t>
            </a:r>
            <a:endParaRPr lang="en-US" sz="2500" b="1" dirty="0">
              <a:solidFill>
                <a:schemeClr val="bg1"/>
              </a:solidFill>
              <a:effectLst>
                <a:outerShdw blurRad="38100" dist="38100" dir="2700000" algn="tl">
                  <a:srgbClr val="000000">
                    <a:alpha val="43137"/>
                  </a:srgbClr>
                </a:outerShdw>
              </a:effectLst>
            </a:endParaRPr>
          </a:p>
          <a:p>
            <a:pPr marL="1379538" indent="-525463">
              <a:spcBef>
                <a:spcPts val="500"/>
              </a:spcBef>
              <a:spcAft>
                <a:spcPts val="500"/>
              </a:spcAft>
              <a:buFont typeface="Arial" panose="020B0604020202020204" pitchFamily="34" charset="0"/>
              <a:buChar char="•"/>
            </a:pPr>
            <a:r>
              <a:rPr lang="en-US" sz="2500" b="1" dirty="0" smtClean="0">
                <a:solidFill>
                  <a:schemeClr val="bg1"/>
                </a:solidFill>
                <a:effectLst>
                  <a:outerShdw blurRad="38100" dist="38100" dir="2700000" algn="tl">
                    <a:srgbClr val="000000">
                      <a:alpha val="43137"/>
                    </a:srgbClr>
                  </a:outerShdw>
                </a:effectLst>
              </a:rPr>
              <a:t>accrue </a:t>
            </a:r>
            <a:r>
              <a:rPr lang="en-US" sz="2500" b="1" dirty="0">
                <a:solidFill>
                  <a:schemeClr val="bg1"/>
                </a:solidFill>
                <a:effectLst>
                  <a:outerShdw blurRad="38100" dist="38100" dir="2700000" algn="tl">
                    <a:srgbClr val="000000">
                      <a:alpha val="43137"/>
                    </a:srgbClr>
                  </a:outerShdw>
                </a:effectLst>
              </a:rPr>
              <a:t>from recreation </a:t>
            </a:r>
            <a:r>
              <a:rPr lang="en-US" sz="2500" b="1" dirty="0" smtClean="0">
                <a:solidFill>
                  <a:schemeClr val="bg1"/>
                </a:solidFill>
                <a:effectLst>
                  <a:outerShdw blurRad="38100" dist="38100" dir="2700000" algn="tl">
                    <a:srgbClr val="000000">
                      <a:alpha val="43137"/>
                    </a:srgbClr>
                  </a:outerShdw>
                </a:effectLst>
              </a:rPr>
              <a:t>participation</a:t>
            </a:r>
          </a:p>
          <a:p>
            <a:pPr marL="1379538" indent="-525463">
              <a:spcBef>
                <a:spcPts val="500"/>
              </a:spcBef>
              <a:spcAft>
                <a:spcPts val="500"/>
              </a:spcAft>
              <a:buFont typeface="Arial" panose="020B0604020202020204" pitchFamily="34" charset="0"/>
              <a:buChar char="•"/>
            </a:pPr>
            <a:r>
              <a:rPr lang="en-US" sz="2500" b="1" dirty="0" smtClean="0">
                <a:solidFill>
                  <a:schemeClr val="bg1"/>
                </a:solidFill>
                <a:effectLst>
                  <a:outerShdw blurRad="38100" dist="38100" dir="2700000" algn="tl">
                    <a:srgbClr val="000000">
                      <a:alpha val="43137"/>
                    </a:srgbClr>
                  </a:outerShdw>
                </a:effectLst>
              </a:rPr>
              <a:t>are </a:t>
            </a:r>
            <a:r>
              <a:rPr lang="en-US" sz="2500" b="1" dirty="0">
                <a:solidFill>
                  <a:schemeClr val="bg1"/>
                </a:solidFill>
                <a:effectLst>
                  <a:outerShdw blurRad="38100" dist="38100" dir="2700000" algn="tl">
                    <a:srgbClr val="000000">
                      <a:alpha val="43137"/>
                    </a:srgbClr>
                  </a:outerShdw>
                </a:effectLst>
              </a:rPr>
              <a:t>both short and long </a:t>
            </a:r>
            <a:r>
              <a:rPr lang="en-US" sz="2500" b="1" dirty="0" smtClean="0">
                <a:solidFill>
                  <a:schemeClr val="bg1"/>
                </a:solidFill>
                <a:effectLst>
                  <a:outerShdw blurRad="38100" dist="38100" dir="2700000" algn="tl">
                    <a:srgbClr val="000000">
                      <a:alpha val="43137"/>
                    </a:srgbClr>
                  </a:outerShdw>
                </a:effectLst>
              </a:rPr>
              <a:t>term </a:t>
            </a:r>
          </a:p>
          <a:p>
            <a:pPr marL="1379538" indent="-525463">
              <a:spcBef>
                <a:spcPts val="500"/>
              </a:spcBef>
              <a:spcAft>
                <a:spcPts val="500"/>
              </a:spcAft>
              <a:buFont typeface="Arial" panose="020B0604020202020204" pitchFamily="34" charset="0"/>
              <a:buChar char="•"/>
            </a:pPr>
            <a:r>
              <a:rPr lang="en-US" sz="2500" b="1" dirty="0" smtClean="0">
                <a:solidFill>
                  <a:schemeClr val="bg1"/>
                </a:solidFill>
                <a:effectLst>
                  <a:outerShdw blurRad="38100" dist="38100" dir="2700000" algn="tl">
                    <a:srgbClr val="000000">
                      <a:alpha val="43137"/>
                    </a:srgbClr>
                  </a:outerShdw>
                </a:effectLst>
              </a:rPr>
              <a:t>are </a:t>
            </a:r>
            <a:r>
              <a:rPr lang="en-US" sz="2500" b="1" dirty="0">
                <a:solidFill>
                  <a:schemeClr val="bg1"/>
                </a:solidFill>
                <a:effectLst>
                  <a:outerShdw blurRad="38100" dist="38100" dir="2700000" algn="tl">
                    <a:srgbClr val="000000">
                      <a:alpha val="43137"/>
                    </a:srgbClr>
                  </a:outerShdw>
                </a:effectLst>
              </a:rPr>
              <a:t>realized onsite and </a:t>
            </a:r>
            <a:r>
              <a:rPr lang="en-US" sz="2500" b="1" dirty="0" smtClean="0">
                <a:solidFill>
                  <a:schemeClr val="bg1"/>
                </a:solidFill>
                <a:effectLst>
                  <a:outerShdw blurRad="38100" dist="38100" dir="2700000" algn="tl">
                    <a:srgbClr val="000000">
                      <a:alpha val="43137"/>
                    </a:srgbClr>
                  </a:outerShdw>
                </a:effectLst>
              </a:rPr>
              <a:t>offsite  </a:t>
            </a:r>
            <a:endParaRPr lang="en-US" sz="25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190500" y="533400"/>
            <a:ext cx="8763000" cy="461665"/>
          </a:xfrm>
          <a:prstGeom prst="rect">
            <a:avLst/>
          </a:prstGeom>
          <a:noFill/>
          <a:ln>
            <a:noFill/>
          </a:ln>
          <a:effectLst/>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r>
              <a:rPr lang="en-US" sz="2400" b="1" cap="none" spc="150" dirty="0" smtClean="0">
                <a:ln w="3175">
                  <a:noFill/>
                </a:ln>
                <a:solidFill>
                  <a:srgbClr val="FFFF00"/>
                </a:solidFill>
                <a:effectLst>
                  <a:outerShdw blurRad="38100" dist="38100" dir="2700000" algn="tl">
                    <a:schemeClr val="bg1"/>
                  </a:outerShdw>
                </a:effectLst>
              </a:rPr>
              <a:t>Outcomes are inclusive of experiences and benefits</a:t>
            </a:r>
            <a:r>
              <a:rPr lang="en-US" sz="2400" b="1" spc="150" dirty="0" smtClean="0">
                <a:ln w="3175">
                  <a:noFill/>
                </a:ln>
                <a:solidFill>
                  <a:srgbClr val="FFFF00"/>
                </a:solidFill>
                <a:effectLst>
                  <a:outerShdw blurRad="38100" dist="38100" dir="2700000" algn="tl">
                    <a:schemeClr val="bg1"/>
                  </a:outerShdw>
                </a:effectLst>
              </a:rPr>
              <a:t>…</a:t>
            </a:r>
            <a:endParaRPr lang="en-US" sz="2400" b="1" cap="none" spc="150" dirty="0" smtClean="0">
              <a:ln w="3175">
                <a:noFill/>
              </a:ln>
              <a:solidFill>
                <a:srgbClr val="FFFF00"/>
              </a:solidFill>
              <a:effectLst>
                <a:outerShdw blurRad="38100" dist="38100" dir="2700000" algn="tl">
                  <a:schemeClr val="bg1"/>
                </a:outerShdw>
              </a:effectLst>
            </a:endParaRPr>
          </a:p>
        </p:txBody>
      </p:sp>
    </p:spTree>
    <p:extLst>
      <p:ext uri="{BB962C8B-B14F-4D97-AF65-F5344CB8AC3E}">
        <p14:creationId xmlns:p14="http://schemas.microsoft.com/office/powerpoint/2010/main" val="17405685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2" name="Rectangle 11"/>
          <p:cNvSpPr/>
          <p:nvPr/>
        </p:nvSpPr>
        <p:spPr>
          <a:xfrm>
            <a:off x="228600" y="1440359"/>
            <a:ext cx="8798603" cy="769441"/>
          </a:xfrm>
          <a:prstGeom prst="rect">
            <a:avLst/>
          </a:prstGeom>
        </p:spPr>
        <p:txBody>
          <a:bodyPr wrap="square">
            <a:spAutoFit/>
          </a:bodyPr>
          <a:lstStyle/>
          <a:p>
            <a:r>
              <a:rPr lang="en-US" sz="2200" b="1" dirty="0" smtClean="0">
                <a:solidFill>
                  <a:srgbClr val="FFFF00"/>
                </a:solidFill>
                <a:effectLst>
                  <a:outerShdw blurRad="38100" dist="38100" dir="2700000" algn="tl">
                    <a:srgbClr val="000000">
                      <a:alpha val="43137"/>
                    </a:srgbClr>
                  </a:outerShdw>
                </a:effectLst>
              </a:rPr>
              <a:t>1.  Personal/Individual </a:t>
            </a:r>
            <a:r>
              <a:rPr lang="en-US" sz="2200" b="1" dirty="0">
                <a:solidFill>
                  <a:srgbClr val="FFFF00"/>
                </a:solidFill>
                <a:effectLst>
                  <a:outerShdw blurRad="38100" dist="38100" dir="2700000" algn="tl">
                    <a:srgbClr val="000000">
                      <a:alpha val="43137"/>
                    </a:srgbClr>
                  </a:outerShdw>
                </a:effectLst>
              </a:rPr>
              <a:t>Benefits. </a:t>
            </a:r>
            <a:r>
              <a:rPr lang="en-US" sz="2200" b="1" dirty="0" smtClean="0">
                <a:solidFill>
                  <a:srgbClr val="FFFF00"/>
                </a:solidFill>
                <a:effectLst>
                  <a:outerShdw blurRad="38100" dist="38100" dir="2700000" algn="tl">
                    <a:srgbClr val="000000">
                      <a:alpha val="43137"/>
                    </a:srgbClr>
                  </a:outerShdw>
                </a:effectLst>
              </a:rPr>
              <a:t> </a:t>
            </a:r>
            <a:r>
              <a:rPr lang="en-US" sz="2200" b="1" dirty="0" smtClean="0">
                <a:effectLst>
                  <a:outerShdw blurRad="38100" dist="38100" dir="2700000" algn="tl">
                    <a:srgbClr val="000000">
                      <a:alpha val="43137"/>
                    </a:srgbClr>
                  </a:outerShdw>
                </a:effectLst>
              </a:rPr>
              <a:t>Accrue </a:t>
            </a:r>
            <a:r>
              <a:rPr lang="en-US" sz="2200" b="1" dirty="0">
                <a:effectLst>
                  <a:outerShdw blurRad="38100" dist="38100" dir="2700000" algn="tl">
                    <a:srgbClr val="000000">
                      <a:alpha val="43137"/>
                    </a:srgbClr>
                  </a:outerShdw>
                </a:effectLst>
              </a:rPr>
              <a:t>when recreation </a:t>
            </a:r>
            <a:r>
              <a:rPr lang="en-US" sz="2200" b="1" dirty="0" smtClean="0">
                <a:effectLst>
                  <a:outerShdw blurRad="38100" dist="38100" dir="2700000" algn="tl">
                    <a:srgbClr val="000000">
                      <a:alpha val="43137"/>
                    </a:srgbClr>
                  </a:outerShdw>
                </a:effectLst>
              </a:rPr>
              <a:t>activities contribute </a:t>
            </a:r>
            <a:r>
              <a:rPr lang="en-US" sz="2200" b="1" dirty="0">
                <a:effectLst>
                  <a:outerShdw blurRad="38100" dist="38100" dir="2700000" algn="tl">
                    <a:srgbClr val="000000">
                      <a:alpha val="43137"/>
                    </a:srgbClr>
                  </a:outerShdw>
                </a:effectLst>
              </a:rPr>
              <a:t>to personal well-being and human </a:t>
            </a:r>
            <a:r>
              <a:rPr lang="en-US" sz="2200" b="1" dirty="0" smtClean="0">
                <a:effectLst>
                  <a:outerShdw blurRad="38100" dist="38100" dir="2700000" algn="tl">
                    <a:srgbClr val="000000">
                      <a:alpha val="43137"/>
                    </a:srgbClr>
                  </a:outerShdw>
                </a:effectLst>
              </a:rPr>
              <a:t>development …</a:t>
            </a:r>
          </a:p>
        </p:txBody>
      </p:sp>
      <p:sp>
        <p:nvSpPr>
          <p:cNvPr id="2" name="Rectangle 1"/>
          <p:cNvSpPr/>
          <p:nvPr/>
        </p:nvSpPr>
        <p:spPr>
          <a:xfrm>
            <a:off x="251085" y="725533"/>
            <a:ext cx="8458200" cy="492443"/>
          </a:xfrm>
          <a:prstGeom prst="rect">
            <a:avLst/>
          </a:prstGeom>
        </p:spPr>
        <p:txBody>
          <a:bodyPr wrap="square">
            <a:spAutoFit/>
          </a:bodyPr>
          <a:lstStyle/>
          <a:p>
            <a:r>
              <a:rPr lang="en-US" sz="2600" b="1" dirty="0">
                <a:solidFill>
                  <a:srgbClr val="FFFF00"/>
                </a:solidFill>
                <a:effectLst>
                  <a:outerShdw blurRad="38100" dist="38100" dir="2700000" algn="tl">
                    <a:srgbClr val="000000">
                      <a:alpha val="43137"/>
                    </a:srgbClr>
                  </a:outerShdw>
                </a:effectLst>
              </a:rPr>
              <a:t>Benefits are identified in one of four </a:t>
            </a:r>
            <a:r>
              <a:rPr lang="en-US" sz="2600" b="1" dirty="0" smtClean="0">
                <a:solidFill>
                  <a:srgbClr val="FFFF00"/>
                </a:solidFill>
                <a:effectLst>
                  <a:outerShdw blurRad="38100" dist="38100" dir="2700000" algn="tl">
                    <a:srgbClr val="000000">
                      <a:alpha val="43137"/>
                    </a:srgbClr>
                  </a:outerShdw>
                </a:effectLst>
              </a:rPr>
              <a:t>categories: </a:t>
            </a:r>
            <a:endParaRPr lang="en-US" sz="2600" b="1" dirty="0">
              <a:solidFill>
                <a:srgbClr val="FFFF00"/>
              </a:solidFill>
              <a:effectLst>
                <a:outerShdw blurRad="38100" dist="38100" dir="2700000" algn="tl">
                  <a:srgbClr val="000000">
                    <a:alpha val="43137"/>
                  </a:srgbClr>
                </a:outerShdw>
              </a:effectLst>
            </a:endParaRPr>
          </a:p>
        </p:txBody>
      </p:sp>
      <p:sp>
        <p:nvSpPr>
          <p:cNvPr id="4" name="TextBox 3"/>
          <p:cNvSpPr txBox="1"/>
          <p:nvPr/>
        </p:nvSpPr>
        <p:spPr>
          <a:xfrm>
            <a:off x="6400799" y="6324600"/>
            <a:ext cx="2308485" cy="369332"/>
          </a:xfrm>
          <a:prstGeom prst="rect">
            <a:avLst/>
          </a:prstGeom>
          <a:noFill/>
        </p:spPr>
        <p:txBody>
          <a:bodyPr wrap="square" rtlCol="0">
            <a:spAutoFit/>
          </a:bodyPr>
          <a:lstStyle/>
          <a:p>
            <a:r>
              <a:rPr lang="en-US" dirty="0" smtClean="0">
                <a:solidFill>
                  <a:schemeClr val="accent4">
                    <a:lumMod val="75000"/>
                  </a:schemeClr>
                </a:solidFill>
              </a:rPr>
              <a:t>Handbook Page I-2</a:t>
            </a:r>
            <a:endParaRPr lang="en-US" dirty="0">
              <a:solidFill>
                <a:schemeClr val="accent4">
                  <a:lumMod val="75000"/>
                </a:schemeClr>
              </a:solidFill>
            </a:endParaRP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65822" y="2514600"/>
            <a:ext cx="2436269" cy="3248358"/>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723393" y="2362200"/>
            <a:ext cx="4572000" cy="1415772"/>
          </a:xfrm>
          <a:prstGeom prst="rect">
            <a:avLst/>
          </a:prstGeom>
        </p:spPr>
        <p:txBody>
          <a:bodyPr>
            <a:spAutoFit/>
          </a:bodyPr>
          <a:lstStyle/>
          <a:p>
            <a:pPr marL="342900" indent="-342900">
              <a:spcBef>
                <a:spcPts val="1200"/>
              </a:spcBef>
              <a:spcAft>
                <a:spcPts val="1200"/>
              </a:spcAft>
              <a:buFont typeface="Arial" panose="020B0604020202020204" pitchFamily="34" charset="0"/>
              <a:buChar char="•"/>
            </a:pPr>
            <a:r>
              <a:rPr lang="en-US" sz="2200" b="1" dirty="0" smtClean="0">
                <a:effectLst>
                  <a:outerShdw blurRad="38100" dist="38100" dir="2700000" algn="tl">
                    <a:srgbClr val="000000">
                      <a:alpha val="43137"/>
                    </a:srgbClr>
                  </a:outerShdw>
                </a:effectLst>
              </a:rPr>
              <a:t>such </a:t>
            </a:r>
            <a:r>
              <a:rPr lang="en-US" sz="2200" b="1" dirty="0">
                <a:effectLst>
                  <a:outerShdw blurRad="38100" dist="38100" dir="2700000" algn="tl">
                    <a:srgbClr val="000000">
                      <a:alpha val="43137"/>
                    </a:srgbClr>
                  </a:outerShdw>
                </a:effectLst>
              </a:rPr>
              <a:t>as improved physical fitness and </a:t>
            </a:r>
            <a:endParaRPr lang="en-US" sz="2200" b="1" dirty="0" smtClean="0">
              <a:effectLst>
                <a:outerShdw blurRad="38100" dist="38100" dir="2700000" algn="tl">
                  <a:srgbClr val="000000">
                    <a:alpha val="43137"/>
                  </a:srgbClr>
                </a:outerShdw>
              </a:effectLst>
            </a:endParaRPr>
          </a:p>
          <a:p>
            <a:pPr marL="342900" indent="-342900">
              <a:spcBef>
                <a:spcPts val="1200"/>
              </a:spcBef>
              <a:spcAft>
                <a:spcPts val="1200"/>
              </a:spcAft>
              <a:buFont typeface="Arial" panose="020B0604020202020204" pitchFamily="34" charset="0"/>
              <a:buChar char="•"/>
            </a:pPr>
            <a:r>
              <a:rPr lang="en-US" sz="2200" b="1" dirty="0" smtClean="0">
                <a:effectLst>
                  <a:outerShdw blurRad="38100" dist="38100" dir="2700000" algn="tl">
                    <a:srgbClr val="000000">
                      <a:alpha val="43137"/>
                    </a:srgbClr>
                  </a:outerShdw>
                </a:effectLst>
              </a:rPr>
              <a:t>mental health</a:t>
            </a:r>
            <a:endParaRPr lang="en-US" sz="2200" b="1" dirty="0">
              <a:effectLst>
                <a:outerShdw blurRad="38100" dist="38100" dir="2700000" algn="tl">
                  <a:srgbClr val="000000">
                    <a:alpha val="43137"/>
                  </a:srgbClr>
                </a:outerShdw>
              </a:effectLst>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7621" y="3070612"/>
            <a:ext cx="2606160" cy="34748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42144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2" name="Rectangle 11"/>
          <p:cNvSpPr/>
          <p:nvPr/>
        </p:nvSpPr>
        <p:spPr>
          <a:xfrm>
            <a:off x="306673" y="1450455"/>
            <a:ext cx="8648701" cy="1061829"/>
          </a:xfrm>
          <a:prstGeom prst="rect">
            <a:avLst/>
          </a:prstGeom>
        </p:spPr>
        <p:txBody>
          <a:bodyPr wrap="square">
            <a:spAutoFit/>
          </a:bodyPr>
          <a:lstStyle/>
          <a:p>
            <a:r>
              <a:rPr lang="en-US" sz="2200" b="1" dirty="0" smtClean="0">
                <a:solidFill>
                  <a:srgbClr val="FFFF00"/>
                </a:solidFill>
                <a:effectLst>
                  <a:outerShdw blurRad="38100" dist="38100" dir="2700000" algn="tl">
                    <a:srgbClr val="000000">
                      <a:alpha val="43137"/>
                    </a:srgbClr>
                  </a:outerShdw>
                </a:effectLst>
              </a:rPr>
              <a:t>2.  Social/Community </a:t>
            </a:r>
            <a:r>
              <a:rPr lang="en-US" sz="2200" b="1" dirty="0">
                <a:solidFill>
                  <a:srgbClr val="FFFF00"/>
                </a:solidFill>
                <a:effectLst>
                  <a:outerShdw blurRad="38100" dist="38100" dir="2700000" algn="tl">
                    <a:srgbClr val="000000">
                      <a:alpha val="43137"/>
                    </a:srgbClr>
                  </a:outerShdw>
                </a:effectLst>
              </a:rPr>
              <a:t>Benefits. </a:t>
            </a:r>
            <a:r>
              <a:rPr lang="en-US" sz="2200" b="1" dirty="0" smtClean="0">
                <a:solidFill>
                  <a:srgbClr val="FFFF00"/>
                </a:solidFill>
                <a:effectLst>
                  <a:outerShdw blurRad="38100" dist="38100" dir="2700000" algn="tl">
                    <a:srgbClr val="000000">
                      <a:alpha val="43137"/>
                    </a:srgbClr>
                  </a:outerShdw>
                </a:effectLst>
              </a:rPr>
              <a:t> </a:t>
            </a:r>
            <a:r>
              <a:rPr lang="en-US" sz="2200" b="1" dirty="0" smtClean="0">
                <a:effectLst>
                  <a:outerShdw blurRad="38100" dist="38100" dir="2700000" algn="tl">
                    <a:srgbClr val="000000">
                      <a:alpha val="43137"/>
                    </a:srgbClr>
                  </a:outerShdw>
                </a:effectLst>
              </a:rPr>
              <a:t>Accrue </a:t>
            </a:r>
            <a:r>
              <a:rPr lang="en-US" sz="2200" b="1" dirty="0">
                <a:effectLst>
                  <a:outerShdw blurRad="38100" dist="38100" dir="2700000" algn="tl">
                    <a:srgbClr val="000000">
                      <a:alpha val="43137"/>
                    </a:srgbClr>
                  </a:outerShdw>
                </a:effectLst>
              </a:rPr>
              <a:t>when recreation activities contribute to the </a:t>
            </a:r>
            <a:r>
              <a:rPr lang="en-US" sz="2200" b="1" dirty="0" smtClean="0">
                <a:effectLst>
                  <a:outerShdw blurRad="38100" dist="38100" dir="2700000" algn="tl">
                    <a:srgbClr val="000000">
                      <a:alpha val="43137"/>
                    </a:srgbClr>
                  </a:outerShdw>
                </a:effectLst>
              </a:rPr>
              <a:t>quality </a:t>
            </a:r>
            <a:r>
              <a:rPr lang="en-US" sz="2200" b="1" dirty="0">
                <a:effectLst>
                  <a:outerShdw blurRad="38100" dist="38100" dir="2700000" algn="tl">
                    <a:srgbClr val="000000">
                      <a:alpha val="43137"/>
                    </a:srgbClr>
                  </a:outerShdw>
                </a:effectLst>
              </a:rPr>
              <a:t>of life within communities </a:t>
            </a:r>
            <a:r>
              <a:rPr lang="en-US" sz="2200" b="1" dirty="0" smtClean="0">
                <a:effectLst>
                  <a:outerShdw blurRad="38100" dist="38100" dir="2700000" algn="tl">
                    <a:srgbClr val="000000">
                      <a:alpha val="43137"/>
                    </a:srgbClr>
                  </a:outerShdw>
                </a:effectLst>
              </a:rPr>
              <a:t> …</a:t>
            </a:r>
          </a:p>
          <a:p>
            <a:endParaRPr lang="en-US" sz="1900" dirty="0">
              <a:solidFill>
                <a:srgbClr val="FFFF00"/>
              </a:solidFill>
              <a:effectLst>
                <a:outerShdw blurRad="38100" dist="38100" dir="2700000" algn="tl">
                  <a:srgbClr val="000000">
                    <a:alpha val="43137"/>
                  </a:srgbClr>
                </a:outerShdw>
              </a:effectLst>
            </a:endParaRPr>
          </a:p>
        </p:txBody>
      </p:sp>
      <p:sp>
        <p:nvSpPr>
          <p:cNvPr id="2" name="Rectangle 1"/>
          <p:cNvSpPr/>
          <p:nvPr/>
        </p:nvSpPr>
        <p:spPr>
          <a:xfrm>
            <a:off x="251085" y="725533"/>
            <a:ext cx="8458200" cy="492443"/>
          </a:xfrm>
          <a:prstGeom prst="rect">
            <a:avLst/>
          </a:prstGeom>
        </p:spPr>
        <p:txBody>
          <a:bodyPr wrap="square">
            <a:spAutoFit/>
          </a:bodyPr>
          <a:lstStyle/>
          <a:p>
            <a:r>
              <a:rPr lang="en-US" sz="2600" b="1" dirty="0">
                <a:solidFill>
                  <a:srgbClr val="FFFF00"/>
                </a:solidFill>
                <a:effectLst>
                  <a:outerShdw blurRad="38100" dist="38100" dir="2700000" algn="tl">
                    <a:srgbClr val="000000">
                      <a:alpha val="43137"/>
                    </a:srgbClr>
                  </a:outerShdw>
                </a:effectLst>
              </a:rPr>
              <a:t>Benefits are identified in one of four </a:t>
            </a:r>
            <a:r>
              <a:rPr lang="en-US" sz="2600" b="1" dirty="0" smtClean="0">
                <a:solidFill>
                  <a:srgbClr val="FFFF00"/>
                </a:solidFill>
                <a:effectLst>
                  <a:outerShdw blurRad="38100" dist="38100" dir="2700000" algn="tl">
                    <a:srgbClr val="000000">
                      <a:alpha val="43137"/>
                    </a:srgbClr>
                  </a:outerShdw>
                </a:effectLst>
              </a:rPr>
              <a:t>categories: </a:t>
            </a:r>
            <a:endParaRPr lang="en-US" sz="2600" b="1" dirty="0">
              <a:solidFill>
                <a:srgbClr val="FFFF00"/>
              </a:solidFill>
              <a:effectLst>
                <a:outerShdw blurRad="38100" dist="38100" dir="2700000" algn="tl">
                  <a:srgbClr val="000000">
                    <a:alpha val="43137"/>
                  </a:srgbClr>
                </a:outerShdw>
              </a:effectLst>
            </a:endParaRPr>
          </a:p>
        </p:txBody>
      </p:sp>
      <p:sp>
        <p:nvSpPr>
          <p:cNvPr id="4" name="TextBox 3"/>
          <p:cNvSpPr txBox="1"/>
          <p:nvPr/>
        </p:nvSpPr>
        <p:spPr>
          <a:xfrm>
            <a:off x="6400799" y="6328713"/>
            <a:ext cx="2308485" cy="369332"/>
          </a:xfrm>
          <a:prstGeom prst="rect">
            <a:avLst/>
          </a:prstGeom>
          <a:noFill/>
        </p:spPr>
        <p:txBody>
          <a:bodyPr wrap="square" rtlCol="0">
            <a:spAutoFit/>
          </a:bodyPr>
          <a:lstStyle/>
          <a:p>
            <a:r>
              <a:rPr lang="en-US" dirty="0" smtClean="0">
                <a:solidFill>
                  <a:schemeClr val="accent4">
                    <a:lumMod val="75000"/>
                  </a:schemeClr>
                </a:solidFill>
              </a:rPr>
              <a:t>Handbook Page I-2</a:t>
            </a:r>
            <a:endParaRPr lang="en-US" dirty="0">
              <a:solidFill>
                <a:schemeClr val="accent4">
                  <a:lumMod val="75000"/>
                </a:schemeClr>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3030408"/>
            <a:ext cx="4221220" cy="3057033"/>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505918" y="2665751"/>
            <a:ext cx="3946785" cy="3385542"/>
          </a:xfrm>
          <a:prstGeom prst="rect">
            <a:avLst/>
          </a:prstGeom>
        </p:spPr>
        <p:txBody>
          <a:bodyPr wrap="square">
            <a:spAutoFit/>
          </a:bodyPr>
          <a:lstStyle/>
          <a:p>
            <a:pPr marL="285750" indent="-285750">
              <a:spcBef>
                <a:spcPts val="1200"/>
              </a:spcBef>
              <a:spcAft>
                <a:spcPts val="1200"/>
              </a:spcAft>
              <a:buFont typeface="Arial" panose="020B0604020202020204" pitchFamily="34" charset="0"/>
              <a:buChar char="•"/>
            </a:pPr>
            <a:r>
              <a:rPr lang="en-US" sz="2200" b="1" dirty="0">
                <a:effectLst>
                  <a:outerShdw blurRad="38100" dist="38100" dir="2700000" algn="tl">
                    <a:srgbClr val="000000">
                      <a:alpha val="43137"/>
                    </a:srgbClr>
                  </a:outerShdw>
                </a:effectLst>
              </a:rPr>
              <a:t>by encouraging positive lifestyle choices, </a:t>
            </a:r>
          </a:p>
          <a:p>
            <a:pPr marL="285750" indent="-285750">
              <a:spcBef>
                <a:spcPts val="1200"/>
              </a:spcBef>
              <a:spcAft>
                <a:spcPts val="1200"/>
              </a:spcAft>
              <a:buFont typeface="Arial" panose="020B0604020202020204" pitchFamily="34" charset="0"/>
              <a:buChar char="•"/>
            </a:pPr>
            <a:r>
              <a:rPr lang="en-US" sz="2200" b="1" dirty="0">
                <a:effectLst>
                  <a:outerShdw blurRad="38100" dist="38100" dir="2700000" algn="tl">
                    <a:srgbClr val="000000">
                      <a:alpha val="43137"/>
                    </a:srgbClr>
                  </a:outerShdw>
                </a:effectLst>
              </a:rPr>
              <a:t>building social skills, </a:t>
            </a:r>
          </a:p>
          <a:p>
            <a:pPr marL="285750" indent="-285750">
              <a:spcBef>
                <a:spcPts val="1200"/>
              </a:spcBef>
              <a:spcAft>
                <a:spcPts val="1200"/>
              </a:spcAft>
              <a:buFont typeface="Arial" panose="020B0604020202020204" pitchFamily="34" charset="0"/>
              <a:buChar char="•"/>
            </a:pPr>
            <a:r>
              <a:rPr lang="en-US" sz="2200" b="1" dirty="0">
                <a:effectLst>
                  <a:outerShdw blurRad="38100" dist="38100" dir="2700000" algn="tl">
                    <a:srgbClr val="000000">
                      <a:alpha val="43137"/>
                    </a:srgbClr>
                  </a:outerShdw>
                </a:effectLst>
              </a:rPr>
              <a:t>reducing crime, and </a:t>
            </a:r>
          </a:p>
          <a:p>
            <a:pPr marL="285750" indent="-285750">
              <a:spcBef>
                <a:spcPts val="1200"/>
              </a:spcBef>
              <a:spcAft>
                <a:spcPts val="1200"/>
              </a:spcAft>
              <a:buFont typeface="Arial" panose="020B0604020202020204" pitchFamily="34" charset="0"/>
              <a:buChar char="•"/>
            </a:pPr>
            <a:r>
              <a:rPr lang="en-US" sz="2200" b="1" dirty="0">
                <a:effectLst>
                  <a:outerShdw blurRad="38100" dist="38100" dir="2700000" algn="tl">
                    <a:srgbClr val="000000">
                      <a:alpha val="43137"/>
                    </a:srgbClr>
                  </a:outerShdw>
                </a:effectLst>
              </a:rPr>
              <a:t>fostering a sense of community pride and involvement</a:t>
            </a:r>
            <a:endParaRPr lang="en-US" sz="2200" dirty="0"/>
          </a:p>
        </p:txBody>
      </p:sp>
    </p:spTree>
    <p:extLst>
      <p:ext uri="{BB962C8B-B14F-4D97-AF65-F5344CB8AC3E}">
        <p14:creationId xmlns:p14="http://schemas.microsoft.com/office/powerpoint/2010/main" val="18626910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2" name="Rectangle 11"/>
          <p:cNvSpPr/>
          <p:nvPr/>
        </p:nvSpPr>
        <p:spPr>
          <a:xfrm>
            <a:off x="342899" y="1371600"/>
            <a:ext cx="8574491" cy="1738938"/>
          </a:xfrm>
          <a:prstGeom prst="rect">
            <a:avLst/>
          </a:prstGeom>
        </p:spPr>
        <p:txBody>
          <a:bodyPr wrap="square">
            <a:spAutoFit/>
          </a:bodyPr>
          <a:lstStyle/>
          <a:p>
            <a:r>
              <a:rPr lang="en-US" sz="2200" b="1" dirty="0" smtClean="0">
                <a:solidFill>
                  <a:srgbClr val="FFFF00"/>
                </a:solidFill>
                <a:effectLst>
                  <a:outerShdw blurRad="38100" dist="38100" dir="2700000" algn="tl">
                    <a:srgbClr val="000000">
                      <a:alpha val="43137"/>
                    </a:srgbClr>
                  </a:outerShdw>
                </a:effectLst>
              </a:rPr>
              <a:t>3. Economic </a:t>
            </a:r>
            <a:r>
              <a:rPr lang="en-US" sz="2200" b="1" dirty="0">
                <a:solidFill>
                  <a:srgbClr val="FFFF00"/>
                </a:solidFill>
                <a:effectLst>
                  <a:outerShdw blurRad="38100" dist="38100" dir="2700000" algn="tl">
                    <a:srgbClr val="000000">
                      <a:alpha val="43137"/>
                    </a:srgbClr>
                  </a:outerShdw>
                </a:effectLst>
              </a:rPr>
              <a:t>Benefits. </a:t>
            </a:r>
            <a:r>
              <a:rPr lang="en-US" sz="2200" b="1" dirty="0" smtClean="0">
                <a:solidFill>
                  <a:srgbClr val="FFFF00"/>
                </a:solidFill>
                <a:effectLst>
                  <a:outerShdw blurRad="38100" dist="38100" dir="2700000" algn="tl">
                    <a:srgbClr val="000000">
                      <a:alpha val="43137"/>
                    </a:srgbClr>
                  </a:outerShdw>
                </a:effectLst>
              </a:rPr>
              <a:t> </a:t>
            </a:r>
            <a:r>
              <a:rPr lang="en-US" sz="2200" b="1" dirty="0" smtClean="0">
                <a:effectLst>
                  <a:outerShdw blurRad="38100" dist="38100" dir="2700000" algn="tl">
                    <a:srgbClr val="000000">
                      <a:alpha val="43137"/>
                    </a:srgbClr>
                  </a:outerShdw>
                </a:effectLst>
              </a:rPr>
              <a:t>Accrue </a:t>
            </a:r>
            <a:r>
              <a:rPr lang="en-US" sz="2200" b="1" dirty="0">
                <a:effectLst>
                  <a:outerShdw blurRad="38100" dist="38100" dir="2700000" algn="tl">
                    <a:srgbClr val="000000">
                      <a:alpha val="43137"/>
                    </a:srgbClr>
                  </a:outerShdw>
                </a:effectLst>
              </a:rPr>
              <a:t>when investments in recreation </a:t>
            </a:r>
            <a:r>
              <a:rPr lang="en-US" sz="2200" b="1" dirty="0" smtClean="0">
                <a:effectLst>
                  <a:outerShdw blurRad="38100" dist="38100" dir="2700000" algn="tl">
                    <a:srgbClr val="000000">
                      <a:alpha val="43137"/>
                    </a:srgbClr>
                  </a:outerShdw>
                </a:effectLst>
              </a:rPr>
              <a:t>help </a:t>
            </a:r>
            <a:r>
              <a:rPr lang="en-US" sz="2200" b="1" dirty="0">
                <a:effectLst>
                  <a:outerShdw blurRad="38100" dist="38100" dir="2700000" algn="tl">
                    <a:srgbClr val="000000">
                      <a:alpha val="43137"/>
                    </a:srgbClr>
                  </a:outerShdw>
                </a:effectLst>
              </a:rPr>
              <a:t>diversify economies by supporting businesses and by generating employment opportunities. </a:t>
            </a:r>
            <a:r>
              <a:rPr lang="en-US" sz="2200" b="1" dirty="0" smtClean="0">
                <a:effectLst>
                  <a:outerShdw blurRad="38100" dist="38100" dir="2700000" algn="tl">
                    <a:srgbClr val="000000">
                      <a:alpha val="43137"/>
                    </a:srgbClr>
                  </a:outerShdw>
                </a:effectLst>
              </a:rPr>
              <a:t> Also includes the viability of people and places.</a:t>
            </a:r>
          </a:p>
          <a:p>
            <a:endParaRPr lang="en-US" sz="1900" dirty="0"/>
          </a:p>
        </p:txBody>
      </p:sp>
      <p:sp>
        <p:nvSpPr>
          <p:cNvPr id="2" name="Rectangle 1"/>
          <p:cNvSpPr/>
          <p:nvPr/>
        </p:nvSpPr>
        <p:spPr>
          <a:xfrm>
            <a:off x="251085" y="725533"/>
            <a:ext cx="8458200" cy="492443"/>
          </a:xfrm>
          <a:prstGeom prst="rect">
            <a:avLst/>
          </a:prstGeom>
        </p:spPr>
        <p:txBody>
          <a:bodyPr wrap="square">
            <a:spAutoFit/>
          </a:bodyPr>
          <a:lstStyle/>
          <a:p>
            <a:r>
              <a:rPr lang="en-US" sz="2600" b="1" dirty="0">
                <a:solidFill>
                  <a:srgbClr val="FFFF00"/>
                </a:solidFill>
                <a:effectLst>
                  <a:outerShdw blurRad="38100" dist="38100" dir="2700000" algn="tl">
                    <a:srgbClr val="000000">
                      <a:alpha val="43137"/>
                    </a:srgbClr>
                  </a:outerShdw>
                </a:effectLst>
              </a:rPr>
              <a:t>Benefits are identified in one of four </a:t>
            </a:r>
            <a:r>
              <a:rPr lang="en-US" sz="2600" b="1" dirty="0" smtClean="0">
                <a:solidFill>
                  <a:srgbClr val="FFFF00"/>
                </a:solidFill>
                <a:effectLst>
                  <a:outerShdw blurRad="38100" dist="38100" dir="2700000" algn="tl">
                    <a:srgbClr val="000000">
                      <a:alpha val="43137"/>
                    </a:srgbClr>
                  </a:outerShdw>
                </a:effectLst>
              </a:rPr>
              <a:t>categories: </a:t>
            </a:r>
            <a:endParaRPr lang="en-US" sz="2600" b="1" dirty="0">
              <a:solidFill>
                <a:srgbClr val="FFFF00"/>
              </a:solidFill>
              <a:effectLst>
                <a:outerShdw blurRad="38100" dist="38100" dir="2700000" algn="tl">
                  <a:srgbClr val="000000">
                    <a:alpha val="43137"/>
                  </a:srgbClr>
                </a:outerShdw>
              </a:effectLst>
            </a:endParaRPr>
          </a:p>
        </p:txBody>
      </p:sp>
      <p:sp>
        <p:nvSpPr>
          <p:cNvPr id="4" name="TextBox 3"/>
          <p:cNvSpPr txBox="1"/>
          <p:nvPr/>
        </p:nvSpPr>
        <p:spPr>
          <a:xfrm>
            <a:off x="6400799" y="6328713"/>
            <a:ext cx="2308485" cy="369332"/>
          </a:xfrm>
          <a:prstGeom prst="rect">
            <a:avLst/>
          </a:prstGeom>
          <a:noFill/>
        </p:spPr>
        <p:txBody>
          <a:bodyPr wrap="square" rtlCol="0">
            <a:spAutoFit/>
          </a:bodyPr>
          <a:lstStyle/>
          <a:p>
            <a:r>
              <a:rPr lang="en-US" dirty="0" smtClean="0">
                <a:solidFill>
                  <a:schemeClr val="accent4">
                    <a:lumMod val="75000"/>
                  </a:schemeClr>
                </a:solidFill>
              </a:rPr>
              <a:t>Handbook Page I-2</a:t>
            </a:r>
            <a:endParaRPr lang="en-US" dirty="0">
              <a:solidFill>
                <a:schemeClr val="accent4">
                  <a:lumMod val="75000"/>
                </a:schemeClr>
              </a:solidFill>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205019">
            <a:off x="398165" y="3466663"/>
            <a:ext cx="4093587" cy="28013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6800" y="3110538"/>
            <a:ext cx="3942925" cy="291154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42144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2" name="Rectangle 11"/>
          <p:cNvSpPr/>
          <p:nvPr/>
        </p:nvSpPr>
        <p:spPr>
          <a:xfrm>
            <a:off x="545933" y="1304413"/>
            <a:ext cx="8496300" cy="461665"/>
          </a:xfrm>
          <a:prstGeom prst="rect">
            <a:avLst/>
          </a:prstGeom>
        </p:spPr>
        <p:txBody>
          <a:bodyPr wrap="square">
            <a:spAutoFit/>
          </a:bodyPr>
          <a:lstStyle/>
          <a:p>
            <a:pPr>
              <a:spcBef>
                <a:spcPts val="600"/>
              </a:spcBef>
              <a:spcAft>
                <a:spcPts val="600"/>
              </a:spcAft>
            </a:pPr>
            <a:r>
              <a:rPr lang="en-US" sz="2200" b="1" dirty="0" smtClean="0">
                <a:solidFill>
                  <a:srgbClr val="FFFF00"/>
                </a:solidFill>
                <a:effectLst>
                  <a:outerShdw blurRad="38100" dist="38100" dir="2700000" algn="tl">
                    <a:srgbClr val="000000">
                      <a:alpha val="43137"/>
                    </a:srgbClr>
                  </a:outerShdw>
                </a:effectLst>
              </a:rPr>
              <a:t>4.  Environmental Benefits ……</a:t>
            </a:r>
            <a:r>
              <a:rPr lang="en-US" sz="2400" b="1" i="1" dirty="0" smtClean="0">
                <a:solidFill>
                  <a:srgbClr val="FF0000"/>
                </a:solidFill>
                <a:effectLst>
                  <a:outerShdw blurRad="38100" dist="38100" dir="2700000" algn="tl">
                    <a:srgbClr val="000000">
                      <a:alpha val="43137"/>
                    </a:srgbClr>
                  </a:outerShdw>
                </a:effectLst>
              </a:rPr>
              <a:t>are not</a:t>
            </a:r>
            <a:r>
              <a:rPr lang="en-US" sz="2200" b="1" dirty="0" smtClean="0">
                <a:solidFill>
                  <a:srgbClr val="FFFF00"/>
                </a:solidFill>
                <a:effectLst>
                  <a:outerShdw blurRad="38100" dist="38100" dir="2700000" algn="tl">
                    <a:srgbClr val="000000">
                      <a:alpha val="43137"/>
                    </a:srgbClr>
                  </a:outerShdw>
                </a:effectLst>
              </a:rPr>
              <a:t>  </a:t>
            </a:r>
            <a:endParaRPr lang="en-US" sz="2200" b="1" dirty="0">
              <a:effectLst>
                <a:outerShdw blurRad="38100" dist="38100" dir="2700000" algn="tl">
                  <a:srgbClr val="000000">
                    <a:alpha val="43137"/>
                  </a:srgbClr>
                </a:outerShdw>
              </a:effectLst>
            </a:endParaRPr>
          </a:p>
        </p:txBody>
      </p:sp>
      <p:sp>
        <p:nvSpPr>
          <p:cNvPr id="2" name="Rectangle 1"/>
          <p:cNvSpPr/>
          <p:nvPr/>
        </p:nvSpPr>
        <p:spPr>
          <a:xfrm>
            <a:off x="251085" y="725533"/>
            <a:ext cx="8458200" cy="492443"/>
          </a:xfrm>
          <a:prstGeom prst="rect">
            <a:avLst/>
          </a:prstGeom>
        </p:spPr>
        <p:txBody>
          <a:bodyPr wrap="square">
            <a:spAutoFit/>
          </a:bodyPr>
          <a:lstStyle/>
          <a:p>
            <a:r>
              <a:rPr lang="en-US" sz="2600" b="1" dirty="0">
                <a:solidFill>
                  <a:srgbClr val="FFFF00"/>
                </a:solidFill>
                <a:effectLst>
                  <a:outerShdw blurRad="38100" dist="38100" dir="2700000" algn="tl">
                    <a:srgbClr val="000000">
                      <a:alpha val="43137"/>
                    </a:srgbClr>
                  </a:outerShdw>
                </a:effectLst>
              </a:rPr>
              <a:t>Benefits are identified in one of four </a:t>
            </a:r>
            <a:r>
              <a:rPr lang="en-US" sz="2600" b="1" dirty="0" smtClean="0">
                <a:solidFill>
                  <a:srgbClr val="FFFF00"/>
                </a:solidFill>
                <a:effectLst>
                  <a:outerShdw blurRad="38100" dist="38100" dir="2700000" algn="tl">
                    <a:srgbClr val="000000">
                      <a:alpha val="43137"/>
                    </a:srgbClr>
                  </a:outerShdw>
                </a:effectLst>
              </a:rPr>
              <a:t>categories: </a:t>
            </a:r>
            <a:endParaRPr lang="en-US" sz="2600" b="1" dirty="0">
              <a:solidFill>
                <a:srgbClr val="FFFF00"/>
              </a:solidFill>
              <a:effectLst>
                <a:outerShdw blurRad="38100" dist="38100" dir="2700000" algn="tl">
                  <a:srgbClr val="000000">
                    <a:alpha val="43137"/>
                  </a:srgbClr>
                </a:outerShdw>
              </a:effectLst>
            </a:endParaRPr>
          </a:p>
        </p:txBody>
      </p:sp>
      <p:sp>
        <p:nvSpPr>
          <p:cNvPr id="3" name="Rectangle 2"/>
          <p:cNvSpPr/>
          <p:nvPr/>
        </p:nvSpPr>
        <p:spPr>
          <a:xfrm>
            <a:off x="286062" y="2057400"/>
            <a:ext cx="7947284" cy="3493264"/>
          </a:xfrm>
          <a:prstGeom prst="rect">
            <a:avLst/>
          </a:prstGeom>
          <a:ln w="57150">
            <a:solidFill>
              <a:schemeClr val="accent5">
                <a:lumMod val="50000"/>
              </a:schemeClr>
            </a:solidFill>
          </a:ln>
          <a:effectLst>
            <a:outerShdw blurRad="50800" dist="38100" dir="5400000" algn="t" rotWithShape="0">
              <a:prstClr val="black">
                <a:alpha val="40000"/>
              </a:prstClr>
            </a:outerShdw>
          </a:effectLst>
        </p:spPr>
        <p:txBody>
          <a:bodyPr wrap="square">
            <a:spAutoFit/>
          </a:bodyPr>
          <a:lstStyle/>
          <a:p>
            <a:pPr fontAlgn="t">
              <a:spcBef>
                <a:spcPts val="600"/>
              </a:spcBef>
              <a:spcAft>
                <a:spcPts val="1200"/>
              </a:spcAft>
            </a:pPr>
            <a:r>
              <a:rPr lang="en-US" sz="2200" dirty="0">
                <a:latin typeface="Berlin Sans FB" panose="020E0602020502020306" pitchFamily="34" charset="0"/>
                <a:cs typeface="Aharoni" panose="02010803020104030203" pitchFamily="2" charset="-79"/>
              </a:rPr>
              <a:t>A recent study found the average golfer walks about 900 miles a year. </a:t>
            </a:r>
            <a:endParaRPr lang="en-US" sz="800" dirty="0" smtClean="0">
              <a:latin typeface="Berlin Sans FB" panose="020E0602020502020306" pitchFamily="34" charset="0"/>
              <a:cs typeface="Aharoni" panose="02010803020104030203" pitchFamily="2" charset="-79"/>
            </a:endParaRPr>
          </a:p>
          <a:p>
            <a:pPr fontAlgn="t">
              <a:spcBef>
                <a:spcPts val="600"/>
              </a:spcBef>
              <a:spcAft>
                <a:spcPts val="600"/>
              </a:spcAft>
            </a:pPr>
            <a:endParaRPr lang="en-US" sz="1200" dirty="0" smtClean="0">
              <a:latin typeface="Berlin Sans FB" panose="020E0602020502020306" pitchFamily="34" charset="0"/>
              <a:cs typeface="Aharoni" panose="02010803020104030203" pitchFamily="2" charset="-79"/>
            </a:endParaRPr>
          </a:p>
          <a:p>
            <a:pPr fontAlgn="t">
              <a:spcBef>
                <a:spcPts val="600"/>
              </a:spcBef>
              <a:spcAft>
                <a:spcPts val="600"/>
              </a:spcAft>
            </a:pPr>
            <a:r>
              <a:rPr lang="en-US" sz="2200" dirty="0" smtClean="0">
                <a:latin typeface="Berlin Sans FB" panose="020E0602020502020306" pitchFamily="34" charset="0"/>
                <a:cs typeface="Aharoni" panose="02010803020104030203" pitchFamily="2" charset="-79"/>
              </a:rPr>
              <a:t>Another </a:t>
            </a:r>
            <a:r>
              <a:rPr lang="en-US" sz="2200" dirty="0">
                <a:latin typeface="Berlin Sans FB" panose="020E0602020502020306" pitchFamily="34" charset="0"/>
                <a:cs typeface="Aharoni" panose="02010803020104030203" pitchFamily="2" charset="-79"/>
              </a:rPr>
              <a:t>study found golfers drink, </a:t>
            </a:r>
            <a:endParaRPr lang="en-US" sz="2200" dirty="0" smtClean="0">
              <a:latin typeface="Berlin Sans FB" panose="020E0602020502020306" pitchFamily="34" charset="0"/>
              <a:cs typeface="Aharoni" panose="02010803020104030203" pitchFamily="2" charset="-79"/>
            </a:endParaRPr>
          </a:p>
          <a:p>
            <a:pPr fontAlgn="t">
              <a:spcBef>
                <a:spcPts val="600"/>
              </a:spcBef>
              <a:spcAft>
                <a:spcPts val="600"/>
              </a:spcAft>
            </a:pPr>
            <a:r>
              <a:rPr lang="en-US" sz="2200" dirty="0" smtClean="0">
                <a:latin typeface="Berlin Sans FB" panose="020E0602020502020306" pitchFamily="34" charset="0"/>
                <a:cs typeface="Aharoni" panose="02010803020104030203" pitchFamily="2" charset="-79"/>
              </a:rPr>
              <a:t>on </a:t>
            </a:r>
            <a:r>
              <a:rPr lang="en-US" sz="2200" dirty="0">
                <a:latin typeface="Berlin Sans FB" panose="020E0602020502020306" pitchFamily="34" charset="0"/>
                <a:cs typeface="Aharoni" panose="02010803020104030203" pitchFamily="2" charset="-79"/>
              </a:rPr>
              <a:t>average, 22 gallons of alcohol a year. </a:t>
            </a:r>
            <a:endParaRPr lang="en-US" sz="800" dirty="0" smtClean="0">
              <a:latin typeface="Berlin Sans FB" panose="020E0602020502020306" pitchFamily="34" charset="0"/>
              <a:cs typeface="Aharoni" panose="02010803020104030203" pitchFamily="2" charset="-79"/>
            </a:endParaRPr>
          </a:p>
          <a:p>
            <a:pPr fontAlgn="t">
              <a:spcBef>
                <a:spcPts val="600"/>
              </a:spcBef>
            </a:pPr>
            <a:endParaRPr lang="en-US" sz="2200" dirty="0">
              <a:latin typeface="Berlin Sans FB" panose="020E0602020502020306" pitchFamily="34" charset="0"/>
              <a:cs typeface="Aharoni" panose="02010803020104030203" pitchFamily="2" charset="-79"/>
            </a:endParaRPr>
          </a:p>
          <a:p>
            <a:pPr fontAlgn="t">
              <a:spcBef>
                <a:spcPts val="600"/>
              </a:spcBef>
            </a:pPr>
            <a:r>
              <a:rPr lang="en-US" sz="2200" dirty="0" smtClean="0">
                <a:latin typeface="Berlin Sans FB" panose="020E0602020502020306" pitchFamily="34" charset="0"/>
                <a:cs typeface="Aharoni" panose="02010803020104030203" pitchFamily="2" charset="-79"/>
              </a:rPr>
              <a:t>That means golfers get, </a:t>
            </a:r>
            <a:r>
              <a:rPr lang="en-US" sz="2200" dirty="0">
                <a:latin typeface="Berlin Sans FB" panose="020E0602020502020306" pitchFamily="34" charset="0"/>
                <a:cs typeface="Aharoni" panose="02010803020104030203" pitchFamily="2" charset="-79"/>
              </a:rPr>
              <a:t>on average, </a:t>
            </a:r>
            <a:endParaRPr lang="en-US" sz="2200" dirty="0" smtClean="0">
              <a:latin typeface="Berlin Sans FB" panose="020E0602020502020306" pitchFamily="34" charset="0"/>
              <a:cs typeface="Aharoni" panose="02010803020104030203" pitchFamily="2" charset="-79"/>
            </a:endParaRPr>
          </a:p>
          <a:p>
            <a:pPr fontAlgn="t">
              <a:spcBef>
                <a:spcPts val="600"/>
              </a:spcBef>
            </a:pPr>
            <a:r>
              <a:rPr lang="en-US" sz="2200" dirty="0" smtClean="0">
                <a:latin typeface="Berlin Sans FB" panose="020E0602020502020306" pitchFamily="34" charset="0"/>
                <a:cs typeface="Aharoni" panose="02010803020104030203" pitchFamily="2" charset="-79"/>
              </a:rPr>
              <a:t>about 41 </a:t>
            </a:r>
            <a:r>
              <a:rPr lang="en-US" sz="2200" dirty="0">
                <a:latin typeface="Berlin Sans FB" panose="020E0602020502020306" pitchFamily="34" charset="0"/>
                <a:cs typeface="Aharoni" panose="02010803020104030203" pitchFamily="2" charset="-79"/>
              </a:rPr>
              <a:t>miles </a:t>
            </a:r>
            <a:r>
              <a:rPr lang="en-US" sz="2200" dirty="0" smtClean="0">
                <a:latin typeface="Berlin Sans FB" panose="020E0602020502020306" pitchFamily="34" charset="0"/>
                <a:cs typeface="Aharoni" panose="02010803020104030203" pitchFamily="2" charset="-79"/>
              </a:rPr>
              <a:t>to </a:t>
            </a:r>
            <a:r>
              <a:rPr lang="en-US" sz="2200" dirty="0">
                <a:latin typeface="Berlin Sans FB" panose="020E0602020502020306" pitchFamily="34" charset="0"/>
                <a:cs typeface="Aharoni" panose="02010803020104030203" pitchFamily="2" charset="-79"/>
              </a:rPr>
              <a:t>the gallon.</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2667000"/>
            <a:ext cx="3657600" cy="3962400"/>
          </a:xfrm>
          <a:prstGeom prst="rect">
            <a:avLst/>
          </a:prstGeom>
          <a:ln w="57150">
            <a:solidFill>
              <a:schemeClr val="accent5">
                <a:lumMod val="50000"/>
              </a:schemeClr>
            </a:solidFill>
            <a:miter lim="800000"/>
            <a:headEnd/>
            <a:tailEnd/>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642144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2" name="Rectangle 11"/>
          <p:cNvSpPr/>
          <p:nvPr/>
        </p:nvSpPr>
        <p:spPr>
          <a:xfrm>
            <a:off x="545933" y="1304413"/>
            <a:ext cx="8496300" cy="1908215"/>
          </a:xfrm>
          <a:prstGeom prst="rect">
            <a:avLst/>
          </a:prstGeom>
        </p:spPr>
        <p:txBody>
          <a:bodyPr wrap="square">
            <a:spAutoFit/>
          </a:bodyPr>
          <a:lstStyle/>
          <a:p>
            <a:pPr>
              <a:spcBef>
                <a:spcPts val="600"/>
              </a:spcBef>
              <a:spcAft>
                <a:spcPts val="600"/>
              </a:spcAft>
            </a:pPr>
            <a:r>
              <a:rPr lang="en-US" sz="2200" b="1" dirty="0" smtClean="0">
                <a:solidFill>
                  <a:srgbClr val="FFFF00"/>
                </a:solidFill>
                <a:effectLst>
                  <a:outerShdw blurRad="38100" dist="38100" dir="2700000" algn="tl">
                    <a:srgbClr val="000000">
                      <a:alpha val="43137"/>
                    </a:srgbClr>
                  </a:outerShdw>
                </a:effectLst>
              </a:rPr>
              <a:t>4.  Environmental </a:t>
            </a:r>
            <a:r>
              <a:rPr lang="en-US" sz="2200" b="1" dirty="0">
                <a:solidFill>
                  <a:srgbClr val="FFFF00"/>
                </a:solidFill>
                <a:effectLst>
                  <a:outerShdw blurRad="38100" dist="38100" dir="2700000" algn="tl">
                    <a:srgbClr val="000000">
                      <a:alpha val="43137"/>
                    </a:srgbClr>
                  </a:outerShdw>
                </a:effectLst>
              </a:rPr>
              <a:t>Benefits. </a:t>
            </a:r>
            <a:r>
              <a:rPr lang="en-US" sz="2200" b="1" dirty="0" smtClean="0">
                <a:solidFill>
                  <a:srgbClr val="FFFF00"/>
                </a:solidFill>
                <a:effectLst>
                  <a:outerShdw blurRad="38100" dist="38100" dir="2700000" algn="tl">
                    <a:srgbClr val="000000">
                      <a:alpha val="43137"/>
                    </a:srgbClr>
                  </a:outerShdw>
                </a:effectLst>
              </a:rPr>
              <a:t> </a:t>
            </a:r>
            <a:r>
              <a:rPr lang="en-US" sz="2200" b="1" dirty="0" smtClean="0">
                <a:effectLst>
                  <a:outerShdw blurRad="38100" dist="38100" dir="2700000" algn="tl">
                    <a:srgbClr val="000000">
                      <a:alpha val="43137"/>
                    </a:srgbClr>
                  </a:outerShdw>
                </a:effectLst>
              </a:rPr>
              <a:t>Accrue when </a:t>
            </a:r>
            <a:r>
              <a:rPr lang="en-US" sz="2200" b="1" dirty="0">
                <a:effectLst>
                  <a:outerShdw blurRad="38100" dist="38100" dir="2700000" algn="tl">
                    <a:srgbClr val="000000">
                      <a:alpha val="43137"/>
                    </a:srgbClr>
                  </a:outerShdw>
                </a:effectLst>
              </a:rPr>
              <a:t>participation in </a:t>
            </a:r>
            <a:endParaRPr lang="en-US" sz="2200" b="1" dirty="0" smtClean="0">
              <a:effectLst>
                <a:outerShdw blurRad="38100" dist="38100" dir="2700000" algn="tl">
                  <a:srgbClr val="000000">
                    <a:alpha val="43137"/>
                  </a:srgbClr>
                </a:outerShdw>
              </a:effectLst>
            </a:endParaRPr>
          </a:p>
          <a:p>
            <a:pPr>
              <a:spcBef>
                <a:spcPts val="600"/>
              </a:spcBef>
              <a:spcAft>
                <a:spcPts val="600"/>
              </a:spcAft>
            </a:pPr>
            <a:r>
              <a:rPr lang="en-US" sz="2200" b="1" dirty="0" smtClean="0">
                <a:effectLst>
                  <a:outerShdw blurRad="38100" dist="38100" dir="2700000" algn="tl">
                    <a:srgbClr val="000000">
                      <a:alpha val="43137"/>
                    </a:srgbClr>
                  </a:outerShdw>
                </a:effectLst>
              </a:rPr>
              <a:t>recreation </a:t>
            </a:r>
            <a:r>
              <a:rPr lang="en-US" sz="2200" b="1" dirty="0">
                <a:effectLst>
                  <a:outerShdw blurRad="38100" dist="38100" dir="2700000" algn="tl">
                    <a:srgbClr val="000000">
                      <a:alpha val="43137"/>
                    </a:srgbClr>
                  </a:outerShdw>
                </a:effectLst>
              </a:rPr>
              <a:t>and outdoor </a:t>
            </a:r>
            <a:r>
              <a:rPr lang="en-US" sz="2200" b="1" dirty="0" smtClean="0">
                <a:effectLst>
                  <a:outerShdw blurRad="38100" dist="38100" dir="2700000" algn="tl">
                    <a:srgbClr val="000000">
                      <a:alpha val="43137"/>
                    </a:srgbClr>
                  </a:outerShdw>
                </a:effectLst>
              </a:rPr>
              <a:t>education programs </a:t>
            </a:r>
            <a:r>
              <a:rPr lang="en-US" sz="2200" b="1" dirty="0">
                <a:effectLst>
                  <a:outerShdw blurRad="38100" dist="38100" dir="2700000" algn="tl">
                    <a:srgbClr val="000000">
                      <a:alpha val="43137"/>
                    </a:srgbClr>
                  </a:outerShdw>
                </a:effectLst>
              </a:rPr>
              <a:t>help protect the </a:t>
            </a:r>
            <a:endParaRPr lang="en-US" sz="2200" b="1" dirty="0" smtClean="0">
              <a:effectLst>
                <a:outerShdw blurRad="38100" dist="38100" dir="2700000" algn="tl">
                  <a:srgbClr val="000000">
                    <a:alpha val="43137"/>
                  </a:srgbClr>
                </a:outerShdw>
              </a:effectLst>
            </a:endParaRPr>
          </a:p>
          <a:p>
            <a:pPr>
              <a:spcBef>
                <a:spcPts val="600"/>
              </a:spcBef>
              <a:spcAft>
                <a:spcPts val="600"/>
              </a:spcAft>
            </a:pPr>
            <a:r>
              <a:rPr lang="en-US" sz="2200" b="1" dirty="0" smtClean="0">
                <a:effectLst>
                  <a:outerShdw blurRad="38100" dist="38100" dir="2700000" algn="tl">
                    <a:srgbClr val="000000">
                      <a:alpha val="43137"/>
                    </a:srgbClr>
                  </a:outerShdw>
                </a:effectLst>
              </a:rPr>
              <a:t>quality </a:t>
            </a:r>
            <a:r>
              <a:rPr lang="en-US" sz="2200" b="1" dirty="0">
                <a:effectLst>
                  <a:outerShdw blurRad="38100" dist="38100" dir="2700000" algn="tl">
                    <a:srgbClr val="000000">
                      <a:alpha val="43137"/>
                    </a:srgbClr>
                  </a:outerShdw>
                </a:effectLst>
              </a:rPr>
              <a:t>of the environment </a:t>
            </a:r>
            <a:r>
              <a:rPr lang="en-US" sz="2200" b="1" dirty="0" smtClean="0">
                <a:effectLst>
                  <a:outerShdw blurRad="38100" dist="38100" dir="2700000" algn="tl">
                    <a:srgbClr val="000000">
                      <a:alpha val="43137"/>
                    </a:srgbClr>
                  </a:outerShdw>
                </a:effectLst>
              </a:rPr>
              <a:t>through improved understanding</a:t>
            </a:r>
          </a:p>
          <a:p>
            <a:pPr>
              <a:spcBef>
                <a:spcPts val="600"/>
              </a:spcBef>
              <a:spcAft>
                <a:spcPts val="600"/>
              </a:spcAft>
            </a:pPr>
            <a:r>
              <a:rPr lang="en-US" sz="2200" b="1" dirty="0" smtClean="0">
                <a:effectLst>
                  <a:outerShdw blurRad="38100" dist="38100" dir="2700000" algn="tl">
                    <a:srgbClr val="000000">
                      <a:alpha val="43137"/>
                    </a:srgbClr>
                  </a:outerShdw>
                </a:effectLst>
              </a:rPr>
              <a:t> and stewardship of natural, cultural, and historic resources. </a:t>
            </a:r>
            <a:endParaRPr lang="en-US" sz="2200" b="1" dirty="0">
              <a:effectLst>
                <a:outerShdw blurRad="38100" dist="38100" dir="2700000" algn="tl">
                  <a:srgbClr val="000000">
                    <a:alpha val="43137"/>
                  </a:srgbClr>
                </a:outerShdw>
              </a:effectLst>
            </a:endParaRPr>
          </a:p>
        </p:txBody>
      </p:sp>
      <p:sp>
        <p:nvSpPr>
          <p:cNvPr id="2" name="Rectangle 1"/>
          <p:cNvSpPr/>
          <p:nvPr/>
        </p:nvSpPr>
        <p:spPr>
          <a:xfrm>
            <a:off x="251085" y="725533"/>
            <a:ext cx="8458200" cy="492443"/>
          </a:xfrm>
          <a:prstGeom prst="rect">
            <a:avLst/>
          </a:prstGeom>
        </p:spPr>
        <p:txBody>
          <a:bodyPr wrap="square">
            <a:spAutoFit/>
          </a:bodyPr>
          <a:lstStyle/>
          <a:p>
            <a:r>
              <a:rPr lang="en-US" sz="2600" b="1" dirty="0">
                <a:solidFill>
                  <a:srgbClr val="FFFF00"/>
                </a:solidFill>
                <a:effectLst>
                  <a:outerShdw blurRad="38100" dist="38100" dir="2700000" algn="tl">
                    <a:srgbClr val="000000">
                      <a:alpha val="43137"/>
                    </a:srgbClr>
                  </a:outerShdw>
                </a:effectLst>
              </a:rPr>
              <a:t>Benefits are identified in one of four </a:t>
            </a:r>
            <a:r>
              <a:rPr lang="en-US" sz="2600" b="1" dirty="0" smtClean="0">
                <a:solidFill>
                  <a:srgbClr val="FFFF00"/>
                </a:solidFill>
                <a:effectLst>
                  <a:outerShdw blurRad="38100" dist="38100" dir="2700000" algn="tl">
                    <a:srgbClr val="000000">
                      <a:alpha val="43137"/>
                    </a:srgbClr>
                  </a:outerShdw>
                </a:effectLst>
              </a:rPr>
              <a:t>categories: </a:t>
            </a:r>
            <a:endParaRPr lang="en-US" sz="2600" b="1" dirty="0">
              <a:solidFill>
                <a:srgbClr val="FFFF00"/>
              </a:solidFill>
              <a:effectLst>
                <a:outerShdw blurRad="38100" dist="38100" dir="2700000" algn="tl">
                  <a:srgbClr val="000000">
                    <a:alpha val="43137"/>
                  </a:srgbClr>
                </a:outerShdw>
              </a:effectLst>
            </a:endParaRPr>
          </a:p>
        </p:txBody>
      </p:sp>
      <p:sp>
        <p:nvSpPr>
          <p:cNvPr id="4" name="TextBox 3"/>
          <p:cNvSpPr txBox="1"/>
          <p:nvPr/>
        </p:nvSpPr>
        <p:spPr>
          <a:xfrm>
            <a:off x="6400799" y="6328713"/>
            <a:ext cx="2308485" cy="369332"/>
          </a:xfrm>
          <a:prstGeom prst="rect">
            <a:avLst/>
          </a:prstGeom>
          <a:noFill/>
        </p:spPr>
        <p:txBody>
          <a:bodyPr wrap="square" rtlCol="0">
            <a:spAutoFit/>
          </a:bodyPr>
          <a:lstStyle/>
          <a:p>
            <a:r>
              <a:rPr lang="en-US" dirty="0" smtClean="0">
                <a:solidFill>
                  <a:schemeClr val="accent4">
                    <a:lumMod val="75000"/>
                  </a:schemeClr>
                </a:solidFill>
              </a:rPr>
              <a:t>Handbook Page I-2</a:t>
            </a:r>
            <a:endParaRPr lang="en-US" dirty="0">
              <a:solidFill>
                <a:schemeClr val="accent4">
                  <a:lumMod val="75000"/>
                </a:schemeClr>
              </a:solidFill>
            </a:endParaRPr>
          </a:p>
        </p:txBody>
      </p:sp>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89779">
            <a:off x="742800" y="3492397"/>
            <a:ext cx="2549427" cy="32918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933553">
            <a:off x="3807039" y="3641988"/>
            <a:ext cx="2495376" cy="29351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9824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304800" y="685800"/>
            <a:ext cx="8534400" cy="5733877"/>
          </a:xfrm>
          <a:prstGeom prst="rect">
            <a:avLst/>
          </a:prstGeom>
        </p:spPr>
        <p:txBody>
          <a:bodyPr wrap="square">
            <a:spAutoFit/>
          </a:bodyPr>
          <a:lstStyle/>
          <a:p>
            <a:pPr>
              <a:lnSpc>
                <a:spcPct val="130000"/>
              </a:lnSpc>
            </a:pPr>
            <a:r>
              <a:rPr lang="en-US" sz="2400" b="1" dirty="0" smtClean="0">
                <a:solidFill>
                  <a:srgbClr val="FFFF00"/>
                </a:solidFill>
                <a:effectLst>
                  <a:outerShdw blurRad="38100" dist="38100" dir="2700000" algn="tl">
                    <a:srgbClr val="000000">
                      <a:alpha val="43137"/>
                    </a:srgbClr>
                  </a:outerShdw>
                </a:effectLst>
              </a:rPr>
              <a:t>On-site &amp; Off-site Benefits: </a:t>
            </a:r>
          </a:p>
          <a:p>
            <a:pPr>
              <a:lnSpc>
                <a:spcPct val="130000"/>
              </a:lnSpc>
            </a:pPr>
            <a:endParaRPr lang="en-US" sz="2000" b="1" dirty="0"/>
          </a:p>
          <a:p>
            <a:pPr>
              <a:lnSpc>
                <a:spcPct val="130000"/>
              </a:lnSpc>
            </a:pPr>
            <a:r>
              <a:rPr lang="en-US" sz="2200" dirty="0" smtClean="0">
                <a:effectLst>
                  <a:outerShdw blurRad="38100" dist="38100" dir="2700000" algn="tl">
                    <a:srgbClr val="000000">
                      <a:alpha val="43137"/>
                    </a:srgbClr>
                  </a:outerShdw>
                </a:effectLst>
              </a:rPr>
              <a:t>The </a:t>
            </a:r>
            <a:r>
              <a:rPr lang="en-US" sz="2200" dirty="0">
                <a:effectLst>
                  <a:outerShdw blurRad="38100" dist="38100" dir="2700000" algn="tl">
                    <a:srgbClr val="000000">
                      <a:alpha val="43137"/>
                    </a:srgbClr>
                  </a:outerShdw>
                </a:effectLst>
              </a:rPr>
              <a:t>fundamental </a:t>
            </a:r>
            <a:r>
              <a:rPr lang="en-US" sz="2200" dirty="0" smtClean="0">
                <a:effectLst>
                  <a:outerShdw blurRad="38100" dist="38100" dir="2700000" algn="tl">
                    <a:srgbClr val="000000">
                      <a:alpha val="43137"/>
                    </a:srgbClr>
                  </a:outerShdw>
                </a:effectLst>
              </a:rPr>
              <a:t>concept </a:t>
            </a:r>
            <a:r>
              <a:rPr lang="en-US" sz="2200" dirty="0">
                <a:effectLst>
                  <a:outerShdw blurRad="38100" dist="38100" dir="2700000" algn="tl">
                    <a:srgbClr val="000000">
                      <a:alpha val="43137"/>
                    </a:srgbClr>
                  </a:outerShdw>
                </a:effectLst>
              </a:rPr>
              <a:t>of </a:t>
            </a:r>
            <a:r>
              <a:rPr lang="en-US" sz="2200" dirty="0" smtClean="0">
                <a:effectLst>
                  <a:outerShdw blurRad="38100" dist="38100" dir="2700000" algn="tl">
                    <a:srgbClr val="000000">
                      <a:alpha val="43137"/>
                    </a:srgbClr>
                  </a:outerShdw>
                </a:effectLst>
              </a:rPr>
              <a:t>OFM is </a:t>
            </a:r>
            <a:r>
              <a:rPr lang="en-US" sz="2200" dirty="0">
                <a:effectLst>
                  <a:outerShdw blurRad="38100" dist="38100" dir="2700000" algn="tl">
                    <a:srgbClr val="000000">
                      <a:alpha val="43137"/>
                    </a:srgbClr>
                  </a:outerShdw>
                </a:effectLst>
              </a:rPr>
              <a:t>that benefits endure beyond the </a:t>
            </a:r>
            <a:r>
              <a:rPr lang="en-US" sz="2200" dirty="0" smtClean="0">
                <a:effectLst>
                  <a:outerShdw blurRad="38100" dist="38100" dir="2700000" algn="tl">
                    <a:srgbClr val="000000">
                      <a:alpha val="43137"/>
                    </a:srgbClr>
                  </a:outerShdw>
                </a:effectLst>
              </a:rPr>
              <a:t>on-site </a:t>
            </a:r>
            <a:r>
              <a:rPr lang="en-US" sz="2200" dirty="0">
                <a:effectLst>
                  <a:outerShdw blurRad="38100" dist="38100" dir="2700000" algn="tl">
                    <a:srgbClr val="000000">
                      <a:alpha val="43137"/>
                    </a:srgbClr>
                  </a:outerShdw>
                </a:effectLst>
              </a:rPr>
              <a:t>recreation </a:t>
            </a:r>
            <a:r>
              <a:rPr lang="en-US" sz="2200" dirty="0" smtClean="0">
                <a:effectLst>
                  <a:outerShdw blurRad="38100" dist="38100" dir="2700000" algn="tl">
                    <a:srgbClr val="000000">
                      <a:alpha val="43137"/>
                    </a:srgbClr>
                  </a:outerShdw>
                </a:effectLst>
              </a:rPr>
              <a:t>experience. </a:t>
            </a:r>
          </a:p>
          <a:p>
            <a:pPr>
              <a:lnSpc>
                <a:spcPct val="130000"/>
              </a:lnSpc>
            </a:pPr>
            <a:endParaRPr lang="en-US" sz="2200" dirty="0">
              <a:effectLst>
                <a:outerShdw blurRad="38100" dist="38100" dir="2700000" algn="tl">
                  <a:srgbClr val="000000">
                    <a:alpha val="43137"/>
                  </a:srgbClr>
                </a:outerShdw>
              </a:effectLst>
            </a:endParaRPr>
          </a:p>
          <a:p>
            <a:pPr>
              <a:lnSpc>
                <a:spcPct val="130000"/>
              </a:lnSpc>
            </a:pPr>
            <a:r>
              <a:rPr lang="en-US" sz="2200" dirty="0">
                <a:effectLst>
                  <a:outerShdw blurRad="38100" dist="38100" dir="2700000" algn="tl">
                    <a:srgbClr val="000000">
                      <a:alpha val="43137"/>
                    </a:srgbClr>
                  </a:outerShdw>
                </a:effectLst>
              </a:rPr>
              <a:t>E</a:t>
            </a:r>
            <a:r>
              <a:rPr lang="en-US" sz="2200" dirty="0" smtClean="0">
                <a:effectLst>
                  <a:outerShdw blurRad="38100" dist="38100" dir="2700000" algn="tl">
                    <a:srgbClr val="000000">
                      <a:alpha val="43137"/>
                    </a:srgbClr>
                  </a:outerShdw>
                </a:effectLst>
              </a:rPr>
              <a:t>xperiences </a:t>
            </a:r>
            <a:r>
              <a:rPr lang="en-US" sz="2200" dirty="0">
                <a:effectLst>
                  <a:outerShdw blurRad="38100" dist="38100" dir="2700000" algn="tl">
                    <a:srgbClr val="000000">
                      <a:alpha val="43137"/>
                    </a:srgbClr>
                  </a:outerShdw>
                </a:effectLst>
              </a:rPr>
              <a:t>and </a:t>
            </a:r>
            <a:r>
              <a:rPr lang="en-US" sz="2200" dirty="0" smtClean="0">
                <a:effectLst>
                  <a:outerShdw blurRad="38100" dist="38100" dir="2700000" algn="tl">
                    <a:srgbClr val="000000">
                      <a:alpha val="43137"/>
                    </a:srgbClr>
                  </a:outerShdw>
                </a:effectLst>
              </a:rPr>
              <a:t>on-site </a:t>
            </a:r>
            <a:r>
              <a:rPr lang="en-US" sz="2200" dirty="0">
                <a:effectLst>
                  <a:outerShdw blurRad="38100" dist="38100" dir="2700000" algn="tl">
                    <a:srgbClr val="000000">
                      <a:alpha val="43137"/>
                    </a:srgbClr>
                  </a:outerShdw>
                </a:effectLst>
              </a:rPr>
              <a:t>benefits stay with the individual when they leave the recreation area and cumulatively lead to </a:t>
            </a:r>
            <a:r>
              <a:rPr lang="en-US" sz="2200" dirty="0" smtClean="0">
                <a:effectLst>
                  <a:outerShdw blurRad="38100" dist="38100" dir="2700000" algn="tl">
                    <a:srgbClr val="000000">
                      <a:alpha val="43137"/>
                    </a:srgbClr>
                  </a:outerShdw>
                </a:effectLst>
              </a:rPr>
              <a:t>off-site </a:t>
            </a:r>
            <a:r>
              <a:rPr lang="en-US" sz="2200" dirty="0">
                <a:effectLst>
                  <a:outerShdw blurRad="38100" dist="38100" dir="2700000" algn="tl">
                    <a:srgbClr val="000000">
                      <a:alpha val="43137"/>
                    </a:srgbClr>
                  </a:outerShdw>
                </a:effectLst>
              </a:rPr>
              <a:t>beneficial outcomes to communities, economies, and the environment. </a:t>
            </a:r>
            <a:endParaRPr lang="en-US" sz="2200" dirty="0" smtClean="0">
              <a:effectLst>
                <a:outerShdw blurRad="38100" dist="38100" dir="2700000" algn="tl">
                  <a:srgbClr val="000000">
                    <a:alpha val="43137"/>
                  </a:srgbClr>
                </a:outerShdw>
              </a:effectLst>
            </a:endParaRPr>
          </a:p>
          <a:p>
            <a:pPr>
              <a:lnSpc>
                <a:spcPct val="130000"/>
              </a:lnSpc>
            </a:pPr>
            <a:endParaRPr lang="en-US" sz="2200" dirty="0" smtClean="0">
              <a:effectLst>
                <a:outerShdw blurRad="38100" dist="38100" dir="2700000" algn="tl">
                  <a:srgbClr val="000000">
                    <a:alpha val="43137"/>
                  </a:srgbClr>
                </a:outerShdw>
              </a:effectLst>
            </a:endParaRPr>
          </a:p>
          <a:p>
            <a:pPr>
              <a:lnSpc>
                <a:spcPct val="130000"/>
              </a:lnSpc>
            </a:pPr>
            <a:r>
              <a:rPr lang="en-US" sz="2200" dirty="0" smtClean="0">
                <a:effectLst>
                  <a:outerShdw blurRad="38100" dist="38100" dir="2700000" algn="tl">
                    <a:srgbClr val="000000">
                      <a:alpha val="43137"/>
                    </a:srgbClr>
                  </a:outerShdw>
                </a:effectLst>
              </a:rPr>
              <a:t>This </a:t>
            </a:r>
            <a:r>
              <a:rPr lang="en-US" sz="2200" dirty="0">
                <a:effectLst>
                  <a:outerShdw blurRad="38100" dist="38100" dir="2700000" algn="tl">
                    <a:srgbClr val="000000">
                      <a:alpha val="43137"/>
                    </a:srgbClr>
                  </a:outerShdw>
                </a:effectLst>
              </a:rPr>
              <a:t>linkage between experiences and </a:t>
            </a:r>
            <a:endParaRPr lang="en-US" sz="2200" dirty="0" smtClean="0">
              <a:effectLst>
                <a:outerShdw blurRad="38100" dist="38100" dir="2700000" algn="tl">
                  <a:srgbClr val="000000">
                    <a:alpha val="43137"/>
                  </a:srgbClr>
                </a:outerShdw>
              </a:effectLst>
            </a:endParaRPr>
          </a:p>
          <a:p>
            <a:pPr>
              <a:lnSpc>
                <a:spcPct val="130000"/>
              </a:lnSpc>
            </a:pPr>
            <a:r>
              <a:rPr lang="en-US" sz="2200" dirty="0" smtClean="0">
                <a:effectLst>
                  <a:outerShdw blurRad="38100" dist="38100" dir="2700000" algn="tl">
                    <a:srgbClr val="000000">
                      <a:alpha val="43137"/>
                    </a:srgbClr>
                  </a:outerShdw>
                </a:effectLst>
              </a:rPr>
              <a:t>outcomes can </a:t>
            </a:r>
            <a:r>
              <a:rPr lang="en-US" sz="2200" dirty="0">
                <a:effectLst>
                  <a:outerShdw blurRad="38100" dist="38100" dir="2700000" algn="tl">
                    <a:srgbClr val="000000">
                      <a:alpha val="43137"/>
                    </a:srgbClr>
                  </a:outerShdw>
                </a:effectLst>
              </a:rPr>
              <a:t>be viewed as a chain. </a:t>
            </a:r>
            <a:endParaRPr lang="en-US" sz="2200" dirty="0" smtClean="0">
              <a:effectLst>
                <a:outerShdw blurRad="38100" dist="38100" dir="2700000" algn="tl">
                  <a:srgbClr val="000000">
                    <a:alpha val="43137"/>
                  </a:srgbClr>
                </a:outerShdw>
              </a:effectLst>
            </a:endParaRPr>
          </a:p>
          <a:p>
            <a:pPr>
              <a:lnSpc>
                <a:spcPct val="130000"/>
              </a:lnSpc>
            </a:pPr>
            <a:endParaRPr lang="en-US" dirty="0"/>
          </a:p>
        </p:txBody>
      </p:sp>
      <p:pic>
        <p:nvPicPr>
          <p:cNvPr id="19459" name="Picture 3"/>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artisticGlowEdges/>
                    </a14:imgEffect>
                  </a14:imgLayer>
                </a14:imgProps>
              </a:ext>
              <a:ext uri="{28A0092B-C50C-407E-A947-70E740481C1C}">
                <a14:useLocalDpi xmlns:a14="http://schemas.microsoft.com/office/drawing/2010/main" val="0"/>
              </a:ext>
            </a:extLst>
          </a:blip>
          <a:srcRect/>
          <a:stretch>
            <a:fillRect/>
          </a:stretch>
        </p:blipFill>
        <p:spPr bwMode="auto">
          <a:xfrm>
            <a:off x="6025584" y="4343400"/>
            <a:ext cx="3118415" cy="25146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434715" y="6328713"/>
            <a:ext cx="2308485" cy="369332"/>
          </a:xfrm>
          <a:prstGeom prst="rect">
            <a:avLst/>
          </a:prstGeom>
          <a:noFill/>
        </p:spPr>
        <p:txBody>
          <a:bodyPr wrap="square" rtlCol="0">
            <a:spAutoFit/>
          </a:bodyPr>
          <a:lstStyle/>
          <a:p>
            <a:r>
              <a:rPr lang="en-US" dirty="0" smtClean="0">
                <a:solidFill>
                  <a:schemeClr val="accent4">
                    <a:lumMod val="75000"/>
                  </a:schemeClr>
                </a:solidFill>
              </a:rPr>
              <a:t>Handbook Page I-3</a:t>
            </a:r>
            <a:endParaRPr lang="en-US" dirty="0">
              <a:solidFill>
                <a:schemeClr val="accent4">
                  <a:lumMod val="75000"/>
                </a:schemeClr>
              </a:solidFill>
            </a:endParaRPr>
          </a:p>
        </p:txBody>
      </p:sp>
    </p:spTree>
    <p:extLst>
      <p:ext uri="{BB962C8B-B14F-4D97-AF65-F5344CB8AC3E}">
        <p14:creationId xmlns:p14="http://schemas.microsoft.com/office/powerpoint/2010/main" val="28601707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6023780" cy="400110"/>
          </a:xfrm>
          <a:prstGeom prst="rect">
            <a:avLst/>
          </a:prstGeom>
        </p:spPr>
        <p:txBody>
          <a:bodyPr wrap="squar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13" name="Group 23"/>
          <p:cNvGrpSpPr>
            <a:grpSpLocks/>
          </p:cNvGrpSpPr>
          <p:nvPr/>
        </p:nvGrpSpPr>
        <p:grpSpPr bwMode="auto">
          <a:xfrm>
            <a:off x="152400" y="2209800"/>
            <a:ext cx="2058988" cy="3276600"/>
            <a:chOff x="96" y="1968"/>
            <a:chExt cx="1297" cy="2208"/>
          </a:xfrm>
        </p:grpSpPr>
        <p:sp>
          <p:nvSpPr>
            <p:cNvPr id="14" name="Rectangle 24"/>
            <p:cNvSpPr>
              <a:spLocks noChangeArrowheads="1"/>
            </p:cNvSpPr>
            <p:nvPr/>
          </p:nvSpPr>
          <p:spPr bwMode="auto">
            <a:xfrm>
              <a:off x="9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25400"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5" name="Rectangle 25"/>
            <p:cNvSpPr>
              <a:spLocks noChangeArrowheads="1"/>
            </p:cNvSpPr>
            <p:nvPr/>
          </p:nvSpPr>
          <p:spPr bwMode="auto">
            <a:xfrm>
              <a:off x="240" y="2217"/>
              <a:ext cx="1153" cy="88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dirty="0" smtClean="0">
                  <a:solidFill>
                    <a:srgbClr val="000000"/>
                  </a:solidFill>
                  <a:latin typeface="Arial" charset="0"/>
                </a:rPr>
                <a:t>Enjoying</a:t>
              </a:r>
            </a:p>
            <a:p>
              <a:pPr eaLnBrk="1" fontAlgn="base" hangingPunct="1">
                <a:spcBef>
                  <a:spcPct val="0"/>
                </a:spcBef>
                <a:spcAft>
                  <a:spcPct val="0"/>
                </a:spcAft>
              </a:pPr>
              <a:r>
                <a:rPr lang="en-US" altLang="en-US" sz="1600" dirty="0" smtClean="0">
                  <a:solidFill>
                    <a:srgbClr val="000000"/>
                  </a:solidFill>
                  <a:latin typeface="Arial" charset="0"/>
                </a:rPr>
                <a:t>outdoor</a:t>
              </a:r>
            </a:p>
            <a:p>
              <a:pPr eaLnBrk="1" fontAlgn="base" hangingPunct="1">
                <a:spcBef>
                  <a:spcPct val="0"/>
                </a:spcBef>
                <a:spcAft>
                  <a:spcPct val="0"/>
                </a:spcAft>
              </a:pPr>
              <a:r>
                <a:rPr lang="en-US" altLang="en-US" sz="1600" dirty="0" smtClean="0">
                  <a:solidFill>
                    <a:srgbClr val="000000"/>
                  </a:solidFill>
                  <a:latin typeface="Arial" charset="0"/>
                </a:rPr>
                <a:t>physical exercise</a:t>
              </a:r>
            </a:p>
          </p:txBody>
        </p:sp>
        <p:sp>
          <p:nvSpPr>
            <p:cNvPr id="16" name="Rectangle 26"/>
            <p:cNvSpPr>
              <a:spLocks noChangeArrowheads="1"/>
            </p:cNvSpPr>
            <p:nvPr/>
          </p:nvSpPr>
          <p:spPr bwMode="auto">
            <a:xfrm>
              <a:off x="144" y="1968"/>
              <a:ext cx="1153" cy="249"/>
            </a:xfrm>
            <a:prstGeom prst="rect">
              <a:avLst/>
            </a:prstGeom>
            <a:noFill/>
            <a:ln w="9525">
              <a:noFill/>
              <a:miter lim="800000"/>
              <a:headEnd/>
              <a:tailEnd/>
            </a:ln>
            <a:effectLst/>
          </p:spPr>
          <p:txBody>
            <a:bodyPr/>
            <a:lstStyle/>
            <a:p>
              <a:pPr fontAlgn="base">
                <a:spcBef>
                  <a:spcPct val="0"/>
                </a:spcBef>
                <a:spcAft>
                  <a:spcPct val="0"/>
                </a:spcAft>
                <a:defRPr/>
              </a:pPr>
              <a:r>
                <a:rPr lang="en-US" sz="2000" b="1" dirty="0">
                  <a:solidFill>
                    <a:srgbClr val="FFFF00"/>
                  </a:solidFill>
                  <a:effectLst>
                    <a:outerShdw blurRad="38100" dist="38100" dir="2700000" algn="tl">
                      <a:srgbClr val="000000"/>
                    </a:outerShdw>
                  </a:effectLst>
                  <a:ea typeface="Times New Roman" pitchFamily="18" charset="0"/>
                  <a:cs typeface="Arial" charset="0"/>
                </a:rPr>
                <a:t>EXPERIENCE</a:t>
              </a:r>
              <a:endParaRPr lang="en-US" sz="2000" dirty="0">
                <a:solidFill>
                  <a:srgbClr val="FFFF00"/>
                </a:solidFill>
                <a:effectLst>
                  <a:outerShdw blurRad="38100" dist="38100" dir="2700000" algn="tl">
                    <a:srgbClr val="000000"/>
                  </a:outerShdw>
                </a:effectLst>
                <a:ea typeface="Times New Roman" pitchFamily="18" charset="0"/>
                <a:cs typeface="Arial" charset="0"/>
              </a:endParaRPr>
            </a:p>
          </p:txBody>
        </p:sp>
        <p:pic>
          <p:nvPicPr>
            <p:cNvPr id="17" name="Picture 27" descr="j0149595[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 y="2928"/>
              <a:ext cx="1152" cy="115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pic>
        <p:nvPicPr>
          <p:cNvPr id="18" name="Picture 28" descr="IN00596_[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300279">
            <a:off x="1828800" y="2803757"/>
            <a:ext cx="8382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8"/>
          <p:cNvSpPr/>
          <p:nvPr/>
        </p:nvSpPr>
        <p:spPr>
          <a:xfrm>
            <a:off x="2" y="685800"/>
            <a:ext cx="9143998" cy="1077218"/>
          </a:xfrm>
          <a:prstGeom prst="rect">
            <a:avLst/>
          </a:prstGeom>
          <a:noFill/>
        </p:spPr>
        <p:txBody>
          <a:bodyPr wrap="square" lIns="91440" tIns="45720" rIns="91440" bIns="45720">
            <a:spAutoFit/>
          </a:bodyPr>
          <a:lstStyle/>
          <a:p>
            <a:pPr algn="ctr"/>
            <a:r>
              <a:rPr lang="en-US" sz="3200" b="1" spc="0" dirty="0" smtClean="0">
                <a:ln w="9000" cmpd="sng">
                  <a:solidFill>
                    <a:schemeClr val="accent4">
                      <a:shade val="50000"/>
                      <a:satMod val="120000"/>
                    </a:schemeClr>
                  </a:solidFill>
                  <a:prstDash val="solid"/>
                </a:ln>
                <a:effectLst>
                  <a:outerShdw blurRad="38100" dist="38100" dir="2700000" algn="tl">
                    <a:srgbClr val="000000">
                      <a:alpha val="43137"/>
                    </a:srgbClr>
                  </a:outerShdw>
                </a:effectLst>
              </a:rPr>
              <a:t>Example of the linkage between </a:t>
            </a:r>
          </a:p>
          <a:p>
            <a:pPr algn="ctr"/>
            <a:r>
              <a:rPr lang="en-US" sz="3200" b="1" spc="0" dirty="0" smtClean="0">
                <a:ln w="9000" cmpd="sng">
                  <a:solidFill>
                    <a:schemeClr val="accent4">
                      <a:shade val="50000"/>
                      <a:satMod val="120000"/>
                    </a:schemeClr>
                  </a:solidFill>
                  <a:prstDash val="solid"/>
                </a:ln>
                <a:effectLst>
                  <a:outerShdw blurRad="38100" dist="38100" dir="2700000" algn="tl">
                    <a:srgbClr val="000000">
                      <a:alpha val="43137"/>
                    </a:srgbClr>
                  </a:outerShdw>
                </a:effectLst>
              </a:rPr>
              <a:t>experiences and benefits </a:t>
            </a:r>
            <a:endParaRPr lang="en-US" sz="3200" b="1" spc="0" dirty="0">
              <a:ln w="9000" cmpd="sng">
                <a:solidFill>
                  <a:schemeClr val="accent4">
                    <a:shade val="50000"/>
                    <a:satMod val="120000"/>
                  </a:schemeClr>
                </a:solidFill>
                <a:prstDash val="solid"/>
              </a:ln>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6682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22" name="Group 53"/>
          <p:cNvGrpSpPr>
            <a:grpSpLocks/>
          </p:cNvGrpSpPr>
          <p:nvPr/>
        </p:nvGrpSpPr>
        <p:grpSpPr bwMode="auto">
          <a:xfrm>
            <a:off x="152400" y="2133600"/>
            <a:ext cx="8991600" cy="3352800"/>
            <a:chOff x="96" y="1920"/>
            <a:chExt cx="5664" cy="2256"/>
          </a:xfrm>
        </p:grpSpPr>
        <p:sp>
          <p:nvSpPr>
            <p:cNvPr id="25" name="Rectangle 4"/>
            <p:cNvSpPr>
              <a:spLocks noChangeArrowheads="1"/>
            </p:cNvSpPr>
            <p:nvPr/>
          </p:nvSpPr>
          <p:spPr bwMode="auto">
            <a:xfrm>
              <a:off x="4223"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26" name="Rectangle 5"/>
            <p:cNvSpPr>
              <a:spLocks noChangeArrowheads="1"/>
            </p:cNvSpPr>
            <p:nvPr/>
          </p:nvSpPr>
          <p:spPr bwMode="auto">
            <a:xfrm>
              <a:off x="2782"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27" name="Rectangle 6"/>
            <p:cNvSpPr>
              <a:spLocks noChangeArrowheads="1"/>
            </p:cNvSpPr>
            <p:nvPr/>
          </p:nvSpPr>
          <p:spPr bwMode="auto">
            <a:xfrm>
              <a:off x="1393"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28" name="Rectangle 7"/>
            <p:cNvSpPr>
              <a:spLocks noChangeArrowheads="1"/>
            </p:cNvSpPr>
            <p:nvPr/>
          </p:nvSpPr>
          <p:spPr bwMode="auto">
            <a:xfrm>
              <a:off x="4223"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29" name="Rectangle 8"/>
            <p:cNvSpPr>
              <a:spLocks noChangeArrowheads="1"/>
            </p:cNvSpPr>
            <p:nvPr/>
          </p:nvSpPr>
          <p:spPr bwMode="auto">
            <a:xfrm>
              <a:off x="2782"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30" name="Rectangle 9"/>
            <p:cNvSpPr>
              <a:spLocks noChangeArrowheads="1"/>
            </p:cNvSpPr>
            <p:nvPr/>
          </p:nvSpPr>
          <p:spPr bwMode="auto">
            <a:xfrm>
              <a:off x="1393"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31" name="Line 10"/>
            <p:cNvSpPr>
              <a:spLocks noChangeShapeType="1"/>
            </p:cNvSpPr>
            <p:nvPr/>
          </p:nvSpPr>
          <p:spPr bwMode="auto">
            <a:xfrm>
              <a:off x="336" y="3072"/>
              <a:ext cx="5424" cy="0"/>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32" name="Line 12"/>
            <p:cNvSpPr>
              <a:spLocks noChangeShapeType="1"/>
            </p:cNvSpPr>
            <p:nvPr/>
          </p:nvSpPr>
          <p:spPr bwMode="auto">
            <a:xfrm>
              <a:off x="5664" y="1920"/>
              <a:ext cx="0" cy="1131"/>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37" name="Line 31"/>
            <p:cNvSpPr>
              <a:spLocks noChangeShapeType="1"/>
            </p:cNvSpPr>
            <p:nvPr/>
          </p:nvSpPr>
          <p:spPr bwMode="auto">
            <a:xfrm>
              <a:off x="240" y="1968"/>
              <a:ext cx="5424" cy="0"/>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grpSp>
          <p:nvGrpSpPr>
            <p:cNvPr id="39" name="Group 50"/>
            <p:cNvGrpSpPr>
              <a:grpSpLocks/>
            </p:cNvGrpSpPr>
            <p:nvPr/>
          </p:nvGrpSpPr>
          <p:grpSpPr bwMode="auto">
            <a:xfrm>
              <a:off x="96" y="1968"/>
              <a:ext cx="1297" cy="2208"/>
              <a:chOff x="96" y="1968"/>
              <a:chExt cx="1297" cy="2208"/>
            </a:xfrm>
          </p:grpSpPr>
          <p:sp>
            <p:nvSpPr>
              <p:cNvPr id="49" name="Rectangle 46"/>
              <p:cNvSpPr>
                <a:spLocks noChangeArrowheads="1"/>
              </p:cNvSpPr>
              <p:nvPr/>
            </p:nvSpPr>
            <p:spPr bwMode="auto">
              <a:xfrm>
                <a:off x="9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9525"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50" name="Rectangle 26"/>
              <p:cNvSpPr>
                <a:spLocks noChangeArrowheads="1"/>
              </p:cNvSpPr>
              <p:nvPr/>
            </p:nvSpPr>
            <p:spPr bwMode="auto">
              <a:xfrm>
                <a:off x="240" y="2217"/>
                <a:ext cx="1153"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Enjoying</a:t>
                </a:r>
              </a:p>
              <a:p>
                <a:pPr eaLnBrk="1" fontAlgn="base" hangingPunct="1">
                  <a:spcBef>
                    <a:spcPct val="0"/>
                  </a:spcBef>
                  <a:spcAft>
                    <a:spcPct val="0"/>
                  </a:spcAft>
                </a:pPr>
                <a:r>
                  <a:rPr lang="en-US" altLang="en-US" sz="1600" smtClean="0">
                    <a:solidFill>
                      <a:srgbClr val="000000"/>
                    </a:solidFill>
                    <a:latin typeface="Arial" charset="0"/>
                  </a:rPr>
                  <a:t>outdoor</a:t>
                </a:r>
              </a:p>
              <a:p>
                <a:pPr eaLnBrk="1" fontAlgn="base" hangingPunct="1">
                  <a:spcBef>
                    <a:spcPct val="0"/>
                  </a:spcBef>
                  <a:spcAft>
                    <a:spcPct val="0"/>
                  </a:spcAft>
                </a:pPr>
                <a:r>
                  <a:rPr lang="en-US" altLang="en-US" sz="1600" smtClean="0">
                    <a:solidFill>
                      <a:srgbClr val="000000"/>
                    </a:solidFill>
                    <a:latin typeface="Arial" charset="0"/>
                  </a:rPr>
                  <a:t>physical exercise</a:t>
                </a:r>
              </a:p>
            </p:txBody>
          </p:sp>
          <p:sp>
            <p:nvSpPr>
              <p:cNvPr id="51" name="Rectangle 30"/>
              <p:cNvSpPr>
                <a:spLocks noChangeArrowheads="1"/>
              </p:cNvSpPr>
              <p:nvPr/>
            </p:nvSpPr>
            <p:spPr bwMode="auto">
              <a:xfrm>
                <a:off x="144" y="1968"/>
                <a:ext cx="1153"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EXPERIENCE</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pic>
            <p:nvPicPr>
              <p:cNvPr id="52" name="Picture 35" descr="j0149595[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 y="2928"/>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0" name="Group 51"/>
            <p:cNvGrpSpPr>
              <a:grpSpLocks/>
            </p:cNvGrpSpPr>
            <p:nvPr/>
          </p:nvGrpSpPr>
          <p:grpSpPr bwMode="auto">
            <a:xfrm>
              <a:off x="1536" y="1968"/>
              <a:ext cx="1248" cy="2208"/>
              <a:chOff x="1536" y="1968"/>
              <a:chExt cx="1248" cy="2208"/>
            </a:xfrm>
          </p:grpSpPr>
          <p:sp>
            <p:nvSpPr>
              <p:cNvPr id="45" name="Rectangle 47"/>
              <p:cNvSpPr>
                <a:spLocks noChangeArrowheads="1"/>
              </p:cNvSpPr>
              <p:nvPr/>
            </p:nvSpPr>
            <p:spPr bwMode="auto">
              <a:xfrm>
                <a:off x="153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9525"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46" name="Rectangle 25"/>
              <p:cNvSpPr>
                <a:spLocks noChangeArrowheads="1"/>
              </p:cNvSpPr>
              <p:nvPr/>
            </p:nvSpPr>
            <p:spPr bwMode="auto">
              <a:xfrm>
                <a:off x="1825" y="2217"/>
                <a:ext cx="957"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Improved physical fitness</a:t>
                </a:r>
              </a:p>
            </p:txBody>
          </p:sp>
          <p:sp>
            <p:nvSpPr>
              <p:cNvPr id="47" name="Rectangle 29"/>
              <p:cNvSpPr>
                <a:spLocks noChangeArrowheads="1"/>
              </p:cNvSpPr>
              <p:nvPr/>
            </p:nvSpPr>
            <p:spPr bwMode="auto">
              <a:xfrm>
                <a:off x="1728" y="1968"/>
                <a:ext cx="957"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BENEFIT</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pic>
            <p:nvPicPr>
              <p:cNvPr id="48" name="Picture 36" descr="PE02237_[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28" y="2784"/>
                <a:ext cx="972"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 name="Picture 32" descr="IN00596_[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300279">
              <a:off x="1152" y="2352"/>
              <a:ext cx="52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Rectangle 32"/>
          <p:cNvSpPr/>
          <p:nvPr/>
        </p:nvSpPr>
        <p:spPr>
          <a:xfrm>
            <a:off x="2" y="685800"/>
            <a:ext cx="9143998" cy="1077218"/>
          </a:xfrm>
          <a:prstGeom prst="rect">
            <a:avLst/>
          </a:prstGeom>
          <a:noFill/>
        </p:spPr>
        <p:txBody>
          <a:bodyPr wrap="square" lIns="91440" tIns="45720" rIns="91440" bIns="45720">
            <a:spAutoFit/>
          </a:bodyPr>
          <a:lstStyle/>
          <a:p>
            <a:pPr algn="ctr"/>
            <a:r>
              <a:rPr lang="en-US" sz="3200" b="1" spc="0" dirty="0" smtClean="0">
                <a:ln w="9000" cmpd="sng">
                  <a:solidFill>
                    <a:schemeClr val="accent4">
                      <a:shade val="50000"/>
                      <a:satMod val="120000"/>
                    </a:schemeClr>
                  </a:solidFill>
                  <a:prstDash val="solid"/>
                </a:ln>
                <a:effectLst>
                  <a:outerShdw blurRad="38100" dist="38100" dir="2700000" algn="tl">
                    <a:srgbClr val="000000">
                      <a:alpha val="43137"/>
                    </a:srgbClr>
                  </a:outerShdw>
                </a:effectLst>
              </a:rPr>
              <a:t>Example of the linkage between </a:t>
            </a:r>
          </a:p>
          <a:p>
            <a:pPr algn="ctr"/>
            <a:r>
              <a:rPr lang="en-US" sz="3200" b="1" spc="0" dirty="0" smtClean="0">
                <a:ln w="9000" cmpd="sng">
                  <a:solidFill>
                    <a:schemeClr val="accent4">
                      <a:shade val="50000"/>
                      <a:satMod val="120000"/>
                    </a:schemeClr>
                  </a:solidFill>
                  <a:prstDash val="solid"/>
                </a:ln>
                <a:effectLst>
                  <a:outerShdw blurRad="38100" dist="38100" dir="2700000" algn="tl">
                    <a:srgbClr val="000000">
                      <a:alpha val="43137"/>
                    </a:srgbClr>
                  </a:outerShdw>
                </a:effectLst>
              </a:rPr>
              <a:t>experiences and benefits </a:t>
            </a:r>
            <a:endParaRPr lang="en-US" sz="3200" b="1" spc="0" dirty="0">
              <a:ln w="9000" cmpd="sng">
                <a:solidFill>
                  <a:schemeClr val="accent4">
                    <a:shade val="50000"/>
                    <a:satMod val="120000"/>
                  </a:schemeClr>
                </a:solidFill>
                <a:prstDash val="solid"/>
              </a:ln>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601707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9" name="Group 53"/>
          <p:cNvGrpSpPr>
            <a:grpSpLocks/>
          </p:cNvGrpSpPr>
          <p:nvPr/>
        </p:nvGrpSpPr>
        <p:grpSpPr bwMode="auto">
          <a:xfrm>
            <a:off x="152400" y="2133600"/>
            <a:ext cx="8991600" cy="3352800"/>
            <a:chOff x="96" y="1920"/>
            <a:chExt cx="5664" cy="2256"/>
          </a:xfrm>
        </p:grpSpPr>
        <p:sp>
          <p:nvSpPr>
            <p:cNvPr id="10" name="Rectangle 48"/>
            <p:cNvSpPr>
              <a:spLocks noChangeArrowheads="1"/>
            </p:cNvSpPr>
            <p:nvPr/>
          </p:nvSpPr>
          <p:spPr bwMode="auto">
            <a:xfrm>
              <a:off x="441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25400" algn="ctr">
              <a:solidFill>
                <a:srgbClr val="FFFF00"/>
              </a:solid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1" name="Rectangle 49"/>
            <p:cNvSpPr>
              <a:spLocks noChangeArrowheads="1"/>
            </p:cNvSpPr>
            <p:nvPr/>
          </p:nvSpPr>
          <p:spPr bwMode="auto">
            <a:xfrm>
              <a:off x="297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25400" algn="ctr">
              <a:solidFill>
                <a:srgbClr val="FFFF00"/>
              </a:solid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3" name="Rectangle 4"/>
            <p:cNvSpPr>
              <a:spLocks noChangeArrowheads="1"/>
            </p:cNvSpPr>
            <p:nvPr/>
          </p:nvSpPr>
          <p:spPr bwMode="auto">
            <a:xfrm>
              <a:off x="4223"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14" name="Rectangle 5"/>
            <p:cNvSpPr>
              <a:spLocks noChangeArrowheads="1"/>
            </p:cNvSpPr>
            <p:nvPr/>
          </p:nvSpPr>
          <p:spPr bwMode="auto">
            <a:xfrm>
              <a:off x="2782"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15" name="Rectangle 6"/>
            <p:cNvSpPr>
              <a:spLocks noChangeArrowheads="1"/>
            </p:cNvSpPr>
            <p:nvPr/>
          </p:nvSpPr>
          <p:spPr bwMode="auto">
            <a:xfrm>
              <a:off x="1393" y="2169"/>
              <a:ext cx="432"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endParaRPr lang="en-US" altLang="en-US" sz="2800" smtClean="0">
                <a:solidFill>
                  <a:srgbClr val="000000"/>
                </a:solidFill>
                <a:latin typeface="Arial" charset="0"/>
              </a:endParaRPr>
            </a:p>
          </p:txBody>
        </p:sp>
        <p:sp>
          <p:nvSpPr>
            <p:cNvPr id="16" name="Rectangle 7"/>
            <p:cNvSpPr>
              <a:spLocks noChangeArrowheads="1"/>
            </p:cNvSpPr>
            <p:nvPr/>
          </p:nvSpPr>
          <p:spPr bwMode="auto">
            <a:xfrm>
              <a:off x="4223"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17" name="Rectangle 8"/>
            <p:cNvSpPr>
              <a:spLocks noChangeArrowheads="1"/>
            </p:cNvSpPr>
            <p:nvPr/>
          </p:nvSpPr>
          <p:spPr bwMode="auto">
            <a:xfrm>
              <a:off x="2782"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18" name="Rectangle 9"/>
            <p:cNvSpPr>
              <a:spLocks noChangeArrowheads="1"/>
            </p:cNvSpPr>
            <p:nvPr/>
          </p:nvSpPr>
          <p:spPr bwMode="auto">
            <a:xfrm>
              <a:off x="1393" y="1920"/>
              <a:ext cx="432"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2000" smtClean="0">
                  <a:solidFill>
                    <a:srgbClr val="FF9900"/>
                  </a:solidFill>
                  <a:latin typeface="Arial" charset="0"/>
                  <a:ea typeface="Times New Roman" pitchFamily="18" charset="0"/>
                  <a:cs typeface="Arial" charset="0"/>
                </a:rPr>
                <a:t> </a:t>
              </a:r>
              <a:endParaRPr lang="en-US" altLang="en-US" sz="2000" b="0" smtClean="0">
                <a:solidFill>
                  <a:srgbClr val="FF9900"/>
                </a:solidFill>
                <a:latin typeface="Arial" charset="0"/>
                <a:ea typeface="Times New Roman" pitchFamily="18" charset="0"/>
                <a:cs typeface="Arial" charset="0"/>
              </a:endParaRPr>
            </a:p>
          </p:txBody>
        </p:sp>
        <p:sp>
          <p:nvSpPr>
            <p:cNvPr id="19" name="Line 10"/>
            <p:cNvSpPr>
              <a:spLocks noChangeShapeType="1"/>
            </p:cNvSpPr>
            <p:nvPr/>
          </p:nvSpPr>
          <p:spPr bwMode="auto">
            <a:xfrm>
              <a:off x="336" y="3072"/>
              <a:ext cx="5424" cy="0"/>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20" name="Line 12"/>
            <p:cNvSpPr>
              <a:spLocks noChangeShapeType="1"/>
            </p:cNvSpPr>
            <p:nvPr/>
          </p:nvSpPr>
          <p:spPr bwMode="auto">
            <a:xfrm>
              <a:off x="5664" y="1920"/>
              <a:ext cx="0" cy="1131"/>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21" name="Rectangle 23"/>
            <p:cNvSpPr>
              <a:spLocks noChangeArrowheads="1"/>
            </p:cNvSpPr>
            <p:nvPr/>
          </p:nvSpPr>
          <p:spPr bwMode="auto">
            <a:xfrm>
              <a:off x="4655" y="2217"/>
              <a:ext cx="1009"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Greater cultivation of an outdoor-oriented lifestyle</a:t>
              </a:r>
            </a:p>
          </p:txBody>
        </p:sp>
        <p:sp>
          <p:nvSpPr>
            <p:cNvPr id="22" name="Rectangle 24"/>
            <p:cNvSpPr>
              <a:spLocks noChangeArrowheads="1"/>
            </p:cNvSpPr>
            <p:nvPr/>
          </p:nvSpPr>
          <p:spPr bwMode="auto">
            <a:xfrm>
              <a:off x="3168" y="2208"/>
              <a:ext cx="1009"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Better health maintenance</a:t>
              </a:r>
            </a:p>
          </p:txBody>
        </p:sp>
        <p:sp>
          <p:nvSpPr>
            <p:cNvPr id="23" name="Rectangle 27"/>
            <p:cNvSpPr>
              <a:spLocks noChangeArrowheads="1"/>
            </p:cNvSpPr>
            <p:nvPr/>
          </p:nvSpPr>
          <p:spPr bwMode="auto">
            <a:xfrm>
              <a:off x="4655" y="1968"/>
              <a:ext cx="1009"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BENEFIT</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sp>
          <p:nvSpPr>
            <p:cNvPr id="24" name="Rectangle 28"/>
            <p:cNvSpPr>
              <a:spLocks noChangeArrowheads="1"/>
            </p:cNvSpPr>
            <p:nvPr/>
          </p:nvSpPr>
          <p:spPr bwMode="auto">
            <a:xfrm>
              <a:off x="3168" y="1968"/>
              <a:ext cx="1009" cy="249"/>
            </a:xfrm>
            <a:prstGeom prst="rect">
              <a:avLst/>
            </a:prstGeom>
            <a:noFill/>
            <a:ln w="9525">
              <a:noFill/>
              <a:miter lim="800000"/>
              <a:headEnd/>
              <a:tailEnd/>
            </a:ln>
            <a:effectLst/>
          </p:spPr>
          <p:txBody>
            <a:bodyPr/>
            <a:lstStyle/>
            <a:p>
              <a:pPr fontAlgn="base">
                <a:spcBef>
                  <a:spcPct val="0"/>
                </a:spcBef>
                <a:spcAft>
                  <a:spcPct val="0"/>
                </a:spcAft>
                <a:defRPr/>
              </a:pPr>
              <a:r>
                <a:rPr lang="en-US" sz="2000" b="1" dirty="0">
                  <a:solidFill>
                    <a:srgbClr val="FFFF00"/>
                  </a:solidFill>
                  <a:effectLst>
                    <a:outerShdw blurRad="38100" dist="38100" dir="2700000" algn="tl">
                      <a:srgbClr val="000000"/>
                    </a:outerShdw>
                  </a:effectLst>
                  <a:ea typeface="Times New Roman" pitchFamily="18" charset="0"/>
                  <a:cs typeface="Arial" charset="0"/>
                </a:rPr>
                <a:t>BENEFIT</a:t>
              </a:r>
              <a:endParaRPr lang="en-US" sz="2000" dirty="0">
                <a:solidFill>
                  <a:srgbClr val="FFFF00"/>
                </a:solidFill>
                <a:effectLst>
                  <a:outerShdw blurRad="38100" dist="38100" dir="2700000" algn="tl">
                    <a:srgbClr val="000000"/>
                  </a:outerShdw>
                </a:effectLst>
                <a:ea typeface="Times New Roman" pitchFamily="18" charset="0"/>
                <a:cs typeface="Arial" charset="0"/>
              </a:endParaRPr>
            </a:p>
          </p:txBody>
        </p:sp>
        <p:sp>
          <p:nvSpPr>
            <p:cNvPr id="25" name="Line 31"/>
            <p:cNvSpPr>
              <a:spLocks noChangeShapeType="1"/>
            </p:cNvSpPr>
            <p:nvPr/>
          </p:nvSpPr>
          <p:spPr bwMode="auto">
            <a:xfrm>
              <a:off x="240" y="1968"/>
              <a:ext cx="5424" cy="0"/>
            </a:xfrm>
            <a:prstGeom prst="line">
              <a:avLst/>
            </a:prstGeom>
            <a:noFill/>
            <a:ln w="9525">
              <a:noFill/>
              <a:round/>
              <a:headEnd/>
              <a:tailEnd/>
            </a:ln>
            <a:effectLst/>
          </p:spPr>
          <p:txBody>
            <a:bodyP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pic>
          <p:nvPicPr>
            <p:cNvPr id="26" name="Picture 33" descr="IN00596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00279">
              <a:off x="4128" y="2400"/>
              <a:ext cx="52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50"/>
            <p:cNvGrpSpPr>
              <a:grpSpLocks/>
            </p:cNvGrpSpPr>
            <p:nvPr/>
          </p:nvGrpSpPr>
          <p:grpSpPr bwMode="auto">
            <a:xfrm>
              <a:off x="96" y="1968"/>
              <a:ext cx="1297" cy="2208"/>
              <a:chOff x="96" y="1968"/>
              <a:chExt cx="1297" cy="2208"/>
            </a:xfrm>
          </p:grpSpPr>
          <p:sp>
            <p:nvSpPr>
              <p:cNvPr id="37" name="Rectangle 46"/>
              <p:cNvSpPr>
                <a:spLocks noChangeArrowheads="1"/>
              </p:cNvSpPr>
              <p:nvPr/>
            </p:nvSpPr>
            <p:spPr bwMode="auto">
              <a:xfrm>
                <a:off x="9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9525"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38" name="Rectangle 26"/>
              <p:cNvSpPr>
                <a:spLocks noChangeArrowheads="1"/>
              </p:cNvSpPr>
              <p:nvPr/>
            </p:nvSpPr>
            <p:spPr bwMode="auto">
              <a:xfrm>
                <a:off x="240" y="2217"/>
                <a:ext cx="1153"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Enjoying</a:t>
                </a:r>
              </a:p>
              <a:p>
                <a:pPr eaLnBrk="1" fontAlgn="base" hangingPunct="1">
                  <a:spcBef>
                    <a:spcPct val="0"/>
                  </a:spcBef>
                  <a:spcAft>
                    <a:spcPct val="0"/>
                  </a:spcAft>
                </a:pPr>
                <a:r>
                  <a:rPr lang="en-US" altLang="en-US" sz="1600" smtClean="0">
                    <a:solidFill>
                      <a:srgbClr val="000000"/>
                    </a:solidFill>
                    <a:latin typeface="Arial" charset="0"/>
                  </a:rPr>
                  <a:t>outdoor</a:t>
                </a:r>
              </a:p>
              <a:p>
                <a:pPr eaLnBrk="1" fontAlgn="base" hangingPunct="1">
                  <a:spcBef>
                    <a:spcPct val="0"/>
                  </a:spcBef>
                  <a:spcAft>
                    <a:spcPct val="0"/>
                  </a:spcAft>
                </a:pPr>
                <a:r>
                  <a:rPr lang="en-US" altLang="en-US" sz="1600" smtClean="0">
                    <a:solidFill>
                      <a:srgbClr val="000000"/>
                    </a:solidFill>
                    <a:latin typeface="Arial" charset="0"/>
                  </a:rPr>
                  <a:t>physical exercise</a:t>
                </a:r>
              </a:p>
            </p:txBody>
          </p:sp>
          <p:sp>
            <p:nvSpPr>
              <p:cNvPr id="39" name="Rectangle 30"/>
              <p:cNvSpPr>
                <a:spLocks noChangeArrowheads="1"/>
              </p:cNvSpPr>
              <p:nvPr/>
            </p:nvSpPr>
            <p:spPr bwMode="auto">
              <a:xfrm>
                <a:off x="144" y="1968"/>
                <a:ext cx="1153"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EXPERIENCE</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pic>
            <p:nvPicPr>
              <p:cNvPr id="40" name="Picture 35" descr="j0149595[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 y="2928"/>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 name="Group 51"/>
            <p:cNvGrpSpPr>
              <a:grpSpLocks/>
            </p:cNvGrpSpPr>
            <p:nvPr/>
          </p:nvGrpSpPr>
          <p:grpSpPr bwMode="auto">
            <a:xfrm>
              <a:off x="1536" y="1968"/>
              <a:ext cx="1248" cy="2208"/>
              <a:chOff x="1536" y="1968"/>
              <a:chExt cx="1248" cy="2208"/>
            </a:xfrm>
          </p:grpSpPr>
          <p:sp>
            <p:nvSpPr>
              <p:cNvPr id="33" name="Rectangle 47"/>
              <p:cNvSpPr>
                <a:spLocks noChangeArrowheads="1"/>
              </p:cNvSpPr>
              <p:nvPr/>
            </p:nvSpPr>
            <p:spPr bwMode="auto">
              <a:xfrm>
                <a:off x="1536" y="1968"/>
                <a:ext cx="1248" cy="2208"/>
              </a:xfrm>
              <a:prstGeom prst="rect">
                <a:avLst/>
              </a:prstGeom>
              <a:gradFill rotWithShape="1">
                <a:gsLst>
                  <a:gs pos="0">
                    <a:srgbClr val="FFEFD1"/>
                  </a:gs>
                  <a:gs pos="64999">
                    <a:srgbClr val="F0EBD5"/>
                  </a:gs>
                  <a:gs pos="100000">
                    <a:srgbClr val="D1C39F"/>
                  </a:gs>
                </a:gsLst>
                <a:path path="shape">
                  <a:fillToRect l="50000" t="50000" r="50000" b="50000"/>
                </a:path>
              </a:gradFill>
              <a:ln w="9525" algn="ctr">
                <a:noFill/>
                <a:miter lim="800000"/>
                <a:headEnd/>
                <a:tailEnd/>
              </a:ln>
              <a:effectLst>
                <a:outerShdw dist="71842" dir="2700000" algn="ctr" rotWithShape="0">
                  <a:srgbClr val="663300">
                    <a:alpha val="50000"/>
                  </a:srgbClr>
                </a:outerShdw>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34" name="Rectangle 25"/>
              <p:cNvSpPr>
                <a:spLocks noChangeArrowheads="1"/>
              </p:cNvSpPr>
              <p:nvPr/>
            </p:nvSpPr>
            <p:spPr bwMode="auto">
              <a:xfrm>
                <a:off x="1825" y="2217"/>
                <a:ext cx="957" cy="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0"/>
                  </a:spcBef>
                  <a:spcAft>
                    <a:spcPct val="0"/>
                  </a:spcAft>
                </a:pPr>
                <a:r>
                  <a:rPr lang="en-US" altLang="en-US" sz="1600" smtClean="0">
                    <a:solidFill>
                      <a:srgbClr val="000000"/>
                    </a:solidFill>
                    <a:latin typeface="Arial" charset="0"/>
                  </a:rPr>
                  <a:t>Improved physical fitness</a:t>
                </a:r>
              </a:p>
            </p:txBody>
          </p:sp>
          <p:sp>
            <p:nvSpPr>
              <p:cNvPr id="35" name="Rectangle 29"/>
              <p:cNvSpPr>
                <a:spLocks noChangeArrowheads="1"/>
              </p:cNvSpPr>
              <p:nvPr/>
            </p:nvSpPr>
            <p:spPr bwMode="auto">
              <a:xfrm>
                <a:off x="1728" y="1968"/>
                <a:ext cx="957" cy="249"/>
              </a:xfrm>
              <a:prstGeom prst="rect">
                <a:avLst/>
              </a:prstGeom>
              <a:noFill/>
              <a:ln w="9525">
                <a:noFill/>
                <a:miter lim="800000"/>
                <a:headEnd/>
                <a:tailEnd/>
              </a:ln>
              <a:effectLst/>
            </p:spPr>
            <p:txBody>
              <a:bodyPr/>
              <a:lstStyle/>
              <a:p>
                <a:pPr fontAlgn="base">
                  <a:spcBef>
                    <a:spcPct val="0"/>
                  </a:spcBef>
                  <a:spcAft>
                    <a:spcPct val="0"/>
                  </a:spcAft>
                  <a:defRPr/>
                </a:pPr>
                <a:r>
                  <a:rPr lang="en-US" sz="2000" b="1">
                    <a:solidFill>
                      <a:srgbClr val="FFFF00"/>
                    </a:solidFill>
                    <a:effectLst>
                      <a:outerShdw blurRad="38100" dist="38100" dir="2700000" algn="tl">
                        <a:srgbClr val="000000"/>
                      </a:outerShdw>
                    </a:effectLst>
                    <a:ea typeface="Times New Roman" pitchFamily="18" charset="0"/>
                    <a:cs typeface="Arial" charset="0"/>
                  </a:rPr>
                  <a:t>BENEFIT</a:t>
                </a:r>
                <a:endParaRPr lang="en-US" sz="2000">
                  <a:solidFill>
                    <a:srgbClr val="FFFF00"/>
                  </a:solidFill>
                  <a:effectLst>
                    <a:outerShdw blurRad="38100" dist="38100" dir="2700000" algn="tl">
                      <a:srgbClr val="000000"/>
                    </a:outerShdw>
                  </a:effectLst>
                  <a:ea typeface="Times New Roman" pitchFamily="18" charset="0"/>
                  <a:cs typeface="Arial" charset="0"/>
                </a:endParaRPr>
              </a:p>
            </p:txBody>
          </p:sp>
          <p:pic>
            <p:nvPicPr>
              <p:cNvPr id="36" name="Picture 36" descr="PE02237_[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28" y="2784"/>
                <a:ext cx="972"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9" name="Picture 3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16" y="2688"/>
              <a:ext cx="886" cy="1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38" descr="PE03276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6" y="3024"/>
              <a:ext cx="1200" cy="1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2" descr="IN00596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00279">
              <a:off x="1152" y="2352"/>
              <a:ext cx="52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4" descr="IN00596_[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00279">
              <a:off x="2688" y="2400"/>
              <a:ext cx="52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 name="Rectangle 40"/>
          <p:cNvSpPr/>
          <p:nvPr/>
        </p:nvSpPr>
        <p:spPr>
          <a:xfrm>
            <a:off x="2" y="685800"/>
            <a:ext cx="9143998" cy="1077218"/>
          </a:xfrm>
          <a:prstGeom prst="rect">
            <a:avLst/>
          </a:prstGeom>
          <a:noFill/>
          <a:effectLst/>
        </p:spPr>
        <p:txBody>
          <a:bodyPr wrap="square" lIns="91440" tIns="45720" rIns="91440" bIns="45720">
            <a:spAutoFit/>
          </a:bodyPr>
          <a:lstStyle/>
          <a:p>
            <a:pPr algn="ctr"/>
            <a:r>
              <a:rPr lang="en-US" sz="3200" b="1" spc="0" dirty="0" smtClean="0">
                <a:ln w="9000" cmpd="sng">
                  <a:solidFill>
                    <a:schemeClr val="accent4">
                      <a:shade val="50000"/>
                      <a:satMod val="120000"/>
                    </a:schemeClr>
                  </a:solidFill>
                  <a:prstDash val="solid"/>
                </a:ln>
                <a:effectLst>
                  <a:outerShdw blurRad="38100" dist="38100" dir="2700000" algn="tl">
                    <a:srgbClr val="000000">
                      <a:alpha val="43137"/>
                    </a:srgbClr>
                  </a:outerShdw>
                </a:effectLst>
              </a:rPr>
              <a:t>Example of the linkage between </a:t>
            </a:r>
          </a:p>
          <a:p>
            <a:pPr algn="ctr"/>
            <a:r>
              <a:rPr lang="en-US" sz="3200" b="1" spc="0" dirty="0" smtClean="0">
                <a:ln w="9000" cmpd="sng">
                  <a:solidFill>
                    <a:schemeClr val="accent4">
                      <a:shade val="50000"/>
                      <a:satMod val="120000"/>
                    </a:schemeClr>
                  </a:solidFill>
                  <a:prstDash val="solid"/>
                </a:ln>
                <a:effectLst>
                  <a:outerShdw blurRad="38100" dist="38100" dir="2700000" algn="tl">
                    <a:srgbClr val="000000">
                      <a:alpha val="43137"/>
                    </a:srgbClr>
                  </a:outerShdw>
                </a:effectLst>
              </a:rPr>
              <a:t>experiences and benefits </a:t>
            </a:r>
            <a:endParaRPr lang="en-US" sz="3200" b="1" spc="0" dirty="0">
              <a:ln w="9000" cmpd="sng">
                <a:solidFill>
                  <a:schemeClr val="accent4">
                    <a:shade val="50000"/>
                    <a:satMod val="120000"/>
                  </a:schemeClr>
                </a:solidFill>
                <a:prstDash val="solid"/>
              </a:ln>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601707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387350"/>
            <a:ext cx="8686799" cy="42420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52400" y="612338"/>
            <a:ext cx="7619999" cy="1452705"/>
          </a:xfrm>
          <a:prstGeom prst="rect">
            <a:avLst/>
          </a:prstGeom>
        </p:spPr>
        <p:txBody>
          <a:bodyPr wrap="square">
            <a:spAutoFit/>
          </a:bodyPr>
          <a:lstStyle/>
          <a:p>
            <a:pPr>
              <a:lnSpc>
                <a:spcPct val="130000"/>
              </a:lnSpc>
            </a:pPr>
            <a:r>
              <a:rPr lang="en-US" sz="2000" i="1" dirty="0" smtClean="0"/>
              <a:t>Handbook Example</a:t>
            </a:r>
            <a:r>
              <a:rPr lang="en-US" sz="2000" dirty="0"/>
              <a:t> </a:t>
            </a:r>
            <a:r>
              <a:rPr lang="en-US" sz="2000" dirty="0" smtClean="0"/>
              <a:t> on </a:t>
            </a:r>
            <a:r>
              <a:rPr lang="en-US" sz="2000" i="1" dirty="0" smtClean="0">
                <a:effectLst>
                  <a:outerShdw blurRad="38100" dist="38100" dir="2700000" algn="tl">
                    <a:srgbClr val="000000">
                      <a:alpha val="43137"/>
                    </a:srgbClr>
                  </a:outerShdw>
                </a:effectLst>
              </a:rPr>
              <a:t>Page </a:t>
            </a:r>
            <a:r>
              <a:rPr lang="en-US" sz="2000" i="1" dirty="0">
                <a:effectLst>
                  <a:outerShdw blurRad="38100" dist="38100" dir="2700000" algn="tl">
                    <a:srgbClr val="000000">
                      <a:alpha val="43137"/>
                    </a:srgbClr>
                  </a:outerShdw>
                </a:effectLst>
              </a:rPr>
              <a:t>I-3 </a:t>
            </a:r>
            <a:r>
              <a:rPr lang="en-US" sz="2000" i="1" dirty="0" smtClean="0">
                <a:effectLst>
                  <a:outerShdw blurRad="38100" dist="38100" dir="2700000" algn="tl">
                    <a:srgbClr val="000000">
                      <a:alpha val="43137"/>
                    </a:srgbClr>
                  </a:outerShdw>
                </a:effectLst>
              </a:rPr>
              <a:t>- Figure 1</a:t>
            </a:r>
          </a:p>
          <a:p>
            <a:pPr>
              <a:lnSpc>
                <a:spcPct val="130000"/>
              </a:lnSpc>
            </a:pPr>
            <a:r>
              <a:rPr lang="en-US" sz="800" i="1" dirty="0" smtClean="0">
                <a:effectLst>
                  <a:outerShdw blurRad="38100" dist="38100" dir="2700000" algn="tl">
                    <a:srgbClr val="000000">
                      <a:alpha val="43137"/>
                    </a:srgbClr>
                  </a:outerShdw>
                </a:effectLst>
              </a:rPr>
              <a:t>  </a:t>
            </a:r>
          </a:p>
          <a:p>
            <a:pPr>
              <a:lnSpc>
                <a:spcPct val="130000"/>
              </a:lnSpc>
            </a:pPr>
            <a:r>
              <a:rPr lang="en-US" sz="2000" b="1" dirty="0" smtClean="0"/>
              <a:t>Linkage </a:t>
            </a:r>
            <a:r>
              <a:rPr lang="en-US" sz="2000" b="1" dirty="0"/>
              <a:t>Between Experiences and </a:t>
            </a:r>
            <a:endParaRPr lang="en-US" sz="2000" b="1" dirty="0" smtClean="0"/>
          </a:p>
          <a:p>
            <a:pPr>
              <a:lnSpc>
                <a:spcPct val="130000"/>
              </a:lnSpc>
            </a:pPr>
            <a:r>
              <a:rPr lang="en-US" sz="2000" b="1" dirty="0"/>
              <a:t> </a:t>
            </a:r>
            <a:r>
              <a:rPr lang="en-US" sz="2000" b="1" dirty="0" smtClean="0"/>
              <a:t>                                      On-site </a:t>
            </a:r>
            <a:r>
              <a:rPr lang="en-US" sz="2000" b="1" dirty="0"/>
              <a:t>and </a:t>
            </a:r>
            <a:r>
              <a:rPr lang="en-US" sz="2000" b="1" dirty="0" smtClean="0"/>
              <a:t>Off-site </a:t>
            </a:r>
            <a:r>
              <a:rPr lang="en-US" sz="2000" b="1" dirty="0"/>
              <a:t>Benefits </a:t>
            </a:r>
          </a:p>
        </p:txBody>
      </p:sp>
      <p:pic>
        <p:nvPicPr>
          <p:cNvPr id="2048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110037">
            <a:off x="7181290" y="680785"/>
            <a:ext cx="1712001" cy="185901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3295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70305">
            <a:off x="2860986" y="2035954"/>
            <a:ext cx="3719142" cy="28841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Rectangle 2"/>
          <p:cNvSpPr/>
          <p:nvPr/>
        </p:nvSpPr>
        <p:spPr>
          <a:xfrm>
            <a:off x="304799" y="694730"/>
            <a:ext cx="6917279" cy="923330"/>
          </a:xfrm>
          <a:prstGeom prst="rect">
            <a:avLst/>
          </a:prstGeom>
          <a:noFill/>
        </p:spPr>
        <p:txBody>
          <a:bodyPr wrap="none" lIns="91440" tIns="45720" rIns="91440" bIns="45720">
            <a:spAutoFit/>
          </a:bodyPr>
          <a:lstStyle/>
          <a:p>
            <a:pPr algn="ctr"/>
            <a:r>
              <a:rPr lang="en-US" sz="5400" b="1" cap="none" spc="0" dirty="0" smtClean="0">
                <a:ln w="1905">
                  <a:solidFill>
                    <a:schemeClr val="bg1"/>
                  </a:solidFill>
                </a:ln>
                <a:solidFill>
                  <a:schemeClr val="accent5">
                    <a:lumMod val="75000"/>
                  </a:schemeClr>
                </a:solidFill>
                <a:effectLst>
                  <a:innerShdw blurRad="69850" dist="43180" dir="5400000">
                    <a:srgbClr val="000000">
                      <a:alpha val="65000"/>
                    </a:srgbClr>
                  </a:innerShdw>
                </a:effectLst>
              </a:rPr>
              <a:t>A few more points…</a:t>
            </a:r>
            <a:endParaRPr lang="en-US" sz="5400" b="1" cap="none" spc="0" dirty="0">
              <a:ln w="1905">
                <a:solidFill>
                  <a:schemeClr val="bg1"/>
                </a:solidFill>
              </a:ln>
              <a:solidFill>
                <a:schemeClr val="accent5">
                  <a:lumMod val="75000"/>
                </a:schemeClr>
              </a:solidFill>
              <a:effectLst>
                <a:innerShdw blurRad="69850" dist="43180" dir="5400000">
                  <a:srgbClr val="000000">
                    <a:alpha val="65000"/>
                  </a:srgbClr>
                </a:innerShdw>
              </a:effectLst>
            </a:endParaRPr>
          </a:p>
        </p:txBody>
      </p:sp>
      <p:pic>
        <p:nvPicPr>
          <p:cNvPr id="2150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989787">
            <a:off x="1464272" y="4567055"/>
            <a:ext cx="3609975" cy="240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399765">
            <a:off x="5520961" y="4347306"/>
            <a:ext cx="3846441" cy="2123125"/>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pic>
        <p:nvPicPr>
          <p:cNvPr id="2150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607054">
            <a:off x="6657600" y="1929818"/>
            <a:ext cx="2343150" cy="18383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1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373337">
            <a:off x="98357" y="2291264"/>
            <a:ext cx="3038320" cy="237349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623295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458200" cy="419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prstTxWarp>
          </a:bodyPr>
          <a:lstStyle/>
          <a:p>
            <a:pPr algn="ctr"/>
            <a:endParaRPr lang="en-US" sz="1400" b="1" kern="10" spc="720" dirty="0">
              <a:ln>
                <a:solidFill>
                  <a:srgbClr val="A99035"/>
                </a:solidFill>
              </a:ln>
              <a:solidFill>
                <a:srgbClr val="FFFF00"/>
              </a:solidFill>
              <a:latin typeface="Lucida Console" panose="020B0609040504020204" pitchFamily="49" charset="0"/>
              <a:cs typeface="Aharoni" panose="02010803020104030203" pitchFamily="2" charset="-79"/>
            </a:endParaRPr>
          </a:p>
        </p:txBody>
      </p:sp>
      <p:sp>
        <p:nvSpPr>
          <p:cNvPr id="10" name="Rectangle 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174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40513">
            <a:off x="4518255" y="3396103"/>
            <a:ext cx="4453455" cy="29417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893821">
            <a:off x="811255" y="1382789"/>
            <a:ext cx="2414740" cy="31559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3" name="Rectangle 2"/>
          <p:cNvSpPr/>
          <p:nvPr/>
        </p:nvSpPr>
        <p:spPr>
          <a:xfrm>
            <a:off x="228601" y="533400"/>
            <a:ext cx="8686800" cy="523220"/>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rPr>
              <a:t>OFM facilitates working </a:t>
            </a:r>
            <a:r>
              <a:rPr lang="en-US" sz="2800" b="1" dirty="0">
                <a:effectLst>
                  <a:outerShdw blurRad="38100" dist="38100" dir="2700000" algn="tl">
                    <a:srgbClr val="000000">
                      <a:alpha val="43137"/>
                    </a:srgbClr>
                  </a:outerShdw>
                </a:effectLst>
              </a:rPr>
              <a:t>with </a:t>
            </a:r>
            <a:r>
              <a:rPr lang="en-US" sz="2800" b="1" dirty="0" smtClean="0">
                <a:effectLst>
                  <a:outerShdw blurRad="38100" dist="38100" dir="2700000" algn="tl">
                    <a:srgbClr val="000000">
                      <a:alpha val="43137"/>
                    </a:srgbClr>
                  </a:outerShdw>
                </a:effectLst>
              </a:rPr>
              <a:t>partners</a:t>
            </a:r>
            <a:endParaRPr lang="en-US" sz="2800" dirty="0">
              <a:effectLst>
                <a:outerShdw blurRad="38100" dist="38100" dir="2700000" algn="tl">
                  <a:srgbClr val="000000">
                    <a:alpha val="43137"/>
                  </a:srgbClr>
                </a:outerShdw>
              </a:effectLst>
            </a:endParaRPr>
          </a:p>
        </p:txBody>
      </p:sp>
      <p:sp>
        <p:nvSpPr>
          <p:cNvPr id="4" name="Rectangle 3"/>
          <p:cNvSpPr/>
          <p:nvPr/>
        </p:nvSpPr>
        <p:spPr>
          <a:xfrm>
            <a:off x="295535" y="4907340"/>
            <a:ext cx="3981866" cy="1569660"/>
          </a:xfrm>
          <a:prstGeom prst="rect">
            <a:avLst/>
          </a:prstGeom>
        </p:spPr>
        <p:txBody>
          <a:bodyPr wrap="square">
            <a:spAutoFit/>
          </a:bodyPr>
          <a:lstStyle/>
          <a:p>
            <a:r>
              <a:rPr lang="en-US" sz="2400" b="1" dirty="0" smtClean="0">
                <a:effectLst>
                  <a:outerShdw blurRad="38100" dist="38100" dir="2700000" algn="tl">
                    <a:srgbClr val="000000">
                      <a:alpha val="43137"/>
                    </a:srgbClr>
                  </a:outerShdw>
                </a:effectLst>
              </a:rPr>
              <a:t>… provides </a:t>
            </a:r>
            <a:r>
              <a:rPr lang="en-US" sz="2400" b="1" dirty="0">
                <a:effectLst>
                  <a:outerShdw blurRad="38100" dist="38100" dir="2700000" algn="tl">
                    <a:srgbClr val="000000">
                      <a:alpha val="43137"/>
                    </a:srgbClr>
                  </a:outerShdw>
                </a:effectLst>
              </a:rPr>
              <a:t>a framework to engage </a:t>
            </a:r>
            <a:r>
              <a:rPr lang="en-US" sz="2400" b="1" dirty="0" smtClean="0">
                <a:effectLst>
                  <a:outerShdw blurRad="38100" dist="38100" dir="2700000" algn="tl">
                    <a:srgbClr val="000000">
                      <a:alpha val="43137"/>
                    </a:srgbClr>
                  </a:outerShdw>
                </a:effectLst>
              </a:rPr>
              <a:t>partners </a:t>
            </a:r>
            <a:r>
              <a:rPr lang="en-US" sz="2400" b="1" dirty="0">
                <a:effectLst>
                  <a:outerShdw blurRad="38100" dist="38100" dir="2700000" algn="tl">
                    <a:srgbClr val="000000">
                      <a:alpha val="43137"/>
                    </a:srgbClr>
                  </a:outerShdw>
                </a:effectLst>
              </a:rPr>
              <a:t>and stakeholders </a:t>
            </a:r>
            <a:r>
              <a:rPr lang="en-US" sz="2400" b="1" dirty="0" smtClean="0">
                <a:effectLst>
                  <a:outerShdw blurRad="38100" dist="38100" dir="2700000" algn="tl">
                    <a:srgbClr val="000000">
                      <a:alpha val="43137"/>
                    </a:srgbClr>
                  </a:outerShdw>
                </a:effectLst>
              </a:rPr>
              <a:t>in planning and management </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3733800" y="1438849"/>
            <a:ext cx="4953000" cy="1200329"/>
          </a:xfrm>
          <a:prstGeom prst="rect">
            <a:avLst/>
          </a:prstGeom>
        </p:spPr>
        <p:txBody>
          <a:bodyPr wrap="square">
            <a:spAutoFit/>
          </a:bodyPr>
          <a:lstStyle/>
          <a:p>
            <a:r>
              <a:rPr lang="en-US" sz="2400" b="1" dirty="0" smtClean="0">
                <a:effectLst>
                  <a:outerShdw blurRad="38100" dist="38100" dir="2700000" algn="tl">
                    <a:srgbClr val="000000">
                      <a:alpha val="43137"/>
                    </a:srgbClr>
                  </a:outerShdw>
                </a:effectLst>
              </a:rPr>
              <a:t>OFM opens </a:t>
            </a:r>
            <a:r>
              <a:rPr lang="en-US" sz="2400" b="1" dirty="0">
                <a:effectLst>
                  <a:outerShdw blurRad="38100" dist="38100" dir="2700000" algn="tl">
                    <a:srgbClr val="000000">
                      <a:alpha val="43137"/>
                    </a:srgbClr>
                  </a:outerShdw>
                </a:effectLst>
              </a:rPr>
              <a:t>the door to building and strengthening community-based </a:t>
            </a:r>
            <a:r>
              <a:rPr lang="en-US" sz="2400" b="1" dirty="0" smtClean="0">
                <a:effectLst>
                  <a:outerShdw blurRad="38100" dist="38100" dir="2700000" algn="tl">
                    <a:srgbClr val="000000">
                      <a:alpha val="43137"/>
                    </a:srgbClr>
                  </a:outerShdw>
                </a:effectLst>
              </a:rPr>
              <a:t>partnerships ... </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354407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9" name="WordArt 4"/>
          <p:cNvSpPr>
            <a:spLocks noChangeArrowheads="1" noChangeShapeType="1" noTextEdit="1"/>
          </p:cNvSpPr>
          <p:nvPr/>
        </p:nvSpPr>
        <p:spPr bwMode="auto">
          <a:xfrm>
            <a:off x="228600" y="762000"/>
            <a:ext cx="8458200" cy="419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prstTxWarp>
          </a:bodyPr>
          <a:lstStyle/>
          <a:p>
            <a:pPr algn="ctr"/>
            <a:endParaRPr lang="en-US" sz="1400" b="1" kern="10" spc="720" dirty="0">
              <a:ln>
                <a:solidFill>
                  <a:srgbClr val="A99035"/>
                </a:solidFill>
              </a:ln>
              <a:solidFill>
                <a:srgbClr val="FFFF00"/>
              </a:solidFill>
              <a:latin typeface="Lucida Console" panose="020B0609040504020204" pitchFamily="49" charset="0"/>
              <a:cs typeface="Aharoni" panose="02010803020104030203" pitchFamily="2" charset="-79"/>
            </a:endParaRPr>
          </a:p>
        </p:txBody>
      </p:sp>
      <p:sp>
        <p:nvSpPr>
          <p:cNvPr id="10" name="Rectangle 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3" name="Rectangle 2"/>
          <p:cNvSpPr/>
          <p:nvPr/>
        </p:nvSpPr>
        <p:spPr>
          <a:xfrm>
            <a:off x="4190999" y="570689"/>
            <a:ext cx="4953001" cy="523220"/>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rPr>
              <a:t>OFM </a:t>
            </a:r>
            <a:r>
              <a:rPr lang="en-US" sz="2800" b="1" dirty="0" smtClean="0"/>
              <a:t>helps …</a:t>
            </a:r>
            <a:endParaRPr lang="en-US" sz="2800" dirty="0">
              <a:effectLst>
                <a:outerShdw blurRad="38100" dist="38100" dir="2700000" algn="tl">
                  <a:srgbClr val="000000">
                    <a:alpha val="43137"/>
                  </a:srgbClr>
                </a:outerShdw>
              </a:effectLst>
            </a:endParaRPr>
          </a:p>
        </p:txBody>
      </p:sp>
      <p:sp>
        <p:nvSpPr>
          <p:cNvPr id="5" name="Rectangle 4"/>
          <p:cNvSpPr/>
          <p:nvPr/>
        </p:nvSpPr>
        <p:spPr>
          <a:xfrm>
            <a:off x="4572000" y="1090600"/>
            <a:ext cx="4686299" cy="2246769"/>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rPr>
              <a:t>respond to customer demand based on the supply of recreation resources and recreation settings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584" y="697211"/>
            <a:ext cx="3678792" cy="2726168"/>
          </a:xfrm>
          <a:prstGeom prst="rect">
            <a:avLst/>
          </a:prstGeom>
          <a:ln>
            <a:noFill/>
          </a:ln>
          <a:effectLst>
            <a:outerShdw blurRad="190500" algn="tl" rotWithShape="0">
              <a:srgbClr val="000000">
                <a:alpha val="70000"/>
              </a:srgbClr>
            </a:outerShdw>
          </a:effectLst>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3584" y="3712817"/>
            <a:ext cx="4347733" cy="2882736"/>
          </a:xfrm>
          <a:prstGeom prst="rect">
            <a:avLst/>
          </a:prstGeom>
          <a:ln>
            <a:noFill/>
          </a:ln>
          <a:effectLst>
            <a:outerShdw blurRad="190500" algn="tl" rotWithShape="0">
              <a:srgbClr val="000000">
                <a:alpha val="70000"/>
              </a:srgbClr>
            </a:outerShdw>
          </a:effectLst>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10136" y="3522689"/>
            <a:ext cx="4010026" cy="28956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633070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3"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sp>
        <p:nvSpPr>
          <p:cNvPr id="7" name="Rectangle 6"/>
          <p:cNvSpPr/>
          <p:nvPr/>
        </p:nvSpPr>
        <p:spPr>
          <a:xfrm>
            <a:off x="381000" y="1160165"/>
            <a:ext cx="4191000" cy="6278642"/>
          </a:xfrm>
          <a:prstGeom prst="rect">
            <a:avLst/>
          </a:prstGeom>
        </p:spPr>
        <p:txBody>
          <a:bodyPr wrap="square">
            <a:spAutoFit/>
          </a:bodyPr>
          <a:lstStyle/>
          <a:p>
            <a:pPr>
              <a:lnSpc>
                <a:spcPct val="150000"/>
              </a:lnSpc>
            </a:pPr>
            <a:endParaRPr lang="en-US" sz="1100" b="1" dirty="0" smtClean="0">
              <a:effectLst>
                <a:outerShdw blurRad="38100" dist="38100" dir="2700000" algn="tl">
                  <a:srgbClr val="000000">
                    <a:alpha val="43137"/>
                  </a:srgbClr>
                </a:outerShdw>
              </a:effectLst>
            </a:endParaRPr>
          </a:p>
          <a:p>
            <a:pPr>
              <a:lnSpc>
                <a:spcPct val="150000"/>
              </a:lnSpc>
            </a:pPr>
            <a:r>
              <a:rPr lang="en-US" sz="2800" b="1" dirty="0" smtClean="0">
                <a:effectLst>
                  <a:outerShdw blurRad="38100" dist="38100" dir="2700000" algn="tl">
                    <a:srgbClr val="000000">
                      <a:alpha val="43137"/>
                    </a:srgbClr>
                  </a:outerShdw>
                </a:effectLst>
              </a:rPr>
              <a:t>Better understanding of how </a:t>
            </a:r>
            <a:r>
              <a:rPr lang="en-US" sz="2800" b="1" dirty="0">
                <a:effectLst>
                  <a:outerShdw blurRad="38100" dist="38100" dir="2700000" algn="tl">
                    <a:srgbClr val="000000">
                      <a:alpha val="43137"/>
                    </a:srgbClr>
                  </a:outerShdw>
                </a:effectLst>
              </a:rPr>
              <a:t>recreation decisions affect other resources and conversely </a:t>
            </a:r>
            <a:r>
              <a:rPr lang="en-US" sz="2800" b="1" dirty="0" smtClean="0">
                <a:effectLst>
                  <a:outerShdw blurRad="38100" dist="38100" dir="2700000" algn="tl">
                    <a:srgbClr val="000000">
                      <a:alpha val="43137"/>
                    </a:srgbClr>
                  </a:outerShdw>
                </a:effectLst>
              </a:rPr>
              <a:t>how other </a:t>
            </a:r>
            <a:r>
              <a:rPr lang="en-US" sz="2800" b="1" dirty="0">
                <a:effectLst>
                  <a:outerShdw blurRad="38100" dist="38100" dir="2700000" algn="tl">
                    <a:srgbClr val="000000">
                      <a:alpha val="43137"/>
                    </a:srgbClr>
                  </a:outerShdw>
                </a:effectLst>
              </a:rPr>
              <a:t>resource decisions </a:t>
            </a:r>
            <a:r>
              <a:rPr lang="en-US" sz="2800" b="1" dirty="0" smtClean="0">
                <a:effectLst>
                  <a:outerShdw blurRad="38100" dist="38100" dir="2700000" algn="tl">
                    <a:srgbClr val="000000">
                      <a:alpha val="43137"/>
                    </a:srgbClr>
                  </a:outerShdw>
                </a:effectLst>
              </a:rPr>
              <a:t>affect recreation opportunities and outcomes</a:t>
            </a:r>
          </a:p>
          <a:p>
            <a:pPr indent="520700">
              <a:lnSpc>
                <a:spcPct val="150000"/>
              </a:lnSpc>
            </a:pPr>
            <a:endParaRPr lang="en-US" sz="1100" dirty="0" smtClean="0">
              <a:effectLst>
                <a:outerShdw blurRad="38100" dist="38100" dir="2700000" algn="tl">
                  <a:srgbClr val="000000">
                    <a:alpha val="43137"/>
                  </a:srgbClr>
                </a:outerShdw>
              </a:effectLst>
            </a:endParaRPr>
          </a:p>
          <a:p>
            <a:pPr indent="520700">
              <a:lnSpc>
                <a:spcPct val="150000"/>
              </a:lnSpc>
            </a:pPr>
            <a:endParaRPr lang="en-US" sz="2200" dirty="0">
              <a:effectLst>
                <a:outerShdw blurRad="38100" dist="38100" dir="2700000" algn="tl">
                  <a:srgbClr val="000000">
                    <a:alpha val="43137"/>
                  </a:srgbClr>
                </a:outerShdw>
              </a:effectLst>
            </a:endParaRPr>
          </a:p>
        </p:txBody>
      </p:sp>
      <p:sp>
        <p:nvSpPr>
          <p:cNvPr id="26" name="Rectangle 25"/>
          <p:cNvSpPr/>
          <p:nvPr/>
        </p:nvSpPr>
        <p:spPr>
          <a:xfrm>
            <a:off x="63031" y="619593"/>
            <a:ext cx="7678705" cy="461665"/>
          </a:xfrm>
          <a:prstGeom prst="rect">
            <a:avLst/>
          </a:prstGeom>
        </p:spPr>
        <p:txBody>
          <a:bodyPr wrap="none">
            <a:spAutoFit/>
          </a:bodyPr>
          <a:lstStyle/>
          <a:p>
            <a:r>
              <a:rPr lang="en-US" sz="2400" b="1" dirty="0" smtClean="0">
                <a:effectLst>
                  <a:outerShdw blurRad="38100" dist="38100" dir="2700000" algn="tl">
                    <a:srgbClr val="000000">
                      <a:alpha val="43137"/>
                    </a:srgbClr>
                  </a:outerShdw>
                </a:effectLst>
              </a:rPr>
              <a:t>Planning </a:t>
            </a:r>
            <a:r>
              <a:rPr lang="en-US" sz="2400" b="1" dirty="0">
                <a:effectLst>
                  <a:outerShdw blurRad="38100" dist="38100" dir="2700000" algn="tl">
                    <a:srgbClr val="000000">
                      <a:alpha val="43137"/>
                    </a:srgbClr>
                  </a:outerShdw>
                </a:effectLst>
              </a:rPr>
              <a:t>for </a:t>
            </a:r>
            <a:r>
              <a:rPr lang="en-US" sz="2400" b="1" dirty="0" smtClean="0">
                <a:effectLst>
                  <a:outerShdw blurRad="38100" dist="38100" dir="2700000" algn="tl">
                    <a:srgbClr val="000000">
                      <a:alpha val="43137"/>
                    </a:srgbClr>
                  </a:outerShdw>
                </a:effectLst>
              </a:rPr>
              <a:t>R&amp;VS through the application of OFM </a:t>
            </a:r>
            <a:endParaRPr lang="en-US" sz="2400"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69560">
            <a:off x="5184524" y="1456136"/>
            <a:ext cx="3265984" cy="501454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506921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7"/>
          <p:cNvGrpSpPr>
            <a:grpSpLocks/>
          </p:cNvGrpSpPr>
          <p:nvPr/>
        </p:nvGrpSpPr>
        <p:grpSpPr bwMode="auto">
          <a:xfrm>
            <a:off x="440794" y="1066800"/>
            <a:ext cx="1371600" cy="1266128"/>
            <a:chOff x="3552" y="0"/>
            <a:chExt cx="937" cy="1162"/>
          </a:xfrm>
        </p:grpSpPr>
        <p:pic>
          <p:nvPicPr>
            <p:cNvPr id="24" name="Picture 28" descr="j0186066[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2" y="0"/>
              <a:ext cx="937" cy="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29"/>
            <p:cNvSpPr txBox="1">
              <a:spLocks noChangeArrowheads="1"/>
            </p:cNvSpPr>
            <p:nvPr/>
          </p:nvSpPr>
          <p:spPr bwMode="auto">
            <a:xfrm>
              <a:off x="3936" y="527"/>
              <a:ext cx="432"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hangingPunct="1">
                <a:lnSpc>
                  <a:spcPct val="100000"/>
                </a:lnSpc>
                <a:spcBef>
                  <a:spcPct val="50000"/>
                </a:spcBef>
              </a:pPr>
              <a:r>
                <a:rPr lang="en-US" altLang="en-US" sz="1200" b="0" dirty="0">
                  <a:solidFill>
                    <a:schemeClr val="bg1"/>
                  </a:solidFill>
                  <a:latin typeface="Forte" pitchFamily="66" charset="0"/>
                </a:rPr>
                <a:t>Project</a:t>
              </a:r>
            </a:p>
          </p:txBody>
        </p:sp>
      </p:grpSp>
      <p:pic>
        <p:nvPicPr>
          <p:cNvPr id="235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01332">
            <a:off x="217714" y="1938848"/>
            <a:ext cx="1847850" cy="3182937"/>
          </a:xfrm>
          <a:prstGeom prst="rect">
            <a:avLst/>
          </a:prstGeom>
          <a:noFill/>
          <a:ln>
            <a:noFill/>
          </a:ln>
          <a:effectLst>
            <a:outerShdw blurRad="50800" dist="38100" algn="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28600" y="4343400"/>
            <a:ext cx="8458200" cy="2209800"/>
            <a:chOff x="457200" y="472212"/>
            <a:chExt cx="8458200" cy="2479935"/>
          </a:xfrm>
        </p:grpSpPr>
        <p:pic>
          <p:nvPicPr>
            <p:cNvPr id="9"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0" name="Picture 24" descr="j0101054[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982665" y="1961916"/>
            <a:ext cx="1369687" cy="1386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5" descr="SL00638_[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01020" y="2942691"/>
            <a:ext cx="1961843" cy="1175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6" descr="BL00551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32263" y="1447800"/>
            <a:ext cx="981533" cy="1223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 Box 5"/>
          <p:cNvSpPr txBox="1">
            <a:spLocks noChangeArrowheads="1"/>
          </p:cNvSpPr>
          <p:nvPr/>
        </p:nvSpPr>
        <p:spPr bwMode="auto">
          <a:xfrm>
            <a:off x="4804957" y="1802833"/>
            <a:ext cx="3881844" cy="1569660"/>
          </a:xfrm>
          <a:prstGeom prst="rect">
            <a:avLst/>
          </a:prstGeom>
          <a:noFill/>
          <a:ln w="9525">
            <a:noFill/>
            <a:miter lim="800000"/>
            <a:headEnd/>
            <a:tailEnd/>
          </a:ln>
          <a:effectLst/>
        </p:spPr>
        <p:txBody>
          <a:bodyPr wrap="square">
            <a:spAutoFit/>
          </a:bodyPr>
          <a:lstStyle/>
          <a:p>
            <a:pPr>
              <a:spcBef>
                <a:spcPct val="50000"/>
              </a:spcBef>
              <a:defRPr/>
            </a:pPr>
            <a:r>
              <a:rPr lang="en-US" sz="2400" dirty="0">
                <a:solidFill>
                  <a:schemeClr val="tx1"/>
                </a:solidFill>
                <a:effectLst>
                  <a:outerShdw blurRad="38100" dist="38100" dir="2700000" algn="tl">
                    <a:srgbClr val="000000">
                      <a:alpha val="43137"/>
                    </a:srgbClr>
                  </a:outerShdw>
                </a:effectLst>
              </a:rPr>
              <a:t>The </a:t>
            </a:r>
            <a:r>
              <a:rPr lang="en-US" sz="2400" dirty="0">
                <a:solidFill>
                  <a:srgbClr val="00FFFF"/>
                </a:solidFill>
                <a:effectLst>
                  <a:outerShdw blurRad="38100" dist="38100" dir="2700000" algn="tl">
                    <a:srgbClr val="000000">
                      <a:alpha val="43137"/>
                    </a:srgbClr>
                  </a:outerShdw>
                </a:effectLst>
              </a:rPr>
              <a:t>THINGS</a:t>
            </a:r>
            <a:r>
              <a:rPr lang="en-US" sz="2400" dirty="0">
                <a:solidFill>
                  <a:srgbClr val="000099"/>
                </a:solidFill>
                <a:effectLst>
                  <a:outerShdw blurRad="38100" dist="38100" dir="2700000" algn="tl">
                    <a:srgbClr val="000000">
                      <a:alpha val="43137"/>
                    </a:srgbClr>
                  </a:outerShdw>
                </a:effectLst>
              </a:rPr>
              <a:t> </a:t>
            </a:r>
            <a:r>
              <a:rPr lang="en-US" sz="2400" dirty="0">
                <a:solidFill>
                  <a:schemeClr val="tx1"/>
                </a:solidFill>
                <a:effectLst>
                  <a:outerShdw blurRad="38100" dist="38100" dir="2700000" algn="tl">
                    <a:srgbClr val="000000">
                      <a:alpha val="43137"/>
                    </a:srgbClr>
                  </a:outerShdw>
                </a:effectLst>
              </a:rPr>
              <a:t>we </a:t>
            </a:r>
            <a:r>
              <a:rPr lang="en-US" sz="2400" dirty="0" smtClean="0">
                <a:solidFill>
                  <a:schemeClr val="tx1"/>
                </a:solidFill>
                <a:effectLst>
                  <a:outerShdw blurRad="38100" dist="38100" dir="2700000" algn="tl">
                    <a:srgbClr val="000000">
                      <a:alpha val="43137"/>
                    </a:srgbClr>
                  </a:outerShdw>
                </a:effectLst>
              </a:rPr>
              <a:t>traditionally count are </a:t>
            </a:r>
            <a:r>
              <a:rPr lang="en-US" sz="2400" dirty="0">
                <a:effectLst>
                  <a:outerShdw blurRad="38100" dist="38100" dir="2700000" algn="tl">
                    <a:srgbClr val="000000">
                      <a:alpha val="43137"/>
                    </a:srgbClr>
                  </a:outerShdw>
                </a:effectLst>
              </a:rPr>
              <a:t>mistakenly viewed as the</a:t>
            </a:r>
            <a:r>
              <a:rPr lang="en-US" sz="2400" dirty="0">
                <a:solidFill>
                  <a:srgbClr val="0000CC"/>
                </a:solidFill>
                <a:effectLst>
                  <a:outerShdw blurRad="38100" dist="38100" dir="2700000" algn="tl">
                    <a:srgbClr val="000000">
                      <a:alpha val="43137"/>
                    </a:srgbClr>
                  </a:outerShdw>
                </a:effectLst>
              </a:rPr>
              <a:t> </a:t>
            </a:r>
            <a:r>
              <a:rPr lang="en-US" sz="2400" dirty="0">
                <a:effectLst>
                  <a:outerShdw blurRad="38100" dist="38100" dir="2700000" algn="tl">
                    <a:srgbClr val="000000">
                      <a:alpha val="43137"/>
                    </a:srgbClr>
                  </a:outerShdw>
                </a:effectLst>
              </a:rPr>
              <a:t>ENDS</a:t>
            </a:r>
            <a:r>
              <a:rPr lang="en-US" sz="2400" dirty="0">
                <a:solidFill>
                  <a:srgbClr val="0000CC"/>
                </a:solidFill>
                <a:effectLst>
                  <a:outerShdw blurRad="38100" dist="38100" dir="2700000" algn="tl">
                    <a:srgbClr val="000000">
                      <a:alpha val="43137"/>
                    </a:srgbClr>
                  </a:outerShdw>
                </a:effectLst>
              </a:rPr>
              <a:t> </a:t>
            </a:r>
            <a:r>
              <a:rPr lang="en-US" sz="2400" dirty="0">
                <a:effectLst>
                  <a:outerShdw blurRad="38100" dist="38100" dir="2700000" algn="tl">
                    <a:srgbClr val="000000">
                      <a:alpha val="43137"/>
                    </a:srgbClr>
                  </a:outerShdw>
                </a:effectLst>
              </a:rPr>
              <a:t>of </a:t>
            </a:r>
            <a:r>
              <a:rPr lang="en-US" sz="2400" dirty="0" smtClean="0">
                <a:effectLst>
                  <a:outerShdw blurRad="38100" dist="38100" dir="2700000" algn="tl">
                    <a:srgbClr val="000000">
                      <a:alpha val="43137"/>
                    </a:srgbClr>
                  </a:outerShdw>
                </a:effectLst>
              </a:rPr>
              <a:t>management</a:t>
            </a:r>
            <a:endParaRPr lang="en-US" sz="2400" dirty="0">
              <a:effectLst>
                <a:outerShdw blurRad="38100" dist="38100" dir="2700000" algn="tl">
                  <a:srgbClr val="000000">
                    <a:alpha val="43137"/>
                  </a:srgbClr>
                </a:outerShdw>
              </a:effectLst>
              <a:latin typeface="Century Gothic" pitchFamily="34" charset="0"/>
            </a:endParaRPr>
          </a:p>
        </p:txBody>
      </p:sp>
      <p:sp>
        <p:nvSpPr>
          <p:cNvPr id="3" name="Rectangle 2"/>
          <p:cNvSpPr/>
          <p:nvPr/>
        </p:nvSpPr>
        <p:spPr>
          <a:xfrm>
            <a:off x="217714" y="555248"/>
            <a:ext cx="8726060" cy="892552"/>
          </a:xfrm>
          <a:prstGeom prst="rect">
            <a:avLst/>
          </a:prstGeom>
        </p:spPr>
        <p:txBody>
          <a:bodyPr wrap="square">
            <a:spAutoFit/>
          </a:bodyPr>
          <a:lstStyle/>
          <a:p>
            <a:pPr algn="ctr"/>
            <a:r>
              <a:rPr lang="en-US" sz="2600" b="1" dirty="0" smtClean="0">
                <a:effectLst>
                  <a:outerShdw blurRad="38100" dist="38100" dir="2700000" algn="tl">
                    <a:srgbClr val="000000">
                      <a:alpha val="43137"/>
                    </a:srgbClr>
                  </a:outerShdw>
                </a:effectLst>
              </a:rPr>
              <a:t>OFM Improves Monitoring and Evaluating</a:t>
            </a:r>
          </a:p>
          <a:p>
            <a:pPr algn="ctr"/>
            <a:r>
              <a:rPr lang="en-US" sz="2600" b="1" dirty="0" smtClean="0">
                <a:effectLst>
                  <a:outerShdw blurRad="38100" dist="38100" dir="2700000" algn="tl">
                    <a:srgbClr val="000000">
                      <a:alpha val="43137"/>
                    </a:srgbClr>
                  </a:outerShdw>
                </a:effectLst>
              </a:rPr>
              <a:t>the R&amp;VS Program</a:t>
            </a:r>
            <a:endParaRPr lang="en-US" sz="2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23295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06828" y="3124200"/>
            <a:ext cx="8458200" cy="2209800"/>
            <a:chOff x="457200" y="472212"/>
            <a:chExt cx="8458200" cy="247993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sp>
        <p:nvSpPr>
          <p:cNvPr id="18" name="WordArt 30"/>
          <p:cNvSpPr>
            <a:spLocks noChangeArrowheads="1" noChangeShapeType="1" noTextEdit="1"/>
          </p:cNvSpPr>
          <p:nvPr/>
        </p:nvSpPr>
        <p:spPr bwMode="auto">
          <a:xfrm rot="21289454">
            <a:off x="529748" y="1733637"/>
            <a:ext cx="2889459" cy="1025997"/>
          </a:xfrm>
          <a:prstGeom prst="rect">
            <a:avLst/>
          </a:prstGeom>
        </p:spPr>
        <p:txBody>
          <a:bodyPr wrap="none" fromWordArt="1">
            <a:prstTxWarp prst="textPlain">
              <a:avLst>
                <a:gd name="adj" fmla="val 50000"/>
              </a:avLst>
            </a:prstTxWarp>
          </a:bodyPr>
          <a:lstStyle/>
          <a:p>
            <a:pPr algn="ctr"/>
            <a:r>
              <a:rPr lang="en-US" sz="3600" b="1" kern="10" dirty="0" smtClean="0">
                <a:ln w="9525">
                  <a:solidFill>
                    <a:schemeClr val="bg1"/>
                  </a:solidFill>
                  <a:round/>
                  <a:headEnd/>
                  <a:tailEnd/>
                </a:ln>
                <a:effectLst>
                  <a:outerShdw blurRad="38100" dist="38100" dir="2700000" algn="tl">
                    <a:srgbClr val="000000">
                      <a:alpha val="43137"/>
                    </a:srgbClr>
                  </a:outerShdw>
                </a:effectLst>
                <a:latin typeface="Arial Black"/>
              </a:rPr>
              <a:t>Quantitative</a:t>
            </a:r>
            <a:endParaRPr lang="en-US" sz="3600" b="1" kern="10" dirty="0">
              <a:ln w="9525">
                <a:solidFill>
                  <a:schemeClr val="bg1"/>
                </a:solidFill>
                <a:round/>
                <a:headEnd/>
                <a:tailEnd/>
              </a:ln>
              <a:effectLst>
                <a:outerShdw blurRad="38100" dist="38100" dir="2700000" algn="tl">
                  <a:srgbClr val="000000">
                    <a:alpha val="43137"/>
                  </a:srgbClr>
                </a:outerShdw>
              </a:effectLst>
              <a:latin typeface="Arial Black"/>
            </a:endParaRPr>
          </a:p>
          <a:p>
            <a:pPr algn="ctr"/>
            <a:r>
              <a:rPr lang="en-US" sz="3600" b="1" kern="10" dirty="0">
                <a:ln w="9525">
                  <a:solidFill>
                    <a:schemeClr val="bg1"/>
                  </a:solidFill>
                  <a:round/>
                  <a:headEnd/>
                  <a:tailEnd/>
                </a:ln>
                <a:effectLst>
                  <a:outerShdw blurRad="38100" dist="38100" dir="2700000" algn="tl">
                    <a:srgbClr val="000000">
                      <a:alpha val="43137"/>
                    </a:srgbClr>
                  </a:outerShdw>
                </a:effectLst>
                <a:latin typeface="Arial Black"/>
              </a:rPr>
              <a:t>Stuff</a:t>
            </a:r>
          </a:p>
        </p:txBody>
      </p:sp>
      <p:sp>
        <p:nvSpPr>
          <p:cNvPr id="19" name="WordArt 31"/>
          <p:cNvSpPr>
            <a:spLocks noChangeArrowheads="1" noChangeShapeType="1" noTextEdit="1"/>
          </p:cNvSpPr>
          <p:nvPr/>
        </p:nvSpPr>
        <p:spPr bwMode="auto">
          <a:xfrm rot="915136">
            <a:off x="6528478" y="1535903"/>
            <a:ext cx="2209800" cy="11430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sz="3600" b="1" kern="10" dirty="0" smtClean="0">
                <a:ln w="9525">
                  <a:solidFill>
                    <a:schemeClr val="bg1"/>
                  </a:solidFill>
                  <a:round/>
                  <a:headEnd/>
                  <a:tailEnd/>
                </a:ln>
                <a:solidFill>
                  <a:schemeClr val="accent5">
                    <a:lumMod val="20000"/>
                    <a:lumOff val="80000"/>
                  </a:schemeClr>
                </a:solidFill>
                <a:effectLst>
                  <a:outerShdw blurRad="38100" dist="38100" dir="2700000" algn="tl">
                    <a:srgbClr val="000000">
                      <a:alpha val="43137"/>
                    </a:srgbClr>
                  </a:outerShdw>
                </a:effectLst>
                <a:latin typeface="Arial Black"/>
              </a:rPr>
              <a:t>Qualitative</a:t>
            </a:r>
          </a:p>
          <a:p>
            <a:pPr algn="ctr" fontAlgn="base">
              <a:spcBef>
                <a:spcPct val="0"/>
              </a:spcBef>
              <a:spcAft>
                <a:spcPct val="0"/>
              </a:spcAft>
            </a:pPr>
            <a:r>
              <a:rPr lang="en-US" sz="3600" b="1" kern="10" dirty="0" smtClean="0">
                <a:ln w="9525">
                  <a:solidFill>
                    <a:schemeClr val="bg1"/>
                  </a:solidFill>
                  <a:round/>
                  <a:headEnd/>
                  <a:tailEnd/>
                </a:ln>
                <a:solidFill>
                  <a:schemeClr val="accent5">
                    <a:lumMod val="20000"/>
                    <a:lumOff val="80000"/>
                  </a:schemeClr>
                </a:solidFill>
                <a:effectLst>
                  <a:outerShdw blurRad="38100" dist="38100" dir="2700000" algn="tl">
                    <a:srgbClr val="000000">
                      <a:alpha val="43137"/>
                    </a:srgbClr>
                  </a:outerShdw>
                </a:effectLst>
                <a:latin typeface="Arial Black"/>
              </a:rPr>
              <a:t>Stuff</a:t>
            </a:r>
          </a:p>
        </p:txBody>
      </p:sp>
      <p:sp>
        <p:nvSpPr>
          <p:cNvPr id="20" name="Line 28"/>
          <p:cNvSpPr>
            <a:spLocks noChangeShapeType="1"/>
          </p:cNvSpPr>
          <p:nvPr/>
        </p:nvSpPr>
        <p:spPr bwMode="auto">
          <a:xfrm>
            <a:off x="6417052" y="457200"/>
            <a:ext cx="0" cy="6400800"/>
          </a:xfrm>
          <a:prstGeom prst="line">
            <a:avLst/>
          </a:prstGeom>
          <a:noFill/>
          <a:ln w="63500">
            <a:solidFill>
              <a:srgbClr val="FF0000"/>
            </a:solidFill>
            <a:prstDash val="dash"/>
            <a:round/>
            <a:headEnd/>
            <a:tailEnd/>
          </a:ln>
          <a:effectLst/>
        </p:spPr>
        <p:txBody>
          <a:bodyPr/>
          <a:lstStyle/>
          <a:p>
            <a:pPr>
              <a:defRPr/>
            </a:pPr>
            <a:endParaRPr lang="en-US">
              <a:effectLst>
                <a:outerShdw blurRad="38100" dist="38100" dir="2700000" algn="tl">
                  <a:srgbClr val="000000">
                    <a:alpha val="43137"/>
                  </a:srgbClr>
                </a:outerShdw>
              </a:effectLst>
            </a:endParaRPr>
          </a:p>
        </p:txBody>
      </p:sp>
      <p:pic>
        <p:nvPicPr>
          <p:cNvPr id="25"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2009">
            <a:off x="4996543" y="4993234"/>
            <a:ext cx="1126655" cy="138456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47521">
            <a:off x="170893" y="5265303"/>
            <a:ext cx="1938311" cy="106343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59117">
            <a:off x="2398319" y="5141668"/>
            <a:ext cx="1864181" cy="126980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30054" y="4997884"/>
            <a:ext cx="2200274" cy="132496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Rectangle 21"/>
          <p:cNvSpPr/>
          <p:nvPr/>
        </p:nvSpPr>
        <p:spPr>
          <a:xfrm>
            <a:off x="217714" y="555248"/>
            <a:ext cx="8726060" cy="892552"/>
          </a:xfrm>
          <a:prstGeom prst="rect">
            <a:avLst/>
          </a:prstGeom>
        </p:spPr>
        <p:txBody>
          <a:bodyPr wrap="square">
            <a:spAutoFit/>
          </a:bodyPr>
          <a:lstStyle/>
          <a:p>
            <a:pPr algn="ctr"/>
            <a:r>
              <a:rPr lang="en-US" sz="2600" b="1" dirty="0" smtClean="0">
                <a:effectLst>
                  <a:outerShdw blurRad="38100" dist="38100" dir="2700000" algn="tl">
                    <a:srgbClr val="000000">
                      <a:alpha val="43137"/>
                    </a:srgbClr>
                  </a:outerShdw>
                </a:effectLst>
              </a:rPr>
              <a:t>OFM Improves Monitoring and Evaluating</a:t>
            </a:r>
          </a:p>
          <a:p>
            <a:pPr algn="ctr"/>
            <a:r>
              <a:rPr lang="en-US" sz="2600" b="1" dirty="0" smtClean="0">
                <a:effectLst>
                  <a:outerShdw blurRad="38100" dist="38100" dir="2700000" algn="tl">
                    <a:srgbClr val="000000">
                      <a:alpha val="43137"/>
                    </a:srgbClr>
                  </a:outerShdw>
                </a:effectLst>
              </a:rPr>
              <a:t>the R&amp;VS Program</a:t>
            </a:r>
            <a:endParaRPr lang="en-US" sz="2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118929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80">
                                          <p:stCondLst>
                                            <p:cond delay="0"/>
                                          </p:stCondLst>
                                        </p:cTn>
                                        <p:tgtEl>
                                          <p:spTgt spid="20"/>
                                        </p:tgtEl>
                                      </p:cBhvr>
                                    </p:animEffect>
                                    <p:anim calcmode="lin" valueType="num">
                                      <p:cBhvr>
                                        <p:cTn id="8"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
                                        </p:tgtEl>
                                      </p:cBhvr>
                                      <p:to x="100000" y="60000"/>
                                    </p:animScale>
                                    <p:animScale>
                                      <p:cBhvr>
                                        <p:cTn id="14" dur="166" decel="50000">
                                          <p:stCondLst>
                                            <p:cond delay="676"/>
                                          </p:stCondLst>
                                        </p:cTn>
                                        <p:tgtEl>
                                          <p:spTgt spid="20"/>
                                        </p:tgtEl>
                                      </p:cBhvr>
                                      <p:to x="100000" y="100000"/>
                                    </p:animScale>
                                    <p:animScale>
                                      <p:cBhvr>
                                        <p:cTn id="15" dur="26">
                                          <p:stCondLst>
                                            <p:cond delay="1312"/>
                                          </p:stCondLst>
                                        </p:cTn>
                                        <p:tgtEl>
                                          <p:spTgt spid="20"/>
                                        </p:tgtEl>
                                      </p:cBhvr>
                                      <p:to x="100000" y="80000"/>
                                    </p:animScale>
                                    <p:animScale>
                                      <p:cBhvr>
                                        <p:cTn id="16" dur="166" decel="50000">
                                          <p:stCondLst>
                                            <p:cond delay="1338"/>
                                          </p:stCondLst>
                                        </p:cTn>
                                        <p:tgtEl>
                                          <p:spTgt spid="20"/>
                                        </p:tgtEl>
                                      </p:cBhvr>
                                      <p:to x="100000" y="100000"/>
                                    </p:animScale>
                                    <p:animScale>
                                      <p:cBhvr>
                                        <p:cTn id="17" dur="26">
                                          <p:stCondLst>
                                            <p:cond delay="1642"/>
                                          </p:stCondLst>
                                        </p:cTn>
                                        <p:tgtEl>
                                          <p:spTgt spid="20"/>
                                        </p:tgtEl>
                                      </p:cBhvr>
                                      <p:to x="100000" y="90000"/>
                                    </p:animScale>
                                    <p:animScale>
                                      <p:cBhvr>
                                        <p:cTn id="18" dur="166" decel="50000">
                                          <p:stCondLst>
                                            <p:cond delay="1668"/>
                                          </p:stCondLst>
                                        </p:cTn>
                                        <p:tgtEl>
                                          <p:spTgt spid="20"/>
                                        </p:tgtEl>
                                      </p:cBhvr>
                                      <p:to x="100000" y="100000"/>
                                    </p:animScale>
                                    <p:animScale>
                                      <p:cBhvr>
                                        <p:cTn id="19" dur="26">
                                          <p:stCondLst>
                                            <p:cond delay="1808"/>
                                          </p:stCondLst>
                                        </p:cTn>
                                        <p:tgtEl>
                                          <p:spTgt spid="20"/>
                                        </p:tgtEl>
                                      </p:cBhvr>
                                      <p:to x="100000" y="95000"/>
                                    </p:animScale>
                                    <p:animScale>
                                      <p:cBhvr>
                                        <p:cTn id="20"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06828" y="3124200"/>
            <a:ext cx="8458200" cy="2209800"/>
            <a:chOff x="457200" y="472212"/>
            <a:chExt cx="8458200" cy="247993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457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2009">
            <a:off x="4996543" y="4993234"/>
            <a:ext cx="1126655" cy="138456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WordArt 46"/>
          <p:cNvSpPr>
            <a:spLocks noChangeArrowheads="1" noChangeShapeType="1" noTextEdit="1"/>
          </p:cNvSpPr>
          <p:nvPr/>
        </p:nvSpPr>
        <p:spPr bwMode="auto">
          <a:xfrm rot="372850">
            <a:off x="1638301" y="1664624"/>
            <a:ext cx="5867400"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32056"/>
              </a:avLst>
            </a:prstTxWarp>
            <a:scene3d>
              <a:camera prst="isometricOffAxis1Right"/>
              <a:lightRig rig="threePt" dir="t"/>
            </a:scene3d>
          </a:bodyPr>
          <a:lstStyle/>
          <a:p>
            <a:pPr algn="ctr"/>
            <a:r>
              <a:rPr lang="en-US" sz="3600" b="1" kern="10" dirty="0" smtClean="0">
                <a:ln>
                  <a:solidFill>
                    <a:schemeClr val="bg2"/>
                  </a:solidFill>
                </a:ln>
                <a:solidFill>
                  <a:schemeClr val="accent5">
                    <a:lumMod val="20000"/>
                    <a:lumOff val="80000"/>
                  </a:schemeClr>
                </a:solidFill>
                <a:effectLst>
                  <a:outerShdw blurRad="38100" dist="38100" dir="2700000" algn="tl">
                    <a:srgbClr val="000000">
                      <a:alpha val="43137"/>
                    </a:srgbClr>
                  </a:outerShdw>
                </a:effectLst>
                <a:latin typeface="Impact"/>
              </a:rPr>
              <a:t>You get what you measure</a:t>
            </a:r>
            <a:endParaRPr lang="en-US" sz="3600" b="1" kern="10" dirty="0">
              <a:ln>
                <a:solidFill>
                  <a:schemeClr val="bg2"/>
                </a:solidFill>
              </a:ln>
              <a:solidFill>
                <a:schemeClr val="accent5">
                  <a:lumMod val="20000"/>
                  <a:lumOff val="80000"/>
                </a:schemeClr>
              </a:solidFill>
              <a:effectLst>
                <a:outerShdw blurRad="38100" dist="38100" dir="2700000" algn="tl">
                  <a:srgbClr val="000000">
                    <a:alpha val="43137"/>
                  </a:srgbClr>
                </a:outerShdw>
              </a:effectLst>
              <a:latin typeface="Impact"/>
            </a:endParaRPr>
          </a:p>
        </p:txBody>
      </p:sp>
      <p:pic>
        <p:nvPicPr>
          <p:cNvPr id="2560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47521">
            <a:off x="170893" y="5265303"/>
            <a:ext cx="1938311" cy="106343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3"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59117">
            <a:off x="2398319" y="5141668"/>
            <a:ext cx="1864181" cy="126980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4"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30054" y="4997884"/>
            <a:ext cx="2200274" cy="132496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Rectangle 23"/>
          <p:cNvSpPr/>
          <p:nvPr/>
        </p:nvSpPr>
        <p:spPr>
          <a:xfrm>
            <a:off x="1" y="555248"/>
            <a:ext cx="9143999" cy="892552"/>
          </a:xfrm>
          <a:prstGeom prst="rect">
            <a:avLst/>
          </a:prstGeom>
        </p:spPr>
        <p:txBody>
          <a:bodyPr wrap="square">
            <a:spAutoFit/>
          </a:bodyPr>
          <a:lstStyle/>
          <a:p>
            <a:pPr algn="ctr"/>
            <a:r>
              <a:rPr lang="en-US" sz="2600" b="1" dirty="0" smtClean="0">
                <a:effectLst>
                  <a:outerShdw blurRad="38100" dist="38100" dir="2700000" algn="tl">
                    <a:srgbClr val="000000">
                      <a:alpha val="43137"/>
                    </a:srgbClr>
                  </a:outerShdw>
                </a:effectLst>
              </a:rPr>
              <a:t>OFM Improves Monitoring and Evaluating</a:t>
            </a:r>
          </a:p>
          <a:p>
            <a:pPr algn="ctr"/>
            <a:r>
              <a:rPr lang="en-US" sz="2600" b="1" dirty="0" smtClean="0">
                <a:effectLst>
                  <a:outerShdw blurRad="38100" dist="38100" dir="2700000" algn="tl">
                    <a:srgbClr val="000000">
                      <a:alpha val="43137"/>
                    </a:srgbClr>
                  </a:outerShdw>
                </a:effectLst>
              </a:rPr>
              <a:t>the R&amp;VS Program</a:t>
            </a:r>
            <a:endParaRPr lang="en-US" sz="2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4178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06828" y="3124200"/>
            <a:ext cx="8458200" cy="2209800"/>
            <a:chOff x="457200" y="472212"/>
            <a:chExt cx="8458200" cy="247993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457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2009">
            <a:off x="4996543" y="4993234"/>
            <a:ext cx="1126655" cy="138456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47521">
            <a:off x="170893" y="5265303"/>
            <a:ext cx="1938311" cy="106343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3"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59117">
            <a:off x="2398319" y="5141668"/>
            <a:ext cx="1864181" cy="126980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4"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30054" y="4997884"/>
            <a:ext cx="2200274" cy="132496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Rectangle 23"/>
          <p:cNvSpPr/>
          <p:nvPr/>
        </p:nvSpPr>
        <p:spPr>
          <a:xfrm>
            <a:off x="1" y="457200"/>
            <a:ext cx="9143999" cy="892552"/>
          </a:xfrm>
          <a:prstGeom prst="rect">
            <a:avLst/>
          </a:prstGeom>
        </p:spPr>
        <p:txBody>
          <a:bodyPr wrap="square">
            <a:spAutoFit/>
          </a:bodyPr>
          <a:lstStyle/>
          <a:p>
            <a:pPr algn="ctr"/>
            <a:r>
              <a:rPr lang="en-US" sz="2600" b="1" dirty="0" smtClean="0">
                <a:effectLst>
                  <a:outerShdw blurRad="38100" dist="38100" dir="2700000" algn="tl">
                    <a:srgbClr val="000000">
                      <a:alpha val="43137"/>
                    </a:srgbClr>
                  </a:outerShdw>
                </a:effectLst>
              </a:rPr>
              <a:t>OFM Improves Monitoring and Evaluating</a:t>
            </a:r>
          </a:p>
          <a:p>
            <a:pPr algn="ctr"/>
            <a:r>
              <a:rPr lang="en-US" sz="2600" b="1" dirty="0" smtClean="0">
                <a:effectLst>
                  <a:outerShdw blurRad="38100" dist="38100" dir="2700000" algn="tl">
                    <a:srgbClr val="000000">
                      <a:alpha val="43137"/>
                    </a:srgbClr>
                  </a:outerShdw>
                </a:effectLst>
              </a:rPr>
              <a:t>the R&amp;VS Program</a:t>
            </a:r>
            <a:endParaRPr lang="en-US" sz="2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961107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grpSp>
        <p:nvGrpSpPr>
          <p:cNvPr id="7" name="Group 6"/>
          <p:cNvGrpSpPr/>
          <p:nvPr/>
        </p:nvGrpSpPr>
        <p:grpSpPr>
          <a:xfrm>
            <a:off x="206828" y="3124200"/>
            <a:ext cx="8458200" cy="2209800"/>
            <a:chOff x="457200" y="472212"/>
            <a:chExt cx="8458200" cy="247993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285" y="472212"/>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Group 9"/>
            <p:cNvGrpSpPr/>
            <p:nvPr/>
          </p:nvGrpSpPr>
          <p:grpSpPr>
            <a:xfrm>
              <a:off x="457200" y="472381"/>
              <a:ext cx="6858000" cy="2479766"/>
              <a:chOff x="457200" y="472381"/>
              <a:chExt cx="6858000" cy="2479766"/>
            </a:xfrm>
          </p:grpSpPr>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472381"/>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83267"/>
                <a:ext cx="1561115"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557" y="472550"/>
                <a:ext cx="1574072" cy="2468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Arrow 14"/>
              <p:cNvSpPr/>
              <p:nvPr/>
            </p:nvSpPr>
            <p:spPr bwMode="auto">
              <a:xfrm>
                <a:off x="2040994" y="1371015"/>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6" name="Right Arrow 15"/>
              <p:cNvSpPr/>
              <p:nvPr/>
            </p:nvSpPr>
            <p:spPr bwMode="auto">
              <a:xfrm>
                <a:off x="4364009"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sp>
            <p:nvSpPr>
              <p:cNvPr id="17" name="Right Arrow 16"/>
              <p:cNvSpPr/>
              <p:nvPr/>
            </p:nvSpPr>
            <p:spPr bwMode="auto">
              <a:xfrm>
                <a:off x="6645652" y="1397667"/>
                <a:ext cx="669548" cy="640080"/>
              </a:xfrm>
              <a:prstGeom prst="rightArrow">
                <a:avLst/>
              </a:prstGeom>
              <a:gradFill flip="none" rotWithShape="1">
                <a:gsLst>
                  <a:gs pos="0">
                    <a:schemeClr val="tx2">
                      <a:lumMod val="50000"/>
                    </a:schemeClr>
                  </a:gs>
                  <a:gs pos="54000">
                    <a:srgbClr val="996633"/>
                  </a:gs>
                  <a:gs pos="92000">
                    <a:schemeClr val="tx1"/>
                  </a:gs>
                </a:gsLst>
                <a:path path="rect">
                  <a:fillToRect l="100000" b="100000"/>
                </a:path>
                <a:tileRect t="-100000" r="-100000"/>
              </a:gradFill>
              <a:ln>
                <a:noFill/>
              </a:ln>
              <a:effectLst/>
              <a:scene3d>
                <a:camera prst="orthographicFront"/>
                <a:lightRig rig="threePt" dir="t"/>
              </a:scene3d>
              <a:sp3d>
                <a:bevelT/>
              </a:sp3d>
              <a:extLst/>
            </p:spPr>
            <p:txBody>
              <a:bodyPr wrap="none" anchor="ctr"/>
              <a:lstStyle/>
              <a:p>
                <a:pPr>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a typeface="Times New Roman" pitchFamily="18" charset="0"/>
                  <a:cs typeface="Arial" charset="0"/>
                </a:endParaRPr>
              </a:p>
            </p:txBody>
          </p:sp>
        </p:grpSp>
      </p:grpSp>
      <p:pic>
        <p:nvPicPr>
          <p:cNvPr id="24578"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2009">
            <a:off x="4996543" y="4993234"/>
            <a:ext cx="1126655" cy="138456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WordArt 45"/>
          <p:cNvSpPr>
            <a:spLocks noChangeArrowheads="1" noChangeShapeType="1" noTextEdit="1"/>
          </p:cNvSpPr>
          <p:nvPr/>
        </p:nvSpPr>
        <p:spPr bwMode="auto">
          <a:xfrm>
            <a:off x="838200" y="1956393"/>
            <a:ext cx="2209800"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32056"/>
              </a:avLst>
            </a:prstTxWarp>
          </a:bodyPr>
          <a:lstStyle/>
          <a:p>
            <a:pPr algn="ctr"/>
            <a:r>
              <a:rPr lang="en-US" sz="3600" kern="10" dirty="0">
                <a:ln>
                  <a:solidFill>
                    <a:schemeClr val="bg1"/>
                  </a:solidFill>
                </a:ln>
                <a:gradFill rotWithShape="1">
                  <a:gsLst>
                    <a:gs pos="0">
                      <a:srgbClr val="00FFFF"/>
                    </a:gs>
                    <a:gs pos="100000">
                      <a:srgbClr val="00FF00"/>
                    </a:gs>
                  </a:gsLst>
                  <a:lin ang="0" scaled="1"/>
                </a:gradFill>
                <a:effectLst>
                  <a:outerShdw dist="53882" dir="2700000" algn="ctr" rotWithShape="0">
                    <a:schemeClr val="tx2">
                      <a:alpha val="79999"/>
                    </a:schemeClr>
                  </a:outerShdw>
                </a:effectLst>
                <a:latin typeface="Impact"/>
              </a:rPr>
              <a:t>Economy</a:t>
            </a:r>
          </a:p>
        </p:txBody>
      </p:sp>
      <p:sp>
        <p:nvSpPr>
          <p:cNvPr id="26" name="WordArt 47"/>
          <p:cNvSpPr>
            <a:spLocks noChangeArrowheads="1" noChangeShapeType="1" noTextEdit="1"/>
          </p:cNvSpPr>
          <p:nvPr/>
        </p:nvSpPr>
        <p:spPr bwMode="auto">
          <a:xfrm>
            <a:off x="3827293" y="1828800"/>
            <a:ext cx="2112478"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32056"/>
              </a:avLst>
            </a:prstTxWarp>
          </a:bodyPr>
          <a:lstStyle/>
          <a:p>
            <a:pPr algn="ctr"/>
            <a:r>
              <a:rPr lang="en-US" sz="3600" kern="10" dirty="0">
                <a:ln>
                  <a:solidFill>
                    <a:schemeClr val="bg2"/>
                  </a:solidFill>
                </a:ln>
                <a:solidFill>
                  <a:srgbClr val="FFC000"/>
                </a:solidFill>
                <a:effectLst>
                  <a:outerShdw dist="53882" dir="2700000" algn="ctr" rotWithShape="0">
                    <a:schemeClr val="tx2">
                      <a:alpha val="79999"/>
                    </a:schemeClr>
                  </a:outerShdw>
                </a:effectLst>
                <a:latin typeface="Impact"/>
              </a:rPr>
              <a:t>Efficiency</a:t>
            </a:r>
          </a:p>
        </p:txBody>
      </p:sp>
      <p:sp>
        <p:nvSpPr>
          <p:cNvPr id="27" name="WordArt 46"/>
          <p:cNvSpPr>
            <a:spLocks noChangeArrowheads="1" noChangeShapeType="1" noTextEdit="1"/>
          </p:cNvSpPr>
          <p:nvPr/>
        </p:nvSpPr>
        <p:spPr bwMode="auto">
          <a:xfrm>
            <a:off x="6651171" y="1691925"/>
            <a:ext cx="2209800"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32056"/>
              </a:avLst>
            </a:prstTxWarp>
          </a:bodyPr>
          <a:lstStyle/>
          <a:p>
            <a:pPr algn="ctr"/>
            <a:r>
              <a:rPr lang="en-US" sz="3600" kern="10" dirty="0">
                <a:ln>
                  <a:solidFill>
                    <a:schemeClr val="bg2"/>
                  </a:solidFill>
                </a:ln>
                <a:gradFill rotWithShape="1">
                  <a:gsLst>
                    <a:gs pos="0">
                      <a:srgbClr val="FFFF00"/>
                    </a:gs>
                    <a:gs pos="100000">
                      <a:srgbClr val="FFCC00"/>
                    </a:gs>
                  </a:gsLst>
                  <a:lin ang="0" scaled="1"/>
                </a:gradFill>
                <a:effectLst>
                  <a:outerShdw dist="53882" dir="2700000" algn="ctr" rotWithShape="0">
                    <a:schemeClr val="tx2">
                      <a:alpha val="79999"/>
                    </a:schemeClr>
                  </a:outerShdw>
                </a:effectLst>
                <a:latin typeface="Impact"/>
              </a:rPr>
              <a:t>Effectiveness</a:t>
            </a:r>
          </a:p>
        </p:txBody>
      </p:sp>
      <p:pic>
        <p:nvPicPr>
          <p:cNvPr id="2560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47521">
            <a:off x="170893" y="5265303"/>
            <a:ext cx="1938311" cy="106343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3"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59117">
            <a:off x="2398319" y="5141668"/>
            <a:ext cx="1864181" cy="126980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4"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30054" y="4997884"/>
            <a:ext cx="2200274" cy="132496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Rectangle 23"/>
          <p:cNvSpPr/>
          <p:nvPr/>
        </p:nvSpPr>
        <p:spPr>
          <a:xfrm>
            <a:off x="1" y="457200"/>
            <a:ext cx="9143999" cy="892552"/>
          </a:xfrm>
          <a:prstGeom prst="rect">
            <a:avLst/>
          </a:prstGeom>
        </p:spPr>
        <p:txBody>
          <a:bodyPr wrap="square">
            <a:spAutoFit/>
          </a:bodyPr>
          <a:lstStyle/>
          <a:p>
            <a:pPr algn="ctr"/>
            <a:r>
              <a:rPr lang="en-US" sz="2600" b="1" dirty="0" smtClean="0">
                <a:effectLst>
                  <a:outerShdw blurRad="38100" dist="38100" dir="2700000" algn="tl">
                    <a:srgbClr val="000000">
                      <a:alpha val="43137"/>
                    </a:srgbClr>
                  </a:outerShdw>
                </a:effectLst>
              </a:rPr>
              <a:t>OFM Improves Monitoring and Evaluating</a:t>
            </a:r>
          </a:p>
          <a:p>
            <a:pPr algn="ctr"/>
            <a:r>
              <a:rPr lang="en-US" sz="2600" b="1" dirty="0" smtClean="0">
                <a:effectLst>
                  <a:outerShdw blurRad="38100" dist="38100" dir="2700000" algn="tl">
                    <a:srgbClr val="000000">
                      <a:alpha val="43137"/>
                    </a:srgbClr>
                  </a:outerShdw>
                </a:effectLst>
              </a:rPr>
              <a:t>the R&amp;VS Program</a:t>
            </a:r>
            <a:endParaRPr lang="en-US" sz="2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83235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0" name="Straight Connector 59"/>
          <p:cNvCxnSpPr/>
          <p:nvPr/>
        </p:nvCxnSpPr>
        <p:spPr>
          <a:xfrm>
            <a:off x="15240" y="86868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59" name="Rectangle 58"/>
          <p:cNvSpPr/>
          <p:nvPr/>
        </p:nvSpPr>
        <p:spPr>
          <a:xfrm>
            <a:off x="1" y="0"/>
            <a:ext cx="9144000" cy="828676"/>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4642" name="Text Box 2"/>
          <p:cNvSpPr txBox="1">
            <a:spLocks noChangeArrowheads="1"/>
          </p:cNvSpPr>
          <p:nvPr/>
        </p:nvSpPr>
        <p:spPr bwMode="auto">
          <a:xfrm>
            <a:off x="3124200" y="83120"/>
            <a:ext cx="2819400" cy="676275"/>
          </a:xfrm>
          <a:prstGeom prst="rect">
            <a:avLst/>
          </a:prstGeom>
          <a:gradFill rotWithShape="1">
            <a:gsLst>
              <a:gs pos="0">
                <a:srgbClr val="FFEFD1"/>
              </a:gs>
              <a:gs pos="64999">
                <a:srgbClr val="F0EBD5"/>
              </a:gs>
              <a:gs pos="100000">
                <a:srgbClr val="D1C39F"/>
              </a:gs>
            </a:gsLst>
            <a:path path="shape">
              <a:fillToRect l="50000" t="50000" r="50000" b="50000"/>
            </a:path>
          </a:gradFill>
          <a:ln w="9525">
            <a:noFill/>
            <a:miter lim="800000"/>
            <a:headEnd/>
            <a:tailEnd/>
          </a:ln>
          <a:effectLst>
            <a:outerShdw dist="35921" dir="2700000" algn="ctr" rotWithShape="0">
              <a:srgbClr val="996633">
                <a:alpha val="50000"/>
              </a:srgbClr>
            </a:outerShdw>
          </a:effectLst>
        </p:spPr>
        <p:txBody>
          <a:bodyPr>
            <a:spAutoFit/>
          </a:bodyPr>
          <a:lstStyle/>
          <a:p>
            <a:pPr algn="ctr" fontAlgn="base">
              <a:lnSpc>
                <a:spcPct val="80000"/>
              </a:lnSpc>
              <a:spcBef>
                <a:spcPct val="50000"/>
              </a:spcBef>
              <a:spcAft>
                <a:spcPct val="0"/>
              </a:spcAft>
              <a:defRPr/>
            </a:pPr>
            <a:r>
              <a:rPr lang="en-US" sz="2400" b="1" dirty="0">
                <a:solidFill>
                  <a:srgbClr val="663300"/>
                </a:solidFill>
              </a:rPr>
              <a:t>MANAGING FOR ELK</a:t>
            </a:r>
            <a:r>
              <a:rPr lang="en-US" b="1" dirty="0">
                <a:solidFill>
                  <a:srgbClr val="000000"/>
                </a:solidFill>
              </a:rPr>
              <a:t> </a:t>
            </a:r>
            <a:endParaRPr lang="en-US" dirty="0">
              <a:solidFill>
                <a:srgbClr val="800000"/>
              </a:solidFill>
            </a:endParaRPr>
          </a:p>
        </p:txBody>
      </p:sp>
      <p:grpSp>
        <p:nvGrpSpPr>
          <p:cNvPr id="101379" name="Group 3"/>
          <p:cNvGrpSpPr>
            <a:grpSpLocks/>
          </p:cNvGrpSpPr>
          <p:nvPr/>
        </p:nvGrpSpPr>
        <p:grpSpPr bwMode="auto">
          <a:xfrm>
            <a:off x="4709822" y="1444150"/>
            <a:ext cx="2057400" cy="1676400"/>
            <a:chOff x="2880" y="1237"/>
            <a:chExt cx="1296" cy="1056"/>
          </a:xfrm>
        </p:grpSpPr>
        <p:sp>
          <p:nvSpPr>
            <p:cNvPr id="101433" name="Text Box 4"/>
            <p:cNvSpPr txBox="1">
              <a:spLocks noChangeArrowheads="1"/>
            </p:cNvSpPr>
            <p:nvPr/>
          </p:nvSpPr>
          <p:spPr bwMode="auto">
            <a:xfrm>
              <a:off x="2880" y="1237"/>
              <a:ext cx="1296" cy="192"/>
            </a:xfrm>
            <a:prstGeom prst="rect">
              <a:avLst/>
            </a:prstGeom>
            <a:gradFill rotWithShape="1">
              <a:gsLst>
                <a:gs pos="0">
                  <a:srgbClr val="FF6600">
                    <a:alpha val="68999"/>
                  </a:srgbClr>
                </a:gs>
                <a:gs pos="100000">
                  <a:srgbClr val="FFE4C9"/>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50000"/>
                </a:spcBef>
                <a:spcAft>
                  <a:spcPct val="0"/>
                </a:spcAft>
              </a:pPr>
              <a:r>
                <a:rPr lang="en-US" altLang="en-US" smtClean="0">
                  <a:solidFill>
                    <a:srgbClr val="000000"/>
                  </a:solidFill>
                  <a:latin typeface="Arial" charset="0"/>
                </a:rPr>
                <a:t>Initial Output - Elk</a:t>
              </a:r>
              <a:endParaRPr lang="en-US" altLang="en-US" sz="1600" smtClean="0">
                <a:solidFill>
                  <a:srgbClr val="000000"/>
                </a:solidFill>
                <a:latin typeface="Arial" charset="0"/>
              </a:endParaRPr>
            </a:p>
          </p:txBody>
        </p:sp>
        <p:pic>
          <p:nvPicPr>
            <p:cNvPr id="101434" name="Picture 5" descr="Herd of el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0" y="1440"/>
              <a:ext cx="1296" cy="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1380" name="Group 6"/>
          <p:cNvGrpSpPr>
            <a:grpSpLocks/>
          </p:cNvGrpSpPr>
          <p:nvPr/>
        </p:nvGrpSpPr>
        <p:grpSpPr bwMode="auto">
          <a:xfrm>
            <a:off x="6934200" y="5334000"/>
            <a:ext cx="2057400" cy="1371600"/>
            <a:chOff x="4032" y="2064"/>
            <a:chExt cx="1344" cy="1020"/>
          </a:xfrm>
        </p:grpSpPr>
        <p:sp>
          <p:nvSpPr>
            <p:cNvPr id="101431" name="Text Box 7"/>
            <p:cNvSpPr txBox="1">
              <a:spLocks noChangeArrowheads="1"/>
            </p:cNvSpPr>
            <p:nvPr/>
          </p:nvSpPr>
          <p:spPr bwMode="auto">
            <a:xfrm>
              <a:off x="4032" y="2064"/>
              <a:ext cx="1344" cy="211"/>
            </a:xfrm>
            <a:prstGeom prst="rect">
              <a:avLst/>
            </a:prstGeom>
            <a:gradFill rotWithShape="1">
              <a:gsLst>
                <a:gs pos="0">
                  <a:srgbClr val="FFFA00">
                    <a:alpha val="56000"/>
                  </a:srgbClr>
                </a:gs>
                <a:gs pos="100000">
                  <a:srgbClr val="FFFFE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defRPr sz="1400" b="1">
                  <a:solidFill>
                    <a:srgbClr val="FFFF00"/>
                  </a:solidFill>
                  <a:latin typeface="Comic Sans MS" pitchFamily="66" charset="0"/>
                </a:defRPr>
              </a:lvl1pPr>
              <a:lvl2pPr marL="742950" indent="-285750" defTabSz="114300" eaLnBrk="0" hangingPunct="0">
                <a:defRPr sz="1400" b="1">
                  <a:solidFill>
                    <a:srgbClr val="FFFF00"/>
                  </a:solidFill>
                  <a:latin typeface="Comic Sans MS" pitchFamily="66" charset="0"/>
                </a:defRPr>
              </a:lvl2pPr>
              <a:lvl3pPr marL="1143000" indent="-228600" defTabSz="114300" eaLnBrk="0" hangingPunct="0">
                <a:defRPr sz="1400" b="1">
                  <a:solidFill>
                    <a:srgbClr val="FFFF00"/>
                  </a:solidFill>
                  <a:latin typeface="Comic Sans MS" pitchFamily="66" charset="0"/>
                </a:defRPr>
              </a:lvl3pPr>
              <a:lvl4pPr marL="1600200" indent="-228600" defTabSz="114300" eaLnBrk="0" hangingPunct="0">
                <a:defRPr sz="1400" b="1">
                  <a:solidFill>
                    <a:srgbClr val="FFFF00"/>
                  </a:solidFill>
                  <a:latin typeface="Comic Sans MS" pitchFamily="66" charset="0"/>
                </a:defRPr>
              </a:lvl4pPr>
              <a:lvl5pPr marL="2057400" indent="-228600" defTabSz="114300" eaLnBrk="0" hangingPunct="0">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lnSpc>
                  <a:spcPct val="90000"/>
                </a:lnSpc>
                <a:spcBef>
                  <a:spcPct val="50000"/>
                </a:spcBef>
                <a:spcAft>
                  <a:spcPct val="0"/>
                </a:spcAft>
              </a:pPr>
              <a:r>
                <a:rPr lang="en-US" altLang="en-US" smtClean="0">
                  <a:solidFill>
                    <a:srgbClr val="000000"/>
                  </a:solidFill>
                  <a:latin typeface="Arial" charset="0"/>
                </a:rPr>
                <a:t>Economic Benefits</a:t>
              </a:r>
              <a:endParaRPr lang="en-US" altLang="en-US" sz="1200" smtClean="0">
                <a:solidFill>
                  <a:srgbClr val="000000"/>
                </a:solidFill>
                <a:latin typeface="Arial" charset="0"/>
              </a:endParaRPr>
            </a:p>
          </p:txBody>
        </p:sp>
        <p:pic>
          <p:nvPicPr>
            <p:cNvPr id="101432" name="Picture 8" descr="elkfe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2" y="2256"/>
              <a:ext cx="1344" cy="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1381" name="Group 9"/>
          <p:cNvGrpSpPr>
            <a:grpSpLocks/>
          </p:cNvGrpSpPr>
          <p:nvPr/>
        </p:nvGrpSpPr>
        <p:grpSpPr bwMode="auto">
          <a:xfrm>
            <a:off x="152400" y="5334000"/>
            <a:ext cx="1981200" cy="1371600"/>
            <a:chOff x="96" y="3312"/>
            <a:chExt cx="1298" cy="912"/>
          </a:xfrm>
        </p:grpSpPr>
        <p:sp>
          <p:nvSpPr>
            <p:cNvPr id="101429" name="Text Box 10"/>
            <p:cNvSpPr txBox="1">
              <a:spLocks noChangeArrowheads="1"/>
            </p:cNvSpPr>
            <p:nvPr/>
          </p:nvSpPr>
          <p:spPr bwMode="auto">
            <a:xfrm>
              <a:off x="96" y="3312"/>
              <a:ext cx="1296" cy="203"/>
            </a:xfrm>
            <a:prstGeom prst="rect">
              <a:avLst/>
            </a:prstGeom>
            <a:gradFill rotWithShape="1">
              <a:gsLst>
                <a:gs pos="0">
                  <a:srgbClr val="4791FF"/>
                </a:gs>
                <a:gs pos="100000">
                  <a:srgbClr val="3399FF">
                    <a:alpha val="10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233363" eaLnBrk="0" hangingPunct="0">
                <a:tabLst>
                  <a:tab pos="115888" algn="l"/>
                </a:tabLst>
                <a:defRPr sz="1400" b="1">
                  <a:solidFill>
                    <a:srgbClr val="FFFF00"/>
                  </a:solidFill>
                  <a:latin typeface="Comic Sans MS" pitchFamily="66" charset="0"/>
                </a:defRPr>
              </a:lvl1pPr>
              <a:lvl2pPr marL="742950" indent="-285750" defTabSz="233363" eaLnBrk="0" hangingPunct="0">
                <a:tabLst>
                  <a:tab pos="115888" algn="l"/>
                </a:tabLst>
                <a:defRPr sz="1400" b="1">
                  <a:solidFill>
                    <a:srgbClr val="FFFF00"/>
                  </a:solidFill>
                  <a:latin typeface="Comic Sans MS" pitchFamily="66" charset="0"/>
                </a:defRPr>
              </a:lvl2pPr>
              <a:lvl3pPr marL="1143000" indent="-228600" defTabSz="233363" eaLnBrk="0" hangingPunct="0">
                <a:tabLst>
                  <a:tab pos="115888" algn="l"/>
                </a:tabLst>
                <a:defRPr sz="1400" b="1">
                  <a:solidFill>
                    <a:srgbClr val="FFFF00"/>
                  </a:solidFill>
                  <a:latin typeface="Comic Sans MS" pitchFamily="66" charset="0"/>
                </a:defRPr>
              </a:lvl3pPr>
              <a:lvl4pPr marL="1600200" indent="-228600" defTabSz="233363" eaLnBrk="0" hangingPunct="0">
                <a:tabLst>
                  <a:tab pos="115888" algn="l"/>
                </a:tabLst>
                <a:defRPr sz="1400" b="1">
                  <a:solidFill>
                    <a:srgbClr val="FFFF00"/>
                  </a:solidFill>
                  <a:latin typeface="Comic Sans MS" pitchFamily="66" charset="0"/>
                </a:defRPr>
              </a:lvl4pPr>
              <a:lvl5pPr marL="2057400" indent="-228600" defTabSz="233363" eaLnBrk="0" hangingPunct="0">
                <a:tabLst>
                  <a:tab pos="115888" algn="l"/>
                </a:tabLst>
                <a:defRPr sz="1400" b="1">
                  <a:solidFill>
                    <a:srgbClr val="FFFF00"/>
                  </a:solidFill>
                  <a:latin typeface="Comic Sans MS" pitchFamily="66" charset="0"/>
                </a:defRPr>
              </a:lvl5pPr>
              <a:lvl6pPr marL="25146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6pPr>
              <a:lvl7pPr marL="29718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7pPr>
              <a:lvl8pPr marL="34290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8pPr>
              <a:lvl9pPr marL="38862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9pPr>
            </a:lstStyle>
            <a:p>
              <a:pPr eaLnBrk="1" fontAlgn="base" hangingPunct="1">
                <a:spcBef>
                  <a:spcPct val="50000"/>
                </a:spcBef>
                <a:spcAft>
                  <a:spcPct val="0"/>
                </a:spcAft>
              </a:pPr>
              <a:r>
                <a:rPr lang="en-US" altLang="en-US" smtClean="0">
                  <a:solidFill>
                    <a:srgbClr val="000000"/>
                  </a:solidFill>
                  <a:latin typeface="Arial" charset="0"/>
                </a:rPr>
                <a:t>Monitoring </a:t>
              </a:r>
            </a:p>
          </p:txBody>
        </p:sp>
        <p:pic>
          <p:nvPicPr>
            <p:cNvPr id="101430" name="Picture 11" descr="Picture of a wildlife biologist monitoring a cow elk captured via net gun and helicopt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 y="3486"/>
              <a:ext cx="1298" cy="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1382" name="Group 12"/>
          <p:cNvGrpSpPr>
            <a:grpSpLocks/>
          </p:cNvGrpSpPr>
          <p:nvPr/>
        </p:nvGrpSpPr>
        <p:grpSpPr bwMode="auto">
          <a:xfrm>
            <a:off x="152400" y="1143000"/>
            <a:ext cx="1981200" cy="1219200"/>
            <a:chOff x="96" y="672"/>
            <a:chExt cx="1296" cy="864"/>
          </a:xfrm>
        </p:grpSpPr>
        <p:pic>
          <p:nvPicPr>
            <p:cNvPr id="101427" name="Picture 13" descr="driptorch2">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 y="836"/>
              <a:ext cx="1296" cy="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428" name="Text Box 14"/>
            <p:cNvSpPr txBox="1">
              <a:spLocks noChangeArrowheads="1"/>
            </p:cNvSpPr>
            <p:nvPr/>
          </p:nvSpPr>
          <p:spPr bwMode="auto">
            <a:xfrm>
              <a:off x="96" y="672"/>
              <a:ext cx="1296" cy="171"/>
            </a:xfrm>
            <a:prstGeom prst="rect">
              <a:avLst/>
            </a:prstGeom>
            <a:gradFill rotWithShape="1">
              <a:gsLst>
                <a:gs pos="0">
                  <a:srgbClr val="4791FF"/>
                </a:gs>
                <a:gs pos="100000">
                  <a:srgbClr val="3399FF">
                    <a:alpha val="10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233363" eaLnBrk="0" hangingPunct="0">
                <a:tabLst>
                  <a:tab pos="115888" algn="l"/>
                </a:tabLst>
                <a:defRPr sz="1400" b="1">
                  <a:solidFill>
                    <a:srgbClr val="FFFF00"/>
                  </a:solidFill>
                  <a:latin typeface="Comic Sans MS" pitchFamily="66" charset="0"/>
                </a:defRPr>
              </a:lvl1pPr>
              <a:lvl2pPr marL="742950" indent="-285750" defTabSz="233363" eaLnBrk="0" hangingPunct="0">
                <a:tabLst>
                  <a:tab pos="115888" algn="l"/>
                </a:tabLst>
                <a:defRPr sz="1400" b="1">
                  <a:solidFill>
                    <a:srgbClr val="FFFF00"/>
                  </a:solidFill>
                  <a:latin typeface="Comic Sans MS" pitchFamily="66" charset="0"/>
                </a:defRPr>
              </a:lvl2pPr>
              <a:lvl3pPr marL="1143000" indent="-228600" defTabSz="233363" eaLnBrk="0" hangingPunct="0">
                <a:tabLst>
                  <a:tab pos="115888" algn="l"/>
                </a:tabLst>
                <a:defRPr sz="1400" b="1">
                  <a:solidFill>
                    <a:srgbClr val="FFFF00"/>
                  </a:solidFill>
                  <a:latin typeface="Comic Sans MS" pitchFamily="66" charset="0"/>
                </a:defRPr>
              </a:lvl3pPr>
              <a:lvl4pPr marL="1600200" indent="-228600" defTabSz="233363" eaLnBrk="0" hangingPunct="0">
                <a:tabLst>
                  <a:tab pos="115888" algn="l"/>
                </a:tabLst>
                <a:defRPr sz="1400" b="1">
                  <a:solidFill>
                    <a:srgbClr val="FFFF00"/>
                  </a:solidFill>
                  <a:latin typeface="Comic Sans MS" pitchFamily="66" charset="0"/>
                </a:defRPr>
              </a:lvl4pPr>
              <a:lvl5pPr marL="2057400" indent="-228600" defTabSz="233363" eaLnBrk="0" hangingPunct="0">
                <a:tabLst>
                  <a:tab pos="115888" algn="l"/>
                </a:tabLst>
                <a:defRPr sz="1400" b="1">
                  <a:solidFill>
                    <a:srgbClr val="FFFF00"/>
                  </a:solidFill>
                  <a:latin typeface="Comic Sans MS" pitchFamily="66" charset="0"/>
                </a:defRPr>
              </a:lvl5pPr>
              <a:lvl6pPr marL="25146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6pPr>
              <a:lvl7pPr marL="29718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7pPr>
              <a:lvl8pPr marL="34290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8pPr>
              <a:lvl9pPr marL="38862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9pPr>
            </a:lstStyle>
            <a:p>
              <a:pPr eaLnBrk="1" fontAlgn="base" hangingPunct="1">
                <a:lnSpc>
                  <a:spcPct val="70000"/>
                </a:lnSpc>
                <a:spcBef>
                  <a:spcPct val="50000"/>
                </a:spcBef>
                <a:spcAft>
                  <a:spcPct val="0"/>
                </a:spcAft>
              </a:pPr>
              <a:r>
                <a:rPr lang="en-US" altLang="en-US" smtClean="0">
                  <a:solidFill>
                    <a:srgbClr val="000000"/>
                  </a:solidFill>
                  <a:latin typeface="Arial" charset="0"/>
                </a:rPr>
                <a:t>Management</a:t>
              </a:r>
              <a:endParaRPr lang="en-US" altLang="en-US" sz="1600" smtClean="0">
                <a:solidFill>
                  <a:srgbClr val="000000"/>
                </a:solidFill>
                <a:latin typeface="Arial" charset="0"/>
              </a:endParaRPr>
            </a:p>
          </p:txBody>
        </p:sp>
      </p:grpSp>
      <p:grpSp>
        <p:nvGrpSpPr>
          <p:cNvPr id="101383" name="Group 15"/>
          <p:cNvGrpSpPr>
            <a:grpSpLocks/>
          </p:cNvGrpSpPr>
          <p:nvPr/>
        </p:nvGrpSpPr>
        <p:grpSpPr bwMode="auto">
          <a:xfrm>
            <a:off x="2356803" y="3276600"/>
            <a:ext cx="2057400" cy="1524000"/>
            <a:chOff x="2928" y="1392"/>
            <a:chExt cx="1344" cy="1008"/>
          </a:xfrm>
        </p:grpSpPr>
        <p:pic>
          <p:nvPicPr>
            <p:cNvPr id="101425" name="Picture 16" descr="Sterling-forest-sig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28" y="1536"/>
              <a:ext cx="1341"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426" name="Text Box 17"/>
            <p:cNvSpPr txBox="1">
              <a:spLocks noChangeArrowheads="1"/>
            </p:cNvSpPr>
            <p:nvPr/>
          </p:nvSpPr>
          <p:spPr bwMode="auto">
            <a:xfrm>
              <a:off x="2928" y="1392"/>
              <a:ext cx="1344" cy="160"/>
            </a:xfrm>
            <a:prstGeom prst="rect">
              <a:avLst/>
            </a:prstGeom>
            <a:gradFill rotWithShape="1">
              <a:gsLst>
                <a:gs pos="0">
                  <a:srgbClr val="009900"/>
                </a:gs>
                <a:gs pos="100000">
                  <a:srgbClr val="00CC00">
                    <a:alpha val="998"/>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tabLst>
                  <a:tab pos="114300" algn="l"/>
                </a:tabLst>
                <a:defRPr sz="1400" b="1">
                  <a:solidFill>
                    <a:srgbClr val="FFFF00"/>
                  </a:solidFill>
                  <a:latin typeface="Comic Sans MS" pitchFamily="66" charset="0"/>
                </a:defRPr>
              </a:lvl1pPr>
              <a:lvl2pPr marL="742950" indent="-285750" defTabSz="114300" eaLnBrk="0" hangingPunct="0">
                <a:tabLst>
                  <a:tab pos="114300" algn="l"/>
                </a:tabLst>
                <a:defRPr sz="1400" b="1">
                  <a:solidFill>
                    <a:srgbClr val="FFFF00"/>
                  </a:solidFill>
                  <a:latin typeface="Comic Sans MS" pitchFamily="66" charset="0"/>
                </a:defRPr>
              </a:lvl2pPr>
              <a:lvl3pPr marL="1143000" indent="-228600" defTabSz="114300" eaLnBrk="0" hangingPunct="0">
                <a:tabLst>
                  <a:tab pos="114300" algn="l"/>
                </a:tabLst>
                <a:defRPr sz="1400" b="1">
                  <a:solidFill>
                    <a:srgbClr val="FFFF00"/>
                  </a:solidFill>
                  <a:latin typeface="Comic Sans MS" pitchFamily="66" charset="0"/>
                </a:defRPr>
              </a:lvl3pPr>
              <a:lvl4pPr marL="1600200" indent="-228600" defTabSz="114300" eaLnBrk="0" hangingPunct="0">
                <a:tabLst>
                  <a:tab pos="114300" algn="l"/>
                </a:tabLst>
                <a:defRPr sz="1400" b="1">
                  <a:solidFill>
                    <a:srgbClr val="FFFF00"/>
                  </a:solidFill>
                  <a:latin typeface="Comic Sans MS" pitchFamily="66" charset="0"/>
                </a:defRPr>
              </a:lvl4pPr>
              <a:lvl5pPr marL="2057400" indent="-228600" defTabSz="114300" eaLnBrk="0" hangingPunct="0">
                <a:tabLst>
                  <a:tab pos="114300" algn="l"/>
                </a:tabLst>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9pPr>
            </a:lstStyle>
            <a:p>
              <a:pPr eaLnBrk="1" fontAlgn="base" hangingPunct="1">
                <a:lnSpc>
                  <a:spcPct val="70000"/>
                </a:lnSpc>
                <a:spcBef>
                  <a:spcPct val="50000"/>
                </a:spcBef>
                <a:spcAft>
                  <a:spcPct val="0"/>
                </a:spcAft>
              </a:pPr>
              <a:r>
                <a:rPr lang="en-US" altLang="en-US" dirty="0" smtClean="0">
                  <a:solidFill>
                    <a:srgbClr val="000000"/>
                  </a:solidFill>
                  <a:latin typeface="Arial" charset="0"/>
                </a:rPr>
                <a:t>Social Allocations</a:t>
              </a:r>
              <a:endParaRPr lang="en-US" altLang="en-US" sz="1200" b="0" dirty="0" smtClean="0">
                <a:solidFill>
                  <a:srgbClr val="000000"/>
                </a:solidFill>
                <a:latin typeface="Arial" charset="0"/>
              </a:endParaRPr>
            </a:p>
          </p:txBody>
        </p:sp>
      </p:grpSp>
      <p:grpSp>
        <p:nvGrpSpPr>
          <p:cNvPr id="101384" name="Group 18"/>
          <p:cNvGrpSpPr>
            <a:grpSpLocks/>
          </p:cNvGrpSpPr>
          <p:nvPr/>
        </p:nvGrpSpPr>
        <p:grpSpPr bwMode="auto">
          <a:xfrm>
            <a:off x="2352211" y="4953000"/>
            <a:ext cx="2057400" cy="1524000"/>
            <a:chOff x="1488" y="3168"/>
            <a:chExt cx="1296" cy="991"/>
          </a:xfrm>
        </p:grpSpPr>
        <p:pic>
          <p:nvPicPr>
            <p:cNvPr id="101422" name="Picture 19" descr="sign-closed%20area"/>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88" y="3408"/>
              <a:ext cx="645" cy="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423" name="Picture 20" descr="fsroad1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12" y="3408"/>
              <a:ext cx="645" cy="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424" name="Text Box 21"/>
            <p:cNvSpPr txBox="1">
              <a:spLocks noChangeArrowheads="1"/>
            </p:cNvSpPr>
            <p:nvPr/>
          </p:nvSpPr>
          <p:spPr bwMode="auto">
            <a:xfrm>
              <a:off x="1488" y="3168"/>
              <a:ext cx="1296" cy="170"/>
            </a:xfrm>
            <a:prstGeom prst="rect">
              <a:avLst/>
            </a:prstGeom>
            <a:gradFill rotWithShape="1">
              <a:gsLst>
                <a:gs pos="0">
                  <a:srgbClr val="009900"/>
                </a:gs>
                <a:gs pos="100000">
                  <a:srgbClr val="00CC00">
                    <a:alpha val="998"/>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tabLst>
                  <a:tab pos="114300" algn="l"/>
                </a:tabLst>
                <a:defRPr sz="1400" b="1">
                  <a:solidFill>
                    <a:srgbClr val="FFFF00"/>
                  </a:solidFill>
                  <a:latin typeface="Comic Sans MS" pitchFamily="66" charset="0"/>
                </a:defRPr>
              </a:lvl1pPr>
              <a:lvl2pPr marL="742950" indent="-285750" defTabSz="114300" eaLnBrk="0" hangingPunct="0">
                <a:tabLst>
                  <a:tab pos="114300" algn="l"/>
                </a:tabLst>
                <a:defRPr sz="1400" b="1">
                  <a:solidFill>
                    <a:srgbClr val="FFFF00"/>
                  </a:solidFill>
                  <a:latin typeface="Comic Sans MS" pitchFamily="66" charset="0"/>
                </a:defRPr>
              </a:lvl2pPr>
              <a:lvl3pPr marL="1143000" indent="-228600" defTabSz="114300" eaLnBrk="0" hangingPunct="0">
                <a:tabLst>
                  <a:tab pos="114300" algn="l"/>
                </a:tabLst>
                <a:defRPr sz="1400" b="1">
                  <a:solidFill>
                    <a:srgbClr val="FFFF00"/>
                  </a:solidFill>
                  <a:latin typeface="Comic Sans MS" pitchFamily="66" charset="0"/>
                </a:defRPr>
              </a:lvl3pPr>
              <a:lvl4pPr marL="1600200" indent="-228600" defTabSz="114300" eaLnBrk="0" hangingPunct="0">
                <a:tabLst>
                  <a:tab pos="114300" algn="l"/>
                </a:tabLst>
                <a:defRPr sz="1400" b="1">
                  <a:solidFill>
                    <a:srgbClr val="FFFF00"/>
                  </a:solidFill>
                  <a:latin typeface="Comic Sans MS" pitchFamily="66" charset="0"/>
                </a:defRPr>
              </a:lvl4pPr>
              <a:lvl5pPr marL="2057400" indent="-228600" defTabSz="114300" eaLnBrk="0" hangingPunct="0">
                <a:tabLst>
                  <a:tab pos="114300" algn="l"/>
                </a:tabLst>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9pPr>
            </a:lstStyle>
            <a:p>
              <a:pPr eaLnBrk="1" fontAlgn="base" hangingPunct="1">
                <a:lnSpc>
                  <a:spcPct val="80000"/>
                </a:lnSpc>
                <a:spcBef>
                  <a:spcPct val="50000"/>
                </a:spcBef>
                <a:spcAft>
                  <a:spcPct val="0"/>
                </a:spcAft>
              </a:pPr>
              <a:r>
                <a:rPr lang="en-US" altLang="en-US" smtClean="0">
                  <a:solidFill>
                    <a:srgbClr val="000000"/>
                  </a:solidFill>
                  <a:latin typeface="Arial" charset="0"/>
                </a:rPr>
                <a:t>Operations</a:t>
              </a:r>
              <a:endParaRPr lang="en-US" altLang="en-US" sz="1200" b="0" smtClean="0">
                <a:solidFill>
                  <a:srgbClr val="000000"/>
                </a:solidFill>
                <a:latin typeface="Arial" charset="0"/>
              </a:endParaRPr>
            </a:p>
          </p:txBody>
        </p:sp>
      </p:grpSp>
      <p:grpSp>
        <p:nvGrpSpPr>
          <p:cNvPr id="101385" name="Group 22"/>
          <p:cNvGrpSpPr>
            <a:grpSpLocks/>
          </p:cNvGrpSpPr>
          <p:nvPr/>
        </p:nvGrpSpPr>
        <p:grpSpPr bwMode="auto">
          <a:xfrm>
            <a:off x="2341563" y="1530032"/>
            <a:ext cx="2057400" cy="1525588"/>
            <a:chOff x="1488" y="1104"/>
            <a:chExt cx="1296" cy="961"/>
          </a:xfrm>
        </p:grpSpPr>
        <p:pic>
          <p:nvPicPr>
            <p:cNvPr id="101420" name="Picture 23" descr="CO9168_pl"/>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488" y="1344"/>
              <a:ext cx="1296" cy="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421" name="Text Box 24"/>
            <p:cNvSpPr txBox="1">
              <a:spLocks noChangeArrowheads="1"/>
            </p:cNvSpPr>
            <p:nvPr/>
          </p:nvSpPr>
          <p:spPr bwMode="auto">
            <a:xfrm>
              <a:off x="1488" y="1104"/>
              <a:ext cx="1296" cy="246"/>
            </a:xfrm>
            <a:prstGeom prst="rect">
              <a:avLst/>
            </a:prstGeom>
            <a:gradFill rotWithShape="1">
              <a:gsLst>
                <a:gs pos="0">
                  <a:srgbClr val="009900"/>
                </a:gs>
                <a:gs pos="100000">
                  <a:srgbClr val="00CC00">
                    <a:alpha val="998"/>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tabLst>
                  <a:tab pos="114300" algn="l"/>
                </a:tabLst>
                <a:defRPr sz="1400" b="1">
                  <a:solidFill>
                    <a:srgbClr val="FFFF00"/>
                  </a:solidFill>
                  <a:latin typeface="Comic Sans MS" pitchFamily="66" charset="0"/>
                </a:defRPr>
              </a:lvl1pPr>
              <a:lvl2pPr marL="742950" indent="-285750" defTabSz="114300" eaLnBrk="0" hangingPunct="0">
                <a:tabLst>
                  <a:tab pos="114300" algn="l"/>
                </a:tabLst>
                <a:defRPr sz="1400" b="1">
                  <a:solidFill>
                    <a:srgbClr val="FFFF00"/>
                  </a:solidFill>
                  <a:latin typeface="Comic Sans MS" pitchFamily="66" charset="0"/>
                </a:defRPr>
              </a:lvl2pPr>
              <a:lvl3pPr marL="1143000" indent="-228600" defTabSz="114300" eaLnBrk="0" hangingPunct="0">
                <a:tabLst>
                  <a:tab pos="114300" algn="l"/>
                </a:tabLst>
                <a:defRPr sz="1400" b="1">
                  <a:solidFill>
                    <a:srgbClr val="FFFF00"/>
                  </a:solidFill>
                  <a:latin typeface="Comic Sans MS" pitchFamily="66" charset="0"/>
                </a:defRPr>
              </a:lvl3pPr>
              <a:lvl4pPr marL="1600200" indent="-228600" defTabSz="114300" eaLnBrk="0" hangingPunct="0">
                <a:tabLst>
                  <a:tab pos="114300" algn="l"/>
                </a:tabLst>
                <a:defRPr sz="1400" b="1">
                  <a:solidFill>
                    <a:srgbClr val="FFFF00"/>
                  </a:solidFill>
                  <a:latin typeface="Comic Sans MS" pitchFamily="66" charset="0"/>
                </a:defRPr>
              </a:lvl4pPr>
              <a:lvl5pPr marL="2057400" indent="-228600" defTabSz="114300" eaLnBrk="0" hangingPunct="0">
                <a:tabLst>
                  <a:tab pos="114300" algn="l"/>
                </a:tabLst>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tabLst>
                  <a:tab pos="114300" algn="l"/>
                </a:tabLst>
                <a:defRPr sz="1400" b="1">
                  <a:solidFill>
                    <a:srgbClr val="FFFF00"/>
                  </a:solidFill>
                  <a:latin typeface="Comic Sans MS" pitchFamily="66" charset="0"/>
                </a:defRPr>
              </a:lvl9pPr>
            </a:lstStyle>
            <a:p>
              <a:pPr eaLnBrk="1" fontAlgn="base" hangingPunct="1">
                <a:lnSpc>
                  <a:spcPct val="70000"/>
                </a:lnSpc>
                <a:spcBef>
                  <a:spcPct val="50000"/>
                </a:spcBef>
                <a:spcAft>
                  <a:spcPct val="0"/>
                </a:spcAft>
              </a:pPr>
              <a:r>
                <a:rPr lang="en-US" altLang="en-US" smtClean="0">
                  <a:solidFill>
                    <a:srgbClr val="000000"/>
                  </a:solidFill>
                  <a:latin typeface="Arial" charset="0"/>
                </a:rPr>
                <a:t>Physical Characteristics</a:t>
              </a:r>
              <a:endParaRPr lang="en-US" altLang="en-US" sz="1200" b="0" smtClean="0">
                <a:solidFill>
                  <a:srgbClr val="000000"/>
                </a:solidFill>
                <a:latin typeface="Arial" charset="0"/>
              </a:endParaRPr>
            </a:p>
          </p:txBody>
        </p:sp>
      </p:grpSp>
      <p:grpSp>
        <p:nvGrpSpPr>
          <p:cNvPr id="101386" name="Group 25"/>
          <p:cNvGrpSpPr>
            <a:grpSpLocks/>
          </p:cNvGrpSpPr>
          <p:nvPr/>
        </p:nvGrpSpPr>
        <p:grpSpPr bwMode="auto">
          <a:xfrm>
            <a:off x="6934200" y="2834640"/>
            <a:ext cx="2057400" cy="1295400"/>
            <a:chOff x="4704" y="2112"/>
            <a:chExt cx="1344" cy="859"/>
          </a:xfrm>
        </p:grpSpPr>
        <p:pic>
          <p:nvPicPr>
            <p:cNvPr id="101418" name="Picture 26" descr="NCBA-YD0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04" y="2304"/>
              <a:ext cx="1344" cy="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419" name="Text Box 27"/>
            <p:cNvSpPr txBox="1">
              <a:spLocks noChangeArrowheads="1"/>
            </p:cNvSpPr>
            <p:nvPr/>
          </p:nvSpPr>
          <p:spPr bwMode="auto">
            <a:xfrm>
              <a:off x="4704" y="2112"/>
              <a:ext cx="1344" cy="188"/>
            </a:xfrm>
            <a:prstGeom prst="rect">
              <a:avLst/>
            </a:prstGeom>
            <a:gradFill rotWithShape="1">
              <a:gsLst>
                <a:gs pos="0">
                  <a:srgbClr val="FFFA00">
                    <a:alpha val="56000"/>
                  </a:srgbClr>
                </a:gs>
                <a:gs pos="100000">
                  <a:srgbClr val="FFFFE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defRPr sz="1400" b="1">
                  <a:solidFill>
                    <a:srgbClr val="FFFF00"/>
                  </a:solidFill>
                  <a:latin typeface="Comic Sans MS" pitchFamily="66" charset="0"/>
                </a:defRPr>
              </a:lvl1pPr>
              <a:lvl2pPr marL="742950" indent="-285750" defTabSz="114300" eaLnBrk="0" hangingPunct="0">
                <a:defRPr sz="1400" b="1">
                  <a:solidFill>
                    <a:srgbClr val="FFFF00"/>
                  </a:solidFill>
                  <a:latin typeface="Comic Sans MS" pitchFamily="66" charset="0"/>
                </a:defRPr>
              </a:lvl2pPr>
              <a:lvl3pPr marL="1143000" indent="-228600" defTabSz="114300" eaLnBrk="0" hangingPunct="0">
                <a:defRPr sz="1400" b="1">
                  <a:solidFill>
                    <a:srgbClr val="FFFF00"/>
                  </a:solidFill>
                  <a:latin typeface="Comic Sans MS" pitchFamily="66" charset="0"/>
                </a:defRPr>
              </a:lvl3pPr>
              <a:lvl4pPr marL="1600200" indent="-228600" defTabSz="114300" eaLnBrk="0" hangingPunct="0">
                <a:defRPr sz="1400" b="1">
                  <a:solidFill>
                    <a:srgbClr val="FFFF00"/>
                  </a:solidFill>
                  <a:latin typeface="Comic Sans MS" pitchFamily="66" charset="0"/>
                </a:defRPr>
              </a:lvl4pPr>
              <a:lvl5pPr marL="2057400" indent="-228600" defTabSz="114300" eaLnBrk="0" hangingPunct="0">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lnSpc>
                  <a:spcPct val="90000"/>
                </a:lnSpc>
                <a:spcBef>
                  <a:spcPct val="50000"/>
                </a:spcBef>
                <a:spcAft>
                  <a:spcPct val="0"/>
                </a:spcAft>
              </a:pPr>
              <a:r>
                <a:rPr lang="en-US" altLang="en-US" smtClean="0">
                  <a:solidFill>
                    <a:srgbClr val="000000"/>
                  </a:solidFill>
                  <a:latin typeface="Arial" charset="0"/>
                </a:rPr>
                <a:t>Community Benefits</a:t>
              </a:r>
            </a:p>
          </p:txBody>
        </p:sp>
      </p:grpSp>
      <p:grpSp>
        <p:nvGrpSpPr>
          <p:cNvPr id="101387" name="Group 28"/>
          <p:cNvGrpSpPr>
            <a:grpSpLocks/>
          </p:cNvGrpSpPr>
          <p:nvPr/>
        </p:nvGrpSpPr>
        <p:grpSpPr bwMode="auto">
          <a:xfrm>
            <a:off x="6934200" y="1357685"/>
            <a:ext cx="2057400" cy="1371600"/>
            <a:chOff x="4368" y="672"/>
            <a:chExt cx="1296" cy="920"/>
          </a:xfrm>
        </p:grpSpPr>
        <p:sp>
          <p:nvSpPr>
            <p:cNvPr id="101416" name="Text Box 29"/>
            <p:cNvSpPr txBox="1">
              <a:spLocks noChangeArrowheads="1"/>
            </p:cNvSpPr>
            <p:nvPr/>
          </p:nvSpPr>
          <p:spPr bwMode="auto">
            <a:xfrm>
              <a:off x="4368" y="672"/>
              <a:ext cx="1296" cy="319"/>
            </a:xfrm>
            <a:prstGeom prst="rect">
              <a:avLst/>
            </a:prstGeom>
            <a:gradFill rotWithShape="1">
              <a:gsLst>
                <a:gs pos="0">
                  <a:srgbClr val="FFFA00">
                    <a:alpha val="56000"/>
                  </a:srgbClr>
                </a:gs>
                <a:gs pos="100000">
                  <a:srgbClr val="FFFFE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defRPr sz="1400" b="1">
                  <a:solidFill>
                    <a:srgbClr val="FFFF00"/>
                  </a:solidFill>
                  <a:latin typeface="Comic Sans MS" pitchFamily="66" charset="0"/>
                </a:defRPr>
              </a:lvl1pPr>
              <a:lvl2pPr marL="742950" indent="-285750" defTabSz="114300" eaLnBrk="0" hangingPunct="0">
                <a:defRPr sz="1400" b="1">
                  <a:solidFill>
                    <a:srgbClr val="FFFF00"/>
                  </a:solidFill>
                  <a:latin typeface="Comic Sans MS" pitchFamily="66" charset="0"/>
                </a:defRPr>
              </a:lvl2pPr>
              <a:lvl3pPr marL="1143000" indent="-228600" defTabSz="114300" eaLnBrk="0" hangingPunct="0">
                <a:defRPr sz="1400" b="1">
                  <a:solidFill>
                    <a:srgbClr val="FFFF00"/>
                  </a:solidFill>
                  <a:latin typeface="Comic Sans MS" pitchFamily="66" charset="0"/>
                </a:defRPr>
              </a:lvl3pPr>
              <a:lvl4pPr marL="1600200" indent="-228600" defTabSz="114300" eaLnBrk="0" hangingPunct="0">
                <a:defRPr sz="1400" b="1">
                  <a:solidFill>
                    <a:srgbClr val="FFFF00"/>
                  </a:solidFill>
                  <a:latin typeface="Comic Sans MS" pitchFamily="66" charset="0"/>
                </a:defRPr>
              </a:lvl4pPr>
              <a:lvl5pPr marL="2057400" indent="-228600" defTabSz="114300" eaLnBrk="0" hangingPunct="0">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lnSpc>
                  <a:spcPct val="90000"/>
                </a:lnSpc>
                <a:spcBef>
                  <a:spcPct val="0"/>
                </a:spcBef>
                <a:spcAft>
                  <a:spcPct val="0"/>
                </a:spcAft>
              </a:pPr>
              <a:r>
                <a:rPr lang="en-US" altLang="en-US" smtClean="0">
                  <a:solidFill>
                    <a:srgbClr val="000000"/>
                  </a:solidFill>
                  <a:latin typeface="Arial" charset="0"/>
                </a:rPr>
                <a:t>Personal Experiences &amp; Benefits</a:t>
              </a:r>
            </a:p>
          </p:txBody>
        </p:sp>
        <p:pic>
          <p:nvPicPr>
            <p:cNvPr id="101417" name="Picture 30" descr="tN_Viewers"/>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368" y="960"/>
              <a:ext cx="1296" cy="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1388" name="Group 31"/>
          <p:cNvGrpSpPr>
            <a:grpSpLocks/>
          </p:cNvGrpSpPr>
          <p:nvPr/>
        </p:nvGrpSpPr>
        <p:grpSpPr bwMode="auto">
          <a:xfrm>
            <a:off x="4648200" y="3657600"/>
            <a:ext cx="2057400" cy="1676400"/>
            <a:chOff x="2928" y="2208"/>
            <a:chExt cx="1296" cy="1200"/>
          </a:xfrm>
        </p:grpSpPr>
        <p:pic>
          <p:nvPicPr>
            <p:cNvPr id="101414" name="Picture 32" descr="boys-viewing-bull-elk-ynp_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928" y="2407"/>
              <a:ext cx="1296" cy="1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415" name="Text Box 33"/>
            <p:cNvSpPr txBox="1">
              <a:spLocks noChangeArrowheads="1"/>
            </p:cNvSpPr>
            <p:nvPr/>
          </p:nvSpPr>
          <p:spPr bwMode="auto">
            <a:xfrm>
              <a:off x="2928" y="2208"/>
              <a:ext cx="1296" cy="370"/>
            </a:xfrm>
            <a:prstGeom prst="rect">
              <a:avLst/>
            </a:prstGeom>
            <a:gradFill rotWithShape="1">
              <a:gsLst>
                <a:gs pos="0">
                  <a:srgbClr val="FF6600">
                    <a:alpha val="75998"/>
                  </a:srgbClr>
                </a:gs>
                <a:gs pos="100000">
                  <a:srgbClr val="FFE4C9"/>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spcBef>
                  <a:spcPct val="50000"/>
                </a:spcBef>
                <a:spcAft>
                  <a:spcPct val="0"/>
                </a:spcAft>
              </a:pPr>
              <a:r>
                <a:rPr lang="en-US" altLang="en-US" dirty="0" smtClean="0">
                  <a:solidFill>
                    <a:srgbClr val="000000"/>
                  </a:solidFill>
                  <a:latin typeface="Arial" charset="0"/>
                </a:rPr>
                <a:t>Recreation Opportunities</a:t>
              </a:r>
              <a:endParaRPr lang="en-US" altLang="en-US" sz="1600" dirty="0" smtClean="0">
                <a:solidFill>
                  <a:srgbClr val="000000"/>
                </a:solidFill>
                <a:latin typeface="Arial" charset="0"/>
              </a:endParaRPr>
            </a:p>
          </p:txBody>
        </p:sp>
      </p:grpSp>
      <p:grpSp>
        <p:nvGrpSpPr>
          <p:cNvPr id="101389" name="Group 34"/>
          <p:cNvGrpSpPr>
            <a:grpSpLocks/>
          </p:cNvGrpSpPr>
          <p:nvPr/>
        </p:nvGrpSpPr>
        <p:grpSpPr bwMode="auto">
          <a:xfrm>
            <a:off x="152400" y="3886200"/>
            <a:ext cx="1981200" cy="1371600"/>
            <a:chOff x="96" y="2304"/>
            <a:chExt cx="1296" cy="1008"/>
          </a:xfrm>
        </p:grpSpPr>
        <p:sp>
          <p:nvSpPr>
            <p:cNvPr id="101412" name="Text Box 35"/>
            <p:cNvSpPr txBox="1">
              <a:spLocks noChangeArrowheads="1"/>
            </p:cNvSpPr>
            <p:nvPr/>
          </p:nvSpPr>
          <p:spPr bwMode="auto">
            <a:xfrm>
              <a:off x="96" y="2304"/>
              <a:ext cx="1296" cy="224"/>
            </a:xfrm>
            <a:prstGeom prst="rect">
              <a:avLst/>
            </a:prstGeom>
            <a:gradFill rotWithShape="1">
              <a:gsLst>
                <a:gs pos="0">
                  <a:srgbClr val="4791FF"/>
                </a:gs>
                <a:gs pos="100000">
                  <a:srgbClr val="3399FF">
                    <a:alpha val="10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233363" eaLnBrk="0" hangingPunct="0">
                <a:tabLst>
                  <a:tab pos="115888" algn="l"/>
                </a:tabLst>
                <a:defRPr sz="1400" b="1">
                  <a:solidFill>
                    <a:srgbClr val="FFFF00"/>
                  </a:solidFill>
                  <a:latin typeface="Comic Sans MS" pitchFamily="66" charset="0"/>
                </a:defRPr>
              </a:lvl1pPr>
              <a:lvl2pPr marL="742950" indent="-285750" defTabSz="233363" eaLnBrk="0" hangingPunct="0">
                <a:tabLst>
                  <a:tab pos="115888" algn="l"/>
                </a:tabLst>
                <a:defRPr sz="1400" b="1">
                  <a:solidFill>
                    <a:srgbClr val="FFFF00"/>
                  </a:solidFill>
                  <a:latin typeface="Comic Sans MS" pitchFamily="66" charset="0"/>
                </a:defRPr>
              </a:lvl2pPr>
              <a:lvl3pPr marL="1143000" indent="-228600" defTabSz="233363" eaLnBrk="0" hangingPunct="0">
                <a:tabLst>
                  <a:tab pos="115888" algn="l"/>
                </a:tabLst>
                <a:defRPr sz="1400" b="1">
                  <a:solidFill>
                    <a:srgbClr val="FFFF00"/>
                  </a:solidFill>
                  <a:latin typeface="Comic Sans MS" pitchFamily="66" charset="0"/>
                </a:defRPr>
              </a:lvl3pPr>
              <a:lvl4pPr marL="1600200" indent="-228600" defTabSz="233363" eaLnBrk="0" hangingPunct="0">
                <a:tabLst>
                  <a:tab pos="115888" algn="l"/>
                </a:tabLst>
                <a:defRPr sz="1400" b="1">
                  <a:solidFill>
                    <a:srgbClr val="FFFF00"/>
                  </a:solidFill>
                  <a:latin typeface="Comic Sans MS" pitchFamily="66" charset="0"/>
                </a:defRPr>
              </a:lvl4pPr>
              <a:lvl5pPr marL="2057400" indent="-228600" defTabSz="233363" eaLnBrk="0" hangingPunct="0">
                <a:tabLst>
                  <a:tab pos="115888" algn="l"/>
                </a:tabLst>
                <a:defRPr sz="1400" b="1">
                  <a:solidFill>
                    <a:srgbClr val="FFFF00"/>
                  </a:solidFill>
                  <a:latin typeface="Comic Sans MS" pitchFamily="66" charset="0"/>
                </a:defRPr>
              </a:lvl5pPr>
              <a:lvl6pPr marL="25146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6pPr>
              <a:lvl7pPr marL="29718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7pPr>
              <a:lvl8pPr marL="34290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8pPr>
              <a:lvl9pPr marL="38862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9pPr>
            </a:lstStyle>
            <a:p>
              <a:pPr eaLnBrk="1" fontAlgn="base" hangingPunct="1">
                <a:spcBef>
                  <a:spcPct val="50000"/>
                </a:spcBef>
                <a:spcAft>
                  <a:spcPct val="0"/>
                </a:spcAft>
              </a:pPr>
              <a:r>
                <a:rPr lang="en-US" altLang="en-US" smtClean="0">
                  <a:solidFill>
                    <a:srgbClr val="000000"/>
                  </a:solidFill>
                  <a:latin typeface="Arial" charset="0"/>
                </a:rPr>
                <a:t>Marketing/Education</a:t>
              </a:r>
              <a:endParaRPr lang="en-US" altLang="en-US" sz="1600" smtClean="0">
                <a:solidFill>
                  <a:srgbClr val="000000"/>
                </a:solidFill>
                <a:latin typeface="Arial" charset="0"/>
              </a:endParaRPr>
            </a:p>
          </p:txBody>
        </p:sp>
        <p:pic>
          <p:nvPicPr>
            <p:cNvPr id="101413" name="Picture 36" descr="Cover Graphic"/>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6" y="2496"/>
              <a:ext cx="1296"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1390" name="Group 37"/>
          <p:cNvGrpSpPr>
            <a:grpSpLocks/>
          </p:cNvGrpSpPr>
          <p:nvPr/>
        </p:nvGrpSpPr>
        <p:grpSpPr bwMode="auto">
          <a:xfrm>
            <a:off x="6934200" y="4136484"/>
            <a:ext cx="2057400" cy="1121316"/>
            <a:chOff x="4368" y="2448"/>
            <a:chExt cx="1296" cy="816"/>
          </a:xfrm>
        </p:grpSpPr>
        <p:sp>
          <p:nvSpPr>
            <p:cNvPr id="101410" name="Text Box 38"/>
            <p:cNvSpPr txBox="1">
              <a:spLocks noChangeArrowheads="1"/>
            </p:cNvSpPr>
            <p:nvPr/>
          </p:nvSpPr>
          <p:spPr bwMode="auto">
            <a:xfrm>
              <a:off x="4368" y="2448"/>
              <a:ext cx="1296" cy="300"/>
            </a:xfrm>
            <a:prstGeom prst="rect">
              <a:avLst/>
            </a:prstGeom>
            <a:gradFill rotWithShape="1">
              <a:gsLst>
                <a:gs pos="0">
                  <a:srgbClr val="FFFA00">
                    <a:alpha val="56000"/>
                  </a:srgbClr>
                </a:gs>
                <a:gs pos="100000">
                  <a:srgbClr val="FFFFE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4300" eaLnBrk="0" hangingPunct="0">
                <a:defRPr sz="1400" b="1">
                  <a:solidFill>
                    <a:srgbClr val="FFFF00"/>
                  </a:solidFill>
                  <a:latin typeface="Comic Sans MS" pitchFamily="66" charset="0"/>
                </a:defRPr>
              </a:lvl1pPr>
              <a:lvl2pPr marL="742950" indent="-285750" defTabSz="114300" eaLnBrk="0" hangingPunct="0">
                <a:defRPr sz="1400" b="1">
                  <a:solidFill>
                    <a:srgbClr val="FFFF00"/>
                  </a:solidFill>
                  <a:latin typeface="Comic Sans MS" pitchFamily="66" charset="0"/>
                </a:defRPr>
              </a:lvl2pPr>
              <a:lvl3pPr marL="1143000" indent="-228600" defTabSz="114300" eaLnBrk="0" hangingPunct="0">
                <a:defRPr sz="1400" b="1">
                  <a:solidFill>
                    <a:srgbClr val="FFFF00"/>
                  </a:solidFill>
                  <a:latin typeface="Comic Sans MS" pitchFamily="66" charset="0"/>
                </a:defRPr>
              </a:lvl3pPr>
              <a:lvl4pPr marL="1600200" indent="-228600" defTabSz="114300" eaLnBrk="0" hangingPunct="0">
                <a:defRPr sz="1400" b="1">
                  <a:solidFill>
                    <a:srgbClr val="FFFF00"/>
                  </a:solidFill>
                  <a:latin typeface="Comic Sans MS" pitchFamily="66" charset="0"/>
                </a:defRPr>
              </a:lvl4pPr>
              <a:lvl5pPr marL="2057400" indent="-228600" defTabSz="114300" eaLnBrk="0" hangingPunct="0">
                <a:defRPr sz="1400" b="1">
                  <a:solidFill>
                    <a:srgbClr val="FFFF00"/>
                  </a:solidFill>
                  <a:latin typeface="Comic Sans MS" pitchFamily="66" charset="0"/>
                </a:defRPr>
              </a:lvl5pPr>
              <a:lvl6pPr marL="25146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defTabSz="114300" eaLnBrk="0" fontAlgn="base" hangingPunct="0">
                <a:lnSpc>
                  <a:spcPct val="140000"/>
                </a:lnSpc>
                <a:spcBef>
                  <a:spcPct val="0"/>
                </a:spcBef>
                <a:spcAft>
                  <a:spcPct val="0"/>
                </a:spcAft>
                <a:defRPr sz="1400" b="1">
                  <a:solidFill>
                    <a:srgbClr val="FFFF00"/>
                  </a:solidFill>
                  <a:latin typeface="Comic Sans MS" pitchFamily="66" charset="0"/>
                </a:defRPr>
              </a:lvl9pPr>
            </a:lstStyle>
            <a:p>
              <a:pPr eaLnBrk="1" fontAlgn="base" hangingPunct="1">
                <a:lnSpc>
                  <a:spcPct val="90000"/>
                </a:lnSpc>
                <a:spcBef>
                  <a:spcPct val="50000"/>
                </a:spcBef>
                <a:spcAft>
                  <a:spcPct val="0"/>
                </a:spcAft>
              </a:pPr>
              <a:r>
                <a:rPr lang="en-US" altLang="en-US" smtClean="0">
                  <a:solidFill>
                    <a:srgbClr val="000000"/>
                  </a:solidFill>
                  <a:latin typeface="Arial" charset="0"/>
                </a:rPr>
                <a:t>Environmental Benefits</a:t>
              </a:r>
            </a:p>
          </p:txBody>
        </p:sp>
        <p:pic>
          <p:nvPicPr>
            <p:cNvPr id="101411" name="Picture 39" descr="wildlifeelk"/>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368" y="2731"/>
              <a:ext cx="1296"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24685" name="AutoShape 45"/>
          <p:cNvSpPr>
            <a:spLocks noChangeArrowheads="1"/>
          </p:cNvSpPr>
          <p:nvPr/>
        </p:nvSpPr>
        <p:spPr bwMode="auto">
          <a:xfrm rot="741909">
            <a:off x="1475328" y="752273"/>
            <a:ext cx="1417739" cy="1012674"/>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solidFill>
              <a:schemeClr val="bg1"/>
            </a:solidFill>
            <a:miter lim="800000"/>
            <a:headEnd/>
            <a:tailEnd/>
          </a:ln>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01409" name="WordArt 46"/>
          <p:cNvSpPr>
            <a:spLocks noChangeArrowheads="1" noChangeShapeType="1" noTextEdit="1"/>
          </p:cNvSpPr>
          <p:nvPr/>
        </p:nvSpPr>
        <p:spPr bwMode="auto">
          <a:xfrm rot="1549429">
            <a:off x="1978467" y="864685"/>
            <a:ext cx="766763" cy="277571"/>
          </a:xfrm>
          <a:prstGeom prst="rect">
            <a:avLst/>
          </a:prstGeom>
        </p:spPr>
        <p:txBody>
          <a:bodyPr wrap="none" fromWordArt="1">
            <a:prstTxWarp prst="textDeflateBottom">
              <a:avLst>
                <a:gd name="adj" fmla="val 53125"/>
              </a:avLst>
            </a:prstTxWarp>
          </a:bodyPr>
          <a:lstStyle/>
          <a:p>
            <a:pPr algn="ctr" fontAlgn="base">
              <a:lnSpc>
                <a:spcPct val="140000"/>
              </a:lnSpc>
              <a:spcBef>
                <a:spcPct val="0"/>
              </a:spcBef>
              <a:spcAft>
                <a:spcPct val="0"/>
              </a:spcAft>
            </a:pPr>
            <a:r>
              <a:rPr lang="en-US" sz="3600" b="1" kern="10" dirty="0" smtClean="0">
                <a:ln w="9525">
                  <a:solidFill>
                    <a:srgbClr val="FFFFFF"/>
                  </a:solidFill>
                  <a:round/>
                  <a:headEnd/>
                  <a:tailEnd/>
                </a:ln>
                <a:solidFill>
                  <a:srgbClr val="FFFFFF"/>
                </a:solidFill>
                <a:cs typeface="Arial"/>
              </a:rPr>
              <a:t>Interact  with</a:t>
            </a:r>
          </a:p>
        </p:txBody>
      </p:sp>
      <p:sp>
        <p:nvSpPr>
          <p:cNvPr id="624688" name="AutoShape 48"/>
          <p:cNvSpPr>
            <a:spLocks noChangeArrowheads="1"/>
          </p:cNvSpPr>
          <p:nvPr/>
        </p:nvSpPr>
        <p:spPr bwMode="auto">
          <a:xfrm rot="1864481" flipV="1">
            <a:off x="3976321" y="2414697"/>
            <a:ext cx="1431497" cy="1068261"/>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solidFill>
              <a:schemeClr val="bg1"/>
            </a:solidFill>
            <a:miter lim="800000"/>
            <a:headEnd/>
            <a:tailEnd/>
          </a:ln>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01407" name="WordArt 49"/>
          <p:cNvSpPr>
            <a:spLocks noChangeArrowheads="1" noChangeShapeType="1" noTextEdit="1"/>
          </p:cNvSpPr>
          <p:nvPr/>
        </p:nvSpPr>
        <p:spPr bwMode="auto">
          <a:xfrm rot="1707378">
            <a:off x="4144437" y="2781396"/>
            <a:ext cx="950935" cy="603051"/>
          </a:xfrm>
          <a:prstGeom prst="rect">
            <a:avLst/>
          </a:prstGeom>
        </p:spPr>
        <p:txBody>
          <a:bodyPr spcFirstLastPara="1" wrap="none" fromWordArt="1">
            <a:prstTxWarp prst="textArchDown">
              <a:avLst>
                <a:gd name="adj" fmla="val 304215"/>
              </a:avLst>
            </a:prstTxWarp>
          </a:bodyPr>
          <a:lstStyle/>
          <a:p>
            <a:pPr algn="ctr" fontAlgn="base">
              <a:lnSpc>
                <a:spcPct val="140000"/>
              </a:lnSpc>
              <a:spcBef>
                <a:spcPct val="0"/>
              </a:spcBef>
              <a:spcAft>
                <a:spcPct val="0"/>
              </a:spcAft>
            </a:pPr>
            <a:r>
              <a:rPr lang="en-US" sz="3600" b="1" kern="10" dirty="0" smtClean="0">
                <a:ln w="9525">
                  <a:solidFill>
                    <a:srgbClr val="FFFFFF"/>
                  </a:solidFill>
                  <a:round/>
                  <a:headEnd/>
                  <a:tailEnd/>
                </a:ln>
                <a:solidFill>
                  <a:srgbClr val="FFFFFF"/>
                </a:solidFill>
                <a:cs typeface="Arial"/>
              </a:rPr>
              <a:t>Produce</a:t>
            </a:r>
          </a:p>
        </p:txBody>
      </p:sp>
      <p:grpSp>
        <p:nvGrpSpPr>
          <p:cNvPr id="101397" name="Group 50"/>
          <p:cNvGrpSpPr>
            <a:grpSpLocks/>
          </p:cNvGrpSpPr>
          <p:nvPr/>
        </p:nvGrpSpPr>
        <p:grpSpPr bwMode="auto">
          <a:xfrm rot="-382167">
            <a:off x="6373345" y="992260"/>
            <a:ext cx="1537643" cy="964320"/>
            <a:chOff x="3888" y="528"/>
            <a:chExt cx="816" cy="432"/>
          </a:xfrm>
        </p:grpSpPr>
        <p:sp>
          <p:nvSpPr>
            <p:cNvPr id="624691" name="AutoShape 51"/>
            <p:cNvSpPr>
              <a:spLocks noChangeArrowheads="1"/>
            </p:cNvSpPr>
            <p:nvPr/>
          </p:nvSpPr>
          <p:spPr bwMode="auto">
            <a:xfrm rot="-1243104">
              <a:off x="3888" y="528"/>
              <a:ext cx="816" cy="432"/>
            </a:xfrm>
            <a:custGeom>
              <a:avLst/>
              <a:gdLst>
                <a:gd name="G0" fmla="+- -417051 0 0"/>
                <a:gd name="G1" fmla="+- -11041987 0 0"/>
                <a:gd name="G2" fmla="+- -417051 0 -11041987"/>
                <a:gd name="G3" fmla="+- 10800 0 0"/>
                <a:gd name="G4" fmla="+- 0 0 -417051"/>
                <a:gd name="T0" fmla="*/ 360 256 1"/>
                <a:gd name="T1" fmla="*/ 0 256 1"/>
                <a:gd name="G5" fmla="+- G2 T0 T1"/>
                <a:gd name="G6" fmla="?: G2 G2 G5"/>
                <a:gd name="G7" fmla="+- 0 0 G6"/>
                <a:gd name="G8" fmla="+- 5386 0 0"/>
                <a:gd name="G9" fmla="+- 0 0 -11041987"/>
                <a:gd name="G10" fmla="+- 5386 0 2700"/>
                <a:gd name="G11" fmla="cos G10 -417051"/>
                <a:gd name="G12" fmla="sin G10 -417051"/>
                <a:gd name="G13" fmla="cos 13500 -417051"/>
                <a:gd name="G14" fmla="sin 13500 -417051"/>
                <a:gd name="G15" fmla="+- G11 10800 0"/>
                <a:gd name="G16" fmla="+- G12 10800 0"/>
                <a:gd name="G17" fmla="+- G13 10800 0"/>
                <a:gd name="G18" fmla="+- G14 10800 0"/>
                <a:gd name="G19" fmla="*/ 5386 1 2"/>
                <a:gd name="G20" fmla="+- G19 5400 0"/>
                <a:gd name="G21" fmla="cos G20 -417051"/>
                <a:gd name="G22" fmla="sin G20 -417051"/>
                <a:gd name="G23" fmla="+- G21 10800 0"/>
                <a:gd name="G24" fmla="+- G12 G23 G22"/>
                <a:gd name="G25" fmla="+- G22 G23 G11"/>
                <a:gd name="G26" fmla="cos 10800 -417051"/>
                <a:gd name="G27" fmla="sin 10800 -417051"/>
                <a:gd name="G28" fmla="cos 5386 -417051"/>
                <a:gd name="G29" fmla="sin 5386 -417051"/>
                <a:gd name="G30" fmla="+- G26 10800 0"/>
                <a:gd name="G31" fmla="+- G27 10800 0"/>
                <a:gd name="G32" fmla="+- G28 10800 0"/>
                <a:gd name="G33" fmla="+- G29 10800 0"/>
                <a:gd name="G34" fmla="+- G19 5400 0"/>
                <a:gd name="G35" fmla="cos G34 -11041987"/>
                <a:gd name="G36" fmla="sin G34 -11041987"/>
                <a:gd name="G37" fmla="+/ -11041987 -417051 2"/>
                <a:gd name="T2" fmla="*/ 180 256 1"/>
                <a:gd name="T3" fmla="*/ 0 256 1"/>
                <a:gd name="G38" fmla="+- G37 T2 T3"/>
                <a:gd name="G39" fmla="?: G2 G37 G38"/>
                <a:gd name="G40" fmla="cos 10800 G39"/>
                <a:gd name="G41" fmla="sin 10800 G39"/>
                <a:gd name="G42" fmla="cos 5386 G39"/>
                <a:gd name="G43" fmla="sin 5386 G39"/>
                <a:gd name="G44" fmla="+- G40 10800 0"/>
                <a:gd name="G45" fmla="+- G41 10800 0"/>
                <a:gd name="G46" fmla="+- G42 10800 0"/>
                <a:gd name="G47" fmla="+- G43 10800 0"/>
                <a:gd name="G48" fmla="+- G35 10800 0"/>
                <a:gd name="G49" fmla="+- G36 10800 0"/>
                <a:gd name="T4" fmla="*/ 11285 w 21600"/>
                <a:gd name="T5" fmla="*/ 10 h 21600"/>
                <a:gd name="T6" fmla="*/ 2869 w 21600"/>
                <a:gd name="T7" fmla="*/ 9184 h 21600"/>
                <a:gd name="T8" fmla="*/ 11041 w 21600"/>
                <a:gd name="T9" fmla="*/ 5419 h 21600"/>
                <a:gd name="T10" fmla="*/ 24216 w 21600"/>
                <a:gd name="T11" fmla="*/ 9303 h 21600"/>
                <a:gd name="T12" fmla="*/ 19443 w 21600"/>
                <a:gd name="T13" fmla="*/ 15276 h 21600"/>
                <a:gd name="T14" fmla="*/ 13469 w 21600"/>
                <a:gd name="T15" fmla="*/ 1050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152" y="10203"/>
                  </a:moveTo>
                  <a:cubicBezTo>
                    <a:pt x="15848" y="7476"/>
                    <a:pt x="13543" y="5414"/>
                    <a:pt x="10800" y="5414"/>
                  </a:cubicBezTo>
                  <a:cubicBezTo>
                    <a:pt x="8239" y="5413"/>
                    <a:pt x="6033" y="7216"/>
                    <a:pt x="5522" y="9725"/>
                  </a:cubicBezTo>
                  <a:lnTo>
                    <a:pt x="217" y="8644"/>
                  </a:lnTo>
                  <a:cubicBezTo>
                    <a:pt x="1241" y="3613"/>
                    <a:pt x="5666" y="-1"/>
                    <a:pt x="10800" y="0"/>
                  </a:cubicBezTo>
                  <a:cubicBezTo>
                    <a:pt x="16301" y="0"/>
                    <a:pt x="20923" y="4135"/>
                    <a:pt x="21533" y="9602"/>
                  </a:cubicBezTo>
                  <a:lnTo>
                    <a:pt x="24216" y="9303"/>
                  </a:lnTo>
                  <a:lnTo>
                    <a:pt x="19443" y="15276"/>
                  </a:lnTo>
                  <a:lnTo>
                    <a:pt x="13469" y="10502"/>
                  </a:lnTo>
                  <a:lnTo>
                    <a:pt x="16152" y="10203"/>
                  </a:lnTo>
                  <a:close/>
                </a:path>
              </a:pathLst>
            </a:custGeom>
            <a:solidFill>
              <a:srgbClr val="000000"/>
            </a:solidFill>
            <a:ln w="9525" algn="ctr">
              <a:solidFill>
                <a:schemeClr val="bg1"/>
              </a:solidFill>
              <a:miter lim="800000"/>
              <a:headEnd/>
              <a:tailEnd/>
            </a:ln>
            <a:effectLst/>
          </p:spPr>
          <p:txBody>
            <a:bodyPr wrap="none" anchor="ctr"/>
            <a:lstStyle/>
            <a:p>
              <a:pPr fontAlgn="base">
                <a:lnSpc>
                  <a:spcPct val="140000"/>
                </a:lnSpc>
                <a:spcBef>
                  <a:spcPct val="0"/>
                </a:spcBef>
                <a:spcAft>
                  <a:spcPct val="0"/>
                </a:spcAft>
                <a:defRPr/>
              </a:pPr>
              <a:endParaRPr lang="en-US" sz="1400" b="1">
                <a:solidFill>
                  <a:srgbClr val="FFFF00"/>
                </a:solidFill>
                <a:effectLst>
                  <a:outerShdw blurRad="38100" dist="38100" dir="2700000" algn="tl">
                    <a:srgbClr val="000000">
                      <a:alpha val="43137"/>
                    </a:srgbClr>
                  </a:outerShdw>
                </a:effectLst>
                <a:latin typeface="Comic Sans MS" pitchFamily="66" charset="0"/>
              </a:endParaRPr>
            </a:p>
          </p:txBody>
        </p:sp>
        <p:sp>
          <p:nvSpPr>
            <p:cNvPr id="101405" name="WordArt 52"/>
            <p:cNvSpPr>
              <a:spLocks noChangeArrowheads="1" noChangeShapeType="1" noTextEdit="1"/>
            </p:cNvSpPr>
            <p:nvPr/>
          </p:nvSpPr>
          <p:spPr bwMode="auto">
            <a:xfrm rot="20090115">
              <a:off x="3982" y="576"/>
              <a:ext cx="525" cy="98"/>
            </a:xfrm>
            <a:prstGeom prst="rect">
              <a:avLst/>
            </a:prstGeom>
            <a:ln>
              <a:noFill/>
            </a:ln>
          </p:spPr>
          <p:txBody>
            <a:bodyPr wrap="none" fromWordArt="1">
              <a:prstTxWarp prst="textDeflateBottom">
                <a:avLst>
                  <a:gd name="adj" fmla="val 53125"/>
                </a:avLst>
              </a:prstTxWarp>
            </a:bodyPr>
            <a:lstStyle/>
            <a:p>
              <a:pPr algn="ctr" fontAlgn="base">
                <a:lnSpc>
                  <a:spcPct val="140000"/>
                </a:lnSpc>
                <a:spcBef>
                  <a:spcPct val="0"/>
                </a:spcBef>
                <a:spcAft>
                  <a:spcPct val="0"/>
                </a:spcAft>
              </a:pPr>
              <a:r>
                <a:rPr lang="en-US" sz="3600" b="1" kern="10" dirty="0" smtClean="0">
                  <a:ln w="9525">
                    <a:solidFill>
                      <a:srgbClr val="FFFFFF"/>
                    </a:solidFill>
                    <a:round/>
                    <a:headEnd/>
                    <a:tailEnd/>
                  </a:ln>
                  <a:solidFill>
                    <a:srgbClr val="FFFFFF"/>
                  </a:solidFill>
                  <a:cs typeface="Arial"/>
                </a:rPr>
                <a:t>Facilitate</a:t>
              </a:r>
            </a:p>
          </p:txBody>
        </p:sp>
      </p:grpSp>
      <p:pic>
        <p:nvPicPr>
          <p:cNvPr id="101398" name="Picture 53" descr="sil-elk2"/>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70587" y="0"/>
            <a:ext cx="6588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399" name="Picture 54" descr="sil-elk2"/>
          <p:cNvPicPr>
            <a:picLocks noChangeAspect="1" noChangeArrowheads="1"/>
          </p:cNvPicPr>
          <p:nvPr/>
        </p:nvPicPr>
        <p:blipFill>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38400" y="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1400" name="Group 55"/>
          <p:cNvGrpSpPr>
            <a:grpSpLocks/>
          </p:cNvGrpSpPr>
          <p:nvPr/>
        </p:nvGrpSpPr>
        <p:grpSpPr bwMode="auto">
          <a:xfrm>
            <a:off x="152400" y="2438400"/>
            <a:ext cx="1981200" cy="1371600"/>
            <a:chOff x="96" y="1584"/>
            <a:chExt cx="1248" cy="864"/>
          </a:xfrm>
        </p:grpSpPr>
        <p:sp>
          <p:nvSpPr>
            <p:cNvPr id="101402" name="Text Box 56"/>
            <p:cNvSpPr txBox="1">
              <a:spLocks noChangeArrowheads="1"/>
            </p:cNvSpPr>
            <p:nvPr/>
          </p:nvSpPr>
          <p:spPr bwMode="auto">
            <a:xfrm>
              <a:off x="96" y="1584"/>
              <a:ext cx="1248" cy="192"/>
            </a:xfrm>
            <a:prstGeom prst="rect">
              <a:avLst/>
            </a:prstGeom>
            <a:gradFill rotWithShape="1">
              <a:gsLst>
                <a:gs pos="0">
                  <a:srgbClr val="4791FF"/>
                </a:gs>
                <a:gs pos="100000">
                  <a:srgbClr val="3399FF">
                    <a:alpha val="10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233363" eaLnBrk="0" hangingPunct="0">
                <a:tabLst>
                  <a:tab pos="115888" algn="l"/>
                </a:tabLst>
                <a:defRPr sz="1400" b="1">
                  <a:solidFill>
                    <a:srgbClr val="FFFF00"/>
                  </a:solidFill>
                  <a:latin typeface="Comic Sans MS" pitchFamily="66" charset="0"/>
                </a:defRPr>
              </a:lvl1pPr>
              <a:lvl2pPr marL="742950" indent="-285750" defTabSz="233363" eaLnBrk="0" hangingPunct="0">
                <a:tabLst>
                  <a:tab pos="115888" algn="l"/>
                </a:tabLst>
                <a:defRPr sz="1400" b="1">
                  <a:solidFill>
                    <a:srgbClr val="FFFF00"/>
                  </a:solidFill>
                  <a:latin typeface="Comic Sans MS" pitchFamily="66" charset="0"/>
                </a:defRPr>
              </a:lvl2pPr>
              <a:lvl3pPr marL="1143000" indent="-228600" defTabSz="233363" eaLnBrk="0" hangingPunct="0">
                <a:tabLst>
                  <a:tab pos="115888" algn="l"/>
                </a:tabLst>
                <a:defRPr sz="1400" b="1">
                  <a:solidFill>
                    <a:srgbClr val="FFFF00"/>
                  </a:solidFill>
                  <a:latin typeface="Comic Sans MS" pitchFamily="66" charset="0"/>
                </a:defRPr>
              </a:lvl3pPr>
              <a:lvl4pPr marL="1600200" indent="-228600" defTabSz="233363" eaLnBrk="0" hangingPunct="0">
                <a:tabLst>
                  <a:tab pos="115888" algn="l"/>
                </a:tabLst>
                <a:defRPr sz="1400" b="1">
                  <a:solidFill>
                    <a:srgbClr val="FFFF00"/>
                  </a:solidFill>
                  <a:latin typeface="Comic Sans MS" pitchFamily="66" charset="0"/>
                </a:defRPr>
              </a:lvl4pPr>
              <a:lvl5pPr marL="2057400" indent="-228600" defTabSz="233363" eaLnBrk="0" hangingPunct="0">
                <a:tabLst>
                  <a:tab pos="115888" algn="l"/>
                </a:tabLst>
                <a:defRPr sz="1400" b="1">
                  <a:solidFill>
                    <a:srgbClr val="FFFF00"/>
                  </a:solidFill>
                  <a:latin typeface="Comic Sans MS" pitchFamily="66" charset="0"/>
                </a:defRPr>
              </a:lvl5pPr>
              <a:lvl6pPr marL="25146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6pPr>
              <a:lvl7pPr marL="29718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7pPr>
              <a:lvl8pPr marL="34290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8pPr>
              <a:lvl9pPr marL="3886200" indent="-228600" defTabSz="233363" eaLnBrk="0" fontAlgn="base" hangingPunct="0">
                <a:lnSpc>
                  <a:spcPct val="140000"/>
                </a:lnSpc>
                <a:spcBef>
                  <a:spcPct val="0"/>
                </a:spcBef>
                <a:spcAft>
                  <a:spcPct val="0"/>
                </a:spcAft>
                <a:tabLst>
                  <a:tab pos="115888" algn="l"/>
                </a:tabLst>
                <a:defRPr sz="1400" b="1">
                  <a:solidFill>
                    <a:srgbClr val="FFFF00"/>
                  </a:solidFill>
                  <a:latin typeface="Comic Sans MS" pitchFamily="66" charset="0"/>
                </a:defRPr>
              </a:lvl9pPr>
            </a:lstStyle>
            <a:p>
              <a:pPr eaLnBrk="1" fontAlgn="base" hangingPunct="1">
                <a:spcBef>
                  <a:spcPct val="50000"/>
                </a:spcBef>
                <a:spcAft>
                  <a:spcPct val="0"/>
                </a:spcAft>
              </a:pPr>
              <a:r>
                <a:rPr lang="en-US" altLang="en-US" smtClean="0">
                  <a:solidFill>
                    <a:srgbClr val="000000"/>
                  </a:solidFill>
                  <a:latin typeface="Arial" charset="0"/>
                </a:rPr>
                <a:t>Administration</a:t>
              </a:r>
              <a:endParaRPr lang="en-US" altLang="en-US" sz="1600" smtClean="0">
                <a:solidFill>
                  <a:srgbClr val="000000"/>
                </a:solidFill>
                <a:latin typeface="Arial" charset="0"/>
              </a:endParaRPr>
            </a:p>
          </p:txBody>
        </p:sp>
        <p:pic>
          <p:nvPicPr>
            <p:cNvPr id="101403" name="Picture 57" descr="MTSH001"/>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96" y="1776"/>
              <a:ext cx="1248"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1401" name="Picture 58"/>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4648200" y="5410200"/>
            <a:ext cx="20574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9400179"/>
      </p:ext>
    </p:extLst>
  </p:cSld>
  <p:clrMapOvr>
    <a:masterClrMapping/>
  </p:clrMapOvr>
  <p:transition>
    <p:fad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15" name="Text Box 2" descr="Stationery"/>
          <p:cNvSpPr txBox="1">
            <a:spLocks noChangeArrowheads="1"/>
          </p:cNvSpPr>
          <p:nvPr/>
        </p:nvSpPr>
        <p:spPr bwMode="auto">
          <a:xfrm>
            <a:off x="165100" y="914400"/>
            <a:ext cx="8458200" cy="3733800"/>
          </a:xfrm>
          <a:prstGeom prst="rect">
            <a:avLst/>
          </a:prstGeom>
          <a:blipFill dpi="0" rotWithShape="0">
            <a:blip r:embed="rId3"/>
            <a:srcRect/>
            <a:tile tx="0" ty="0" sx="100000" sy="100000" flip="none" algn="tl"/>
          </a:blipFill>
          <a:ln w="50800">
            <a:solidFill>
              <a:srgbClr val="9933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defRPr/>
            </a:pPr>
            <a:r>
              <a:rPr lang="en-US" sz="2000" b="1" dirty="0">
                <a:solidFill>
                  <a:srgbClr val="000000"/>
                </a:solidFill>
                <a:latin typeface="Arial" charset="0"/>
              </a:rPr>
              <a:t>Benefits of Recreation: Model Projects Final Report</a:t>
            </a:r>
          </a:p>
          <a:p>
            <a:pPr eaLnBrk="0" fontAlgn="base" hangingPunct="0">
              <a:spcBef>
                <a:spcPct val="0"/>
              </a:spcBef>
              <a:spcAft>
                <a:spcPct val="0"/>
              </a:spcAft>
              <a:defRPr/>
            </a:pPr>
            <a:r>
              <a:rPr lang="en-US" sz="1200" b="1" dirty="0">
                <a:solidFill>
                  <a:srgbClr val="000000"/>
                </a:solidFill>
                <a:latin typeface="Arial" charset="0"/>
              </a:rPr>
              <a:t>by Carol Petersen of BPR Consulting</a:t>
            </a:r>
            <a:endParaRPr lang="en-US" sz="1200" dirty="0">
              <a:solidFill>
                <a:srgbClr val="000000"/>
              </a:solidFill>
              <a:latin typeface="Arial" charset="0"/>
            </a:endParaRPr>
          </a:p>
          <a:p>
            <a:pPr eaLnBrk="0" fontAlgn="base" hangingPunct="0">
              <a:spcBef>
                <a:spcPct val="0"/>
              </a:spcBef>
              <a:spcAft>
                <a:spcPct val="0"/>
              </a:spcAft>
              <a:defRPr/>
            </a:pPr>
            <a:r>
              <a:rPr lang="en-US" sz="1200" dirty="0">
                <a:solidFill>
                  <a:srgbClr val="000000"/>
                </a:solidFill>
                <a:latin typeface="Arial" charset="0"/>
              </a:rPr>
              <a:t>                   </a:t>
            </a:r>
          </a:p>
          <a:p>
            <a:pPr eaLnBrk="0" fontAlgn="base" hangingPunct="0">
              <a:spcBef>
                <a:spcPct val="0"/>
              </a:spcBef>
              <a:spcAft>
                <a:spcPct val="0"/>
              </a:spcAft>
              <a:defRPr/>
            </a:pPr>
            <a:r>
              <a:rPr lang="en-US" sz="1600" dirty="0">
                <a:solidFill>
                  <a:srgbClr val="000000"/>
                </a:solidFill>
                <a:latin typeface="Arial" charset="0"/>
              </a:rPr>
              <a:t>Executive Summary:</a:t>
            </a:r>
          </a:p>
          <a:p>
            <a:pPr eaLnBrk="0" fontAlgn="base" hangingPunct="0">
              <a:spcBef>
                <a:spcPct val="0"/>
              </a:spcBef>
              <a:spcAft>
                <a:spcPct val="0"/>
              </a:spcAft>
              <a:defRPr/>
            </a:pPr>
            <a:endParaRPr lang="en-US" sz="1600" dirty="0">
              <a:solidFill>
                <a:srgbClr val="000000"/>
              </a:solidFill>
              <a:latin typeface="Arial" charset="0"/>
            </a:endParaRPr>
          </a:p>
          <a:p>
            <a:pPr eaLnBrk="0" fontAlgn="base" hangingPunct="0">
              <a:spcBef>
                <a:spcPct val="0"/>
              </a:spcBef>
              <a:spcAft>
                <a:spcPct val="0"/>
              </a:spcAft>
              <a:defRPr/>
            </a:pPr>
            <a:r>
              <a:rPr lang="en-US" sz="1600" dirty="0">
                <a:solidFill>
                  <a:srgbClr val="000000"/>
                </a:solidFill>
                <a:latin typeface="Arial" charset="0"/>
              </a:rPr>
              <a:t>The Canadian Panel on Accountability and Governance in the Voluntary Sector describes outcome measurement as both an accountability tool and a planning tool.  The intent, it says, is to change the focus from measuring activities, inputs or outputs to examining results and outcomes, shifting the focus from how a program operates to the good it accomplishes. </a:t>
            </a:r>
          </a:p>
          <a:p>
            <a:pPr eaLnBrk="0" fontAlgn="base" hangingPunct="0">
              <a:spcBef>
                <a:spcPct val="0"/>
              </a:spcBef>
              <a:spcAft>
                <a:spcPct val="0"/>
              </a:spcAft>
              <a:defRPr/>
            </a:pPr>
            <a:endParaRPr lang="en-US" sz="1600" dirty="0">
              <a:solidFill>
                <a:srgbClr val="000000"/>
              </a:solidFill>
              <a:latin typeface="Arial" charset="0"/>
            </a:endParaRPr>
          </a:p>
          <a:p>
            <a:pPr eaLnBrk="0" fontAlgn="base" hangingPunct="0">
              <a:spcBef>
                <a:spcPct val="0"/>
              </a:spcBef>
              <a:spcAft>
                <a:spcPct val="0"/>
              </a:spcAft>
              <a:defRPr/>
            </a:pPr>
            <a:r>
              <a:rPr lang="en-US" sz="1600" dirty="0">
                <a:solidFill>
                  <a:srgbClr val="000000"/>
                </a:solidFill>
                <a:latin typeface="Arial" charset="0"/>
              </a:rPr>
              <a:t>Recreation can contribute significantly to individual and community good. Outcomes based processes help to identify priority outcomes (the good that a group wants to accomplish) so that services/strategies can then be developed to contribute to the desired outcome (good).</a:t>
            </a:r>
          </a:p>
          <a:p>
            <a:pPr eaLnBrk="0" fontAlgn="base" hangingPunct="0">
              <a:spcBef>
                <a:spcPct val="0"/>
              </a:spcBef>
              <a:spcAft>
                <a:spcPct val="0"/>
              </a:spcAft>
              <a:defRPr/>
            </a:pPr>
            <a:endParaRPr lang="en-US" sz="1600" dirty="0">
              <a:solidFill>
                <a:srgbClr val="000000"/>
              </a:solidFill>
              <a:latin typeface="Arial" charset="0"/>
            </a:endParaRPr>
          </a:p>
        </p:txBody>
      </p:sp>
      <p:sp>
        <p:nvSpPr>
          <p:cNvPr id="25" name="Text Box 4" descr="Stationery"/>
          <p:cNvSpPr txBox="1">
            <a:spLocks noChangeArrowheads="1"/>
          </p:cNvSpPr>
          <p:nvPr/>
        </p:nvSpPr>
        <p:spPr bwMode="auto">
          <a:xfrm>
            <a:off x="355600" y="3429000"/>
            <a:ext cx="8534400" cy="2590800"/>
          </a:xfrm>
          <a:prstGeom prst="rect">
            <a:avLst/>
          </a:prstGeom>
          <a:blipFill dpi="0" rotWithShape="0">
            <a:blip r:embed="rId3"/>
            <a:srcRect/>
            <a:tile tx="0" ty="0" sx="100000" sy="100000" flip="none" algn="tl"/>
          </a:blipFill>
          <a:ln w="50800">
            <a:solidFill>
              <a:srgbClr val="9933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defRPr/>
            </a:pPr>
            <a:r>
              <a:rPr lang="en-US" sz="1600" dirty="0" smtClean="0">
                <a:solidFill>
                  <a:srgbClr val="000000"/>
                </a:solidFill>
                <a:latin typeface="Arial" charset="0"/>
              </a:rPr>
              <a:t>Feedback </a:t>
            </a:r>
            <a:r>
              <a:rPr lang="en-US" sz="1600" dirty="0">
                <a:solidFill>
                  <a:srgbClr val="000000"/>
                </a:solidFill>
                <a:latin typeface="Arial" charset="0"/>
              </a:rPr>
              <a:t>from coaches also identifies some of the constraints in making the shift to outcomes based practices. The constraints encountered in the project seem to be reflective of general constraints within the industry. They revolve around time and the length of time that it takes to facilitate change.</a:t>
            </a:r>
            <a:r>
              <a:rPr lang="en-US" sz="1600" b="1" dirty="0">
                <a:solidFill>
                  <a:srgbClr val="000000"/>
                </a:solidFill>
                <a:latin typeface="Arial" charset="0"/>
              </a:rPr>
              <a:t>  </a:t>
            </a:r>
            <a:r>
              <a:rPr lang="en-US" sz="1600" dirty="0">
                <a:solidFill>
                  <a:srgbClr val="000000"/>
                </a:solidFill>
                <a:latin typeface="Arial" charset="0"/>
              </a:rPr>
              <a:t>Also</a:t>
            </a:r>
            <a:r>
              <a:rPr lang="en-US" sz="1600" b="1" dirty="0">
                <a:solidFill>
                  <a:srgbClr val="006600"/>
                </a:solidFill>
                <a:latin typeface="Arial" charset="0"/>
              </a:rPr>
              <a:t> </a:t>
            </a:r>
            <a:r>
              <a:rPr lang="en-US" sz="2000" b="1" dirty="0">
                <a:solidFill>
                  <a:schemeClr val="accent6">
                    <a:lumMod val="50000"/>
                  </a:schemeClr>
                </a:solidFill>
                <a:effectLst>
                  <a:outerShdw blurRad="38100" dist="38100" dir="2700000" algn="tl">
                    <a:srgbClr val="000000">
                      <a:alpha val="43137"/>
                    </a:srgbClr>
                  </a:outerShdw>
                </a:effectLst>
                <a:latin typeface="Arial" charset="0"/>
              </a:rPr>
              <a:t>there seems to be difficulty for some in grasping onto an approach that they feel is somewhat conceptual and intangible “While the intuitive logic in this shift is appealing, its implementation is more complex</a:t>
            </a:r>
            <a:r>
              <a:rPr lang="en-US" sz="1400" dirty="0">
                <a:solidFill>
                  <a:srgbClr val="000000"/>
                </a:solidFill>
                <a:latin typeface="Arial" charset="0"/>
              </a:rPr>
              <a:t>, </a:t>
            </a:r>
            <a:r>
              <a:rPr lang="en-US" sz="1600" dirty="0">
                <a:solidFill>
                  <a:srgbClr val="000000"/>
                </a:solidFill>
                <a:latin typeface="Arial" charset="0"/>
              </a:rPr>
              <a:t>and has posed a considerable challenge to all human service providers.”</a:t>
            </a:r>
            <a:r>
              <a:rPr lang="en-US" sz="1600" b="1" dirty="0">
                <a:solidFill>
                  <a:srgbClr val="006600"/>
                </a:solidFill>
                <a:latin typeface="Arial" charset="0"/>
              </a:rPr>
              <a:t> </a:t>
            </a:r>
            <a:r>
              <a:rPr lang="en-US" sz="1600" dirty="0">
                <a:solidFill>
                  <a:srgbClr val="000000"/>
                </a:solidFill>
                <a:latin typeface="Arial" charset="0"/>
              </a:rPr>
              <a:t>- (Panel on Accountability and Governance in the Voluntary Sector</a:t>
            </a:r>
            <a:r>
              <a:rPr lang="en-US" sz="1600" dirty="0" smtClean="0">
                <a:solidFill>
                  <a:srgbClr val="000000"/>
                </a:solidFill>
                <a:latin typeface="Arial" charset="0"/>
              </a:rPr>
              <a:t>).</a:t>
            </a:r>
            <a:endParaRPr lang="en-US" sz="1600" dirty="0">
              <a:solidFill>
                <a:srgbClr val="000000"/>
              </a:solidFill>
              <a:latin typeface="Arial" charset="0"/>
            </a:endParaRPr>
          </a:p>
        </p:txBody>
      </p:sp>
    </p:spTree>
    <p:extLst>
      <p:ext uri="{BB962C8B-B14F-4D97-AF65-F5344CB8AC3E}">
        <p14:creationId xmlns:p14="http://schemas.microsoft.com/office/powerpoint/2010/main" val="29305763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0" name="Title 1"/>
          <p:cNvSpPr txBox="1">
            <a:spLocks/>
          </p:cNvSpPr>
          <p:nvPr/>
        </p:nvSpPr>
        <p:spPr>
          <a:xfrm>
            <a:off x="6023781" y="-10886"/>
            <a:ext cx="3120220" cy="4572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AND VISITOR SERVICES </a:t>
            </a:r>
            <a:endParaRPr lang="en-US" sz="1200" dirty="0">
              <a:solidFill>
                <a:schemeClr val="bg1"/>
              </a:solidFill>
              <a:latin typeface="Narkisim" panose="020E0502050101010101" pitchFamily="34" charset="-79"/>
              <a:cs typeface="Narkisim" panose="020E0502050101010101" pitchFamily="34" charset="-79"/>
            </a:endParaRPr>
          </a:p>
        </p:txBody>
      </p:sp>
      <p:sp>
        <p:nvSpPr>
          <p:cNvPr id="11" name="Rectangle 10"/>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12" name="Picture 2"/>
          <p:cNvPicPr>
            <a:picLocks noChangeArrowheads="1"/>
          </p:cNvPicPr>
          <p:nvPr/>
        </p:nvPicPr>
        <p:blipFill>
          <a:blip r:embed="rId3"/>
          <a:srcRect/>
          <a:stretch>
            <a:fillRect/>
          </a:stretch>
        </p:blipFill>
        <p:spPr bwMode="auto">
          <a:xfrm>
            <a:off x="228600" y="533400"/>
            <a:ext cx="5316538" cy="6116638"/>
          </a:xfrm>
          <a:prstGeom prst="rect">
            <a:avLst/>
          </a:prstGeom>
          <a:solidFill>
            <a:srgbClr val="FFFFFF"/>
          </a:solidFill>
          <a:ln w="9525">
            <a:noFill/>
            <a:miter lim="800000"/>
            <a:headEnd/>
            <a:tailEnd/>
          </a:ln>
          <a:effectLst>
            <a:outerShdw dist="107763" dir="2700000" algn="ctr" rotWithShape="0">
              <a:schemeClr val="bg2">
                <a:alpha val="50000"/>
              </a:schemeClr>
            </a:outerShdw>
          </a:effectLst>
        </p:spPr>
      </p:pic>
      <p:grpSp>
        <p:nvGrpSpPr>
          <p:cNvPr id="13" name="Group 3"/>
          <p:cNvGrpSpPr>
            <a:grpSpLocks/>
          </p:cNvGrpSpPr>
          <p:nvPr/>
        </p:nvGrpSpPr>
        <p:grpSpPr bwMode="auto">
          <a:xfrm>
            <a:off x="5105400" y="609600"/>
            <a:ext cx="3886200" cy="2895600"/>
            <a:chOff x="2736" y="144"/>
            <a:chExt cx="2880" cy="2400"/>
          </a:xfrm>
        </p:grpSpPr>
        <p:pic>
          <p:nvPicPr>
            <p:cNvPr id="14" name="Picture 4"/>
            <p:cNvPicPr>
              <a:picLocks noChangeArrowheads="1"/>
            </p:cNvPicPr>
            <p:nvPr/>
          </p:nvPicPr>
          <p:blipFill>
            <a:blip r:embed="rId4"/>
            <a:srcRect/>
            <a:stretch>
              <a:fillRect/>
            </a:stretch>
          </p:blipFill>
          <p:spPr bwMode="auto">
            <a:xfrm>
              <a:off x="2736" y="144"/>
              <a:ext cx="2880" cy="2400"/>
            </a:xfrm>
            <a:prstGeom prst="rect">
              <a:avLst/>
            </a:prstGeom>
            <a:solidFill>
              <a:srgbClr val="FFFFFF"/>
            </a:solidFill>
            <a:ln w="25400">
              <a:solidFill>
                <a:schemeClr val="bg2"/>
              </a:solidFill>
              <a:miter lim="800000"/>
              <a:headEnd/>
              <a:tailEnd/>
            </a:ln>
            <a:effectLst>
              <a:outerShdw dist="107763" dir="2700000" algn="ctr" rotWithShape="0">
                <a:schemeClr val="bg2"/>
              </a:outerShdw>
            </a:effectLst>
          </p:spPr>
        </p:pic>
        <p:sp>
          <p:nvSpPr>
            <p:cNvPr id="15" name="Oval 5"/>
            <p:cNvSpPr>
              <a:spLocks noChangeArrowheads="1"/>
            </p:cNvSpPr>
            <p:nvPr/>
          </p:nvSpPr>
          <p:spPr bwMode="auto">
            <a:xfrm>
              <a:off x="2832" y="528"/>
              <a:ext cx="1872" cy="239"/>
            </a:xfrm>
            <a:prstGeom prst="ellipse">
              <a:avLst/>
            </a:prstGeom>
            <a:noFill/>
            <a:ln w="25400">
              <a:solidFill>
                <a:srgbClr val="FF00FF"/>
              </a:solidFill>
              <a:round/>
              <a:headEnd type="none" w="sm" len="sm"/>
              <a:tailEnd type="none" w="sm" len="sm"/>
            </a:ln>
            <a:effectLst/>
          </p:spPr>
          <p:txBody>
            <a:bodyPr wrap="none" anchor="ctr"/>
            <a:lstStyle/>
            <a:p>
              <a:pPr>
                <a:defRPr/>
              </a:pPr>
              <a:endParaRPr lang="en-US">
                <a:effectLst>
                  <a:outerShdw blurRad="38100" dist="38100" dir="2700000" algn="tl">
                    <a:srgbClr val="000000">
                      <a:alpha val="43137"/>
                    </a:srgbClr>
                  </a:outerShdw>
                </a:effectLst>
              </a:endParaRPr>
            </a:p>
          </p:txBody>
        </p:sp>
      </p:grpSp>
      <p:grpSp>
        <p:nvGrpSpPr>
          <p:cNvPr id="16" name="Group 6"/>
          <p:cNvGrpSpPr>
            <a:grpSpLocks/>
          </p:cNvGrpSpPr>
          <p:nvPr/>
        </p:nvGrpSpPr>
        <p:grpSpPr bwMode="auto">
          <a:xfrm>
            <a:off x="4572000" y="2057400"/>
            <a:ext cx="3886200" cy="3352800"/>
            <a:chOff x="1920" y="912"/>
            <a:chExt cx="2928" cy="2352"/>
          </a:xfrm>
        </p:grpSpPr>
        <p:pic>
          <p:nvPicPr>
            <p:cNvPr id="17" name="Picture 7"/>
            <p:cNvPicPr>
              <a:picLocks noChangeArrowheads="1"/>
            </p:cNvPicPr>
            <p:nvPr/>
          </p:nvPicPr>
          <p:blipFill>
            <a:blip r:embed="rId5"/>
            <a:srcRect/>
            <a:stretch>
              <a:fillRect/>
            </a:stretch>
          </p:blipFill>
          <p:spPr bwMode="auto">
            <a:xfrm>
              <a:off x="1920" y="912"/>
              <a:ext cx="2928" cy="2352"/>
            </a:xfrm>
            <a:prstGeom prst="rect">
              <a:avLst/>
            </a:prstGeom>
            <a:solidFill>
              <a:srgbClr val="FFFFFF"/>
            </a:solidFill>
            <a:ln w="25400">
              <a:solidFill>
                <a:schemeClr val="bg2"/>
              </a:solidFill>
              <a:miter lim="800000"/>
              <a:headEnd/>
              <a:tailEnd/>
            </a:ln>
            <a:effectLst>
              <a:outerShdw dist="107763" dir="2700000" algn="ctr" rotWithShape="0">
                <a:schemeClr val="bg2"/>
              </a:outerShdw>
            </a:effectLst>
          </p:spPr>
        </p:pic>
        <p:sp>
          <p:nvSpPr>
            <p:cNvPr id="18" name="Oval 8"/>
            <p:cNvSpPr>
              <a:spLocks noChangeArrowheads="1"/>
            </p:cNvSpPr>
            <p:nvPr/>
          </p:nvSpPr>
          <p:spPr bwMode="auto">
            <a:xfrm>
              <a:off x="1968" y="1296"/>
              <a:ext cx="1872" cy="239"/>
            </a:xfrm>
            <a:prstGeom prst="ellipse">
              <a:avLst/>
            </a:prstGeom>
            <a:noFill/>
            <a:ln w="25400">
              <a:solidFill>
                <a:srgbClr val="FF00FF"/>
              </a:solidFill>
              <a:round/>
              <a:headEnd type="none" w="sm" len="sm"/>
              <a:tailEnd type="none" w="sm" len="sm"/>
            </a:ln>
            <a:effectLst/>
          </p:spPr>
          <p:txBody>
            <a:bodyPr wrap="none" anchor="ctr"/>
            <a:lstStyle/>
            <a:p>
              <a:pPr>
                <a:defRPr/>
              </a:pPr>
              <a:endParaRPr lang="en-US">
                <a:effectLst>
                  <a:outerShdw blurRad="38100" dist="38100" dir="2700000" algn="tl">
                    <a:srgbClr val="000000">
                      <a:alpha val="43137"/>
                    </a:srgbClr>
                  </a:outerShdw>
                </a:effectLst>
              </a:endParaRPr>
            </a:p>
          </p:txBody>
        </p:sp>
      </p:grpSp>
      <p:grpSp>
        <p:nvGrpSpPr>
          <p:cNvPr id="19" name="Group 9"/>
          <p:cNvGrpSpPr>
            <a:grpSpLocks/>
          </p:cNvGrpSpPr>
          <p:nvPr/>
        </p:nvGrpSpPr>
        <p:grpSpPr bwMode="auto">
          <a:xfrm>
            <a:off x="3962400" y="3581400"/>
            <a:ext cx="3886200" cy="3352800"/>
            <a:chOff x="1920" y="1632"/>
            <a:chExt cx="2832" cy="2254"/>
          </a:xfrm>
        </p:grpSpPr>
        <p:pic>
          <p:nvPicPr>
            <p:cNvPr id="20" name="Picture 10"/>
            <p:cNvPicPr>
              <a:picLocks noChangeArrowheads="1"/>
            </p:cNvPicPr>
            <p:nvPr/>
          </p:nvPicPr>
          <p:blipFill>
            <a:blip r:embed="rId6"/>
            <a:srcRect/>
            <a:stretch>
              <a:fillRect/>
            </a:stretch>
          </p:blipFill>
          <p:spPr bwMode="auto">
            <a:xfrm>
              <a:off x="1920" y="1632"/>
              <a:ext cx="2832" cy="2254"/>
            </a:xfrm>
            <a:prstGeom prst="rect">
              <a:avLst/>
            </a:prstGeom>
            <a:solidFill>
              <a:srgbClr val="FFFFFF"/>
            </a:solidFill>
            <a:ln w="25400">
              <a:solidFill>
                <a:schemeClr val="bg2"/>
              </a:solidFill>
              <a:miter lim="800000"/>
              <a:headEnd/>
              <a:tailEnd/>
            </a:ln>
            <a:effectLst>
              <a:outerShdw dist="107763" dir="2700000" algn="ctr" rotWithShape="0">
                <a:schemeClr val="bg2"/>
              </a:outerShdw>
            </a:effectLst>
          </p:spPr>
        </p:pic>
        <p:sp>
          <p:nvSpPr>
            <p:cNvPr id="21" name="Oval 11"/>
            <p:cNvSpPr>
              <a:spLocks noChangeArrowheads="1"/>
            </p:cNvSpPr>
            <p:nvPr/>
          </p:nvSpPr>
          <p:spPr bwMode="auto">
            <a:xfrm>
              <a:off x="1967" y="2016"/>
              <a:ext cx="1873" cy="240"/>
            </a:xfrm>
            <a:prstGeom prst="ellipse">
              <a:avLst/>
            </a:prstGeom>
            <a:noFill/>
            <a:ln w="25400">
              <a:solidFill>
                <a:srgbClr val="FF00FF"/>
              </a:solidFill>
              <a:round/>
              <a:headEnd type="none" w="sm" len="sm"/>
              <a:tailEnd type="none" w="sm" len="sm"/>
            </a:ln>
            <a:effectLst/>
          </p:spPr>
          <p:txBody>
            <a:bodyPr wrap="none" anchor="ctr"/>
            <a:lstStyle/>
            <a:p>
              <a:pPr>
                <a:defRPr/>
              </a:pPr>
              <a:endParaRPr lang="en-US">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4038880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671" y="762000"/>
            <a:ext cx="12319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914400"/>
            <a:ext cx="2286000" cy="130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 name="Picture 2"/>
          <p:cNvPicPr>
            <a:picLocks noChangeAspect="1" noChangeArrowheads="1"/>
          </p:cNvPicPr>
          <p:nvPr/>
        </p:nvPicPr>
        <p:blipFill>
          <a:blip r:embed="rId5"/>
          <a:srcRect/>
          <a:stretch>
            <a:fillRect/>
          </a:stretch>
        </p:blipFill>
        <p:spPr bwMode="auto">
          <a:xfrm rot="20840683">
            <a:off x="196460" y="1614115"/>
            <a:ext cx="2162175" cy="3124200"/>
          </a:xfrm>
          <a:prstGeom prst="rect">
            <a:avLst/>
          </a:prstGeom>
          <a:ln>
            <a:noFill/>
          </a:ln>
          <a:effectLst>
            <a:outerShdw blurRad="292100" dist="139700" dir="2700000" algn="tl" rotWithShape="0">
              <a:srgbClr val="333333">
                <a:alpha val="65000"/>
              </a:srgbClr>
            </a:outerShdw>
          </a:effectLst>
        </p:spPr>
      </p:pic>
      <p:pic>
        <p:nvPicPr>
          <p:cNvPr id="58" name="Picture 4"/>
          <p:cNvPicPr>
            <a:picLocks noChangeAspect="1" noChangeArrowheads="1"/>
          </p:cNvPicPr>
          <p:nvPr/>
        </p:nvPicPr>
        <p:blipFill>
          <a:blip r:embed="rId6"/>
          <a:srcRect/>
          <a:stretch>
            <a:fillRect/>
          </a:stretch>
        </p:blipFill>
        <p:spPr bwMode="auto">
          <a:xfrm>
            <a:off x="1297849" y="3838519"/>
            <a:ext cx="2753511" cy="2823020"/>
          </a:xfrm>
          <a:prstGeom prst="rect">
            <a:avLst/>
          </a:prstGeom>
          <a:ln>
            <a:noFill/>
          </a:ln>
          <a:effectLst>
            <a:outerShdw blurRad="292100" dist="139700" dir="2700000" algn="tl" rotWithShape="0">
              <a:srgbClr val="333333">
                <a:alpha val="65000"/>
              </a:srgbClr>
            </a:outerShdw>
          </a:effectLst>
        </p:spPr>
      </p:pic>
      <p:pic>
        <p:nvPicPr>
          <p:cNvPr id="62" name="Picture 15" descr="purple book cover scan"/>
          <p:cNvPicPr>
            <a:picLocks noChangeAspect="1" noChangeArrowheads="1"/>
          </p:cNvPicPr>
          <p:nvPr/>
        </p:nvPicPr>
        <p:blipFill>
          <a:blip r:embed="rId7"/>
          <a:srcRect/>
          <a:stretch>
            <a:fillRect/>
          </a:stretch>
        </p:blipFill>
        <p:spPr bwMode="auto">
          <a:xfrm>
            <a:off x="6858000" y="1727403"/>
            <a:ext cx="2083297" cy="2803155"/>
          </a:xfrm>
          <a:prstGeom prst="rect">
            <a:avLst/>
          </a:prstGeom>
          <a:noFill/>
          <a:ln w="19050">
            <a:solidFill>
              <a:srgbClr val="9900CC"/>
            </a:solidFill>
            <a:miter lim="800000"/>
            <a:headEnd/>
            <a:tailEnd/>
          </a:ln>
          <a:effectLst>
            <a:outerShdw dist="89803" dir="2700000" algn="ctr" rotWithShape="0">
              <a:schemeClr val="bg2">
                <a:alpha val="50000"/>
              </a:schemeClr>
            </a:outerShdw>
          </a:effectLst>
        </p:spPr>
      </p:pic>
      <p:pic>
        <p:nvPicPr>
          <p:cNvPr id="63"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0541017">
            <a:off x="5226466" y="2343350"/>
            <a:ext cx="2366389" cy="3092780"/>
          </a:xfrm>
          <a:prstGeom prst="rect">
            <a:avLst/>
          </a:prstGeom>
          <a:ln w="12700">
            <a:solidFill>
              <a:schemeClr val="accent3">
                <a:lumMod val="50000"/>
              </a:schemeClr>
            </a:solidFill>
            <a:miter lim="800000"/>
            <a:headEnd/>
            <a:tailEnd/>
          </a:ln>
          <a:effectLst>
            <a:outerShdw blurRad="292100" dist="139700" dir="2700000" sx="101000" sy="101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22534" name="Picture 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107639">
            <a:off x="6224569" y="3581684"/>
            <a:ext cx="2450555" cy="32221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5" name="WordArt 30"/>
          <p:cNvSpPr>
            <a:spLocks noChangeArrowheads="1" noChangeShapeType="1" noTextEdit="1"/>
          </p:cNvSpPr>
          <p:nvPr/>
        </p:nvSpPr>
        <p:spPr bwMode="auto">
          <a:xfrm>
            <a:off x="408905" y="844395"/>
            <a:ext cx="2286000" cy="1076325"/>
          </a:xfrm>
          <a:prstGeom prst="rect">
            <a:avLst/>
          </a:prstGeom>
        </p:spPr>
        <p:txBody>
          <a:bodyPr wrap="none" fromWordArt="1">
            <a:prstTxWarp prst="textPlain">
              <a:avLst>
                <a:gd name="adj" fmla="val 50000"/>
              </a:avLst>
            </a:prstTxWarp>
          </a:bodyPr>
          <a:lstStyle/>
          <a:p>
            <a:pPr algn="ctr"/>
            <a:r>
              <a:rPr lang="en-US" sz="3600" kern="10" dirty="0" smtClean="0">
                <a:ln w="9525">
                  <a:solidFill>
                    <a:schemeClr val="tx1"/>
                  </a:solidFill>
                  <a:round/>
                  <a:headEnd/>
                  <a:tailEnd/>
                </a:ln>
                <a:solidFill>
                  <a:srgbClr val="FF0000"/>
                </a:solidFill>
                <a:latin typeface="Arial Black"/>
              </a:rPr>
              <a:t>Quantitative</a:t>
            </a:r>
            <a:endParaRPr lang="en-US" sz="3600" kern="10" dirty="0">
              <a:ln w="9525">
                <a:solidFill>
                  <a:schemeClr val="tx1"/>
                </a:solidFill>
                <a:round/>
                <a:headEnd/>
                <a:tailEnd/>
              </a:ln>
              <a:solidFill>
                <a:srgbClr val="FF0000"/>
              </a:solidFill>
              <a:latin typeface="Arial Black"/>
            </a:endParaRPr>
          </a:p>
          <a:p>
            <a:pPr algn="ctr"/>
            <a:r>
              <a:rPr lang="en-US" sz="3600" kern="10" dirty="0">
                <a:ln w="9525">
                  <a:solidFill>
                    <a:schemeClr val="tx1"/>
                  </a:solidFill>
                  <a:round/>
                  <a:headEnd/>
                  <a:tailEnd/>
                </a:ln>
                <a:solidFill>
                  <a:srgbClr val="FF0000"/>
                </a:solidFill>
                <a:latin typeface="Arial Black"/>
              </a:rPr>
              <a:t>Stuff</a:t>
            </a:r>
          </a:p>
        </p:txBody>
      </p:sp>
      <p:sp>
        <p:nvSpPr>
          <p:cNvPr id="68" name="WordArt 31"/>
          <p:cNvSpPr>
            <a:spLocks noChangeArrowheads="1" noChangeShapeType="1" noTextEdit="1"/>
          </p:cNvSpPr>
          <p:nvPr/>
        </p:nvSpPr>
        <p:spPr bwMode="auto">
          <a:xfrm>
            <a:off x="6290519" y="739775"/>
            <a:ext cx="2209800" cy="11430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sz="3600" b="1" kern="10" dirty="0" smtClean="0">
                <a:ln w="9525">
                  <a:solidFill>
                    <a:srgbClr val="FFC000"/>
                  </a:solidFill>
                  <a:round/>
                  <a:headEnd/>
                  <a:tailEnd/>
                </a:ln>
                <a:solidFill>
                  <a:srgbClr val="FFFF66"/>
                </a:solidFill>
                <a:latin typeface="Arial Black"/>
              </a:rPr>
              <a:t>Qualitative</a:t>
            </a:r>
          </a:p>
          <a:p>
            <a:pPr algn="ctr" fontAlgn="base">
              <a:spcBef>
                <a:spcPct val="0"/>
              </a:spcBef>
              <a:spcAft>
                <a:spcPct val="0"/>
              </a:spcAft>
            </a:pPr>
            <a:r>
              <a:rPr lang="en-US" sz="3600" b="1" kern="10" dirty="0" smtClean="0">
                <a:ln w="9525">
                  <a:solidFill>
                    <a:srgbClr val="FFC000"/>
                  </a:solidFill>
                  <a:round/>
                  <a:headEnd/>
                  <a:tailEnd/>
                </a:ln>
                <a:solidFill>
                  <a:srgbClr val="FFFF66"/>
                </a:solidFill>
                <a:latin typeface="Arial Black"/>
              </a:rPr>
              <a:t>Stuff</a:t>
            </a:r>
          </a:p>
        </p:txBody>
      </p:sp>
    </p:spTree>
    <p:extLst>
      <p:ext uri="{BB962C8B-B14F-4D97-AF65-F5344CB8AC3E}">
        <p14:creationId xmlns:p14="http://schemas.microsoft.com/office/powerpoint/2010/main" val="2623295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6" name="Picture 5"/>
          <p:cNvPicPr>
            <a:picLocks noChangeAspect="1"/>
          </p:cNvPicPr>
          <p:nvPr/>
        </p:nvPicPr>
        <p:blipFill>
          <a:blip r:embed="rId3" cstate="print">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6134100" y="76200"/>
            <a:ext cx="342900" cy="300038"/>
          </a:xfrm>
          <a:prstGeom prst="rect">
            <a:avLst/>
          </a:prstGeom>
        </p:spPr>
      </p:pic>
      <p:sp>
        <p:nvSpPr>
          <p:cNvPr id="11" name="Rectangle 10"/>
          <p:cNvSpPr/>
          <p:nvPr/>
        </p:nvSpPr>
        <p:spPr>
          <a:xfrm>
            <a:off x="304800" y="656112"/>
            <a:ext cx="8610600" cy="830997"/>
          </a:xfrm>
          <a:prstGeom prst="rect">
            <a:avLst/>
          </a:prstGeom>
        </p:spPr>
        <p:txBody>
          <a:bodyPr wrap="square">
            <a:spAutoFit/>
          </a:bodyPr>
          <a:lstStyle/>
          <a:p>
            <a:pPr algn="ctr"/>
            <a:r>
              <a:rPr lang="en-US" sz="2400" b="1" dirty="0" smtClean="0">
                <a:effectLst>
                  <a:outerShdw blurRad="38100" dist="38100" dir="2700000" algn="tl">
                    <a:srgbClr val="000000">
                      <a:alpha val="43137"/>
                    </a:srgbClr>
                  </a:outerShdw>
                </a:effectLst>
              </a:rPr>
              <a:t>Graphics </a:t>
            </a:r>
            <a:r>
              <a:rPr lang="en-US" sz="2400" b="1" dirty="0">
                <a:effectLst>
                  <a:outerShdw blurRad="38100" dist="38100" dir="2700000" algn="tl">
                    <a:srgbClr val="000000">
                      <a:alpha val="43137"/>
                    </a:srgbClr>
                  </a:outerShdw>
                </a:effectLst>
              </a:rPr>
              <a:t>and text throughout this handbook are highlighted and/or represented in different </a:t>
            </a:r>
            <a:r>
              <a:rPr lang="en-US" sz="2400" b="1" dirty="0" smtClean="0">
                <a:effectLst>
                  <a:outerShdw blurRad="38100" dist="38100" dir="2700000" algn="tl">
                    <a:srgbClr val="000000">
                      <a:alpha val="43137"/>
                    </a:srgbClr>
                  </a:outerShdw>
                </a:effectLst>
              </a:rPr>
              <a:t>colors </a:t>
            </a:r>
            <a:r>
              <a:rPr lang="en-US" b="1" dirty="0" smtClean="0">
                <a:effectLst>
                  <a:outerShdw blurRad="38100" dist="38100" dir="2700000" algn="tl">
                    <a:srgbClr val="000000">
                      <a:alpha val="43137"/>
                    </a:srgbClr>
                  </a:outerShdw>
                </a:effectLst>
              </a:rPr>
              <a:t>(Handbook Page iv)</a:t>
            </a:r>
            <a:r>
              <a:rPr lang="en-US" sz="2400" b="1" dirty="0" smtClean="0">
                <a:effectLst>
                  <a:outerShdw blurRad="38100" dist="38100" dir="2700000" algn="tl">
                    <a:srgbClr val="000000">
                      <a:alpha val="43137"/>
                    </a:srgbClr>
                  </a:outerShdw>
                </a:effectLst>
              </a:rPr>
              <a:t>. </a:t>
            </a:r>
            <a:endParaRPr lang="en-US" sz="2400" b="1" dirty="0">
              <a:effectLst>
                <a:outerShdw blurRad="38100" dist="38100" dir="2700000" algn="tl">
                  <a:srgbClr val="000000">
                    <a:alpha val="43137"/>
                  </a:srgbClr>
                </a:outerShdw>
              </a:effectLst>
            </a:endParaRPr>
          </a:p>
        </p:txBody>
      </p:sp>
      <p:pic>
        <p:nvPicPr>
          <p:cNvPr id="225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 y="1600200"/>
            <a:ext cx="8305799" cy="4953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406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WordArt 4"/>
          <p:cNvSpPr>
            <a:spLocks noChangeArrowheads="1" noChangeShapeType="1" noTextEdit="1"/>
          </p:cNvSpPr>
          <p:nvPr/>
        </p:nvSpPr>
        <p:spPr bwMode="auto">
          <a:xfrm>
            <a:off x="-152399" y="746128"/>
            <a:ext cx="9143999" cy="5607843"/>
          </a:xfrm>
          <a:prstGeom prst="rect">
            <a:avLst/>
          </a:prstGeom>
          <a:noFill/>
        </p:spPr>
        <p:txBody>
          <a:bodyPr wrap="none" fromWordArt="1">
            <a:prstTxWarp prst="textPlain">
              <a:avLst>
                <a:gd name="adj" fmla="val 49123"/>
              </a:avLst>
            </a:prstTxWarp>
          </a:bodyPr>
          <a:lstStyle/>
          <a:p>
            <a:pPr algn="ctr"/>
            <a:r>
              <a:rPr lang="en-US" sz="1900" kern="10" dirty="0">
                <a:ln w="19050">
                  <a:noFill/>
                  <a:round/>
                  <a:headEnd/>
                  <a:tailEnd/>
                </a:ln>
                <a:solidFill>
                  <a:schemeClr val="accent5">
                    <a:lumMod val="50000"/>
                  </a:schemeClr>
                </a:solidFill>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rPr>
              <a:t> </a:t>
            </a:r>
            <a:r>
              <a:rPr lang="en-US" sz="1900" b="1" kern="10" dirty="0">
                <a:ln w="19050">
                  <a:noFill/>
                  <a:round/>
                  <a:headEnd/>
                  <a:tailEnd/>
                </a:ln>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rPr>
              <a:t>“We need to think </a:t>
            </a:r>
            <a:r>
              <a:rPr lang="en-US" sz="1900" b="1" kern="10" dirty="0" smtClean="0">
                <a:ln w="19050">
                  <a:noFill/>
                  <a:round/>
                  <a:headEnd/>
                  <a:tailEnd/>
                </a:ln>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rPr>
              <a:t>LESS in </a:t>
            </a:r>
            <a:r>
              <a:rPr lang="en-US" sz="1900" b="1" kern="10" dirty="0">
                <a:ln w="19050">
                  <a:noFill/>
                  <a:round/>
                  <a:headEnd/>
                  <a:tailEnd/>
                </a:ln>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rPr>
              <a:t>terms of what things we have for people to do</a:t>
            </a:r>
            <a:r>
              <a:rPr lang="en-US" sz="1900" b="1" kern="10" dirty="0" smtClean="0">
                <a:ln w="19050">
                  <a:noFill/>
                  <a:round/>
                  <a:headEnd/>
                  <a:tailEnd/>
                </a:ln>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rPr>
              <a:t>,</a:t>
            </a:r>
          </a:p>
          <a:p>
            <a:pPr algn="ctr"/>
            <a:endParaRPr lang="en-US" sz="1900" b="1" kern="10" dirty="0" smtClean="0">
              <a:ln w="19050">
                <a:noFill/>
                <a:round/>
                <a:headEnd/>
                <a:tailEnd/>
              </a:ln>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endParaRPr>
          </a:p>
          <a:p>
            <a:pPr algn="ctr"/>
            <a:endParaRPr lang="en-US" sz="1900" b="1" kern="10" dirty="0" smtClean="0">
              <a:ln w="19050">
                <a:noFill/>
                <a:round/>
                <a:headEnd/>
                <a:tailEnd/>
              </a:ln>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endParaRPr>
          </a:p>
          <a:p>
            <a:pPr algn="ctr"/>
            <a:r>
              <a:rPr lang="en-US" sz="1900" b="1" kern="10" dirty="0" smtClean="0">
                <a:ln w="19050">
                  <a:noFill/>
                  <a:round/>
                  <a:headEnd/>
                  <a:tailEnd/>
                </a:ln>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rPr>
              <a:t>   and MORE in </a:t>
            </a:r>
            <a:r>
              <a:rPr lang="en-US" sz="1900" b="1" kern="10" dirty="0">
                <a:ln w="19050">
                  <a:noFill/>
                  <a:round/>
                  <a:headEnd/>
                  <a:tailEnd/>
                </a:ln>
                <a:effectLst>
                  <a:outerShdw blurRad="38100" dist="38100" dir="2700000" algn="tl">
                    <a:srgbClr val="000000">
                      <a:alpha val="43137"/>
                    </a:srgbClr>
                  </a:outerShdw>
                </a:effectLst>
                <a:latin typeface="JasmineUPC" panose="02020603050405020304" pitchFamily="18" charset="-34"/>
                <a:cs typeface="JasmineUPC" panose="02020603050405020304" pitchFamily="18" charset="-34"/>
              </a:rPr>
              <a:t>terms of what value we can add to people's lives.”</a:t>
            </a:r>
          </a:p>
        </p:txBody>
      </p:sp>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sp>
        <p:nvSpPr>
          <p:cNvPr id="21" name="Text Box 5"/>
          <p:cNvSpPr txBox="1">
            <a:spLocks noChangeArrowheads="1"/>
          </p:cNvSpPr>
          <p:nvPr/>
        </p:nvSpPr>
        <p:spPr bwMode="auto">
          <a:xfrm>
            <a:off x="7010400" y="6311107"/>
            <a:ext cx="1981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400" b="1">
                <a:solidFill>
                  <a:srgbClr val="FFFF00"/>
                </a:solidFill>
                <a:latin typeface="Comic Sans MS" pitchFamily="66" charset="0"/>
              </a:defRPr>
            </a:lvl1pPr>
            <a:lvl2pPr marL="742950" indent="-285750" eaLnBrk="0" hangingPunct="0">
              <a:defRPr sz="1400" b="1">
                <a:solidFill>
                  <a:srgbClr val="FFFF00"/>
                </a:solidFill>
                <a:latin typeface="Comic Sans MS" pitchFamily="66" charset="0"/>
              </a:defRPr>
            </a:lvl2pPr>
            <a:lvl3pPr marL="1143000" indent="-228600" eaLnBrk="0" hangingPunct="0">
              <a:defRPr sz="1400" b="1">
                <a:solidFill>
                  <a:srgbClr val="FFFF00"/>
                </a:solidFill>
                <a:latin typeface="Comic Sans MS" pitchFamily="66" charset="0"/>
              </a:defRPr>
            </a:lvl3pPr>
            <a:lvl4pPr marL="1600200" indent="-228600" eaLnBrk="0" hangingPunct="0">
              <a:defRPr sz="1400" b="1">
                <a:solidFill>
                  <a:srgbClr val="FFFF00"/>
                </a:solidFill>
                <a:latin typeface="Comic Sans MS" pitchFamily="66" charset="0"/>
              </a:defRPr>
            </a:lvl4pPr>
            <a:lvl5pPr marL="2057400" indent="-228600" eaLnBrk="0" hangingPunct="0">
              <a:defRPr sz="1400" b="1">
                <a:solidFill>
                  <a:srgbClr val="FFFF00"/>
                </a:solidFill>
                <a:latin typeface="Comic Sans MS" pitchFamily="66" charset="0"/>
              </a:defRPr>
            </a:lvl5pPr>
            <a:lvl6pPr marL="2514600" indent="-228600" eaLnBrk="0" fontAlgn="base" hangingPunct="0">
              <a:lnSpc>
                <a:spcPct val="140000"/>
              </a:lnSpc>
              <a:spcBef>
                <a:spcPct val="0"/>
              </a:spcBef>
              <a:spcAft>
                <a:spcPct val="0"/>
              </a:spcAft>
              <a:defRPr sz="1400" b="1">
                <a:solidFill>
                  <a:srgbClr val="FFFF00"/>
                </a:solidFill>
                <a:latin typeface="Comic Sans MS" pitchFamily="66" charset="0"/>
              </a:defRPr>
            </a:lvl6pPr>
            <a:lvl7pPr marL="2971800" indent="-228600" eaLnBrk="0" fontAlgn="base" hangingPunct="0">
              <a:lnSpc>
                <a:spcPct val="140000"/>
              </a:lnSpc>
              <a:spcBef>
                <a:spcPct val="0"/>
              </a:spcBef>
              <a:spcAft>
                <a:spcPct val="0"/>
              </a:spcAft>
              <a:defRPr sz="1400" b="1">
                <a:solidFill>
                  <a:srgbClr val="FFFF00"/>
                </a:solidFill>
                <a:latin typeface="Comic Sans MS" pitchFamily="66" charset="0"/>
              </a:defRPr>
            </a:lvl7pPr>
            <a:lvl8pPr marL="3429000" indent="-228600" eaLnBrk="0" fontAlgn="base" hangingPunct="0">
              <a:lnSpc>
                <a:spcPct val="140000"/>
              </a:lnSpc>
              <a:spcBef>
                <a:spcPct val="0"/>
              </a:spcBef>
              <a:spcAft>
                <a:spcPct val="0"/>
              </a:spcAft>
              <a:defRPr sz="1400" b="1">
                <a:solidFill>
                  <a:srgbClr val="FFFF00"/>
                </a:solidFill>
                <a:latin typeface="Comic Sans MS" pitchFamily="66" charset="0"/>
              </a:defRPr>
            </a:lvl8pPr>
            <a:lvl9pPr marL="3886200" indent="-228600" eaLnBrk="0" fontAlgn="base" hangingPunct="0">
              <a:lnSpc>
                <a:spcPct val="140000"/>
              </a:lnSpc>
              <a:spcBef>
                <a:spcPct val="0"/>
              </a:spcBef>
              <a:spcAft>
                <a:spcPct val="0"/>
              </a:spcAft>
              <a:defRPr sz="1400" b="1">
                <a:solidFill>
                  <a:srgbClr val="FFFF00"/>
                </a:solidFill>
                <a:latin typeface="Comic Sans MS" pitchFamily="66" charset="0"/>
              </a:defRPr>
            </a:lvl9pPr>
          </a:lstStyle>
          <a:p>
            <a:pPr algn="ctr" eaLnBrk="1" hangingPunct="1">
              <a:lnSpc>
                <a:spcPct val="100000"/>
              </a:lnSpc>
              <a:spcBef>
                <a:spcPct val="50000"/>
              </a:spcBef>
            </a:pPr>
            <a:r>
              <a:rPr lang="en-US" altLang="en-US" sz="1800" i="1" dirty="0">
                <a:solidFill>
                  <a:schemeClr val="accent5">
                    <a:lumMod val="50000"/>
                  </a:schemeClr>
                </a:solidFill>
                <a:latin typeface="Helvetica" pitchFamily="34" charset="0"/>
                <a:ea typeface="Times New Roman" pitchFamily="18" charset="0"/>
                <a:cs typeface="Arial" charset="0"/>
              </a:rPr>
              <a:t>Charles Jordan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6621" y="1775652"/>
            <a:ext cx="5334000" cy="3539265"/>
          </a:xfrm>
          <a:prstGeom prst="ellipse">
            <a:avLst/>
          </a:prstGeom>
          <a:ln>
            <a:noFill/>
          </a:ln>
          <a:effectLst>
            <a:softEdge rad="112500"/>
          </a:effectLst>
        </p:spPr>
      </p:pic>
    </p:spTree>
    <p:extLst>
      <p:ext uri="{BB962C8B-B14F-4D97-AF65-F5344CB8AC3E}">
        <p14:creationId xmlns:p14="http://schemas.microsoft.com/office/powerpoint/2010/main" val="3580167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838200"/>
            <a:ext cx="4983535" cy="458849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8" name="Rectangle 7"/>
          <p:cNvSpPr/>
          <p:nvPr/>
        </p:nvSpPr>
        <p:spPr>
          <a:xfrm>
            <a:off x="1" y="0"/>
            <a:ext cx="9144000" cy="457200"/>
          </a:xfrm>
          <a:prstGeom prst="rect">
            <a:avLst/>
          </a:prstGeo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19800" y="-457200"/>
            <a:ext cx="3120220" cy="866670"/>
          </a:xfrm>
        </p:spPr>
        <p:txBody>
          <a:bodyPr>
            <a:noAutofit/>
          </a:bodyPr>
          <a:lstStyle/>
          <a:p>
            <a:pPr algn="r"/>
            <a:r>
              <a:rPr lang="en-US" sz="1200" dirty="0" smtClean="0">
                <a:solidFill>
                  <a:schemeClr val="bg1"/>
                </a:solidFill>
                <a:latin typeface="Bradley Hand ITC" panose="03070402050302030203" pitchFamily="66" charset="0"/>
                <a:cs typeface="Aharoni" panose="02010803020104030203" pitchFamily="2" charset="-79"/>
              </a:rPr>
              <a:t>PLANNING  FOR</a:t>
            </a:r>
            <a:br>
              <a:rPr lang="en-US" sz="1200" dirty="0" smtClean="0">
                <a:solidFill>
                  <a:schemeClr val="bg1"/>
                </a:solidFill>
                <a:latin typeface="Bradley Hand ITC" panose="03070402050302030203" pitchFamily="66" charset="0"/>
                <a:cs typeface="Aharoni" panose="02010803020104030203" pitchFamily="2" charset="-79"/>
              </a:rPr>
            </a:br>
            <a:r>
              <a:rPr lang="en-US" sz="1200" dirty="0" smtClean="0">
                <a:solidFill>
                  <a:schemeClr val="bg1"/>
                </a:solidFill>
                <a:latin typeface="Narkisim" panose="020E0502050101010101" pitchFamily="34" charset="-79"/>
                <a:cs typeface="Narkisim" panose="020E0502050101010101" pitchFamily="34" charset="-79"/>
              </a:rPr>
              <a:t>RECREATION </a:t>
            </a:r>
            <a:r>
              <a:rPr lang="en-US" sz="1200" dirty="0">
                <a:solidFill>
                  <a:schemeClr val="bg1"/>
                </a:solidFill>
                <a:latin typeface="Narkisim" panose="020E0502050101010101" pitchFamily="34" charset="-79"/>
                <a:cs typeface="Narkisim" panose="020E0502050101010101" pitchFamily="34" charset="-79"/>
              </a:rPr>
              <a:t>AND VISITOR SERVICES </a:t>
            </a:r>
          </a:p>
        </p:txBody>
      </p:sp>
      <p:cxnSp>
        <p:nvCxnSpPr>
          <p:cNvPr id="12" name="Straight Connector 11"/>
          <p:cNvCxnSpPr/>
          <p:nvPr/>
        </p:nvCxnSpPr>
        <p:spPr>
          <a:xfrm>
            <a:off x="0" y="457200"/>
            <a:ext cx="9144000" cy="0"/>
          </a:xfrm>
          <a:prstGeom prst="line">
            <a:avLst/>
          </a:prstGeom>
          <a:ln w="60325">
            <a:gradFill flip="none" rotWithShape="1">
              <a:gsLst>
                <a:gs pos="0">
                  <a:srgbClr val="554E29"/>
                </a:gs>
                <a:gs pos="100000">
                  <a:srgbClr val="A7984F"/>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 y="0"/>
            <a:ext cx="4323620" cy="400110"/>
          </a:xfrm>
          <a:prstGeom prst="rect">
            <a:avLst/>
          </a:prstGeom>
        </p:spPr>
        <p:txBody>
          <a:bodyPr wrap="none">
            <a:spAutoFit/>
          </a:bodyPr>
          <a:lstStyle/>
          <a:p>
            <a:r>
              <a:rPr lang="en-US" sz="2000" cap="small" dirty="0" smtClean="0">
                <a:solidFill>
                  <a:schemeClr val="bg1"/>
                </a:solidFill>
                <a:latin typeface="Eras Bold ITC" panose="020B0907030504020204" pitchFamily="34" charset="0"/>
              </a:rPr>
              <a:t>Outcomes-focused Management</a:t>
            </a:r>
            <a:endParaRPr lang="en-US" sz="2400" cap="small" dirty="0">
              <a:solidFill>
                <a:schemeClr val="bg1"/>
              </a:solidFill>
              <a:latin typeface="Eras Bold ITC" panose="020B0907030504020204" pitchFamily="34" charset="0"/>
            </a:endParaRPr>
          </a:p>
        </p:txBody>
      </p:sp>
      <p:pic>
        <p:nvPicPr>
          <p:cNvPr id="10" name="Picture 3"/>
          <p:cNvPicPr>
            <a:picLocks noChangeAspect="1" noChangeArrowheads="1"/>
          </p:cNvPicPr>
          <p:nvPr/>
        </p:nvPicPr>
        <p:blipFill>
          <a:blip r:embed="rId4"/>
          <a:srcRect/>
          <a:stretch>
            <a:fillRect/>
          </a:stretch>
        </p:blipFill>
        <p:spPr bwMode="auto">
          <a:xfrm rot="-940589">
            <a:off x="427078" y="3019840"/>
            <a:ext cx="2643188" cy="3581400"/>
          </a:xfrm>
          <a:prstGeom prst="rect">
            <a:avLst/>
          </a:prstGeom>
          <a:noFill/>
          <a:ln w="34925">
            <a:solidFill>
              <a:srgbClr val="008080"/>
            </a:solidFill>
            <a:miter lim="800000"/>
            <a:headEnd/>
            <a:tailEnd/>
          </a:ln>
          <a:effectLst>
            <a:outerShdw dist="107763" dir="2700000" algn="ctr" rotWithShape="0">
              <a:schemeClr val="bg2">
                <a:alpha val="50000"/>
              </a:schemeClr>
            </a:outerShdw>
          </a:effectLst>
        </p:spPr>
      </p:pic>
      <p:pic>
        <p:nvPicPr>
          <p:cNvPr id="276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32101">
            <a:off x="6324007" y="3082743"/>
            <a:ext cx="2831996" cy="318135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276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80158">
            <a:off x="923480" y="744996"/>
            <a:ext cx="2309112" cy="211813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20677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730" y="199932"/>
            <a:ext cx="5868670" cy="6429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78847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40000"/>
          </a:lnSpc>
          <a:spcBef>
            <a:spcPct val="0"/>
          </a:spcBef>
          <a:spcAft>
            <a:spcPct val="0"/>
          </a:spcAft>
          <a:buClrTx/>
          <a:buSzTx/>
          <a:buFontTx/>
          <a:buNone/>
          <a:tabLst/>
          <a:defRPr kumimoji="0" lang="en-US" sz="1400" b="1" i="0" u="none" strike="noStrike" cap="none" normalizeH="0" baseline="0" smtClean="0">
            <a:ln>
              <a:noFill/>
            </a:ln>
            <a:solidFill>
              <a:srgbClr val="FFFF00"/>
            </a:solidFill>
            <a:effectLst>
              <a:outerShdw blurRad="38100" dist="38100" dir="2700000" algn="tl">
                <a:srgbClr val="000000">
                  <a:alpha val="43137"/>
                </a:srgbClr>
              </a:outerShdw>
            </a:effectLst>
            <a:latin typeface="Comic Sans MS" pitchFamily="66"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40000"/>
          </a:lnSpc>
          <a:spcBef>
            <a:spcPct val="0"/>
          </a:spcBef>
          <a:spcAft>
            <a:spcPct val="0"/>
          </a:spcAft>
          <a:buClrTx/>
          <a:buSzTx/>
          <a:buFontTx/>
          <a:buNone/>
          <a:tabLst/>
          <a:defRPr kumimoji="0" lang="en-US" sz="1400" b="1" i="0" u="none" strike="noStrike" cap="none" normalizeH="0" baseline="0" smtClean="0">
            <a:ln>
              <a:noFill/>
            </a:ln>
            <a:solidFill>
              <a:srgbClr val="FFFF00"/>
            </a:solidFill>
            <a:effectLst>
              <a:outerShdw blurRad="38100" dist="38100" dir="2700000" algn="tl">
                <a:srgbClr val="000000">
                  <a:alpha val="43137"/>
                </a:srgbClr>
              </a:outerShdw>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10203</TotalTime>
  <Words>6631</Words>
  <Application>Microsoft Office PowerPoint</Application>
  <PresentationFormat>On-screen Show (4:3)</PresentationFormat>
  <Paragraphs>1168</Paragraphs>
  <Slides>111</Slides>
  <Notes>111</Notes>
  <HiddenSlides>0</HiddenSlides>
  <MMClips>9</MMClips>
  <ScaleCrop>false</ScaleCrop>
  <HeadingPairs>
    <vt:vector size="4" baseType="variant">
      <vt:variant>
        <vt:lpstr>Theme</vt:lpstr>
      </vt:variant>
      <vt:variant>
        <vt:i4>2</vt:i4>
      </vt:variant>
      <vt:variant>
        <vt:lpstr>Slide Titles</vt:lpstr>
      </vt:variant>
      <vt:variant>
        <vt:i4>111</vt:i4>
      </vt:variant>
    </vt:vector>
  </HeadingPairs>
  <TitlesOfParts>
    <vt:vector size="113" baseType="lpstr">
      <vt:lpstr>Apex</vt:lpstr>
      <vt:lpstr>Default Design</vt:lpstr>
      <vt:lpstr>PLANNING  FOR RECREATION AND VISITOR SERVICES </vt:lpstr>
      <vt:lpstr>PLANNING  FOR RECREATION AND VISITOR SERVICES </vt:lpstr>
      <vt:lpstr>PowerPoint Presentation</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PowerPoint Presentation</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PowerPoint Presentation</vt:lpstr>
      <vt:lpstr>PowerPoint Presentation</vt:lpstr>
      <vt:lpstr>PLANNING  FOR RECREATION AND VISITOR SERVICES </vt:lpstr>
      <vt:lpstr>PowerPoint Presentation</vt:lpstr>
      <vt:lpstr>PLANNING  FOR RECREATION AND VISITOR SERVICES </vt:lpstr>
      <vt:lpstr>PLANNING  FOR RECREATION AND VISITOR SERVICES </vt:lpstr>
      <vt:lpstr>PLANNING  FOR RECREATION AND VISITOR SERVICES </vt:lpstr>
      <vt:lpstr>PLANNING  FOR RECREATION AND VISITOR SERVICES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PLANNING  FOR RECREATION AND VISITOR SERVICES </vt:lpstr>
      <vt:lpstr>PowerPoint Presentation</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PLANNING  FOR RECREATION AND VISITOR SERVICES </vt:lpstr>
      <vt:lpstr>PowerPoint Presentation</vt:lpstr>
      <vt:lpstr>PLANNING  FOR RECREATION AND VISITOR SERVICES </vt:lpstr>
      <vt:lpstr>PowerPoint Presentation</vt:lpstr>
      <vt:lpstr>PLANNING  FOR RECREATION AND VISITOR SERVICES </vt:lpstr>
      <vt:lpstr>PLANNING  FOR RECREATION AND VISITOR SERVICES </vt:lpstr>
      <vt:lpstr>PLANNING  FOR RECREATION AND VISITOR SERVICES </vt:lpstr>
      <vt:lpstr>PLANNING  FOR RECREATION AND VISITOR SERVICES </vt:lpstr>
      <vt:lpstr>PowerPoint Presentation</vt:lpstr>
    </vt:vector>
  </TitlesOfParts>
  <Company>Bureau of Land Management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FOR RECREATION AND VISITOR SERVICES</dc:title>
  <dc:creator>Hopkins, Brian R</dc:creator>
  <cp:lastModifiedBy>Hopkins, Brian R</cp:lastModifiedBy>
  <cp:revision>503</cp:revision>
  <cp:lastPrinted>2015-11-13T15:36:55Z</cp:lastPrinted>
  <dcterms:created xsi:type="dcterms:W3CDTF">2014-11-12T18:13:36Z</dcterms:created>
  <dcterms:modified xsi:type="dcterms:W3CDTF">2016-04-18T22:02:51Z</dcterms:modified>
</cp:coreProperties>
</file>