
<file path=[Content_Types].xml><?xml version="1.0" encoding="utf-8"?>
<Types xmlns="http://schemas.openxmlformats.org/package/2006/content-types">
  <Default Extension="png" ContentType="image/png"/>
  <Default Extension="jpeg" ContentType="image/jpeg"/>
  <Default Extension="wmf" ContentType="image/x-wmf"/>
  <Default Extension="jpe"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65"/>
  </p:notesMasterIdLst>
  <p:handoutMasterIdLst>
    <p:handoutMasterId r:id="rId66"/>
  </p:handoutMasterIdLst>
  <p:sldIdLst>
    <p:sldId id="559" r:id="rId6"/>
    <p:sldId id="513" r:id="rId7"/>
    <p:sldId id="400" r:id="rId8"/>
    <p:sldId id="550" r:id="rId9"/>
    <p:sldId id="397" r:id="rId10"/>
    <p:sldId id="270" r:id="rId11"/>
    <p:sldId id="310" r:id="rId12"/>
    <p:sldId id="316" r:id="rId13"/>
    <p:sldId id="444" r:id="rId14"/>
    <p:sldId id="508" r:id="rId15"/>
    <p:sldId id="287" r:id="rId16"/>
    <p:sldId id="471" r:id="rId17"/>
    <p:sldId id="472" r:id="rId18"/>
    <p:sldId id="473" r:id="rId19"/>
    <p:sldId id="546" r:id="rId20"/>
    <p:sldId id="547" r:id="rId21"/>
    <p:sldId id="529" r:id="rId22"/>
    <p:sldId id="527" r:id="rId23"/>
    <p:sldId id="374" r:id="rId24"/>
    <p:sldId id="327" r:id="rId25"/>
    <p:sldId id="326" r:id="rId26"/>
    <p:sldId id="359" r:id="rId27"/>
    <p:sldId id="443" r:id="rId28"/>
    <p:sldId id="358" r:id="rId29"/>
    <p:sldId id="446" r:id="rId30"/>
    <p:sldId id="451" r:id="rId31"/>
    <p:sldId id="512" r:id="rId32"/>
    <p:sldId id="320" r:id="rId33"/>
    <p:sldId id="442" r:id="rId34"/>
    <p:sldId id="328" r:id="rId35"/>
    <p:sldId id="460" r:id="rId36"/>
    <p:sldId id="461" r:id="rId37"/>
    <p:sldId id="557" r:id="rId38"/>
    <p:sldId id="323" r:id="rId39"/>
    <p:sldId id="331" r:id="rId40"/>
    <p:sldId id="333" r:id="rId41"/>
    <p:sldId id="402" r:id="rId42"/>
    <p:sldId id="499" r:id="rId43"/>
    <p:sldId id="336" r:id="rId44"/>
    <p:sldId id="498" r:id="rId45"/>
    <p:sldId id="497" r:id="rId46"/>
    <p:sldId id="340" r:id="rId47"/>
    <p:sldId id="334" r:id="rId48"/>
    <p:sldId id="342" r:id="rId49"/>
    <p:sldId id="341" r:id="rId50"/>
    <p:sldId id="292" r:id="rId51"/>
    <p:sldId id="291" r:id="rId52"/>
    <p:sldId id="551" r:id="rId53"/>
    <p:sldId id="554" r:id="rId54"/>
    <p:sldId id="555" r:id="rId55"/>
    <p:sldId id="466" r:id="rId56"/>
    <p:sldId id="474" r:id="rId57"/>
    <p:sldId id="475" r:id="rId58"/>
    <p:sldId id="294" r:id="rId59"/>
    <p:sldId id="346" r:id="rId60"/>
    <p:sldId id="558" r:id="rId61"/>
    <p:sldId id="350" r:id="rId62"/>
    <p:sldId id="455" r:id="rId63"/>
    <p:sldId id="456" r:id="rId64"/>
  </p:sldIdLst>
  <p:sldSz cx="9144000" cy="6858000" type="screen4x3"/>
  <p:notesSz cx="9309100" cy="7023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212">
          <p15:clr>
            <a:srgbClr val="A4A3A4"/>
          </p15:clr>
        </p15:guide>
        <p15:guide id="2" pos="293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D"/>
    <a:srgbClr val="FF66FF"/>
    <a:srgbClr val="FF3399"/>
    <a:srgbClr val="FFCC66"/>
    <a:srgbClr val="FF9933"/>
    <a:srgbClr val="00FFFF"/>
    <a:srgbClr val="00FF00"/>
    <a:srgbClr val="5C5948"/>
    <a:srgbClr val="504D3E"/>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9" autoAdjust="0"/>
    <p:restoredTop sz="65025" autoAdjust="0"/>
  </p:normalViewPr>
  <p:slideViewPr>
    <p:cSldViewPr>
      <p:cViewPr varScale="1">
        <p:scale>
          <a:sx n="53" d="100"/>
          <a:sy n="53" d="100"/>
        </p:scale>
        <p:origin x="1626" y="6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5" d="100"/>
          <a:sy n="65" d="100"/>
        </p:scale>
        <p:origin x="-2136" y="-96"/>
      </p:cViewPr>
      <p:guideLst>
        <p:guide orient="horz" pos="2212"/>
        <p:guide pos="29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903C33A8-084C-45DB-A4D0-CB64541F69ED}">
      <dgm:prSet phldrT="[Text]" custT="1"/>
      <dgm:spPr>
        <a:solidFill>
          <a:srgbClr val="FF9900"/>
        </a:solidFill>
      </dgm:spPr>
      <dgm:t>
        <a:bodyPr/>
        <a:lstStyle/>
        <a:p>
          <a:r>
            <a:rPr lang="en-US" sz="2000" b="1" dirty="0" smtClean="0">
              <a:solidFill>
                <a:schemeClr val="bg1"/>
              </a:solidFill>
            </a:rPr>
            <a:t>Activity-based Management</a:t>
          </a:r>
        </a:p>
        <a:p>
          <a:r>
            <a:rPr lang="en-US" sz="2000" i="1" dirty="0" smtClean="0">
              <a:solidFill>
                <a:schemeClr val="bg1"/>
              </a:solidFill>
            </a:rPr>
            <a:t>(Focus only on desired activities)</a:t>
          </a:r>
          <a:endParaRPr lang="en-US" sz="20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a:p>
          <a:endParaRPr lang="en-US" sz="1400" i="1" dirty="0">
            <a:solidFill>
              <a:schemeClr val="bg1"/>
            </a:solidFill>
          </a:endParaRPr>
        </a:p>
      </dgm:t>
    </dgm:pt>
    <dgm:pt modelId="{B19062CF-47D4-4FF8-8F59-57F72B501DAC}" type="sibTrans" cxnId="{C4433EBE-94B1-4669-A3A6-0CDFBF115F9B}">
      <dgm:prSet/>
      <dgm:spPr/>
      <dgm:t>
        <a:bodyPr/>
        <a:lstStyle/>
        <a:p>
          <a:endParaRPr lang="en-US"/>
        </a:p>
      </dgm:t>
    </dgm:pt>
    <dgm:pt modelId="{B2E3267B-3326-45BA-9B57-3E17BF6F0C31}" type="par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endParaRPr lang="en-US" sz="1600" i="1" dirty="0">
            <a:solidFill>
              <a:schemeClr val="bg1"/>
            </a:solidFill>
          </a:endParaRPr>
        </a:p>
      </dgm:t>
    </dgm:pt>
    <dgm:pt modelId="{E2D7B9B3-4B68-4D08-85F0-3F1C1FDB64AC}" type="sibTrans" cxnId="{3C8F8D1A-DFCB-4EE8-9B51-AF8B375B26D9}">
      <dgm:prSet/>
      <dgm:spPr/>
      <dgm:t>
        <a:bodyPr/>
        <a:lstStyle/>
        <a:p>
          <a:endParaRPr lang="en-US"/>
        </a:p>
      </dgm:t>
    </dgm:pt>
    <dgm:pt modelId="{BA5F4755-8FBE-4316-821F-F5FA661C8D0A}" type="parTrans" cxnId="{3C8F8D1A-DFCB-4EE8-9B51-AF8B375B26D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0A633C6D-9DB2-4ECE-BDC1-D61B2D600D4A}" type="presOf" srcId="{D971A589-5B79-4C88-A68B-AE358291F344}" destId="{EBA326F9-EDA4-4ADD-8221-D91CDBBB8A21}" srcOrd="0" destOrd="0" presId="urn:microsoft.com/office/officeart/2005/8/layout/pyramid1"/>
    <dgm:cxn modelId="{89874EF4-7363-4845-905E-5E507519EBD4}" type="presOf" srcId="{D8836615-639C-47C5-9630-3F6E0480E9B2}" destId="{4BB70C3A-6F69-4377-BD0A-A29A175A9700}" srcOrd="1"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C4433EBE-94B1-4669-A3A6-0CDFBF115F9B}" srcId="{7860B149-9DB8-4A2D-A9FA-02701B39CB36}" destId="{D8836615-639C-47C5-9630-3F6E0480E9B2}" srcOrd="0" destOrd="0" parTransId="{B2E3267B-3326-45BA-9B57-3E17BF6F0C31}" sibTransId="{B19062CF-47D4-4FF8-8F59-57F72B501DAC}"/>
    <dgm:cxn modelId="{8106FEF6-9816-4B68-83C9-F0D8975B9F1D}" type="presOf" srcId="{903C33A8-084C-45DB-A4D0-CB64541F69ED}" destId="{3C979AF7-3DAC-494E-ACA8-643880BDCB18}" srcOrd="0" destOrd="0" presId="urn:microsoft.com/office/officeart/2005/8/layout/pyramid1"/>
    <dgm:cxn modelId="{8E955808-4562-402B-9AF7-19DD7424025B}" type="presOf" srcId="{D8836615-639C-47C5-9630-3F6E0480E9B2}" destId="{A1C5DAFF-BDF3-4749-87D3-5FA5CF14C608}" srcOrd="0" destOrd="0" presId="urn:microsoft.com/office/officeart/2005/8/layout/pyramid1"/>
    <dgm:cxn modelId="{8C47C285-018E-4BA0-B360-56160C1CEADF}" type="presOf" srcId="{D971A589-5B79-4C88-A68B-AE358291F344}" destId="{81B9A751-28B0-474A-90AD-AE673356D389}" srcOrd="1" destOrd="0" presId="urn:microsoft.com/office/officeart/2005/8/layout/pyramid1"/>
    <dgm:cxn modelId="{1FAE3A84-E1FE-433F-A9B5-F5AEF82B25BC}" type="presOf" srcId="{7860B149-9DB8-4A2D-A9FA-02701B39CB36}" destId="{4D254D22-DDBF-487A-A71A-04CAE480EBFC}" srcOrd="0" destOrd="0" presId="urn:microsoft.com/office/officeart/2005/8/layout/pyramid1"/>
    <dgm:cxn modelId="{32C4CDEC-F971-4020-A8F5-A3B6097DF05E}" type="presOf" srcId="{903C33A8-084C-45DB-A4D0-CB64541F69ED}" destId="{ABFC1BCC-2B66-417D-9431-7D3AB62EE894}" srcOrd="1" destOrd="0" presId="urn:microsoft.com/office/officeart/2005/8/layout/pyramid1"/>
    <dgm:cxn modelId="{3F7E9836-EDA2-4CD6-AA53-9FA389A0AD7F}" type="presParOf" srcId="{4D254D22-DDBF-487A-A71A-04CAE480EBFC}" destId="{2BCD6160-16EC-4469-BB7E-1BC1EA35905A}" srcOrd="0" destOrd="0" presId="urn:microsoft.com/office/officeart/2005/8/layout/pyramid1"/>
    <dgm:cxn modelId="{320D49B1-6507-4C58-B0DA-493430C9DF37}" type="presParOf" srcId="{2BCD6160-16EC-4469-BB7E-1BC1EA35905A}" destId="{A1C5DAFF-BDF3-4749-87D3-5FA5CF14C608}" srcOrd="0" destOrd="0" presId="urn:microsoft.com/office/officeart/2005/8/layout/pyramid1"/>
    <dgm:cxn modelId="{AA32133B-7252-4D23-9941-5150CC72FA7F}" type="presParOf" srcId="{2BCD6160-16EC-4469-BB7E-1BC1EA35905A}" destId="{4BB70C3A-6F69-4377-BD0A-A29A175A9700}" srcOrd="1" destOrd="0" presId="urn:microsoft.com/office/officeart/2005/8/layout/pyramid1"/>
    <dgm:cxn modelId="{EC04ABF6-E784-4A41-9F8A-EE351AEEBD44}" type="presParOf" srcId="{4D254D22-DDBF-487A-A71A-04CAE480EBFC}" destId="{8A2545FD-AE26-4A5D-9AEC-3C69AD4D4680}" srcOrd="1" destOrd="0" presId="urn:microsoft.com/office/officeart/2005/8/layout/pyramid1"/>
    <dgm:cxn modelId="{E5E9D906-6CFC-435F-98D7-CA04CABCAB81}" type="presParOf" srcId="{8A2545FD-AE26-4A5D-9AEC-3C69AD4D4680}" destId="{EBA326F9-EDA4-4ADD-8221-D91CDBBB8A21}" srcOrd="0" destOrd="0" presId="urn:microsoft.com/office/officeart/2005/8/layout/pyramid1"/>
    <dgm:cxn modelId="{14396F05-5FDA-4A14-9B35-1AC38DDFCDCC}" type="presParOf" srcId="{8A2545FD-AE26-4A5D-9AEC-3C69AD4D4680}" destId="{81B9A751-28B0-474A-90AD-AE673356D389}" srcOrd="1" destOrd="0" presId="urn:microsoft.com/office/officeart/2005/8/layout/pyramid1"/>
    <dgm:cxn modelId="{BD93EA3E-1AEC-45E1-9012-7AA0D0117652}" type="presParOf" srcId="{4D254D22-DDBF-487A-A71A-04CAE480EBFC}" destId="{BCC657D6-46E0-4C82-8BBD-D34280EDDB3A}" srcOrd="2" destOrd="0" presId="urn:microsoft.com/office/officeart/2005/8/layout/pyramid1"/>
    <dgm:cxn modelId="{AC40BEFF-0539-48CE-8174-9C29C8C3020C}" type="presParOf" srcId="{BCC657D6-46E0-4C82-8BBD-D34280EDDB3A}" destId="{3C979AF7-3DAC-494E-ACA8-643880BDCB18}" srcOrd="0" destOrd="0" presId="urn:microsoft.com/office/officeart/2005/8/layout/pyramid1"/>
    <dgm:cxn modelId="{023B6276-7FA3-4CAC-AFAA-CA231CC4CCD4}"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dgm:t>
    </dgm:pt>
    <dgm:pt modelId="{B2E3267B-3326-45BA-9B57-3E17BF6F0C31}" type="parTrans" cxnId="{C4433EBE-94B1-4669-A3A6-0CDFBF115F9B}">
      <dgm:prSet/>
      <dgm:spPr/>
      <dgm:t>
        <a:bodyPr/>
        <a:lstStyle/>
        <a:p>
          <a:endParaRPr lang="en-US"/>
        </a:p>
      </dgm:t>
    </dgm:pt>
    <dgm:pt modelId="{B19062CF-47D4-4FF8-8F59-57F72B501DAC}" type="sib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r>
            <a:rPr lang="en-US" sz="1800" b="1" dirty="0" smtClean="0">
              <a:solidFill>
                <a:schemeClr val="bg1"/>
              </a:solidFill>
            </a:rPr>
            <a:t>Experience-based</a:t>
          </a:r>
        </a:p>
        <a:p>
          <a:r>
            <a:rPr lang="en-US" sz="1800" b="1" dirty="0" smtClean="0">
              <a:solidFill>
                <a:schemeClr val="bg1"/>
              </a:solidFill>
            </a:rPr>
            <a:t>Management</a:t>
          </a:r>
        </a:p>
        <a:p>
          <a:r>
            <a:rPr lang="en-US" sz="1600" i="1" dirty="0" smtClean="0">
              <a:solidFill>
                <a:schemeClr val="bg1"/>
              </a:solidFill>
            </a:rPr>
            <a:t>(Realize desired experiences and activities [e.g. ROS])</a:t>
          </a:r>
          <a:endParaRPr lang="en-US" sz="1600" i="1" dirty="0">
            <a:solidFill>
              <a:schemeClr val="bg1"/>
            </a:solidFill>
          </a:endParaRPr>
        </a:p>
      </dgm:t>
    </dgm:pt>
    <dgm:pt modelId="{BA5F4755-8FBE-4316-821F-F5FA661C8D0A}" type="parTrans" cxnId="{3C8F8D1A-DFCB-4EE8-9B51-AF8B375B26D9}">
      <dgm:prSet/>
      <dgm:spPr/>
      <dgm:t>
        <a:bodyPr/>
        <a:lstStyle/>
        <a:p>
          <a:endParaRPr lang="en-US"/>
        </a:p>
      </dgm:t>
    </dgm:pt>
    <dgm:pt modelId="{E2D7B9B3-4B68-4D08-85F0-3F1C1FDB64AC}" type="sibTrans" cxnId="{3C8F8D1A-DFCB-4EE8-9B51-AF8B375B26D9}">
      <dgm:prSet/>
      <dgm:spPr/>
      <dgm:t>
        <a:bodyPr/>
        <a:lstStyle/>
        <a:p>
          <a:endParaRPr lang="en-US"/>
        </a:p>
      </dgm:t>
    </dgm:pt>
    <dgm:pt modelId="{903C33A8-084C-45DB-A4D0-CB64541F69ED}">
      <dgm:prSet phldrT="[Text]" custT="1"/>
      <dgm:spPr>
        <a:solidFill>
          <a:srgbClr val="FF9900"/>
        </a:solidFill>
      </dgm:spPr>
      <dgm:t>
        <a:bodyPr/>
        <a:lstStyle/>
        <a:p>
          <a:r>
            <a:rPr lang="en-US" sz="1800" b="1" dirty="0" smtClean="0">
              <a:solidFill>
                <a:schemeClr val="bg1"/>
              </a:solidFill>
            </a:rPr>
            <a:t>Activity-based Management</a:t>
          </a:r>
        </a:p>
        <a:p>
          <a:r>
            <a:rPr lang="en-US" sz="1800" i="1" dirty="0" smtClean="0">
              <a:solidFill>
                <a:schemeClr val="bg1"/>
              </a:solidFill>
            </a:rPr>
            <a:t>(Focus only on desired activities)</a:t>
          </a:r>
          <a:endParaRPr lang="en-US" sz="18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76A898EA-98FB-4DD3-83F0-D3458B260953}" type="presOf" srcId="{903C33A8-084C-45DB-A4D0-CB64541F69ED}" destId="{ABFC1BCC-2B66-417D-9431-7D3AB62EE894}" srcOrd="1"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C77BB73C-8B8D-457C-ACBE-7DCD8F5C1861}" type="presOf" srcId="{D971A589-5B79-4C88-A68B-AE358291F344}" destId="{81B9A751-28B0-474A-90AD-AE673356D389}" srcOrd="1" destOrd="0" presId="urn:microsoft.com/office/officeart/2005/8/layout/pyramid1"/>
    <dgm:cxn modelId="{C4433EBE-94B1-4669-A3A6-0CDFBF115F9B}" srcId="{7860B149-9DB8-4A2D-A9FA-02701B39CB36}" destId="{D8836615-639C-47C5-9630-3F6E0480E9B2}" srcOrd="0" destOrd="0" parTransId="{B2E3267B-3326-45BA-9B57-3E17BF6F0C31}" sibTransId="{B19062CF-47D4-4FF8-8F59-57F72B501DAC}"/>
    <dgm:cxn modelId="{42E2951A-0A08-4277-BB8F-B6B7A57062C0}" type="presOf" srcId="{D8836615-639C-47C5-9630-3F6E0480E9B2}" destId="{4BB70C3A-6F69-4377-BD0A-A29A175A9700}" srcOrd="1" destOrd="0" presId="urn:microsoft.com/office/officeart/2005/8/layout/pyramid1"/>
    <dgm:cxn modelId="{77A50ACC-C7A4-4BAD-953E-16FF9AA34A86}" type="presOf" srcId="{D971A589-5B79-4C88-A68B-AE358291F344}" destId="{EBA326F9-EDA4-4ADD-8221-D91CDBBB8A21}" srcOrd="0" destOrd="0" presId="urn:microsoft.com/office/officeart/2005/8/layout/pyramid1"/>
    <dgm:cxn modelId="{5B80F883-3299-40F4-A4FA-A0AE27337797}" type="presOf" srcId="{903C33A8-084C-45DB-A4D0-CB64541F69ED}" destId="{3C979AF7-3DAC-494E-ACA8-643880BDCB18}" srcOrd="0" destOrd="0" presId="urn:microsoft.com/office/officeart/2005/8/layout/pyramid1"/>
    <dgm:cxn modelId="{CCBD02DB-BC7F-4CCB-8C7B-B48E475CCDE4}" type="presOf" srcId="{7860B149-9DB8-4A2D-A9FA-02701B39CB36}" destId="{4D254D22-DDBF-487A-A71A-04CAE480EBFC}" srcOrd="0" destOrd="0" presId="urn:microsoft.com/office/officeart/2005/8/layout/pyramid1"/>
    <dgm:cxn modelId="{83BD670B-1308-4D14-A3BD-7EAE10807090}" type="presOf" srcId="{D8836615-639C-47C5-9630-3F6E0480E9B2}" destId="{A1C5DAFF-BDF3-4749-87D3-5FA5CF14C608}" srcOrd="0" destOrd="0" presId="urn:microsoft.com/office/officeart/2005/8/layout/pyramid1"/>
    <dgm:cxn modelId="{2E7331AB-7EDD-40E3-83D7-435EBBFA1DED}" type="presParOf" srcId="{4D254D22-DDBF-487A-A71A-04CAE480EBFC}" destId="{2BCD6160-16EC-4469-BB7E-1BC1EA35905A}" srcOrd="0" destOrd="0" presId="urn:microsoft.com/office/officeart/2005/8/layout/pyramid1"/>
    <dgm:cxn modelId="{085D946D-88FE-469E-B60A-AD35E2B0A956}" type="presParOf" srcId="{2BCD6160-16EC-4469-BB7E-1BC1EA35905A}" destId="{A1C5DAFF-BDF3-4749-87D3-5FA5CF14C608}" srcOrd="0" destOrd="0" presId="urn:microsoft.com/office/officeart/2005/8/layout/pyramid1"/>
    <dgm:cxn modelId="{5C389868-CCA7-475D-9037-379BB3C05A3E}" type="presParOf" srcId="{2BCD6160-16EC-4469-BB7E-1BC1EA35905A}" destId="{4BB70C3A-6F69-4377-BD0A-A29A175A9700}" srcOrd="1" destOrd="0" presId="urn:microsoft.com/office/officeart/2005/8/layout/pyramid1"/>
    <dgm:cxn modelId="{7869A17E-0A5D-4CA6-AD83-1F8A4F8D10F7}" type="presParOf" srcId="{4D254D22-DDBF-487A-A71A-04CAE480EBFC}" destId="{8A2545FD-AE26-4A5D-9AEC-3C69AD4D4680}" srcOrd="1" destOrd="0" presId="urn:microsoft.com/office/officeart/2005/8/layout/pyramid1"/>
    <dgm:cxn modelId="{C9812498-091E-4521-9820-B2F72D39FFEC}" type="presParOf" srcId="{8A2545FD-AE26-4A5D-9AEC-3C69AD4D4680}" destId="{EBA326F9-EDA4-4ADD-8221-D91CDBBB8A21}" srcOrd="0" destOrd="0" presId="urn:microsoft.com/office/officeart/2005/8/layout/pyramid1"/>
    <dgm:cxn modelId="{CFC7BB24-E5DF-4DEA-8E47-33BD8F371F7C}" type="presParOf" srcId="{8A2545FD-AE26-4A5D-9AEC-3C69AD4D4680}" destId="{81B9A751-28B0-474A-90AD-AE673356D389}" srcOrd="1" destOrd="0" presId="urn:microsoft.com/office/officeart/2005/8/layout/pyramid1"/>
    <dgm:cxn modelId="{D5372C06-4843-4634-BA0E-D7FFB5705F9F}" type="presParOf" srcId="{4D254D22-DDBF-487A-A71A-04CAE480EBFC}" destId="{BCC657D6-46E0-4C82-8BBD-D34280EDDB3A}" srcOrd="2" destOrd="0" presId="urn:microsoft.com/office/officeart/2005/8/layout/pyramid1"/>
    <dgm:cxn modelId="{AA158B5A-5D3C-4323-9EBC-6D49F1581BD2}" type="presParOf" srcId="{BCC657D6-46E0-4C82-8BBD-D34280EDDB3A}" destId="{3C979AF7-3DAC-494E-ACA8-643880BDCB18}" srcOrd="0" destOrd="0" presId="urn:microsoft.com/office/officeart/2005/8/layout/pyramid1"/>
    <dgm:cxn modelId="{E626683C-880F-47B2-9BE1-FA7375CD5DD1}"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a:p>
          <a:r>
            <a:rPr lang="en-US" sz="1600" b="1" dirty="0" smtClean="0">
              <a:solidFill>
                <a:schemeClr val="bg1"/>
              </a:solidFill>
            </a:rPr>
            <a:t>OFM</a:t>
          </a:r>
        </a:p>
        <a:p>
          <a:r>
            <a:rPr lang="en-US" sz="1400" i="1" dirty="0" smtClean="0">
              <a:solidFill>
                <a:schemeClr val="bg1"/>
              </a:solidFill>
            </a:rPr>
            <a:t>(Realize </a:t>
          </a:r>
        </a:p>
        <a:p>
          <a:r>
            <a:rPr lang="en-US" sz="1400" i="1" dirty="0" smtClean="0">
              <a:solidFill>
                <a:schemeClr val="bg1"/>
              </a:solidFill>
            </a:rPr>
            <a:t>benefits beyond</a:t>
          </a:r>
        </a:p>
        <a:p>
          <a:r>
            <a:rPr lang="en-US" sz="1400" i="1" dirty="0" smtClean="0">
              <a:solidFill>
                <a:schemeClr val="bg1"/>
              </a:solidFill>
            </a:rPr>
            <a:t>desired experiences)</a:t>
          </a:r>
          <a:endParaRPr lang="en-US" sz="1400" i="1" dirty="0">
            <a:solidFill>
              <a:schemeClr val="bg1"/>
            </a:solidFill>
          </a:endParaRPr>
        </a:p>
      </dgm:t>
    </dgm:pt>
    <dgm:pt modelId="{B2E3267B-3326-45BA-9B57-3E17BF6F0C31}" type="parTrans" cxnId="{C4433EBE-94B1-4669-A3A6-0CDFBF115F9B}">
      <dgm:prSet/>
      <dgm:spPr/>
      <dgm:t>
        <a:bodyPr/>
        <a:lstStyle/>
        <a:p>
          <a:endParaRPr lang="en-US"/>
        </a:p>
      </dgm:t>
    </dgm:pt>
    <dgm:pt modelId="{B19062CF-47D4-4FF8-8F59-57F72B501DAC}" type="sib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r>
            <a:rPr lang="en-US" sz="1600" b="1" dirty="0" smtClean="0">
              <a:solidFill>
                <a:schemeClr val="bg1"/>
              </a:solidFill>
            </a:rPr>
            <a:t>Experience-based</a:t>
          </a:r>
        </a:p>
        <a:p>
          <a:r>
            <a:rPr lang="en-US" sz="1600" b="1" dirty="0" smtClean="0">
              <a:solidFill>
                <a:schemeClr val="bg1"/>
              </a:solidFill>
            </a:rPr>
            <a:t>Management</a:t>
          </a:r>
        </a:p>
        <a:p>
          <a:r>
            <a:rPr lang="en-US" sz="1600" i="1" dirty="0" smtClean="0">
              <a:solidFill>
                <a:schemeClr val="bg1"/>
              </a:solidFill>
            </a:rPr>
            <a:t>(Realize desired experiences and activities [e.g. ROS])</a:t>
          </a:r>
          <a:endParaRPr lang="en-US" sz="1600" i="1" dirty="0">
            <a:solidFill>
              <a:schemeClr val="bg1"/>
            </a:solidFill>
          </a:endParaRPr>
        </a:p>
      </dgm:t>
    </dgm:pt>
    <dgm:pt modelId="{BA5F4755-8FBE-4316-821F-F5FA661C8D0A}" type="parTrans" cxnId="{3C8F8D1A-DFCB-4EE8-9B51-AF8B375B26D9}">
      <dgm:prSet/>
      <dgm:spPr/>
      <dgm:t>
        <a:bodyPr/>
        <a:lstStyle/>
        <a:p>
          <a:endParaRPr lang="en-US"/>
        </a:p>
      </dgm:t>
    </dgm:pt>
    <dgm:pt modelId="{E2D7B9B3-4B68-4D08-85F0-3F1C1FDB64AC}" type="sibTrans" cxnId="{3C8F8D1A-DFCB-4EE8-9B51-AF8B375B26D9}">
      <dgm:prSet/>
      <dgm:spPr/>
      <dgm:t>
        <a:bodyPr/>
        <a:lstStyle/>
        <a:p>
          <a:endParaRPr lang="en-US"/>
        </a:p>
      </dgm:t>
    </dgm:pt>
    <dgm:pt modelId="{903C33A8-084C-45DB-A4D0-CB64541F69ED}">
      <dgm:prSet phldrT="[Text]" custT="1"/>
      <dgm:spPr>
        <a:solidFill>
          <a:srgbClr val="FF9900"/>
        </a:solidFill>
      </dgm:spPr>
      <dgm:t>
        <a:bodyPr/>
        <a:lstStyle/>
        <a:p>
          <a:r>
            <a:rPr lang="en-US" sz="1800" b="1" dirty="0" smtClean="0">
              <a:solidFill>
                <a:schemeClr val="bg1"/>
              </a:solidFill>
            </a:rPr>
            <a:t>Activity-based Management</a:t>
          </a:r>
        </a:p>
        <a:p>
          <a:r>
            <a:rPr lang="en-US" sz="1800" i="1" dirty="0" smtClean="0">
              <a:solidFill>
                <a:schemeClr val="bg1"/>
              </a:solidFill>
            </a:rPr>
            <a:t>(Focus only on desired activities)</a:t>
          </a:r>
          <a:endParaRPr lang="en-US" sz="18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42FF4D89-11C0-40C5-9071-0D9F1968E1E0}" type="presOf" srcId="{D971A589-5B79-4C88-A68B-AE358291F344}" destId="{EBA326F9-EDA4-4ADD-8221-D91CDBBB8A21}" srcOrd="0" destOrd="0" presId="urn:microsoft.com/office/officeart/2005/8/layout/pyramid1"/>
    <dgm:cxn modelId="{B4AB3100-818D-44C9-9890-5BCD1FB0D6F8}" type="presOf" srcId="{903C33A8-084C-45DB-A4D0-CB64541F69ED}" destId="{3C979AF7-3DAC-494E-ACA8-643880BDCB18}" srcOrd="0"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06B6A384-632E-4900-B0D1-581FFC5F9DF0}" type="presOf" srcId="{D8836615-639C-47C5-9630-3F6E0480E9B2}" destId="{4BB70C3A-6F69-4377-BD0A-A29A175A9700}" srcOrd="1" destOrd="0" presId="urn:microsoft.com/office/officeart/2005/8/layout/pyramid1"/>
    <dgm:cxn modelId="{C4433EBE-94B1-4669-A3A6-0CDFBF115F9B}" srcId="{7860B149-9DB8-4A2D-A9FA-02701B39CB36}" destId="{D8836615-639C-47C5-9630-3F6E0480E9B2}" srcOrd="0" destOrd="0" parTransId="{B2E3267B-3326-45BA-9B57-3E17BF6F0C31}" sibTransId="{B19062CF-47D4-4FF8-8F59-57F72B501DAC}"/>
    <dgm:cxn modelId="{19F47826-E94C-46F1-91C0-AE35E133EFE0}" type="presOf" srcId="{D8836615-639C-47C5-9630-3F6E0480E9B2}" destId="{A1C5DAFF-BDF3-4749-87D3-5FA5CF14C608}" srcOrd="0" destOrd="0" presId="urn:microsoft.com/office/officeart/2005/8/layout/pyramid1"/>
    <dgm:cxn modelId="{2C5C9435-D8A4-4981-B287-0FC2321ED234}" type="presOf" srcId="{D971A589-5B79-4C88-A68B-AE358291F344}" destId="{81B9A751-28B0-474A-90AD-AE673356D389}" srcOrd="1" destOrd="0" presId="urn:microsoft.com/office/officeart/2005/8/layout/pyramid1"/>
    <dgm:cxn modelId="{35F82841-E55D-49D6-8A86-5A66C76DB084}" type="presOf" srcId="{7860B149-9DB8-4A2D-A9FA-02701B39CB36}" destId="{4D254D22-DDBF-487A-A71A-04CAE480EBFC}" srcOrd="0" destOrd="0" presId="urn:microsoft.com/office/officeart/2005/8/layout/pyramid1"/>
    <dgm:cxn modelId="{0DF9C996-5503-4B03-BDC6-F13EE8CACE9A}" type="presOf" srcId="{903C33A8-084C-45DB-A4D0-CB64541F69ED}" destId="{ABFC1BCC-2B66-417D-9431-7D3AB62EE894}" srcOrd="1" destOrd="0" presId="urn:microsoft.com/office/officeart/2005/8/layout/pyramid1"/>
    <dgm:cxn modelId="{5E28F343-72EC-41D9-AB7F-223902BAC6E3}" type="presParOf" srcId="{4D254D22-DDBF-487A-A71A-04CAE480EBFC}" destId="{2BCD6160-16EC-4469-BB7E-1BC1EA35905A}" srcOrd="0" destOrd="0" presId="urn:microsoft.com/office/officeart/2005/8/layout/pyramid1"/>
    <dgm:cxn modelId="{3E5BA591-4E9C-4855-9C56-53DF1B8DE5CE}" type="presParOf" srcId="{2BCD6160-16EC-4469-BB7E-1BC1EA35905A}" destId="{A1C5DAFF-BDF3-4749-87D3-5FA5CF14C608}" srcOrd="0" destOrd="0" presId="urn:microsoft.com/office/officeart/2005/8/layout/pyramid1"/>
    <dgm:cxn modelId="{DB24E039-CC00-4298-8083-DA3EC7E10422}" type="presParOf" srcId="{2BCD6160-16EC-4469-BB7E-1BC1EA35905A}" destId="{4BB70C3A-6F69-4377-BD0A-A29A175A9700}" srcOrd="1" destOrd="0" presId="urn:microsoft.com/office/officeart/2005/8/layout/pyramid1"/>
    <dgm:cxn modelId="{0EBBC2FF-24C6-4B18-B3B8-AB798422C4F1}" type="presParOf" srcId="{4D254D22-DDBF-487A-A71A-04CAE480EBFC}" destId="{8A2545FD-AE26-4A5D-9AEC-3C69AD4D4680}" srcOrd="1" destOrd="0" presId="urn:microsoft.com/office/officeart/2005/8/layout/pyramid1"/>
    <dgm:cxn modelId="{25600AF0-5D68-43BC-B661-D98C411BA77F}" type="presParOf" srcId="{8A2545FD-AE26-4A5D-9AEC-3C69AD4D4680}" destId="{EBA326F9-EDA4-4ADD-8221-D91CDBBB8A21}" srcOrd="0" destOrd="0" presId="urn:microsoft.com/office/officeart/2005/8/layout/pyramid1"/>
    <dgm:cxn modelId="{76C0B18D-94A4-4E7F-898B-0C73FB0966FD}" type="presParOf" srcId="{8A2545FD-AE26-4A5D-9AEC-3C69AD4D4680}" destId="{81B9A751-28B0-474A-90AD-AE673356D389}" srcOrd="1" destOrd="0" presId="urn:microsoft.com/office/officeart/2005/8/layout/pyramid1"/>
    <dgm:cxn modelId="{F8A727EE-3B0F-4B67-9008-1B0683F073DE}" type="presParOf" srcId="{4D254D22-DDBF-487A-A71A-04CAE480EBFC}" destId="{BCC657D6-46E0-4C82-8BBD-D34280EDDB3A}" srcOrd="2" destOrd="0" presId="urn:microsoft.com/office/officeart/2005/8/layout/pyramid1"/>
    <dgm:cxn modelId="{EC136ADC-94EB-4FD7-A328-4BD4F7EF63E8}" type="presParOf" srcId="{BCC657D6-46E0-4C82-8BBD-D34280EDDB3A}" destId="{3C979AF7-3DAC-494E-ACA8-643880BDCB18}" srcOrd="0" destOrd="0" presId="urn:microsoft.com/office/officeart/2005/8/layout/pyramid1"/>
    <dgm:cxn modelId="{6E1996CF-C04E-49B9-88F4-6EC1D821784C}"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a:p>
          <a:pPr lvl="0" algn="ctr" defTabSz="622300">
            <a:lnSpc>
              <a:spcPct val="90000"/>
            </a:lnSpc>
            <a:spcBef>
              <a:spcPct val="0"/>
            </a:spcBef>
            <a:spcAft>
              <a:spcPct val="35000"/>
            </a:spcAft>
          </a:pPr>
          <a:endParaRPr lang="en-US" sz="1400" i="1" kern="1200" dirty="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bg1"/>
              </a:solidFill>
            </a:rPr>
            <a:t>Activity-based Management</a:t>
          </a:r>
        </a:p>
        <a:p>
          <a:pPr lvl="0" algn="ctr" defTabSz="889000">
            <a:lnSpc>
              <a:spcPct val="90000"/>
            </a:lnSpc>
            <a:spcBef>
              <a:spcPct val="0"/>
            </a:spcBef>
            <a:spcAft>
              <a:spcPct val="35000"/>
            </a:spcAft>
          </a:pPr>
          <a:r>
            <a:rPr lang="en-US" sz="2000" i="1" kern="1200" dirty="0" smtClean="0">
              <a:solidFill>
                <a:schemeClr val="bg1"/>
              </a:solidFill>
            </a:rPr>
            <a:t>(Focus only on desired activities)</a:t>
          </a:r>
          <a:endParaRPr lang="en-US" sz="2000" i="1" kern="1200" dirty="0">
            <a:solidFill>
              <a:schemeClr val="bg1"/>
            </a:solidFill>
          </a:endParaRPr>
        </a:p>
      </dsp:txBody>
      <dsp:txXfrm>
        <a:off x="1248155" y="3403599"/>
        <a:ext cx="4636008" cy="1701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Experience-based</a:t>
          </a:r>
        </a:p>
        <a:p>
          <a:pPr lvl="0" algn="ctr" defTabSz="800100">
            <a:lnSpc>
              <a:spcPct val="90000"/>
            </a:lnSpc>
            <a:spcBef>
              <a:spcPct val="0"/>
            </a:spcBef>
            <a:spcAft>
              <a:spcPct val="35000"/>
            </a:spcAft>
          </a:pPr>
          <a:r>
            <a:rPr lang="en-US" sz="1800" b="1" kern="1200" dirty="0" smtClean="0">
              <a:solidFill>
                <a:schemeClr val="bg1"/>
              </a:solidFill>
            </a:rPr>
            <a:t>Management</a:t>
          </a:r>
        </a:p>
        <a:p>
          <a:pPr lvl="0" algn="ctr" defTabSz="800100">
            <a:lnSpc>
              <a:spcPct val="90000"/>
            </a:lnSpc>
            <a:spcBef>
              <a:spcPct val="0"/>
            </a:spcBef>
            <a:spcAft>
              <a:spcPct val="35000"/>
            </a:spcAft>
          </a:pPr>
          <a:r>
            <a:rPr lang="en-US" sz="1600" i="1" kern="1200" dirty="0" smtClean="0">
              <a:solidFill>
                <a:schemeClr val="bg1"/>
              </a:solidFill>
            </a:rPr>
            <a:t>(Realize desired experiences and activities [e.g. ROS])</a:t>
          </a: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Activity-based Management</a:t>
          </a:r>
        </a:p>
        <a:p>
          <a:pPr lvl="0" algn="ctr" defTabSz="800100">
            <a:lnSpc>
              <a:spcPct val="90000"/>
            </a:lnSpc>
            <a:spcBef>
              <a:spcPct val="0"/>
            </a:spcBef>
            <a:spcAft>
              <a:spcPct val="35000"/>
            </a:spcAft>
          </a:pPr>
          <a:r>
            <a:rPr lang="en-US" sz="1800" i="1" kern="1200" dirty="0" smtClean="0">
              <a:solidFill>
                <a:schemeClr val="bg1"/>
              </a:solidFill>
            </a:rPr>
            <a:t>(Focus only on desired activities)</a:t>
          </a:r>
          <a:endParaRPr lang="en-US" sz="1800" i="1" kern="1200" dirty="0">
            <a:solidFill>
              <a:schemeClr val="bg1"/>
            </a:solidFill>
          </a:endParaRPr>
        </a:p>
      </dsp:txBody>
      <dsp:txXfrm>
        <a:off x="1248155" y="3403599"/>
        <a:ext cx="4636008" cy="1701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a:p>
          <a:pPr lvl="0" algn="ctr" defTabSz="622300">
            <a:lnSpc>
              <a:spcPct val="90000"/>
            </a:lnSpc>
            <a:spcBef>
              <a:spcPct val="0"/>
            </a:spcBef>
            <a:spcAft>
              <a:spcPct val="35000"/>
            </a:spcAft>
          </a:pPr>
          <a:r>
            <a:rPr lang="en-US" sz="1600" b="1" kern="1200" dirty="0" smtClean="0">
              <a:solidFill>
                <a:schemeClr val="bg1"/>
              </a:solidFill>
            </a:rPr>
            <a:t>OFM</a:t>
          </a:r>
        </a:p>
        <a:p>
          <a:pPr lvl="0" algn="ctr" defTabSz="622300">
            <a:lnSpc>
              <a:spcPct val="90000"/>
            </a:lnSpc>
            <a:spcBef>
              <a:spcPct val="0"/>
            </a:spcBef>
            <a:spcAft>
              <a:spcPct val="35000"/>
            </a:spcAft>
          </a:pPr>
          <a:r>
            <a:rPr lang="en-US" sz="1400" i="1" kern="1200" dirty="0" smtClean="0">
              <a:solidFill>
                <a:schemeClr val="bg1"/>
              </a:solidFill>
            </a:rPr>
            <a:t>(Realize </a:t>
          </a:r>
        </a:p>
        <a:p>
          <a:pPr lvl="0" algn="ctr" defTabSz="622300">
            <a:lnSpc>
              <a:spcPct val="90000"/>
            </a:lnSpc>
            <a:spcBef>
              <a:spcPct val="0"/>
            </a:spcBef>
            <a:spcAft>
              <a:spcPct val="35000"/>
            </a:spcAft>
          </a:pPr>
          <a:r>
            <a:rPr lang="en-US" sz="1400" i="1" kern="1200" dirty="0" smtClean="0">
              <a:solidFill>
                <a:schemeClr val="bg1"/>
              </a:solidFill>
            </a:rPr>
            <a:t>benefits beyond</a:t>
          </a:r>
        </a:p>
        <a:p>
          <a:pPr lvl="0" algn="ctr" defTabSz="622300">
            <a:lnSpc>
              <a:spcPct val="90000"/>
            </a:lnSpc>
            <a:spcBef>
              <a:spcPct val="0"/>
            </a:spcBef>
            <a:spcAft>
              <a:spcPct val="35000"/>
            </a:spcAft>
          </a:pPr>
          <a:r>
            <a:rPr lang="en-US" sz="1400" i="1" kern="1200" dirty="0" smtClean="0">
              <a:solidFill>
                <a:schemeClr val="bg1"/>
              </a:solidFill>
            </a:rPr>
            <a:t>desired experiences)</a:t>
          </a:r>
          <a:endParaRPr lang="en-US" sz="1400" i="1" kern="1200" dirty="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bg1"/>
              </a:solidFill>
            </a:rPr>
            <a:t>Experience-based</a:t>
          </a:r>
        </a:p>
        <a:p>
          <a:pPr lvl="0" algn="ctr" defTabSz="711200">
            <a:lnSpc>
              <a:spcPct val="90000"/>
            </a:lnSpc>
            <a:spcBef>
              <a:spcPct val="0"/>
            </a:spcBef>
            <a:spcAft>
              <a:spcPct val="35000"/>
            </a:spcAft>
          </a:pPr>
          <a:r>
            <a:rPr lang="en-US" sz="1600" b="1" kern="1200" dirty="0" smtClean="0">
              <a:solidFill>
                <a:schemeClr val="bg1"/>
              </a:solidFill>
            </a:rPr>
            <a:t>Management</a:t>
          </a:r>
        </a:p>
        <a:p>
          <a:pPr lvl="0" algn="ctr" defTabSz="711200">
            <a:lnSpc>
              <a:spcPct val="90000"/>
            </a:lnSpc>
            <a:spcBef>
              <a:spcPct val="0"/>
            </a:spcBef>
            <a:spcAft>
              <a:spcPct val="35000"/>
            </a:spcAft>
          </a:pPr>
          <a:r>
            <a:rPr lang="en-US" sz="1600" i="1" kern="1200" dirty="0" smtClean="0">
              <a:solidFill>
                <a:schemeClr val="bg1"/>
              </a:solidFill>
            </a:rPr>
            <a:t>(Realize desired experiences and activities [e.g. ROS])</a:t>
          </a: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Activity-based Management</a:t>
          </a:r>
        </a:p>
        <a:p>
          <a:pPr lvl="0" algn="ctr" defTabSz="800100">
            <a:lnSpc>
              <a:spcPct val="90000"/>
            </a:lnSpc>
            <a:spcBef>
              <a:spcPct val="0"/>
            </a:spcBef>
            <a:spcAft>
              <a:spcPct val="35000"/>
            </a:spcAft>
          </a:pPr>
          <a:r>
            <a:rPr lang="en-US" sz="1800" i="1" kern="1200" dirty="0" smtClean="0">
              <a:solidFill>
                <a:schemeClr val="bg1"/>
              </a:solidFill>
            </a:rPr>
            <a:t>(Focus only on desired activities)</a:t>
          </a:r>
          <a:endParaRPr lang="en-US" sz="1800" i="1" kern="1200" dirty="0">
            <a:solidFill>
              <a:schemeClr val="bg1"/>
            </a:solidFill>
          </a:endParaRPr>
        </a:p>
      </dsp:txBody>
      <dsp:txXfrm>
        <a:off x="1248155" y="3403599"/>
        <a:ext cx="4636008" cy="170180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33943" cy="3511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5273004" y="0"/>
            <a:ext cx="4033943" cy="351155"/>
          </a:xfrm>
          <a:prstGeom prst="rect">
            <a:avLst/>
          </a:prstGeom>
        </p:spPr>
        <p:txBody>
          <a:bodyPr vert="horz" lIns="93324" tIns="46662" rIns="93324" bIns="46662" rtlCol="0"/>
          <a:lstStyle>
            <a:lvl1pPr algn="r">
              <a:defRPr sz="1200"/>
            </a:lvl1pPr>
          </a:lstStyle>
          <a:p>
            <a:fld id="{EFE85199-C490-49F3-A5B6-BB3ECFBF5AE8}" type="datetimeFigureOut">
              <a:rPr lang="en-US" smtClean="0"/>
              <a:t>8/8/2017</a:t>
            </a:fld>
            <a:endParaRPr lang="en-US"/>
          </a:p>
        </p:txBody>
      </p:sp>
      <p:sp>
        <p:nvSpPr>
          <p:cNvPr id="4" name="Footer Placeholder 3"/>
          <p:cNvSpPr>
            <a:spLocks noGrp="1"/>
          </p:cNvSpPr>
          <p:nvPr>
            <p:ph type="ftr" sz="quarter" idx="2"/>
          </p:nvPr>
        </p:nvSpPr>
        <p:spPr>
          <a:xfrm>
            <a:off x="1" y="6670726"/>
            <a:ext cx="4033943" cy="3511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5273004" y="6670726"/>
            <a:ext cx="4033943" cy="351155"/>
          </a:xfrm>
          <a:prstGeom prst="rect">
            <a:avLst/>
          </a:prstGeom>
        </p:spPr>
        <p:txBody>
          <a:bodyPr vert="horz" lIns="93324" tIns="46662" rIns="93324" bIns="46662" rtlCol="0" anchor="b"/>
          <a:lstStyle>
            <a:lvl1pPr algn="r">
              <a:defRPr sz="1200"/>
            </a:lvl1pPr>
          </a:lstStyle>
          <a:p>
            <a:fld id="{8710BC20-88A2-42C2-9213-4F2BAB728C99}" type="slidenum">
              <a:rPr lang="en-US" smtClean="0"/>
              <a:t>‹#›</a:t>
            </a:fld>
            <a:endParaRPr lang="en-US"/>
          </a:p>
        </p:txBody>
      </p:sp>
    </p:spTree>
    <p:extLst>
      <p:ext uri="{BB962C8B-B14F-4D97-AF65-F5344CB8AC3E}">
        <p14:creationId xmlns:p14="http://schemas.microsoft.com/office/powerpoint/2010/main" val="1767613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33943" cy="3511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5273004" y="0"/>
            <a:ext cx="4033943" cy="351155"/>
          </a:xfrm>
          <a:prstGeom prst="rect">
            <a:avLst/>
          </a:prstGeom>
        </p:spPr>
        <p:txBody>
          <a:bodyPr vert="horz" lIns="93324" tIns="46662" rIns="93324" bIns="46662" rtlCol="0"/>
          <a:lstStyle>
            <a:lvl1pPr algn="r">
              <a:defRPr sz="1200"/>
            </a:lvl1pPr>
          </a:lstStyle>
          <a:p>
            <a:fld id="{5EAECB9B-88D1-415D-9A3E-B5B99568CEF7}" type="datetimeFigureOut">
              <a:rPr lang="en-US" smtClean="0"/>
              <a:t>8/8/2017</a:t>
            </a:fld>
            <a:endParaRPr lang="en-US"/>
          </a:p>
        </p:txBody>
      </p:sp>
      <p:sp>
        <p:nvSpPr>
          <p:cNvPr id="4" name="Slide Image Placeholder 3"/>
          <p:cNvSpPr>
            <a:spLocks noGrp="1" noRot="1" noChangeAspect="1"/>
          </p:cNvSpPr>
          <p:nvPr>
            <p:ph type="sldImg" idx="2"/>
          </p:nvPr>
        </p:nvSpPr>
        <p:spPr>
          <a:xfrm>
            <a:off x="2898775" y="527050"/>
            <a:ext cx="3511550" cy="263366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930910" y="3335973"/>
            <a:ext cx="7447280" cy="31603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6670726"/>
            <a:ext cx="4033943" cy="3511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5273004" y="6670726"/>
            <a:ext cx="4033943" cy="351155"/>
          </a:xfrm>
          <a:prstGeom prst="rect">
            <a:avLst/>
          </a:prstGeom>
        </p:spPr>
        <p:txBody>
          <a:bodyPr vert="horz" lIns="93324" tIns="46662" rIns="93324" bIns="46662" rtlCol="0" anchor="b"/>
          <a:lstStyle>
            <a:lvl1pPr algn="r">
              <a:defRPr sz="1200"/>
            </a:lvl1pPr>
          </a:lstStyle>
          <a:p>
            <a:fld id="{833203DF-B004-4AAF-AC5C-B1624D629702}" type="slidenum">
              <a:rPr lang="en-US" smtClean="0"/>
              <a:t>‹#›</a:t>
            </a:fld>
            <a:endParaRPr lang="en-US"/>
          </a:p>
        </p:txBody>
      </p:sp>
    </p:spTree>
    <p:extLst>
      <p:ext uri="{BB962C8B-B14F-4D97-AF65-F5344CB8AC3E}">
        <p14:creationId xmlns:p14="http://schemas.microsoft.com/office/powerpoint/2010/main" val="218402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cite_note-4"/><Relationship Id="rId2" Type="http://schemas.openxmlformats.org/officeDocument/2006/relationships/slide" Target="../slides/slide46.xml"/><Relationship Id="rId1" Type="http://schemas.openxmlformats.org/officeDocument/2006/relationships/notesMaster" Target="../notesMasters/notesMaster1.xml"/><Relationship Id="rId5" Type="http://schemas.openxmlformats.org/officeDocument/2006/relationships/hyperlink" Target="#cite_note-6"/><Relationship Id="rId4" Type="http://schemas.openxmlformats.org/officeDocument/2006/relationships/hyperlink" Target="#cite_note-5"/></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Activity</a:t>
            </a:r>
            <a:r>
              <a:rPr lang="en-US" baseline="0" dirty="0" smtClean="0"/>
              <a:t> – orange</a:t>
            </a:r>
          </a:p>
          <a:p>
            <a:r>
              <a:rPr lang="en-US" baseline="0" dirty="0" smtClean="0"/>
              <a:t>Experience – pink</a:t>
            </a:r>
          </a:p>
          <a:p>
            <a:r>
              <a:rPr lang="en-US" baseline="0" dirty="0" smtClean="0"/>
              <a:t>Outcome - yellow</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3203DF-B004-4AAF-AC5C-B1624D62970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9868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effectLst/>
              </a:rPr>
              <a:t>If you only went fishing it would be catching right? You may remember the fish but you will always remember where you caught it, but most importantly you will remember who was there?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291066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Ice-breaker question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35C2D0-66CB-4936-B2CC-F11E802F8D65}" type="slidenum">
              <a:rPr lang="en-US" altLang="en-US"/>
              <a:pPr/>
              <a:t>4</a:t>
            </a:fld>
            <a:endParaRPr lang="en-US" altLang="en-US"/>
          </a:p>
        </p:txBody>
      </p:sp>
      <p:sp>
        <p:nvSpPr>
          <p:cNvPr id="594946" name="Rectangle 2"/>
          <p:cNvSpPr>
            <a:spLocks noGrp="1" noRot="1" noChangeAspect="1" noChangeArrowheads="1" noTextEdit="1"/>
          </p:cNvSpPr>
          <p:nvPr>
            <p:ph type="sldImg"/>
          </p:nvPr>
        </p:nvSpPr>
        <p:spPr>
          <a:ln/>
        </p:spPr>
      </p:sp>
      <p:sp>
        <p:nvSpPr>
          <p:cNvPr id="594947" name="Rectangle 3"/>
          <p:cNvSpPr>
            <a:spLocks noGrp="1" noChangeArrowheads="1"/>
          </p:cNvSpPr>
          <p:nvPr>
            <p:ph type="body" idx="1"/>
          </p:nvPr>
        </p:nvSpPr>
        <p:spPr/>
        <p:txBody>
          <a:bodyPr/>
          <a:lstStyle/>
          <a:p>
            <a:r>
              <a:rPr lang="en-US" altLang="en-US" dirty="0" smtClean="0"/>
              <a:t>OPENING EXERCISE: Jeepers</a:t>
            </a:r>
            <a:r>
              <a:rPr lang="en-US" altLang="en-US" baseline="0" dirty="0" smtClean="0"/>
              <a:t> Creepers - </a:t>
            </a:r>
            <a:r>
              <a:rPr lang="en-US" altLang="en-US" dirty="0" smtClean="0"/>
              <a:t> Divide </a:t>
            </a:r>
            <a:r>
              <a:rPr lang="en-US" altLang="en-US" dirty="0"/>
              <a:t>the class into managers &amp; visitors &amp; business owners &amp; residents and have them answer the </a:t>
            </a:r>
            <a:r>
              <a:rPr lang="en-US" altLang="en-US" dirty="0" smtClean="0"/>
              <a:t>question on the provided sheets.  </a:t>
            </a:r>
            <a:r>
              <a:rPr lang="en-US" altLang="en-US" dirty="0"/>
              <a:t>Then have them report out.</a:t>
            </a:r>
          </a:p>
        </p:txBody>
      </p:sp>
    </p:spTree>
    <p:extLst>
      <p:ext uri="{BB962C8B-B14F-4D97-AF65-F5344CB8AC3E}">
        <p14:creationId xmlns:p14="http://schemas.microsoft.com/office/powerpoint/2010/main" val="1531000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 way to think about all this is by asking a couple of questions:  </a:t>
            </a:r>
          </a:p>
          <a:p>
            <a:endParaRPr lang="en-US" dirty="0" smtClean="0"/>
          </a:p>
          <a:p>
            <a:r>
              <a:rPr lang="en-US" dirty="0" smtClean="0"/>
              <a:t>First: “What do Visitors</a:t>
            </a:r>
            <a:r>
              <a:rPr lang="en-US" baseline="0" dirty="0" smtClean="0"/>
              <a:t> think about when they come to BLM lands? </a:t>
            </a:r>
          </a:p>
          <a:p>
            <a:endParaRPr lang="en-US" baseline="0" dirty="0" smtClean="0"/>
          </a:p>
          <a:p>
            <a:r>
              <a:rPr lang="en-US" dirty="0"/>
              <a:t>Recreationists are aware of which recreation settings contribute to a quality experience, and they choose recreation areas based on their preferences. </a:t>
            </a:r>
            <a:endParaRPr lang="en-US" baseline="0" dirty="0" smtClean="0"/>
          </a:p>
          <a:p>
            <a:endParaRPr lang="en-US" baseline="0" dirty="0" smtClean="0"/>
          </a:p>
          <a:p>
            <a:pPr defTabSz="933237">
              <a:defRPr/>
            </a:pPr>
            <a:r>
              <a:rPr lang="en-US" baseline="0" dirty="0" smtClean="0"/>
              <a:t>Second </a:t>
            </a:r>
            <a:r>
              <a:rPr lang="en-US" dirty="0" smtClean="0"/>
              <a:t>First: “What do Managers</a:t>
            </a:r>
            <a:r>
              <a:rPr lang="en-US" baseline="0" dirty="0" smtClean="0"/>
              <a:t> think about?</a:t>
            </a:r>
          </a:p>
          <a:p>
            <a:pPr defTabSz="933237">
              <a:defRPr/>
            </a:pPr>
            <a:endParaRPr lang="en-US" baseline="0" dirty="0" smtClean="0"/>
          </a:p>
          <a:p>
            <a:r>
              <a:rPr lang="en-US" dirty="0"/>
              <a:t>Planning with outcomes in mind helps recreation managers create and sustain the quality recreational opportunities most desired by our visitors. </a:t>
            </a:r>
          </a:p>
          <a:p>
            <a:endParaRPr lang="en-US" baseline="0" dirty="0" smtClean="0"/>
          </a:p>
          <a:p>
            <a:r>
              <a:rPr lang="en-US" baseline="0" dirty="0" smtClean="0"/>
              <a:t>My goal is to get you  “Thinking like a Visitor”</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I want to spend a</a:t>
            </a:r>
            <a:r>
              <a:rPr lang="en-US" baseline="0" dirty="0" smtClean="0"/>
              <a:t> little time discussing some foundational concepts.</a:t>
            </a:r>
          </a:p>
          <a:p>
            <a:pPr defTabSz="933237">
              <a:defRPr/>
            </a:pPr>
            <a:endParaRPr lang="en-US" baseline="0" dirty="0" smtClean="0"/>
          </a:p>
          <a:p>
            <a:pPr defTabSz="933237">
              <a:defRPr/>
            </a:pPr>
            <a:r>
              <a:rPr lang="en-US" dirty="0" smtClean="0"/>
              <a:t>Ask</a:t>
            </a:r>
            <a:r>
              <a:rPr lang="en-US" dirty="0"/>
              <a:t>: Does Recreation Management produce anything?</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Would you agree that baking cakes at a bakery entails a production process.  Then walk thru a production process for a </a:t>
            </a:r>
            <a:r>
              <a:rPr lang="en-US" dirty="0" smtClean="0"/>
              <a:t>bakery</a:t>
            </a:r>
            <a:r>
              <a:rPr lang="en-US" baseline="0" dirty="0" smtClean="0"/>
              <a:t> and the outcomes associated with having a bakery in the community.  Including environmental benefits (e.g. Paul Newman brands/Patagonia and others donate to environmental causes)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a:t>
            </a:fld>
            <a:endParaRPr lang="en-US"/>
          </a:p>
        </p:txBody>
      </p:sp>
    </p:spTree>
    <p:extLst>
      <p:ext uri="{BB962C8B-B14F-4D97-AF65-F5344CB8AC3E}">
        <p14:creationId xmlns:p14="http://schemas.microsoft.com/office/powerpoint/2010/main" val="1005197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It is important to understand that the provision of all services and goods go thru a</a:t>
            </a:r>
            <a:r>
              <a:rPr lang="en-US" baseline="0" dirty="0" smtClean="0"/>
              <a:t> similar production process.  </a:t>
            </a:r>
            <a:r>
              <a:rPr lang="en-US" dirty="0" smtClean="0"/>
              <a:t>Discuss “Inputs – Process – Outputs – Outcomes”</a:t>
            </a:r>
          </a:p>
          <a:p>
            <a:endParaRPr lang="en-US" dirty="0" smtClean="0"/>
          </a:p>
          <a:p>
            <a:r>
              <a:rPr lang="en-US" sz="1400" dirty="0" smtClean="0">
                <a:solidFill>
                  <a:srgbClr val="00FFFF"/>
                </a:solidFill>
                <a:effectLst>
                  <a:outerShdw blurRad="38100" dist="38100" dir="2700000" algn="tl">
                    <a:srgbClr val="000000"/>
                  </a:outerShdw>
                </a:effectLst>
                <a:latin typeface="Arial" charset="0"/>
              </a:rPr>
              <a:t>Inputs</a:t>
            </a:r>
            <a:r>
              <a:rPr lang="en-US" sz="1200" b="0" dirty="0" smtClean="0">
                <a:solidFill>
                  <a:schemeClr val="tx1"/>
                </a:solidFill>
                <a:latin typeface="Arial" charset="0"/>
              </a:rPr>
              <a:t> </a:t>
            </a:r>
            <a:r>
              <a:rPr lang="en-US" sz="1200" dirty="0" smtClean="0">
                <a:solidFill>
                  <a:schemeClr val="tx1"/>
                </a:solidFill>
                <a:latin typeface="Arial" charset="0"/>
              </a:rPr>
              <a:t>to the system include resources such as raw materials, money, technologies and people</a:t>
            </a:r>
          </a:p>
          <a:p>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Arial" charset="0"/>
              </a:rPr>
              <a:t>These inputs go thru a </a:t>
            </a:r>
            <a:r>
              <a:rPr lang="en-US" sz="1200" dirty="0" smtClean="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200" b="0" dirty="0" smtClean="0">
                <a:solidFill>
                  <a:srgbClr val="00FF00"/>
                </a:solidFill>
                <a:ea typeface="Times New Roman" pitchFamily="18" charset="0"/>
                <a:cs typeface="Arial" charset="0"/>
              </a:rPr>
              <a:t> </a:t>
            </a:r>
            <a:r>
              <a:rPr lang="en-US" sz="1400" dirty="0" smtClean="0">
                <a:solidFill>
                  <a:srgbClr val="00FF00"/>
                </a:solidFill>
                <a:effectLst>
                  <a:outerShdw blurRad="38100" dist="38100" dir="2700000" algn="tl">
                    <a:srgbClr val="000000"/>
                  </a:outerShdw>
                </a:effectLst>
                <a:latin typeface="Arial" charset="0"/>
              </a:rPr>
              <a:t> </a:t>
            </a:r>
            <a:r>
              <a:rPr lang="en-US" sz="1200" dirty="0" smtClean="0">
                <a:solidFill>
                  <a:schemeClr val="tx1"/>
                </a:solidFill>
                <a:latin typeface="Arial" charset="0"/>
              </a:rPr>
              <a:t>where they're </a:t>
            </a:r>
            <a:r>
              <a:rPr lang="en-US" sz="1200" dirty="0" smtClean="0">
                <a:solidFill>
                  <a:srgbClr val="00CC66"/>
                </a:solidFill>
                <a:effectLst>
                  <a:outerShdw blurRad="38100" dist="38100" dir="2700000" algn="tl">
                    <a:srgbClr val="000000"/>
                  </a:outerShdw>
                </a:effectLst>
                <a:latin typeface="Arial" charset="0"/>
              </a:rPr>
              <a:t>mixed</a:t>
            </a:r>
            <a:r>
              <a:rPr lang="en-US" sz="1200" dirty="0" smtClean="0">
                <a:solidFill>
                  <a:schemeClr val="tx1"/>
                </a:solidFill>
                <a:latin typeface="Arial" charset="0"/>
              </a:rPr>
              <a:t>, </a:t>
            </a:r>
            <a:r>
              <a:rPr lang="en-US" sz="1200" dirty="0" smtClean="0">
                <a:solidFill>
                  <a:srgbClr val="33CC33"/>
                </a:solidFill>
                <a:effectLst>
                  <a:outerShdw blurRad="38100" dist="38100" dir="2700000" algn="tl">
                    <a:srgbClr val="000000"/>
                  </a:outerShdw>
                </a:effectLst>
                <a:latin typeface="Arial" charset="0"/>
              </a:rPr>
              <a:t>combined</a:t>
            </a:r>
            <a:r>
              <a:rPr lang="en-US" sz="1200" dirty="0" smtClean="0">
                <a:solidFill>
                  <a:schemeClr val="tx1"/>
                </a:solidFill>
                <a:latin typeface="Arial" charset="0"/>
              </a:rPr>
              <a:t>, </a:t>
            </a:r>
            <a:r>
              <a:rPr lang="en-US" sz="1200" dirty="0" smtClean="0">
                <a:solidFill>
                  <a:srgbClr val="33CC33"/>
                </a:solidFill>
                <a:effectLst>
                  <a:outerShdw blurRad="38100" dist="38100" dir="2700000" algn="tl">
                    <a:srgbClr val="000000"/>
                  </a:outerShdw>
                </a:effectLst>
                <a:latin typeface="Arial" charset="0"/>
              </a:rPr>
              <a:t>aligned</a:t>
            </a:r>
            <a:r>
              <a:rPr lang="en-US" sz="1200" dirty="0" smtClean="0">
                <a:solidFill>
                  <a:schemeClr val="tx1"/>
                </a:solidFill>
                <a:latin typeface="Arial" charset="0"/>
              </a:rPr>
              <a:t>, and </a:t>
            </a:r>
            <a:r>
              <a:rPr lang="en-US" sz="1200" dirty="0" smtClean="0">
                <a:solidFill>
                  <a:srgbClr val="12B43C"/>
                </a:solidFill>
                <a:effectLst>
                  <a:outerShdw blurRad="38100" dist="38100" dir="2700000" algn="tl">
                    <a:srgbClr val="000000"/>
                  </a:outerShdw>
                </a:effectLst>
                <a:latin typeface="Arial" charset="0"/>
              </a:rPr>
              <a:t>moved along</a:t>
            </a:r>
            <a:r>
              <a:rPr lang="en-US" sz="1200" dirty="0" smtClean="0">
                <a:solidFill>
                  <a:schemeClr val="tx1"/>
                </a:solidFill>
                <a:latin typeface="Arial" charset="0"/>
              </a:rPr>
              <a:t>, etc.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9900"/>
                </a:solidFill>
                <a:effectLst>
                  <a:outerShdw blurRad="38100" dist="38100" dir="2700000" algn="tl">
                    <a:srgbClr val="000000"/>
                  </a:outerShdw>
                </a:effectLst>
                <a:latin typeface="Arial" charset="0"/>
              </a:rPr>
              <a:t>Outputs</a:t>
            </a:r>
            <a:r>
              <a:rPr lang="en-US" sz="1200" b="0" dirty="0" smtClean="0">
                <a:solidFill>
                  <a:schemeClr val="tx1"/>
                </a:solidFill>
                <a:latin typeface="Arial" charset="0"/>
              </a:rPr>
              <a:t> </a:t>
            </a:r>
            <a:r>
              <a:rPr lang="en-US" sz="1200" dirty="0" smtClean="0">
                <a:solidFill>
                  <a:schemeClr val="tx1"/>
                </a:solidFill>
                <a:latin typeface="Arial" charset="0"/>
              </a:rPr>
              <a:t>are the</a:t>
            </a:r>
            <a:r>
              <a:rPr lang="en-US" sz="1200" b="0" dirty="0" smtClean="0">
                <a:solidFill>
                  <a:schemeClr val="tx1"/>
                </a:solidFill>
                <a:latin typeface="Arial" charset="0"/>
              </a:rPr>
              <a:t> </a:t>
            </a:r>
            <a:r>
              <a:rPr lang="en-US" sz="1200" dirty="0" smtClean="0">
                <a:solidFill>
                  <a:schemeClr val="tx1"/>
                </a:solidFill>
                <a:latin typeface="Arial" charset="0"/>
              </a:rPr>
              <a:t>actual deliverables - the products &amp; services produced for consumers.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solidFill>
                  <a:schemeClr val="tx1"/>
                </a:solidFill>
                <a:latin typeface="Arial" charset="0"/>
              </a:rPr>
              <a:t>Another kind of result are the beneficial consequence (benefits) from what you do.</a:t>
            </a:r>
            <a:endParaRPr lang="en-US" altLang="en-US" sz="1200" b="0" i="1"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0" spc="50" dirty="0" smtClean="0">
                <a:ln w="19050">
                  <a:solidFill>
                    <a:schemeClr val="bg1">
                      <a:alpha val="6500"/>
                    </a:schemeClr>
                  </a:solidFill>
                  <a:prstDash val="solid"/>
                </a:ln>
                <a:solidFill>
                  <a:srgbClr val="FF3399">
                    <a:alpha val="95000"/>
                  </a:srgbClr>
                </a:solidFill>
                <a:effectLst>
                  <a:outerShdw blurRad="50800" dist="38100" dir="2700000" algn="tl" rotWithShape="0">
                    <a:prstClr val="black">
                      <a:alpha val="40000"/>
                    </a:prstClr>
                  </a:outerShdw>
                </a:effectLst>
                <a:latin typeface="Arial Black"/>
              </a:rPr>
              <a:t>Exercise </a:t>
            </a:r>
            <a:r>
              <a:rPr lang="en-US" sz="1200" b="0" kern="10" spc="50" dirty="0" smtClean="0">
                <a:ln w="19050">
                  <a:solidFill>
                    <a:schemeClr val="bg1">
                      <a:alpha val="6500"/>
                    </a:schemeClr>
                  </a:solidFill>
                  <a:prstDash val="solid"/>
                </a:ln>
                <a:solidFill>
                  <a:schemeClr val="accent1">
                    <a:tint val="3000"/>
                    <a:alpha val="95000"/>
                  </a:schemeClr>
                </a:solidFill>
                <a:latin typeface="Arial Black"/>
              </a:rPr>
              <a:t>Part 1</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0" kern="10" spc="50" dirty="0" smtClean="0">
              <a:ln w="19050">
                <a:solidFill>
                  <a:schemeClr val="bg1">
                    <a:alpha val="6500"/>
                  </a:schemeClr>
                </a:solidFill>
                <a:prstDash val="solid"/>
              </a:ln>
              <a:solidFill>
                <a:schemeClr val="accent1">
                  <a:tint val="3000"/>
                  <a:alpha val="95000"/>
                </a:schemeClr>
              </a:solidFill>
              <a:latin typeface="Arial Black"/>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0" spc="50" dirty="0" smtClean="0">
                <a:ln w="19050">
                  <a:solidFill>
                    <a:schemeClr val="bg1">
                      <a:alpha val="6500"/>
                    </a:schemeClr>
                  </a:solidFill>
                  <a:prstDash val="solid"/>
                </a:ln>
                <a:solidFill>
                  <a:schemeClr val="accent1">
                    <a:tint val="3000"/>
                    <a:alpha val="95000"/>
                  </a:schemeClr>
                </a:solidFill>
                <a:latin typeface="Arial Black"/>
              </a:rPr>
              <a:t>Have the</a:t>
            </a:r>
            <a:r>
              <a:rPr lang="en-US" sz="1200" b="0" kern="10" spc="50" baseline="0" dirty="0" smtClean="0">
                <a:ln w="19050">
                  <a:solidFill>
                    <a:schemeClr val="bg1">
                      <a:alpha val="6500"/>
                    </a:schemeClr>
                  </a:solidFill>
                  <a:prstDash val="solid"/>
                </a:ln>
                <a:solidFill>
                  <a:schemeClr val="accent1">
                    <a:tint val="3000"/>
                    <a:alpha val="95000"/>
                  </a:schemeClr>
                </a:solidFill>
                <a:latin typeface="Arial Black"/>
              </a:rPr>
              <a:t> groups put their answers on the </a:t>
            </a:r>
            <a:r>
              <a:rPr lang="en-US" sz="1200" b="0" kern="10" spc="50" baseline="0" dirty="0" err="1" smtClean="0">
                <a:ln w="19050">
                  <a:solidFill>
                    <a:schemeClr val="bg1">
                      <a:alpha val="6500"/>
                    </a:schemeClr>
                  </a:solidFill>
                  <a:prstDash val="solid"/>
                </a:ln>
                <a:solidFill>
                  <a:schemeClr val="accent1">
                    <a:tint val="3000"/>
                    <a:alpha val="95000"/>
                  </a:schemeClr>
                </a:solidFill>
                <a:latin typeface="Arial Black"/>
              </a:rPr>
              <a:t>stickywall</a:t>
            </a:r>
            <a:r>
              <a:rPr lang="en-US" sz="1200" b="0" kern="10" spc="50" baseline="0" dirty="0" smtClean="0">
                <a:ln w="19050">
                  <a:solidFill>
                    <a:schemeClr val="bg1">
                      <a:alpha val="6500"/>
                    </a:schemeClr>
                  </a:solidFill>
                  <a:prstDash val="solid"/>
                </a:ln>
                <a:solidFill>
                  <a:schemeClr val="accent1">
                    <a:tint val="3000"/>
                    <a:alpha val="95000"/>
                  </a:schemeClr>
                </a:solidFill>
                <a:latin typeface="Arial Black"/>
              </a:rPr>
              <a:t>.  </a:t>
            </a:r>
            <a:r>
              <a:rPr lang="en-US" sz="1200" b="0" kern="10" spc="50" dirty="0" smtClean="0">
                <a:ln w="19050">
                  <a:solidFill>
                    <a:schemeClr val="bg1">
                      <a:alpha val="6500"/>
                    </a:schemeClr>
                  </a:solidFill>
                  <a:prstDash val="solid"/>
                </a:ln>
                <a:solidFill>
                  <a:schemeClr val="accent1">
                    <a:tint val="3000"/>
                    <a:alpha val="95000"/>
                  </a:schemeClr>
                </a:solidFill>
                <a:latin typeface="Arial Black"/>
              </a:rPr>
              <a:t>Do the “auto” and “fitness” examples now.  Do the “BLM example” after asking the question on the next slide</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 the second part “the BLM example”  of the Inputs – Outputs Exercise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sz="1200" kern="1200" dirty="0" smtClean="0">
                <a:solidFill>
                  <a:schemeClr val="tx1"/>
                </a:solidFill>
                <a:effectLst/>
                <a:latin typeface="+mn-lt"/>
                <a:ea typeface="+mn-ea"/>
                <a:cs typeface="+mn-cs"/>
              </a:rPr>
              <a:t>Don’t worry….. I am only going to discuss Inputs - system structure - outputs - outcomes for a few slides.</a:t>
            </a:r>
          </a:p>
          <a:p>
            <a:pPr defTabSz="933237">
              <a:defRPr/>
            </a:pPr>
            <a:endParaRPr lang="en-US" sz="1200" kern="1200" dirty="0" smtClean="0">
              <a:solidFill>
                <a:schemeClr val="tx1"/>
              </a:solidFill>
              <a:effectLst/>
              <a:latin typeface="+mn-lt"/>
              <a:ea typeface="+mn-ea"/>
              <a:cs typeface="+mn-cs"/>
            </a:endParaRPr>
          </a:p>
          <a:p>
            <a:pPr defTabSz="933237">
              <a:defRPr/>
            </a:pPr>
            <a:r>
              <a:rPr lang="en-US" sz="1200" kern="1200" dirty="0" smtClean="0">
                <a:solidFill>
                  <a:schemeClr val="tx1"/>
                </a:solidFill>
                <a:effectLst/>
                <a:latin typeface="+mn-lt"/>
                <a:ea typeface="+mn-ea"/>
                <a:cs typeface="+mn-cs"/>
              </a:rPr>
              <a:t>It is just important to have a background on where some of the terms in literature and even BLM publications are derived.</a:t>
            </a:r>
          </a:p>
          <a:p>
            <a:pPr defTabSz="933237">
              <a:defRPr/>
            </a:pPr>
            <a:endParaRPr lang="en-US" sz="1200" kern="1200" dirty="0" smtClean="0">
              <a:solidFill>
                <a:schemeClr val="tx1"/>
              </a:solidFill>
              <a:effectLst/>
              <a:latin typeface="+mn-lt"/>
              <a:ea typeface="+mn-ea"/>
              <a:cs typeface="+mn-cs"/>
            </a:endParaRPr>
          </a:p>
          <a:p>
            <a:pPr defTabSz="933237">
              <a:defRPr/>
            </a:pPr>
            <a:r>
              <a:rPr lang="en-US" dirty="0" smtClean="0"/>
              <a:t>Just like the bakery inputs are</a:t>
            </a:r>
            <a:r>
              <a:rPr lang="en-US" baseline="0" dirty="0" smtClean="0"/>
              <a:t> processed thru a system to create outputs (</a:t>
            </a:r>
            <a:r>
              <a:rPr lang="en-US" dirty="0">
                <a:latin typeface="Arial" charset="0"/>
              </a:rPr>
              <a:t>products &amp; services produced for consumers)</a:t>
            </a:r>
            <a:r>
              <a:rPr lang="en-US" dirty="0"/>
              <a:t> </a:t>
            </a:r>
          </a:p>
          <a:p>
            <a:pPr defTabSz="933237">
              <a:defRPr/>
            </a:pPr>
            <a:endParaRPr lang="en-US" dirty="0"/>
          </a:p>
          <a:p>
            <a:pPr defTabSz="933237">
              <a:defRPr/>
            </a:pPr>
            <a:endParaRPr lang="en-US" dirty="0"/>
          </a:p>
          <a:p>
            <a:pPr defTabSz="933237">
              <a:defRPr/>
            </a:pPr>
            <a:r>
              <a:rPr lang="en-US" dirty="0"/>
              <a:t>In order to incorporate outcomes-focused management into recreation management, it is critical to understand the relationship between outcomes, recreation activities, recreation settings, and LUP decisions (management actions and allowable uses) and implementation actions. </a:t>
            </a:r>
          </a:p>
          <a:p>
            <a:endParaRPr lang="en-US" dirty="0">
              <a:latin typeface="Arial" charset="0"/>
            </a:endParaRPr>
          </a:p>
          <a:p>
            <a:endParaRPr lang="en-US" dirty="0">
              <a:latin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smtClean="0">
                <a:solidFill>
                  <a:prstClr val="white"/>
                </a:solidFill>
                <a:effectLst>
                  <a:outerShdw blurRad="38100" dist="38100" dir="2700000" algn="tl">
                    <a:srgbClr val="000000">
                      <a:alpha val="43137"/>
                    </a:srgbClr>
                  </a:outerShdw>
                </a:effectLst>
              </a:rPr>
              <a:t>This system of creating recreation opportunities is viewed as a </a:t>
            </a:r>
            <a:r>
              <a:rPr lang="en-US" sz="1200" b="0" dirty="0" smtClean="0">
                <a:ln>
                  <a:solidFill>
                    <a:srgbClr val="FF3399"/>
                  </a:solidFill>
                </a:ln>
                <a:solidFill>
                  <a:srgbClr val="FF3399"/>
                </a:solidFill>
                <a:effectLst>
                  <a:outerShdw blurRad="38100" dist="38100" dir="2700000" algn="tl">
                    <a:srgbClr val="000000">
                      <a:alpha val="43137"/>
                    </a:srgbClr>
                  </a:outerShdw>
                </a:effectLst>
              </a:rPr>
              <a:t>recreation </a:t>
            </a:r>
            <a:r>
              <a:rPr lang="en-US" sz="1200" b="0" i="1" dirty="0" smtClean="0">
                <a:ln>
                  <a:solidFill>
                    <a:srgbClr val="FF3399"/>
                  </a:solidFill>
                </a:ln>
                <a:solidFill>
                  <a:srgbClr val="FF3399"/>
                </a:solidFill>
                <a:effectLst>
                  <a:outerShdw blurRad="38100" dist="38100" dir="2700000" algn="tl">
                    <a:srgbClr val="000000">
                      <a:alpha val="43137"/>
                    </a:srgbClr>
                  </a:outerShdw>
                </a:effectLst>
              </a:rPr>
              <a:t>production </a:t>
            </a:r>
            <a:r>
              <a:rPr lang="en-US" sz="1200" b="0" dirty="0" smtClean="0">
                <a:ln>
                  <a:solidFill>
                    <a:srgbClr val="FF3399"/>
                  </a:solidFill>
                </a:ln>
                <a:solidFill>
                  <a:srgbClr val="FF3399"/>
                </a:solidFill>
                <a:effectLst>
                  <a:outerShdw blurRad="38100" dist="38100" dir="2700000" algn="tl">
                    <a:srgbClr val="000000">
                      <a:alpha val="43137"/>
                    </a:srgbClr>
                  </a:outerShdw>
                </a:effectLst>
              </a:rPr>
              <a:t>process</a:t>
            </a:r>
            <a:r>
              <a:rPr lang="en-US" sz="1200" b="0" i="1" dirty="0" smtClean="0">
                <a:ln>
                  <a:solidFill>
                    <a:srgbClr val="FF3399"/>
                  </a:solidFill>
                </a:ln>
                <a:solidFill>
                  <a:srgbClr val="FF3399"/>
                </a:solidFill>
                <a:effectLst>
                  <a:outerShdw blurRad="38100" dist="38100" dir="2700000" algn="tl">
                    <a:srgbClr val="000000">
                      <a:alpha val="43137"/>
                    </a:srgbClr>
                  </a:outerShdw>
                </a:effectLst>
              </a:rPr>
              <a:t> … </a:t>
            </a:r>
            <a:r>
              <a:rPr lang="en-US" sz="1200" b="0" i="0" dirty="0" smtClean="0">
                <a:ln>
                  <a:solidFill>
                    <a:srgbClr val="FF3399"/>
                  </a:solidFill>
                </a:ln>
                <a:solidFill>
                  <a:srgbClr val="FF3399"/>
                </a:solidFill>
                <a:effectLst>
                  <a:outerShdw blurRad="38100" dist="38100" dir="2700000" algn="tl">
                    <a:srgbClr val="000000">
                      <a:alpha val="43137"/>
                    </a:srgbClr>
                  </a:outerShdw>
                </a:effectLst>
              </a:rPr>
              <a:t>it is nothing more than a basic systems model.  </a:t>
            </a:r>
            <a:endParaRPr lang="en-US" sz="1200" b="0" i="0"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defRPr/>
            </a:pPr>
            <a:r>
              <a:rPr lang="en-US" sz="1200" b="0" dirty="0" smtClean="0">
                <a:solidFill>
                  <a:prstClr val="white"/>
                </a:solidFill>
                <a:effectLst>
                  <a:outerShdw blurRad="38100" dist="38100" dir="2700000" algn="tl">
                    <a:srgbClr val="000000">
                      <a:alpha val="43137"/>
                    </a:srgbClr>
                  </a:outerShdw>
                </a:effectLst>
              </a:rPr>
              <a:t>Outcomes are simply the experiences and improved conditions realized by individuals, communities, economies or the environment </a:t>
            </a:r>
            <a:r>
              <a:rPr lang="en-US" sz="1200" b="0" i="1" u="sng" dirty="0" smtClean="0">
                <a:solidFill>
                  <a:prstClr val="white"/>
                </a:solidFill>
                <a:effectLst>
                  <a:outerShdw blurRad="38100" dist="38100" dir="2700000" algn="tl">
                    <a:srgbClr val="000000">
                      <a:alpha val="43137"/>
                    </a:srgbClr>
                  </a:outerShdw>
                </a:effectLst>
              </a:rPr>
              <a:t>facilitated</a:t>
            </a:r>
            <a:r>
              <a:rPr lang="en-US" sz="1200" b="0" i="1" dirty="0" smtClean="0">
                <a:solidFill>
                  <a:prstClr val="white"/>
                </a:solidFill>
                <a:effectLst>
                  <a:outerShdw blurRad="38100" dist="38100" dir="2700000" algn="tl">
                    <a:srgbClr val="000000">
                      <a:alpha val="43137"/>
                    </a:srgbClr>
                  </a:outerShdw>
                </a:effectLst>
              </a:rPr>
              <a:t> </a:t>
            </a:r>
            <a:r>
              <a:rPr lang="en-US" sz="1200" b="0" dirty="0" smtClean="0">
                <a:solidFill>
                  <a:prstClr val="white"/>
                </a:solidFill>
                <a:effectLst>
                  <a:outerShdw blurRad="38100" dist="38100" dir="2700000" algn="tl">
                    <a:srgbClr val="000000">
                      <a:alpha val="43137"/>
                    </a:srgbClr>
                  </a:outerShdw>
                </a:effectLst>
              </a:rPr>
              <a:t>by a production process</a:t>
            </a:r>
            <a:r>
              <a:rPr lang="en-US" sz="1200" b="0" dirty="0" smtClean="0">
                <a:ln>
                  <a:solidFill>
                    <a:srgbClr val="FF3399"/>
                  </a:solidFill>
                </a:ln>
              </a:rPr>
              <a:t> </a:t>
            </a:r>
          </a:p>
          <a:p>
            <a:endParaRPr lang="en-US" dirty="0"/>
          </a:p>
          <a:p>
            <a:pPr defTabSz="933237">
              <a:defRPr/>
            </a:pPr>
            <a:endParaRPr lang="en-US" dirty="0"/>
          </a:p>
          <a:p>
            <a:pPr defTabSz="933237">
              <a:defRPr/>
            </a:pPr>
            <a:endParaRPr lang="en-US" dirty="0"/>
          </a:p>
          <a:p>
            <a:endParaRPr lang="en-US" dirty="0">
              <a:latin typeface="Arial" charset="0"/>
            </a:endParaRPr>
          </a:p>
          <a:p>
            <a:endParaRPr lang="en-US" dirty="0">
              <a:latin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solidFill>
                  <a:prstClr val="white"/>
                </a:solidFill>
                <a:effectLst/>
              </a:rPr>
              <a:t>Within BLM this framework or service delivery system is referred to as Outcomes-focused Management (OFM)</a:t>
            </a:r>
            <a:endParaRPr lang="en-US" sz="1200" b="0" i="1" dirty="0" smtClean="0">
              <a:ln>
                <a:solidFill>
                  <a:srgbClr val="FF3399"/>
                </a:solidFill>
              </a:ln>
              <a:solidFill>
                <a:srgbClr val="FF3399"/>
              </a:solidFill>
              <a:effectLst/>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latin typeface="+mn-lt"/>
                <a:ea typeface="Times New Roman" pitchFamily="18" charset="0"/>
                <a:cs typeface="Arial" charset="0"/>
              </a:rPr>
              <a:t>I need to pause and address an</a:t>
            </a:r>
            <a:r>
              <a:rPr lang="en-US" baseline="0" dirty="0" smtClean="0">
                <a:latin typeface="+mn-lt"/>
                <a:ea typeface="Times New Roman" pitchFamily="18" charset="0"/>
                <a:cs typeface="Arial" charset="0"/>
              </a:rPr>
              <a:t> important issue.</a:t>
            </a:r>
          </a:p>
          <a:p>
            <a:pPr defTabSz="933237">
              <a:defRPr/>
            </a:pPr>
            <a:endParaRPr lang="en-US" baseline="0" dirty="0" smtClean="0">
              <a:latin typeface="+mn-lt"/>
              <a:ea typeface="Times New Roman" pitchFamily="18" charset="0"/>
              <a:cs typeface="Arial" charset="0"/>
            </a:endParaRPr>
          </a:p>
          <a:p>
            <a:pPr defTabSz="933237">
              <a:defRPr/>
            </a:pPr>
            <a:r>
              <a:rPr lang="en-US" dirty="0" smtClean="0">
                <a:latin typeface="+mn-lt"/>
                <a:ea typeface="Times New Roman" pitchFamily="18" charset="0"/>
                <a:cs typeface="Arial" charset="0"/>
              </a:rPr>
              <a:t>Customers </a:t>
            </a:r>
            <a:r>
              <a:rPr lang="en-US" dirty="0">
                <a:latin typeface="+mn-lt"/>
                <a:ea typeface="Times New Roman" pitchFamily="18" charset="0"/>
                <a:cs typeface="Arial" charset="0"/>
              </a:rPr>
              <a:t>use recreation activity opportunities produced by </a:t>
            </a:r>
            <a:r>
              <a:rPr lang="en-US" dirty="0" smtClean="0">
                <a:latin typeface="+mn-lt"/>
                <a:ea typeface="Times New Roman" pitchFamily="18" charset="0"/>
                <a:cs typeface="Arial" charset="0"/>
              </a:rPr>
              <a:t>BLM </a:t>
            </a:r>
            <a:r>
              <a:rPr lang="en-US" dirty="0">
                <a:latin typeface="+mn-lt"/>
                <a:ea typeface="Times New Roman" pitchFamily="18" charset="0"/>
                <a:cs typeface="Arial" charset="0"/>
              </a:rPr>
              <a:t>(and partners) to realize experiences &amp; benefits for themselves…..</a:t>
            </a:r>
            <a:r>
              <a:rPr lang="en-US" i="1" dirty="0">
                <a:latin typeface="+mn-lt"/>
                <a:ea typeface="Times New Roman" pitchFamily="18" charset="0"/>
                <a:cs typeface="Arial" charset="0"/>
              </a:rPr>
              <a:t>managers</a:t>
            </a:r>
            <a:r>
              <a:rPr lang="en-US" i="1" dirty="0">
                <a:solidFill>
                  <a:srgbClr val="FFFF66"/>
                </a:solidFill>
                <a:latin typeface="+mn-lt"/>
                <a:ea typeface="Times New Roman" pitchFamily="18" charset="0"/>
                <a:cs typeface="Arial" charset="0"/>
              </a:rPr>
              <a:t> </a:t>
            </a:r>
            <a:r>
              <a:rPr lang="en-US" b="1" i="1" dirty="0">
                <a:ln>
                  <a:solidFill>
                    <a:srgbClr val="00FF00"/>
                  </a:solidFill>
                </a:ln>
                <a:solidFill>
                  <a:srgbClr val="00FF00"/>
                </a:solidFill>
                <a:latin typeface="+mn-lt"/>
                <a:ea typeface="Times New Roman" pitchFamily="18" charset="0"/>
                <a:cs typeface="Arial" charset="0"/>
              </a:rPr>
              <a:t>facilitate</a:t>
            </a:r>
            <a:r>
              <a:rPr lang="en-US" b="1" i="1" dirty="0">
                <a:solidFill>
                  <a:srgbClr val="00FF00"/>
                </a:solidFill>
                <a:latin typeface="+mn-lt"/>
                <a:ea typeface="Times New Roman" pitchFamily="18" charset="0"/>
                <a:cs typeface="Arial" charset="0"/>
              </a:rPr>
              <a:t> </a:t>
            </a:r>
            <a:r>
              <a:rPr lang="en-US" i="1" dirty="0">
                <a:latin typeface="+mn-lt"/>
                <a:ea typeface="Times New Roman" pitchFamily="18" charset="0"/>
                <a:cs typeface="Arial" charset="0"/>
              </a:rPr>
              <a:t>outcome attainment</a:t>
            </a:r>
            <a:r>
              <a:rPr lang="en-US" dirty="0" smtClean="0">
                <a:latin typeface="+mn-lt"/>
                <a:ea typeface="Times New Roman" pitchFamily="18" charset="0"/>
                <a:cs typeface="Arial" charset="0"/>
              </a:rPr>
              <a:t>.</a:t>
            </a:r>
          </a:p>
          <a:p>
            <a:pPr defTabSz="933237">
              <a:defRPr/>
            </a:pPr>
            <a:endParaRPr lang="en-US" dirty="0" smtClean="0">
              <a:latin typeface="+mn-lt"/>
              <a:ea typeface="Times New Roman" pitchFamily="18" charset="0"/>
              <a:cs typeface="Arial" charset="0"/>
            </a:endParaRPr>
          </a:p>
          <a:p>
            <a:pPr defTabSz="933237">
              <a:defRPr/>
            </a:pPr>
            <a:r>
              <a:rPr lang="en-US" dirty="0" smtClean="0">
                <a:latin typeface="+mn-lt"/>
                <a:ea typeface="Times New Roman" pitchFamily="18" charset="0"/>
                <a:cs typeface="Arial" charset="0"/>
              </a:rPr>
              <a:t>BLM is not assuming we do social engineering and directly produce outcomes.</a:t>
            </a:r>
            <a:endParaRPr lang="en-US" dirty="0">
              <a:latin typeface="+mn-lt"/>
              <a:ea typeface="Times New Roman" pitchFamily="18" charset="0"/>
              <a:cs typeface="Arial" charset="0"/>
            </a:endParaRPr>
          </a:p>
          <a:p>
            <a:endParaRPr lang="en-US" dirty="0" smtClean="0">
              <a:latin typeface="+mn-lt"/>
            </a:endParaRPr>
          </a:p>
          <a:p>
            <a:r>
              <a:rPr lang="en-US" dirty="0" smtClean="0">
                <a:latin typeface="+mn-lt"/>
              </a:rPr>
              <a:t>Note: Except for direct economic contributions (recreation fees)</a:t>
            </a:r>
            <a:endParaRPr lang="en-US" dirty="0">
              <a:latin typeface="+mn-l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15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0000"/>
              </a:lnSpc>
              <a:spcAft>
                <a:spcPts val="600"/>
              </a:spcAft>
            </a:pPr>
            <a:r>
              <a:rPr lang="en-US" sz="1200" b="0" dirty="0" smtClean="0">
                <a:solidFill>
                  <a:srgbClr val="FF3399"/>
                </a:solidFill>
                <a:effectLst>
                  <a:glow rad="228600">
                    <a:schemeClr val="accent6">
                      <a:satMod val="175000"/>
                      <a:alpha val="40000"/>
                    </a:schemeClr>
                  </a:glow>
                  <a:outerShdw blurRad="50800" dist="38100" dir="2700000" algn="tl" rotWithShape="0">
                    <a:prstClr val="black">
                      <a:alpha val="40000"/>
                    </a:prstClr>
                  </a:outerShdw>
                </a:effectLst>
              </a:rPr>
              <a:t>TAKE-AWAY #1</a:t>
            </a:r>
            <a:r>
              <a:rPr lang="en-US" sz="1200" b="0" dirty="0" smtClean="0">
                <a:effectLst>
                  <a:outerShdw blurRad="38100" dist="38100" dir="2700000" algn="tl">
                    <a:srgbClr val="000000">
                      <a:alpha val="43137"/>
                    </a:srgbClr>
                  </a:outerShdw>
                </a:effectLst>
              </a:rPr>
              <a:t> </a:t>
            </a:r>
          </a:p>
          <a:p>
            <a:pPr>
              <a:lnSpc>
                <a:spcPct val="130000"/>
              </a:lnSpc>
            </a:pPr>
            <a:r>
              <a:rPr lang="en-US" sz="1200" b="0" dirty="0" smtClean="0">
                <a:effectLst>
                  <a:outerShdw blurRad="38100" dist="38100" dir="2700000" algn="tl">
                    <a:srgbClr val="000000">
                      <a:alpha val="43137"/>
                    </a:srgbClr>
                  </a:outerShdw>
                </a:effectLst>
              </a:rPr>
              <a:t>Focusing on outcomes clarifies the results that recreation programs are designed to achieve, providing clearer justification and direction for R&amp;VS programs.</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16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0000"/>
              </a:lnSpc>
              <a:spcAft>
                <a:spcPts val="600"/>
              </a:spcAft>
            </a:pPr>
            <a:r>
              <a:rPr lang="en-US" sz="1200" b="0" dirty="0" smtClean="0">
                <a:solidFill>
                  <a:srgbClr val="FF3399"/>
                </a:solidFill>
                <a:effectLst>
                  <a:glow rad="228600">
                    <a:schemeClr val="accent6">
                      <a:satMod val="175000"/>
                      <a:alpha val="40000"/>
                    </a:schemeClr>
                  </a:glow>
                  <a:outerShdw blurRad="50800" dist="38100" dir="2700000" algn="tl" rotWithShape="0">
                    <a:prstClr val="black">
                      <a:alpha val="40000"/>
                    </a:prstClr>
                  </a:outerShdw>
                </a:effectLst>
              </a:rPr>
              <a:t>TAKE-AWAY #2</a:t>
            </a:r>
            <a:r>
              <a:rPr lang="en-US" sz="1200" b="0" dirty="0" smtClean="0">
                <a:solidFill>
                  <a:srgbClr val="FF3399"/>
                </a:solidFill>
                <a:effectLst>
                  <a:outerShdw blurRad="50800" dist="38100" dir="2700000" algn="tl" rotWithShape="0">
                    <a:prstClr val="black">
                      <a:alpha val="40000"/>
                    </a:prstClr>
                  </a:outerShdw>
                </a:effectLst>
              </a:rPr>
              <a:t> </a:t>
            </a:r>
            <a:r>
              <a:rPr lang="en-US" sz="1200" b="0" dirty="0" smtClean="0">
                <a:effectLst>
                  <a:outerShdw blurRad="38100" dist="38100" dir="2700000" algn="tl">
                    <a:srgbClr val="000000">
                      <a:alpha val="43137"/>
                    </a:srgbClr>
                  </a:outerShdw>
                </a:effectLst>
              </a:rPr>
              <a:t> </a:t>
            </a:r>
          </a:p>
          <a:p>
            <a:pPr>
              <a:lnSpc>
                <a:spcPct val="130000"/>
              </a:lnSpc>
            </a:pPr>
            <a:r>
              <a:rPr lang="en-US" sz="1200" b="0" dirty="0" smtClean="0">
                <a:effectLst>
                  <a:outerShdw blurRad="38100" dist="38100" dir="2700000" algn="tl">
                    <a:srgbClr val="000000">
                      <a:alpha val="43137"/>
                    </a:srgbClr>
                  </a:outerShdw>
                </a:effectLst>
              </a:rPr>
              <a:t>Managing for R&amp;VS through the application of OFM … </a:t>
            </a:r>
            <a:r>
              <a:rPr lang="en-US" sz="1200" b="0" i="1" dirty="0" smtClean="0">
                <a:effectLst>
                  <a:outerShdw blurRad="38100" dist="38100" dir="2700000" algn="tl">
                    <a:srgbClr val="000000">
                      <a:alpha val="43137"/>
                    </a:srgbClr>
                  </a:outerShdw>
                </a:effectLst>
              </a:rPr>
              <a:t>or any management strategy</a:t>
            </a:r>
            <a:r>
              <a:rPr lang="en-US" sz="1200" b="0" dirty="0" smtClean="0">
                <a:effectLst>
                  <a:outerShdw blurRad="38100" dist="38100" dir="2700000" algn="tl">
                    <a:srgbClr val="000000">
                      <a:alpha val="43137"/>
                    </a:srgbClr>
                  </a:outerShdw>
                </a:effectLst>
              </a:rPr>
              <a:t> </a:t>
            </a:r>
            <a:r>
              <a:rPr lang="en-US" sz="1200" b="0" i="1" dirty="0" smtClean="0">
                <a:effectLst>
                  <a:outerShdw blurRad="38100" dist="38100" dir="2700000" algn="tl">
                    <a:srgbClr val="000000">
                      <a:alpha val="43137"/>
                    </a:srgbClr>
                  </a:outerShdw>
                </a:effectLst>
              </a:rPr>
              <a:t>or service delivery system</a:t>
            </a:r>
            <a:r>
              <a:rPr lang="en-US" sz="1200" b="0" dirty="0" smtClean="0">
                <a:effectLst>
                  <a:outerShdw blurRad="38100" dist="38100" dir="2700000" algn="tl">
                    <a:srgbClr val="000000">
                      <a:alpha val="43137"/>
                    </a:srgbClr>
                  </a:outerShdw>
                </a:effectLst>
              </a:rPr>
              <a:t> … requires considering all components of producing recreation opportunities and facilitating outcomes </a:t>
            </a:r>
          </a:p>
          <a:p>
            <a:pPr>
              <a:lnSpc>
                <a:spcPct val="130000"/>
              </a:lnSpc>
            </a:pPr>
            <a:endParaRPr lang="en-US" sz="1200" b="0" dirty="0" smtClean="0">
              <a:effectLst>
                <a:outerShdw blurRad="38100" dist="38100" dir="2700000" algn="tl">
                  <a:srgbClr val="000000">
                    <a:alpha val="43137"/>
                  </a:srgbClr>
                </a:outerShdw>
              </a:effectLst>
            </a:endParaRPr>
          </a:p>
          <a:p>
            <a:pPr>
              <a:lnSpc>
                <a:spcPct val="130000"/>
              </a:lnSpc>
            </a:pPr>
            <a:r>
              <a:rPr lang="en-US" sz="1200" b="0" dirty="0" smtClean="0">
                <a:effectLst>
                  <a:outerShdw blurRad="38100" dist="38100" dir="2700000" algn="tl">
                    <a:srgbClr val="000000">
                      <a:alpha val="43137"/>
                    </a:srgbClr>
                  </a:outerShdw>
                </a:effectLst>
              </a:rPr>
              <a:t>Answer – If you do not understand the parts you may get them all mixed</a:t>
            </a:r>
            <a:r>
              <a:rPr lang="en-US" sz="1200" b="0" baseline="0" dirty="0" smtClean="0">
                <a:effectLst>
                  <a:outerShdw blurRad="38100" dist="38100" dir="2700000" algn="tl">
                    <a:srgbClr val="000000">
                      <a:alpha val="43137"/>
                    </a:srgbClr>
                  </a:outerShdw>
                </a:effectLst>
              </a:rPr>
              <a:t> up????</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17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Ask the class “Have you ever been involved in a planning</a:t>
            </a:r>
            <a:r>
              <a:rPr lang="en-US" altLang="en-US" baseline="0" dirty="0" smtClean="0">
                <a:solidFill>
                  <a:schemeClr val="bg1"/>
                </a:solidFill>
                <a:effectLst>
                  <a:outerShdw blurRad="38100" dist="38100" dir="2700000" algn="tl">
                    <a:srgbClr val="000000">
                      <a:alpha val="43137"/>
                    </a:srgbClr>
                  </a:outerShdw>
                </a:effectLst>
                <a:latin typeface="Maiandra GD" pitchFamily="34" charset="0"/>
              </a:rPr>
              <a:t> process where it seems like </a:t>
            </a:r>
            <a:r>
              <a:rPr lang="en-US" altLang="en-US" dirty="0" smtClean="0">
                <a:solidFill>
                  <a:schemeClr val="bg1"/>
                </a:solidFill>
                <a:effectLst>
                  <a:outerShdw blurRad="38100" dist="38100" dir="2700000" algn="tl">
                    <a:srgbClr val="000000">
                      <a:alpha val="43137"/>
                    </a:srgbClr>
                  </a:outerShdw>
                </a:effectLst>
                <a:latin typeface="Maiandra GD" pitchFamily="34" charset="0"/>
              </a:rPr>
              <a:t>cart is in front of the horse????? “</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Do you think having a logical framework could help you understand</a:t>
            </a:r>
            <a:r>
              <a:rPr lang="en-US" altLang="en-US" baseline="0" dirty="0" smtClean="0">
                <a:solidFill>
                  <a:schemeClr val="bg1"/>
                </a:solidFill>
                <a:effectLst>
                  <a:outerShdw blurRad="38100" dist="38100" dir="2700000" algn="tl">
                    <a:srgbClr val="000000">
                      <a:alpha val="43137"/>
                    </a:srgbClr>
                  </a:outerShdw>
                </a:effectLst>
                <a:latin typeface="Maiandra GD" pitchFamily="34" charset="0"/>
              </a:rPr>
              <a:t> the process and the steps necessary better?</a:t>
            </a: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Explain what you experienced?</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Then explain the graphic.</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eaLnBrk="1" hangingPunct="1"/>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So what does the framework</a:t>
            </a:r>
            <a:r>
              <a:rPr lang="en-US" b="0" baseline="0" dirty="0" smtClean="0"/>
              <a:t> look-like</a:t>
            </a:r>
            <a:r>
              <a:rPr lang="en-US" b="0" dirty="0" smtClean="0"/>
              <a:t>…explain graphic that displays what</a:t>
            </a:r>
            <a:r>
              <a:rPr lang="en-US" b="0" baseline="0" dirty="0" smtClean="0"/>
              <a:t> it takes to </a:t>
            </a:r>
            <a:r>
              <a:rPr lang="en-US" b="0" dirty="0" smtClean="0"/>
              <a:t>produce wildlife viewing opportunities and facilitate</a:t>
            </a:r>
            <a:r>
              <a:rPr lang="en-US" b="0" baseline="0" dirty="0" smtClean="0"/>
              <a:t> related outcomes.</a:t>
            </a:r>
            <a:endParaRPr lang="en-US" b="0" dirty="0" smtClean="0"/>
          </a:p>
          <a:p>
            <a:endParaRPr lang="en-US" b="1" dirty="0" smtClean="0"/>
          </a:p>
          <a:p>
            <a:r>
              <a:rPr lang="en-US" dirty="0" smtClean="0"/>
              <a:t>Page I-3</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19</a:t>
            </a:fld>
            <a:endParaRPr lang="en-US"/>
          </a:p>
        </p:txBody>
      </p:sp>
    </p:spTree>
    <p:extLst>
      <p:ext uri="{BB962C8B-B14F-4D97-AF65-F5344CB8AC3E}">
        <p14:creationId xmlns:p14="http://schemas.microsoft.com/office/powerpoint/2010/main" val="1102605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Understanding this framework as a production process provides a useful structure for recreation management. </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20</a:t>
            </a:fld>
            <a:endParaRPr lang="en-US"/>
          </a:p>
        </p:txBody>
      </p:sp>
    </p:spTree>
    <p:extLst>
      <p:ext uri="{BB962C8B-B14F-4D97-AF65-F5344CB8AC3E}">
        <p14:creationId xmlns:p14="http://schemas.microsoft.com/office/powerpoint/2010/main" val="3282091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t>Understanding this framework as a production process provides a useful structure for recreation planning. </a:t>
            </a:r>
            <a:endParaRPr lang="en-US" dirty="0" smtClean="0"/>
          </a:p>
          <a:p>
            <a:pPr defTabSz="933237">
              <a:defRPr/>
            </a:pPr>
            <a:endParaRPr lang="en-US" dirty="0" smtClean="0"/>
          </a:p>
          <a:p>
            <a:pPr defTabSz="933237">
              <a:defRPr/>
            </a:pPr>
            <a:r>
              <a:rPr lang="en-US" dirty="0" smtClean="0"/>
              <a:t>ASK:  Why are the arrows going in the opposite direction?  </a:t>
            </a:r>
            <a:endParaRPr lang="en-US" dirty="0"/>
          </a:p>
          <a:p>
            <a:pPr defTabSz="933237">
              <a:defRPr/>
            </a:pPr>
            <a:endParaRPr lang="en-US" dirty="0"/>
          </a:p>
          <a:p>
            <a:pPr eaLnBrk="1" hangingPunct="1"/>
            <a:r>
              <a:rPr lang="en-US" altLang="en-US" dirty="0" smtClean="0"/>
              <a:t>Planning involves working </a:t>
            </a:r>
            <a:r>
              <a:rPr lang="en-US" altLang="en-US" b="1" dirty="0" smtClean="0"/>
              <a:t>backwards </a:t>
            </a:r>
            <a:r>
              <a:rPr lang="en-US" altLang="en-US" dirty="0" smtClean="0"/>
              <a:t>from the goals and objectives and deciding how you will achieve them. </a:t>
            </a:r>
          </a:p>
          <a:p>
            <a:endParaRPr lang="en-US" dirty="0"/>
          </a:p>
          <a:p>
            <a:pPr eaLnBrk="1" hangingPunct="1"/>
            <a:endParaRPr lang="en-US" altLang="en-US" dirty="0" smtClean="0"/>
          </a:p>
          <a:p>
            <a:pPr eaLnBrk="1" hangingPunct="1"/>
            <a:r>
              <a:rPr lang="en-US" altLang="en-US" dirty="0" smtClean="0"/>
              <a:t>This makes sure all your plans and activities are relevant to the goals/objectives.</a:t>
            </a:r>
          </a:p>
          <a:p>
            <a:pPr eaLnBrk="1" hangingPunct="1"/>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21</a:t>
            </a:fld>
            <a:endParaRPr lang="en-US"/>
          </a:p>
        </p:txBody>
      </p:sp>
    </p:spTree>
    <p:extLst>
      <p:ext uri="{BB962C8B-B14F-4D97-AF65-F5344CB8AC3E}">
        <p14:creationId xmlns:p14="http://schemas.microsoft.com/office/powerpoint/2010/main" val="3282091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The combined graphic is what you will find in the R&amp;VS Handbook</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Ask:  What does the land use planning handbook</a:t>
            </a:r>
            <a:r>
              <a:rPr lang="en-US" baseline="0" dirty="0" smtClean="0"/>
              <a:t> tell us about which step comes first? </a:t>
            </a:r>
            <a:endParaRPr lang="en-US" dirty="0" smtClean="0"/>
          </a:p>
          <a:p>
            <a:pPr defTabSz="933237">
              <a:defRPr/>
            </a:pPr>
            <a:r>
              <a:rPr lang="en-US" dirty="0" smtClean="0"/>
              <a:t>Ask:  What did I just tell you about OFM</a:t>
            </a:r>
            <a:r>
              <a:rPr lang="en-US" baseline="0" dirty="0" smtClean="0"/>
              <a:t>? … </a:t>
            </a:r>
            <a:r>
              <a:rPr lang="en-US" dirty="0" smtClean="0"/>
              <a:t>Do you see any similarities?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a:defRPr/>
            </a:pPr>
            <a:endParaRPr lang="en-US" b="1"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Management actions are oriented to only provide activities  …  very simplistic.</a:t>
            </a:r>
          </a:p>
          <a:p>
            <a:pP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Defines recreation as participating in an activity</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Describing /counting people participating in activities</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Did not consider the character of recreation settings</a:t>
            </a: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b="0" dirty="0" smtClean="0"/>
          </a:p>
          <a:p>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24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defTabSz="933237">
              <a:defRPr/>
            </a:pPr>
            <a:endParaRPr lang="en-US" b="1" kern="10" dirty="0">
              <a:ln w="9525">
                <a:noFill/>
                <a:round/>
                <a:headEnd/>
                <a:tailEnd/>
              </a:ln>
              <a:effectLst>
                <a:outerShdw blurRad="38100" dist="38100" dir="2700000" algn="tl">
                  <a:srgbClr val="000000">
                    <a:alpha val="43137"/>
                  </a:srgbClr>
                </a:outerShdw>
              </a:effectLst>
              <a:cs typeface="Arial"/>
            </a:endParaRPr>
          </a:p>
          <a:p>
            <a:pPr defTabSz="933237">
              <a:defRPr/>
            </a:pPr>
            <a:r>
              <a:rPr lang="en-US" kern="10" dirty="0">
                <a:ln w="9525">
                  <a:noFill/>
                  <a:round/>
                  <a:headEnd/>
                  <a:tailEnd/>
                </a:ln>
                <a:effectLst>
                  <a:outerShdw blurRad="38100" dist="38100" dir="2700000" algn="tl">
                    <a:srgbClr val="000000">
                      <a:alpha val="43137"/>
                    </a:srgbClr>
                  </a:outerShdw>
                </a:effectLst>
                <a:cs typeface="Arial"/>
              </a:rPr>
              <a:t>Focuses on the types of recreation experiences customers desire </a:t>
            </a:r>
          </a:p>
          <a:p>
            <a:pP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Addresses setting character that affects  the quality of the recreation experience </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Provides a basis to discuss and improve the quality of recreation opportunities</a:t>
            </a:r>
          </a:p>
          <a:p>
            <a:pPr>
              <a:defRPr/>
            </a:pPr>
            <a:r>
              <a:rPr lang="en-US" kern="10" dirty="0">
                <a:ln w="9525">
                  <a:noFill/>
                  <a:round/>
                  <a:headEnd/>
                  <a:tailEnd/>
                </a:ln>
                <a:effectLst>
                  <a:outerShdw blurRad="38100" dist="38100" dir="2700000" algn="tl">
                    <a:srgbClr val="000000">
                      <a:alpha val="43137"/>
                    </a:srgbClr>
                  </a:outerShdw>
                </a:effectLst>
                <a:cs typeface="Arial"/>
              </a:rPr>
              <a:t>and outcomes</a:t>
            </a: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defTabSz="933237">
              <a:defRPr/>
            </a:pPr>
            <a:r>
              <a:rPr lang="en-US" kern="10" dirty="0">
                <a:ln w="9525">
                  <a:solidFill>
                    <a:srgbClr val="000000"/>
                  </a:solidFill>
                  <a:round/>
                  <a:headEnd/>
                  <a:tailEnd/>
                </a:ln>
                <a:latin typeface="Arial"/>
                <a:cs typeface="Arial"/>
              </a:rPr>
              <a:t>OFM</a:t>
            </a:r>
          </a:p>
          <a:p>
            <a:pPr marL="174982" indent="-174982" defTabSz="933237">
              <a:buFont typeface="Arial" panose="020B0604020202020204" pitchFamily="34" charset="0"/>
              <a:buChar char="•"/>
              <a:defRPr/>
            </a:pPr>
            <a:r>
              <a:rPr lang="en-US" kern="10" dirty="0">
                <a:ln w="9525">
                  <a:solidFill>
                    <a:srgbClr val="800000"/>
                  </a:solidFill>
                  <a:round/>
                  <a:headEnd/>
                  <a:tailEnd/>
                </a:ln>
                <a:solidFill>
                  <a:srgbClr val="800000"/>
                </a:solidFill>
                <a:latin typeface="Arial"/>
                <a:cs typeface="Arial"/>
              </a:rPr>
              <a:t>Builds on (does not replace) Activity-based &amp; Experience-based Management</a:t>
            </a:r>
          </a:p>
          <a:p>
            <a:pPr marL="174982" indent="-174982" defTabSz="933237">
              <a:buFont typeface="Arial" panose="020B0604020202020204" pitchFamily="34" charset="0"/>
              <a:buChar char="•"/>
              <a:defRPr/>
            </a:pPr>
            <a:r>
              <a:rPr lang="en-US" kern="10" dirty="0">
                <a:ln w="9525">
                  <a:solidFill>
                    <a:srgbClr val="800000"/>
                  </a:solidFill>
                  <a:round/>
                  <a:headEnd/>
                  <a:tailEnd/>
                </a:ln>
                <a:solidFill>
                  <a:srgbClr val="800000"/>
                </a:solidFill>
                <a:latin typeface="Arial"/>
                <a:cs typeface="Arial"/>
              </a:rPr>
              <a:t>Focuses on the beneficial outcomes of recreation participation</a:t>
            </a:r>
          </a:p>
          <a:p>
            <a:pPr marL="174982" indent="-174982" defTabSz="933237">
              <a:buFont typeface="Arial" panose="020B0604020202020204" pitchFamily="34" charset="0"/>
              <a:buChar char="•"/>
              <a:defRPr/>
            </a:pPr>
            <a:r>
              <a:rPr lang="en-US" kern="10" dirty="0">
                <a:ln w="9525">
                  <a:solidFill>
                    <a:srgbClr val="000000"/>
                  </a:solidFill>
                  <a:round/>
                  <a:headEnd/>
                  <a:tailEnd/>
                </a:ln>
                <a:latin typeface="Arial"/>
                <a:cs typeface="Arial"/>
              </a:rPr>
              <a:t>Considers benefits to individuals, communities, economies and the environment (on and off-site_</a:t>
            </a:r>
          </a:p>
          <a:p>
            <a:pPr marL="174982" indent="-174982" defTabSz="933237">
              <a:buFont typeface="Arial" panose="020B0604020202020204" pitchFamily="34" charset="0"/>
              <a:buChar char="•"/>
              <a:defRPr/>
            </a:pPr>
            <a:r>
              <a:rPr lang="en-US" kern="10" dirty="0">
                <a:ln w="9525">
                  <a:solidFill>
                    <a:schemeClr val="tx1"/>
                  </a:solidFill>
                  <a:round/>
                  <a:headEnd/>
                  <a:tailEnd/>
                </a:ln>
                <a:solidFill>
                  <a:schemeClr val="tx2"/>
                </a:solidFill>
                <a:latin typeface="Arial"/>
                <a:cs typeface="Arial"/>
              </a:rPr>
              <a:t>Makes the benefits of leisure (outcomes) EXPLICIT for planning &amp; management</a:t>
            </a: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b="0" dirty="0" smtClean="0"/>
          </a:p>
          <a:p>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25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marL="174982" indent="-174982" defTabSz="933237">
              <a:buFont typeface="Arial" panose="020B0604020202020204" pitchFamily="34" charset="0"/>
              <a:buChar char="•"/>
              <a:defRPr/>
            </a:pPr>
            <a:endParaRPr lang="en-US" dirty="0">
              <a:effectLst>
                <a:outerShdw blurRad="38100" dist="38100" dir="2700000" algn="tl">
                  <a:srgbClr val="000000">
                    <a:alpha val="43137"/>
                  </a:srgbClr>
                </a:outerShdw>
              </a:effectLst>
            </a:endParaRPr>
          </a:p>
          <a:p>
            <a:pPr marL="0" marR="0" indent="0" algn="l" defTabSz="933237" rtl="0" eaLnBrk="1" fontAlgn="auto" latinLnBrk="0" hangingPunct="1">
              <a:lnSpc>
                <a:spcPct val="100000"/>
              </a:lnSpc>
              <a:spcBef>
                <a:spcPts val="0"/>
              </a:spcBef>
              <a:spcAft>
                <a:spcPts val="0"/>
              </a:spcAft>
              <a:buClrTx/>
              <a:buSzTx/>
              <a:buFontTx/>
              <a:buNone/>
              <a:tabLst/>
              <a:defRPr/>
            </a:pPr>
            <a:r>
              <a:rPr lang="en-US" sz="1200" b="0" dirty="0" smtClean="0">
                <a:effectLst>
                  <a:outerShdw blurRad="38100" dist="38100" dir="2700000" algn="tl">
                    <a:srgbClr val="000000">
                      <a:alpha val="43137"/>
                    </a:srgbClr>
                  </a:outerShdw>
                </a:effectLst>
              </a:rPr>
              <a:t>An approach to recreation management that focuses on the positive outcomes</a:t>
            </a:r>
            <a:r>
              <a:rPr lang="en-US" b="0" dirty="0" smtClean="0">
                <a:effectLst>
                  <a:outerShdw blurRad="38100" dist="38100" dir="2700000" algn="tl">
                    <a:srgbClr val="000000">
                      <a:alpha val="43137"/>
                    </a:srgbClr>
                  </a:outerShdw>
                </a:effectLst>
              </a:rPr>
              <a:t> </a:t>
            </a:r>
            <a:endParaRPr lang="en-US" b="0" dirty="0" smtClean="0"/>
          </a:p>
          <a:p>
            <a:pPr defTabSz="933237">
              <a:defRPr/>
            </a:pPr>
            <a:endParaRPr lang="en-US" dirty="0" smtClean="0">
              <a:effectLst>
                <a:outerShdw blurRad="38100" dist="38100" dir="2700000" algn="tl">
                  <a:srgbClr val="000000">
                    <a:alpha val="43137"/>
                  </a:srgbClr>
                </a:outerShdw>
              </a:effectLst>
            </a:endParaRPr>
          </a:p>
          <a:p>
            <a:pPr defTabSz="933237">
              <a:defRPr/>
            </a:pPr>
            <a:r>
              <a:rPr lang="en-US" dirty="0" smtClean="0">
                <a:effectLst>
                  <a:outerShdw blurRad="38100" dist="38100" dir="2700000" algn="tl">
                    <a:srgbClr val="000000">
                      <a:alpha val="43137"/>
                    </a:srgbClr>
                  </a:outerShdw>
                </a:effectLst>
              </a:rPr>
              <a:t>Each </a:t>
            </a:r>
            <a:r>
              <a:rPr lang="en-US" dirty="0">
                <a:effectLst>
                  <a:outerShdw blurRad="38100" dist="38100" dir="2700000" algn="tl">
                    <a:srgbClr val="000000">
                      <a:alpha val="43137"/>
                    </a:srgbClr>
                  </a:outerShdw>
                </a:effectLst>
              </a:rPr>
              <a:t>transition built on (not replaced) the framework of the previous.</a:t>
            </a: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r>
              <a:rPr lang="en-US" dirty="0">
                <a:effectLst>
                  <a:outerShdw blurRad="38100" dist="38100" dir="2700000" algn="tl">
                    <a:srgbClr val="000000">
                      <a:alpha val="43137"/>
                    </a:srgbClr>
                  </a:outerShdw>
                </a:effectLst>
              </a:rPr>
              <a:t>Each transition did a better job of focusing on the </a:t>
            </a:r>
            <a:r>
              <a:rPr lang="en-US" dirty="0">
                <a:solidFill>
                  <a:srgbClr val="FFFF66"/>
                </a:solidFill>
                <a:effectLst>
                  <a:outerShdw blurRad="38100" dist="38100" dir="2700000" algn="tl">
                    <a:srgbClr val="000000">
                      <a:alpha val="43137"/>
                    </a:srgbClr>
                  </a:outerShdw>
                </a:effectLst>
              </a:rPr>
              <a:t>ENDS</a:t>
            </a:r>
            <a:r>
              <a:rPr lang="en-US" dirty="0">
                <a:effectLst>
                  <a:outerShdw blurRad="38100" dist="38100" dir="2700000" algn="tl">
                    <a:srgbClr val="000000">
                      <a:alpha val="43137"/>
                    </a:srgbClr>
                  </a:outerShdw>
                </a:effectLst>
              </a:rPr>
              <a:t> of management … </a:t>
            </a:r>
            <a:r>
              <a:rPr lang="en-US" kern="10" dirty="0">
                <a:ln w="9525">
                  <a:noFill/>
                  <a:round/>
                  <a:headEnd/>
                  <a:tailEnd/>
                </a:ln>
                <a:effectLst>
                  <a:outerShdw blurRad="38100" dist="38100" dir="2700000" algn="tl">
                    <a:srgbClr val="000000">
                      <a:alpha val="43137"/>
                    </a:srgbClr>
                  </a:outerShdw>
                </a:effectLst>
                <a:cs typeface="Arial"/>
              </a:rPr>
              <a:t>benefits to individuals, communities, economies and the environment </a:t>
            </a:r>
            <a:endParaRPr lang="en-US" dirty="0">
              <a:ln w="9525">
                <a:noFill/>
                <a:round/>
                <a:headEnd/>
                <a:tailEnd/>
              </a:ln>
              <a:effectLst>
                <a:outerShdw blurRad="38100" dist="38100" dir="2700000" algn="tl">
                  <a:srgbClr val="000000">
                    <a:alpha val="43137"/>
                  </a:srgbClr>
                </a:outerShdw>
              </a:effectLst>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The notion of managing recreation resources for customers to realize outcomes is not new …</a:t>
            </a:r>
            <a:r>
              <a:rPr lang="en-US" sz="1200" dirty="0" smtClean="0">
                <a:solidFill>
                  <a:schemeClr val="tx1"/>
                </a:solidFill>
                <a:effectLst>
                  <a:outerShdw blurRad="38100" dist="38100" dir="2700000" algn="tl">
                    <a:srgbClr val="000000">
                      <a:alpha val="43137"/>
                    </a:srgbClr>
                  </a:outerShdw>
                </a:effectLst>
                <a:latin typeface="+mn-lt"/>
              </a:rPr>
              <a:t>…  recreation managers have always been concerned with social and economic needs</a:t>
            </a:r>
            <a:endParaRPr lang="en-US" altLang="en-US" sz="1200" i="1"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27</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ct val="50000"/>
              </a:spcBef>
              <a:defRPr/>
            </a:pPr>
            <a:r>
              <a:rPr lang="en-US" sz="1200" b="0" dirty="0" smtClean="0">
                <a:effectLst>
                  <a:outerShdw blurRad="38100" dist="38100" dir="2700000" algn="tl">
                    <a:srgbClr val="000000">
                      <a:alpha val="43137"/>
                    </a:srgbClr>
                  </a:outerShdw>
                </a:effectLst>
                <a:ea typeface="Times New Roman" pitchFamily="18" charset="0"/>
                <a:cs typeface="Arial" charset="0"/>
              </a:rPr>
              <a:t>however,  a</a:t>
            </a:r>
            <a:r>
              <a:rPr lang="en-US" sz="1200" b="0" i="1" dirty="0" smtClean="0">
                <a:effectLst>
                  <a:outerShdw blurRad="38100" dist="38100" dir="2700000" algn="tl">
                    <a:srgbClr val="000000">
                      <a:alpha val="43137"/>
                    </a:srgbClr>
                  </a:outerShdw>
                </a:effectLst>
                <a:ea typeface="Times New Roman" pitchFamily="18" charset="0"/>
                <a:cs typeface="Arial" charset="0"/>
              </a:rPr>
              <a:t>   systematic</a:t>
            </a:r>
            <a:r>
              <a:rPr lang="en-US" sz="1200" b="0" dirty="0" smtClean="0">
                <a:effectLst>
                  <a:outerShdw blurRad="38100" dist="38100" dir="2700000" algn="tl">
                    <a:srgbClr val="000000">
                      <a:alpha val="43137"/>
                    </a:srgbClr>
                  </a:outerShdw>
                </a:effectLst>
                <a:ea typeface="Times New Roman" pitchFamily="18" charset="0"/>
                <a:cs typeface="Arial" charset="0"/>
              </a:rPr>
              <a:t>, </a:t>
            </a:r>
            <a:r>
              <a:rPr lang="en-US" sz="1200" b="0" i="1" dirty="0" smtClean="0">
                <a:effectLst>
                  <a:outerShdw blurRad="38100" dist="38100" dir="2700000" algn="tl">
                    <a:srgbClr val="000000">
                      <a:alpha val="43137"/>
                    </a:srgbClr>
                  </a:outerShdw>
                </a:effectLst>
                <a:ea typeface="Times New Roman" pitchFamily="18" charset="0"/>
                <a:cs typeface="Arial" charset="0"/>
              </a:rPr>
              <a:t> integrated</a:t>
            </a:r>
            <a:r>
              <a:rPr lang="en-US" sz="1200" b="0" dirty="0" smtClean="0">
                <a:effectLst>
                  <a:outerShdw blurRad="38100" dist="38100" dir="2700000" algn="tl">
                    <a:srgbClr val="000000">
                      <a:alpha val="43137"/>
                    </a:srgbClr>
                  </a:outerShdw>
                </a:effectLst>
                <a:ea typeface="Times New Roman" pitchFamily="18" charset="0"/>
                <a:cs typeface="Arial" charset="0"/>
              </a:rPr>
              <a:t> &amp; </a:t>
            </a:r>
            <a:r>
              <a:rPr lang="en-US" sz="1200" b="0" i="1" dirty="0" smtClean="0">
                <a:effectLst>
                  <a:outerShdw blurRad="38100" dist="38100" dir="2700000" algn="tl">
                    <a:srgbClr val="000000">
                      <a:alpha val="43137"/>
                    </a:srgbClr>
                  </a:outerShdw>
                </a:effectLst>
                <a:ea typeface="Times New Roman" pitchFamily="18" charset="0"/>
                <a:cs typeface="Arial" charset="0"/>
              </a:rPr>
              <a:t>operational </a:t>
            </a:r>
            <a:r>
              <a:rPr lang="en-US" altLang="en-US" sz="1200" b="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outcomes approach for the delivery of recreation services did not fully exist until Benefits-based Management (BBM) was conceptualized ...  n</a:t>
            </a:r>
            <a:r>
              <a:rPr lang="en-US" altLang="en-US" sz="1200" b="0" i="1" dirty="0" smtClean="0">
                <a:effectLst>
                  <a:outerShdw blurRad="38100" dist="38100" dir="2700000" algn="tl">
                    <a:srgbClr val="000000">
                      <a:alpha val="43137"/>
                    </a:srgbClr>
                  </a:outerShdw>
                </a:effectLst>
                <a:latin typeface="+mn-lt"/>
                <a:ea typeface="Times New Roman" pitchFamily="18" charset="0"/>
                <a:cs typeface="Arial" charset="0"/>
              </a:rPr>
              <a:t>ow recognized as OFM</a:t>
            </a:r>
          </a:p>
          <a:p>
            <a:pPr>
              <a:lnSpc>
                <a:spcPct val="100000"/>
              </a:lnSpc>
              <a:spcBef>
                <a:spcPct val="50000"/>
              </a:spcBef>
              <a:defRPr/>
            </a:pP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28</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effectLst>
                  <a:outerShdw blurRad="38100" dist="38100" dir="2700000" algn="tl">
                    <a:srgbClr val="000000">
                      <a:alpha val="43137"/>
                    </a:srgbClr>
                  </a:outerShdw>
                </a:effectLst>
                <a:ea typeface="Times New Roman" pitchFamily="18" charset="0"/>
                <a:cs typeface="Arial" charset="0"/>
              </a:rPr>
              <a:t>So let’s talk some recreation terminology to set a foundation for the rest of the class.</a:t>
            </a:r>
            <a:endParaRPr lang="en-US" altLang="en-US" i="1" dirty="0">
              <a:effectLst>
                <a:outerShdw blurRad="38100" dist="38100" dir="2700000" algn="tl">
                  <a:srgbClr val="000000">
                    <a:alpha val="43137"/>
                  </a:srgbClr>
                </a:outerShdw>
              </a:effectLst>
              <a:ea typeface="Times New Roman" pitchFamily="18" charset="0"/>
              <a:cs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29</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Don't Get Caught Up </a:t>
            </a:r>
            <a:r>
              <a:rPr lang="en-US" dirty="0" smtClean="0"/>
              <a:t>in the semantics of the</a:t>
            </a:r>
            <a:r>
              <a:rPr lang="en-US" baseline="0" dirty="0" smtClean="0"/>
              <a:t> names.     All these approaches are trying to get companies and organizations to focus on the “ENDS OF MANAGEMENT”</a:t>
            </a:r>
            <a:endParaRPr lang="en-US" dirty="0" smtClean="0"/>
          </a:p>
          <a:p>
            <a:endParaRPr lang="en-US" sz="1200" b="1" dirty="0" smtClean="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a:p>
            <a:r>
              <a:rPr lang="en-US" sz="1200" b="0" dirty="0" smtClean="0">
                <a:solidFill>
                  <a:srgbClr val="FF0000"/>
                </a:solidFill>
                <a:effectLst/>
                <a:latin typeface="Kartika" panose="02020503030404060203" pitchFamily="18" charset="0"/>
                <a:cs typeface="Kartika" panose="02020503030404060203" pitchFamily="18" charset="0"/>
              </a:rPr>
              <a:t>Within the BLM R&amp;VS program our planning and management framework is referred to as OFM</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30</a:t>
            </a:fld>
            <a:endParaRPr lang="en-US"/>
          </a:p>
        </p:txBody>
      </p:sp>
    </p:spTree>
    <p:extLst>
      <p:ext uri="{BB962C8B-B14F-4D97-AF65-F5344CB8AC3E}">
        <p14:creationId xmlns:p14="http://schemas.microsoft.com/office/powerpoint/2010/main" val="559732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0" spc="153" dirty="0" smtClean="0">
                <a:ln w="11430"/>
                <a:solidFill>
                  <a:srgbClr val="FFFF00"/>
                </a:solidFill>
                <a:effectLst>
                  <a:outerShdw blurRad="25400" algn="tl" rotWithShape="0">
                    <a:srgbClr val="000000">
                      <a:alpha val="43000"/>
                    </a:srgbClr>
                  </a:outerShdw>
                </a:effectLst>
              </a:rPr>
              <a:t>Ask: Definition </a:t>
            </a:r>
            <a:r>
              <a:rPr lang="en-US" b="0" spc="153" dirty="0">
                <a:ln w="11430"/>
                <a:solidFill>
                  <a:srgbClr val="FFFF00"/>
                </a:solidFill>
                <a:effectLst>
                  <a:outerShdw blurRad="25400" algn="tl" rotWithShape="0">
                    <a:srgbClr val="000000">
                      <a:alpha val="43000"/>
                    </a:srgbClr>
                  </a:outerShdw>
                </a:effectLst>
              </a:rPr>
              <a:t>of Recreation … What’s </a:t>
            </a:r>
            <a:r>
              <a:rPr lang="en-US" b="0" spc="153" dirty="0" smtClean="0">
                <a:ln w="11430"/>
                <a:solidFill>
                  <a:srgbClr val="FFFF00"/>
                </a:solidFill>
                <a:effectLst>
                  <a:outerShdw blurRad="25400" algn="tl" rotWithShape="0">
                    <a:srgbClr val="000000">
                      <a:alpha val="43000"/>
                    </a:srgbClr>
                  </a:outerShdw>
                </a:effectLst>
              </a:rPr>
              <a:t>your definition of recreation?</a:t>
            </a:r>
            <a:endParaRPr lang="en-US" b="0" spc="153" dirty="0">
              <a:ln w="11430"/>
              <a:solidFill>
                <a:srgbClr val="FFFF00"/>
              </a:solidFill>
              <a:effectLst>
                <a:outerShdw blurRad="25400" algn="tl" rotWithShape="0">
                  <a:srgbClr val="000000">
                    <a:alpha val="43000"/>
                  </a:srgbClr>
                </a:outerShdw>
              </a:effectLst>
            </a:endParaRPr>
          </a:p>
          <a:p>
            <a:pPr defTabSz="933237">
              <a:defRPr/>
            </a:pPr>
            <a:r>
              <a:rPr lang="en-US" b="1" spc="153" dirty="0">
                <a:ln w="11430"/>
                <a:solidFill>
                  <a:srgbClr val="FFFF00"/>
                </a:solidFill>
                <a:effectLst>
                  <a:outerShdw blurRad="25400" algn="tl" rotWithShape="0">
                    <a:srgbClr val="000000">
                      <a:alpha val="43000"/>
                    </a:srgbClr>
                  </a:outerShdw>
                </a:effectLst>
              </a:rPr>
              <a:t>  </a:t>
            </a:r>
          </a:p>
          <a:p>
            <a:r>
              <a:rPr lang="en-US" dirty="0"/>
              <a:t>Definitions of recreation differ in their particular emphasis but have shared a common core; ….… recreation is a behavior that individuals choose to engage in for the purpose of realizing experiences and personal </a:t>
            </a:r>
            <a:r>
              <a:rPr lang="en-US" dirty="0" smtClean="0"/>
              <a:t>benefits</a:t>
            </a:r>
          </a:p>
          <a:p>
            <a:endParaRPr lang="en-US" dirty="0" smtClean="0"/>
          </a:p>
          <a:p>
            <a:r>
              <a:rPr lang="en-US" dirty="0" smtClean="0"/>
              <a:t>Emphasizes the rewards of recreation participation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31</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spc="153" dirty="0">
                <a:ln w="11430"/>
                <a:solidFill>
                  <a:srgbClr val="FFFF00"/>
                </a:solidFill>
                <a:effectLst>
                  <a:outerShdw blurRad="25400" algn="tl" rotWithShape="0">
                    <a:srgbClr val="000000">
                      <a:alpha val="43000"/>
                    </a:srgbClr>
                  </a:outerShdw>
                </a:effectLst>
              </a:rPr>
              <a:t>What is the recreation goal of BLM managers?</a:t>
            </a:r>
          </a:p>
          <a:p>
            <a:pPr defTabSz="933237">
              <a:defRPr/>
            </a:pPr>
            <a:r>
              <a:rPr lang="en-US" b="1" spc="153" dirty="0">
                <a:ln w="11430"/>
                <a:solidFill>
                  <a:srgbClr val="FFFF00"/>
                </a:solidFill>
                <a:effectLst>
                  <a:outerShdw blurRad="25400" algn="tl" rotWithShape="0">
                    <a:srgbClr val="000000">
                      <a:alpha val="43000"/>
                    </a:srgbClr>
                  </a:outerShdw>
                </a:effectLst>
              </a:rPr>
              <a:t>  </a:t>
            </a:r>
          </a:p>
          <a:p>
            <a:pPr defTabSz="933237">
              <a:defRPr/>
            </a:pPr>
            <a:r>
              <a:rPr lang="en-US" dirty="0"/>
              <a:t>The goal of the public land manager is to provide opportunities for visitors to obtain desired experiences and beneficial outcomes while protecting resources. </a:t>
            </a:r>
          </a:p>
          <a:p>
            <a:pPr defTabSz="933237">
              <a:defRPr/>
            </a:pPr>
            <a:endParaRPr lang="en-US" dirty="0"/>
          </a:p>
          <a:p>
            <a:pPr defTabSz="933237">
              <a:defRPr/>
            </a:pPr>
            <a:r>
              <a:rPr lang="en-US" dirty="0"/>
              <a:t>Of course similar to the definition of recreation</a:t>
            </a:r>
          </a:p>
          <a:p>
            <a:endParaRPr lang="en-US"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32</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spcAft>
                <a:spcPts val="1200"/>
              </a:spcAft>
            </a:pPr>
            <a:r>
              <a:rPr lang="en-US" sz="1200" b="0" cap="none" spc="150" dirty="0" smtClean="0">
                <a:ln w="11430"/>
                <a:solidFill>
                  <a:srgbClr val="FFFF00"/>
                </a:solidFill>
                <a:effectLst>
                  <a:outerShdw blurRad="25400" algn="tl" rotWithShape="0">
                    <a:srgbClr val="000000">
                      <a:alpha val="43000"/>
                    </a:srgbClr>
                  </a:outerShdw>
                </a:effectLst>
              </a:rPr>
              <a:t>How do you accomplish this goal?  </a:t>
            </a:r>
          </a:p>
          <a:p>
            <a:pPr marL="0" marR="0" indent="0" algn="l" defTabSz="933237" rtl="0" eaLnBrk="1" fontAlgn="auto" latinLnBrk="0" hangingPunct="1">
              <a:lnSpc>
                <a:spcPct val="100000"/>
              </a:lnSpc>
              <a:spcBef>
                <a:spcPts val="0"/>
              </a:spcBef>
              <a:spcAft>
                <a:spcPts val="0"/>
              </a:spcAft>
              <a:buClrTx/>
              <a:buSzTx/>
              <a:buFontTx/>
              <a:buNone/>
              <a:tabLst/>
              <a:defRPr/>
            </a:pPr>
            <a:r>
              <a:rPr lang="en-US" sz="1200" b="0" dirty="0" smtClean="0">
                <a:effectLst>
                  <a:outerShdw blurRad="38100" dist="38100" dir="2700000" algn="tl">
                    <a:srgbClr val="000000">
                      <a:alpha val="43137"/>
                    </a:srgbClr>
                  </a:outerShdw>
                </a:effectLst>
              </a:rPr>
              <a:t>… by planning for and managing the recreation setting characteristics (RSC) and the activities that occur within them </a:t>
            </a:r>
          </a:p>
          <a:p>
            <a:pPr defTabSz="933237">
              <a:defRPr/>
            </a:pPr>
            <a:endParaRPr lang="en-US" b="1" dirty="0">
              <a:effectLst>
                <a:outerShdw blurRad="38100" dist="38100" dir="2700000" algn="tl">
                  <a:srgbClr val="000000">
                    <a:alpha val="43137"/>
                  </a:srgbClr>
                </a:outerShdw>
              </a:effectLst>
            </a:endParaRPr>
          </a:p>
          <a:p>
            <a:endParaRPr lang="en-US"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33</a:t>
            </a:fld>
            <a:endParaRPr lang="en-US"/>
          </a:p>
        </p:txBody>
      </p:sp>
    </p:spTree>
    <p:extLst>
      <p:ext uri="{BB962C8B-B14F-4D97-AF65-F5344CB8AC3E}">
        <p14:creationId xmlns:p14="http://schemas.microsoft.com/office/powerpoint/2010/main" val="37259194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600"/>
              </a:spcBef>
              <a:spcAft>
                <a:spcPts val="600"/>
              </a:spcAft>
              <a:buClrTx/>
              <a:buSzTx/>
              <a:buFontTx/>
              <a:buNone/>
              <a:tabLst/>
              <a:defRPr/>
            </a:pPr>
            <a:r>
              <a:rPr lang="en-US" sz="1200" b="0" cap="none" spc="150" dirty="0" smtClean="0">
                <a:ln w="11430"/>
                <a:solidFill>
                  <a:srgbClr val="F8F8F8"/>
                </a:solidFill>
                <a:effectLst>
                  <a:outerShdw blurRad="25400" algn="tl" rotWithShape="0">
                    <a:srgbClr val="000000">
                      <a:alpha val="43000"/>
                    </a:srgbClr>
                  </a:outerShdw>
                </a:effectLst>
              </a:rPr>
              <a:t>BLM’s definition of </a:t>
            </a:r>
            <a:r>
              <a:rPr lang="en-US" sz="1200" b="0" cap="none" spc="150" dirty="0" smtClean="0">
                <a:ln w="11430">
                  <a:solidFill>
                    <a:srgbClr val="FFFF66"/>
                  </a:solidFill>
                </a:ln>
                <a:solidFill>
                  <a:srgbClr val="FFFF00"/>
                </a:solidFill>
                <a:effectLst>
                  <a:outerShdw blurRad="50800" dist="38100" dir="2700000" algn="tl" rotWithShape="0">
                    <a:prstClr val="black">
                      <a:alpha val="40000"/>
                    </a:prstClr>
                  </a:outerShdw>
                </a:effectLst>
              </a:rPr>
              <a:t>Outcomes-focused Management (OFM)</a:t>
            </a:r>
            <a:r>
              <a:rPr lang="en-US" sz="1200" b="0" cap="none" spc="150" dirty="0" smtClean="0">
                <a:ln w="11430"/>
                <a:solidFill>
                  <a:srgbClr val="F8F8F8"/>
                </a:solidFill>
                <a:effectLst>
                  <a:outerShdw blurRad="25400" algn="tl" rotWithShape="0">
                    <a:srgbClr val="000000">
                      <a:alpha val="43000"/>
                    </a:srgbClr>
                  </a:outerShdw>
                </a:effectLst>
              </a:rPr>
              <a:t>…</a:t>
            </a:r>
          </a:p>
          <a:p>
            <a:pPr>
              <a:lnSpc>
                <a:spcPct val="130000"/>
              </a:lnSpc>
              <a:spcBef>
                <a:spcPts val="600"/>
              </a:spcBef>
              <a:spcAft>
                <a:spcPts val="600"/>
              </a:spcAft>
            </a:pPr>
            <a:r>
              <a:rPr lang="en-US" sz="1200" b="0" dirty="0" smtClean="0">
                <a:effectLst>
                  <a:outerShdw blurRad="38100" dist="38100" dir="2700000" algn="tl">
                    <a:srgbClr val="000000">
                      <a:alpha val="43137"/>
                    </a:srgbClr>
                  </a:outerShdw>
                </a:effectLst>
              </a:rPr>
              <a:t>an approach to recreation management that focuses on the positive outcomes gained from </a:t>
            </a:r>
            <a:r>
              <a:rPr lang="en-US" sz="1200" dirty="0" smtClean="0">
                <a:effectLst>
                  <a:outerShdw blurRad="38100" dist="38100" dir="2700000" algn="tl">
                    <a:srgbClr val="000000">
                      <a:alpha val="43137"/>
                    </a:srgbClr>
                  </a:outerShdw>
                </a:effectLst>
              </a:rPr>
              <a:t>engaging in recreational activities </a:t>
            </a:r>
            <a:endParaRPr lang="en-US" sz="12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34</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0"/>
              </a:spcBef>
              <a:spcAft>
                <a:spcPts val="0"/>
              </a:spcAft>
              <a:buClrTx/>
              <a:buSzTx/>
              <a:buFontTx/>
              <a:buNone/>
              <a:tabLst/>
              <a:defRPr/>
            </a:pPr>
            <a:r>
              <a:rPr lang="en-US" sz="1200" b="0" cap="none" spc="150" dirty="0" smtClean="0">
                <a:ln w="11430">
                  <a:solidFill>
                    <a:srgbClr val="FF9933"/>
                  </a:solidFill>
                </a:ln>
                <a:solidFill>
                  <a:srgbClr val="FFC000"/>
                </a:solidFill>
                <a:effectLst>
                  <a:outerShdw blurRad="38100" dist="38100" dir="2700000" algn="tl">
                    <a:srgbClr val="000000">
                      <a:alpha val="43137"/>
                    </a:srgbClr>
                  </a:outerShdw>
                </a:effectLst>
              </a:rPr>
              <a:t>Recreation Opportunity </a:t>
            </a:r>
            <a:r>
              <a:rPr lang="en-US" sz="1200" b="0" cap="none" spc="150" dirty="0" smtClean="0">
                <a:ln w="11430"/>
                <a:effectLst>
                  <a:outerShdw blurRad="25400" algn="tl" rotWithShape="0">
                    <a:srgbClr val="000000">
                      <a:alpha val="43000"/>
                    </a:srgbClr>
                  </a:outerShdw>
                </a:effectLst>
              </a:rPr>
              <a:t>…</a:t>
            </a:r>
          </a:p>
          <a:p>
            <a:pPr>
              <a:lnSpc>
                <a:spcPct val="130000"/>
              </a:lnSpc>
            </a:pPr>
            <a:r>
              <a:rPr lang="en-US" sz="1200" b="0" dirty="0" smtClean="0">
                <a:effectLst>
                  <a:outerShdw blurRad="38100" dist="38100" dir="2700000" algn="tl">
                    <a:srgbClr val="000000">
                      <a:alpha val="43137"/>
                    </a:srgbClr>
                  </a:outerShdw>
                </a:effectLst>
              </a:rPr>
              <a:t>The ability to participate in preferred recreation activities that facilitate experiences and benefits within a specific geographic area</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35</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600"/>
              </a:spcBef>
              <a:spcAft>
                <a:spcPts val="600"/>
              </a:spcAft>
              <a:buClrTx/>
              <a:buSzTx/>
              <a:buFontTx/>
              <a:buNone/>
              <a:tabLst/>
              <a:defRPr/>
            </a:pPr>
            <a:r>
              <a:rPr lang="en-US" sz="1200" b="0" cap="none" spc="150" dirty="0" smtClean="0">
                <a:ln w="11430"/>
                <a:solidFill>
                  <a:srgbClr val="FFFF00"/>
                </a:solidFill>
              </a:rPr>
              <a:t>Outcomes</a:t>
            </a:r>
            <a:r>
              <a:rPr lang="en-US" sz="1200" b="0" cap="none" spc="150" dirty="0" smtClean="0">
                <a:ln w="11430"/>
                <a:solidFill>
                  <a:srgbClr val="F8F8F8"/>
                </a:solidFill>
              </a:rPr>
              <a:t> </a:t>
            </a:r>
            <a:r>
              <a:rPr lang="en-US" sz="1200" b="0" cap="none" spc="150" dirty="0" smtClean="0">
                <a:ln w="11430"/>
                <a:solidFill>
                  <a:srgbClr val="FFFF00"/>
                </a:solidFill>
              </a:rPr>
              <a:t>are inclusive of experiences and benefits</a:t>
            </a:r>
            <a:r>
              <a:rPr lang="en-US" sz="1200" b="0" spc="150" dirty="0" smtClean="0">
                <a:ln w="11430"/>
                <a:solidFill>
                  <a:srgbClr val="F8F8F8"/>
                </a:solidFill>
              </a:rPr>
              <a:t>…</a:t>
            </a:r>
            <a:endParaRPr lang="en-US" sz="1200" b="0" cap="none" spc="150" dirty="0" smtClean="0">
              <a:ln w="11430"/>
              <a:solidFill>
                <a:srgbClr val="F8F8F8"/>
              </a:solidFill>
            </a:endParaRPr>
          </a:p>
          <a:p>
            <a:pPr>
              <a:lnSpc>
                <a:spcPct val="130000"/>
              </a:lnSpc>
              <a:spcBef>
                <a:spcPts val="600"/>
              </a:spcBef>
              <a:spcAft>
                <a:spcPts val="600"/>
              </a:spcAft>
            </a:pPr>
            <a:r>
              <a:rPr lang="en-US" sz="1200" b="0" dirty="0" smtClean="0">
                <a:solidFill>
                  <a:srgbClr val="FFFF00"/>
                </a:solidFill>
                <a:effectLst/>
              </a:rPr>
              <a:t>Experiences.  </a:t>
            </a:r>
            <a:r>
              <a:rPr lang="en-US" sz="1200" b="0" dirty="0" smtClean="0">
                <a:effectLst/>
              </a:rPr>
              <a:t>Immediate states of mind resulting from participation in recreation activities that result in benefits. </a:t>
            </a:r>
            <a:endParaRPr lang="en-US" sz="1200"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36</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500"/>
              </a:spcBef>
              <a:spcAft>
                <a:spcPts val="500"/>
              </a:spcAft>
              <a:buClrTx/>
              <a:buSzTx/>
              <a:buFontTx/>
              <a:buNone/>
              <a:tabLst/>
              <a:defRPr/>
            </a:pPr>
            <a:r>
              <a:rPr lang="en-US" sz="1200" b="0" cap="none" spc="150" dirty="0" smtClean="0">
                <a:ln w="6350"/>
                <a:solidFill>
                  <a:srgbClr val="FFFF00"/>
                </a:solidFill>
                <a:effectLst/>
              </a:rPr>
              <a:t>Outcomes</a:t>
            </a:r>
            <a:r>
              <a:rPr lang="en-US" sz="1200" b="0" cap="none" spc="150" dirty="0" smtClean="0">
                <a:ln w="6350"/>
                <a:solidFill>
                  <a:srgbClr val="F8F8F8"/>
                </a:solidFill>
                <a:effectLst/>
              </a:rPr>
              <a:t> </a:t>
            </a:r>
            <a:r>
              <a:rPr lang="en-US" sz="1200" b="0" cap="none" spc="150" dirty="0" smtClean="0">
                <a:ln w="6350"/>
                <a:solidFill>
                  <a:srgbClr val="FFFF00"/>
                </a:solidFill>
                <a:effectLst/>
              </a:rPr>
              <a:t>are inclusive of experiences and benefits</a:t>
            </a:r>
            <a:r>
              <a:rPr lang="en-US" sz="1200" b="0" spc="150" dirty="0" smtClean="0">
                <a:ln w="11430"/>
                <a:solidFill>
                  <a:srgbClr val="F8F8F8"/>
                </a:solidFill>
                <a:effectLst/>
              </a:rPr>
              <a:t>…</a:t>
            </a:r>
            <a:endParaRPr lang="en-US" sz="1200" b="0" cap="none" spc="150" dirty="0" smtClean="0">
              <a:ln w="11430"/>
              <a:solidFill>
                <a:srgbClr val="F8F8F8"/>
              </a:solidFill>
              <a:effectLst/>
            </a:endParaRPr>
          </a:p>
          <a:p>
            <a:pPr>
              <a:lnSpc>
                <a:spcPct val="130000"/>
              </a:lnSpc>
              <a:spcBef>
                <a:spcPts val="500"/>
              </a:spcBef>
              <a:spcAft>
                <a:spcPts val="500"/>
              </a:spcAft>
            </a:pPr>
            <a:endParaRPr lang="en-US" sz="1200" b="0" dirty="0" smtClean="0">
              <a:solidFill>
                <a:srgbClr val="FFFF00"/>
              </a:solidFill>
              <a:effectLst/>
            </a:endParaRPr>
          </a:p>
          <a:p>
            <a:pPr>
              <a:lnSpc>
                <a:spcPct val="130000"/>
              </a:lnSpc>
              <a:spcBef>
                <a:spcPts val="500"/>
              </a:spcBef>
              <a:spcAft>
                <a:spcPts val="500"/>
              </a:spcAft>
            </a:pPr>
            <a:r>
              <a:rPr lang="en-US" sz="1200" b="0" dirty="0" smtClean="0">
                <a:solidFill>
                  <a:srgbClr val="FFFF00"/>
                </a:solidFill>
                <a:effectLst/>
              </a:rPr>
              <a:t>Benefits.  </a:t>
            </a:r>
            <a:r>
              <a:rPr lang="en-US" sz="1200" b="0" dirty="0" smtClean="0">
                <a:solidFill>
                  <a:schemeClr val="bg1"/>
                </a:solidFill>
                <a:effectLst/>
              </a:rPr>
              <a:t>The results of a satisfying recreation experience that improve or maintain a desired condition.  </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accrue from recreation participation</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are both short and long term </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are realized onsite and offsite  </a:t>
            </a:r>
            <a:endParaRPr lang="en-US" sz="1200" b="0" dirty="0">
              <a:solidFill>
                <a:schemeClr val="bg1"/>
              </a:solidFill>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37</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b="0" dirty="0" smtClean="0">
                <a:solidFill>
                  <a:srgbClr val="FFFF00"/>
                </a:solidFill>
                <a:effectLst/>
              </a:rPr>
              <a:t>Personal/Individual Benefits.  </a:t>
            </a:r>
            <a:r>
              <a:rPr lang="en-US" sz="1200" b="0" dirty="0" smtClean="0">
                <a:effectLst/>
              </a:rPr>
              <a:t>Accrue when recreation activities contribute to personal well-being and human development …</a:t>
            </a:r>
          </a:p>
          <a:p>
            <a:pPr marL="342900" indent="-342900">
              <a:spcBef>
                <a:spcPts val="1200"/>
              </a:spcBef>
              <a:spcAft>
                <a:spcPts val="1200"/>
              </a:spcAft>
              <a:buFont typeface="Arial" panose="020B0604020202020204" pitchFamily="34" charset="0"/>
              <a:buChar char="•"/>
            </a:pPr>
            <a:r>
              <a:rPr lang="en-US" sz="1200" b="0" dirty="0" smtClean="0">
                <a:effectLst/>
              </a:rPr>
              <a:t>such as improved physical fitness and </a:t>
            </a:r>
          </a:p>
          <a:p>
            <a:pPr marL="342900" indent="-342900">
              <a:spcBef>
                <a:spcPts val="1200"/>
              </a:spcBef>
              <a:spcAft>
                <a:spcPts val="1200"/>
              </a:spcAft>
              <a:buFont typeface="Arial" panose="020B0604020202020204" pitchFamily="34" charset="0"/>
              <a:buChar char="•"/>
            </a:pPr>
            <a:r>
              <a:rPr lang="en-US" sz="1200" b="0" dirty="0" smtClean="0">
                <a:effectLst/>
              </a:rPr>
              <a:t>mental health</a:t>
            </a:r>
          </a:p>
          <a:p>
            <a:pPr marL="228600" indent="-228600">
              <a:buAutoNum type="arabicPeriod"/>
            </a:pPr>
            <a:endParaRPr lang="en-US" sz="1200" b="0" dirty="0" smtClean="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38</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1200"/>
              </a:spcBef>
              <a:spcAft>
                <a:spcPts val="1200"/>
              </a:spcAft>
              <a:buFont typeface="Arial" panose="020B0604020202020204" pitchFamily="34" charset="0"/>
              <a:buNone/>
            </a:pPr>
            <a:r>
              <a:rPr lang="en-US" sz="1200" b="0" dirty="0" smtClean="0">
                <a:solidFill>
                  <a:srgbClr val="FFFF00"/>
                </a:solidFill>
                <a:effectLst>
                  <a:outerShdw blurRad="38100" dist="38100" dir="2700000" algn="tl">
                    <a:srgbClr val="000000">
                      <a:alpha val="43137"/>
                    </a:srgbClr>
                  </a:outerShdw>
                </a:effectLst>
              </a:rPr>
              <a:t>Social/Community Benefits.  </a:t>
            </a:r>
            <a:r>
              <a:rPr lang="en-US" sz="1200" b="0" dirty="0" smtClean="0">
                <a:effectLst>
                  <a:outerShdw blurRad="38100" dist="38100" dir="2700000" algn="tl">
                    <a:srgbClr val="000000">
                      <a:alpha val="43137"/>
                    </a:srgbClr>
                  </a:outerShdw>
                </a:effectLst>
              </a:rPr>
              <a:t>Accrue when recreation activities contribute to the quality of life within communities  …by encouraging positive lifestyle choices,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building social skills,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reducing crime, and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fostering a sense of community pride and involvement</a:t>
            </a:r>
            <a:endParaRPr lang="en-US" sz="1200" b="0" dirty="0" smtClean="0"/>
          </a:p>
          <a:p>
            <a:endParaRPr lang="en-US" sz="1200" b="1" dirty="0" smtClean="0">
              <a:effectLst>
                <a:outerShdw blurRad="38100" dist="38100" dir="2700000" algn="tl">
                  <a:srgbClr val="000000">
                    <a:alpha val="43137"/>
                  </a:srgbClr>
                </a:outerShdw>
              </a:effectLst>
            </a:endParaRPr>
          </a:p>
          <a:p>
            <a:endParaRPr lang="en-US" sz="1200" dirty="0" smtClean="0">
              <a:solidFill>
                <a:srgbClr val="FFFF00"/>
              </a:solidFill>
              <a:effectLst>
                <a:outerShdw blurRad="38100" dist="38100" dir="2700000" algn="tl">
                  <a:srgbClr val="000000">
                    <a:alpha val="43137"/>
                  </a:srgbClr>
                </a:outerShdw>
              </a:effectLst>
            </a:endParaRPr>
          </a:p>
          <a:p>
            <a:endParaRPr lang="en-US" sz="1200" dirty="0" smtClean="0">
              <a:solidFill>
                <a:srgbClr val="FFFF00"/>
              </a:solidFill>
              <a:effectLst>
                <a:outerShdw blurRad="38100" dist="38100" dir="2700000" algn="tl">
                  <a:srgbClr val="000000">
                    <a:alpha val="43137"/>
                  </a:srgbClr>
                </a:outerShdw>
              </a:effectLst>
            </a:endParaRPr>
          </a:p>
          <a:p>
            <a:endParaRPr lang="en-US" sz="1200" dirty="0">
              <a:solidFill>
                <a:srgbClr val="FFFF00"/>
              </a:solidFill>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39</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smtClean="0">
                <a:solidFill>
                  <a:srgbClr val="FFFF00"/>
                </a:solidFill>
                <a:effectLst/>
              </a:rPr>
              <a:t>3. Economic Benefits.  Accrue when investments in recreation help diversify economies by supporting businesses and by generating employment opportunities.  Also includes the viability of people and places.</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40</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US" sz="1200" b="0" dirty="0" smtClean="0">
                <a:solidFill>
                  <a:srgbClr val="FFFF00"/>
                </a:solidFill>
                <a:effectLst/>
              </a:rPr>
              <a:t>4.  Environmental Benefits.  </a:t>
            </a:r>
            <a:r>
              <a:rPr lang="en-US" sz="1200" b="0" dirty="0" smtClean="0">
                <a:effectLst/>
              </a:rPr>
              <a:t>Accrue when participation in recreation and outdoor education programs help protect the quality of the environment through improved understanding and stewardship of natural, cultural, and historic resources. </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41</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fundamental concept of outcomes-focused management is that benefits endure beyond the onsite recreation experience attained by individuals. Those experiences and onsite benefits stay with the individual when they leave the recreation area and cumulatively lead to offsite beneficial outcomes to communities, economies, and the environment. This linkage between experiences and outcomes can be viewed as a chain. </a:t>
            </a:r>
          </a:p>
        </p:txBody>
      </p:sp>
      <p:sp>
        <p:nvSpPr>
          <p:cNvPr id="4" name="Slide Number Placeholder 3"/>
          <p:cNvSpPr>
            <a:spLocks noGrp="1"/>
          </p:cNvSpPr>
          <p:nvPr>
            <p:ph type="sldNum" sz="quarter" idx="10"/>
          </p:nvPr>
        </p:nvSpPr>
        <p:spPr/>
        <p:txBody>
          <a:bodyPr/>
          <a:lstStyle/>
          <a:p>
            <a:fld id="{833203DF-B004-4AAF-AC5C-B1624D629702}" type="slidenum">
              <a:rPr lang="en-US" smtClean="0"/>
              <a:t>42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let’s talk terminology</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43</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effectLst/>
              </a:rPr>
              <a:t>Ask:  Who is that character in the upper</a:t>
            </a:r>
            <a:r>
              <a:rPr lang="en-US" b="0" baseline="0" dirty="0" smtClean="0">
                <a:effectLst/>
              </a:rPr>
              <a:t> right corner?    Ranger Rick..  </a:t>
            </a:r>
          </a:p>
          <a:p>
            <a:endParaRPr lang="en-US" b="0" baseline="0" dirty="0" smtClean="0">
              <a:effectLst/>
            </a:endParaRPr>
          </a:p>
          <a:p>
            <a:r>
              <a:rPr lang="en-US" b="0" baseline="0" dirty="0" smtClean="0">
                <a:effectLst/>
              </a:rPr>
              <a:t>What does ranger Rick promote? </a:t>
            </a:r>
            <a:r>
              <a:rPr lang="en-US" sz="1200" kern="1200" dirty="0" smtClean="0">
                <a:solidFill>
                  <a:schemeClr val="tx1"/>
                </a:solidFill>
                <a:effectLst/>
                <a:latin typeface="+mn-lt"/>
                <a:ea typeface="+mn-ea"/>
                <a:cs typeface="+mn-cs"/>
              </a:rPr>
              <a:t>Increased kids knowledge of animals, plants, and ecological principles.</a:t>
            </a:r>
          </a:p>
          <a:p>
            <a:endParaRPr lang="en-US" sz="1200" b="0" kern="1200" baseline="0" dirty="0" smtClean="0">
              <a:solidFill>
                <a:schemeClr val="tx1"/>
              </a:solidFill>
              <a:effectLst/>
              <a:latin typeface="+mn-lt"/>
              <a:ea typeface="+mn-ea"/>
              <a:cs typeface="+mn-cs"/>
            </a:endParaRPr>
          </a:p>
          <a:p>
            <a:r>
              <a:rPr lang="en-US" b="0" baseline="0" dirty="0" smtClean="0">
                <a:effectLst/>
              </a:rPr>
              <a:t>The same thing the linkage diagram </a:t>
            </a:r>
            <a:r>
              <a:rPr lang="en-US" b="0" baseline="0" dirty="0" err="1" smtClean="0">
                <a:effectLst/>
              </a:rPr>
              <a:t>demostrates</a:t>
            </a:r>
            <a:r>
              <a:rPr lang="en-US" b="0" baseline="0" dirty="0" smtClean="0">
                <a:effectLst/>
              </a:rPr>
              <a:t> </a:t>
            </a:r>
          </a:p>
          <a:p>
            <a:endParaRPr lang="en-US" b="0" baseline="0" dirty="0" smtClean="0">
              <a:effectLst/>
            </a:endParaRPr>
          </a:p>
          <a:p>
            <a:r>
              <a:rPr lang="en-US" b="0" baseline="0" dirty="0" smtClean="0">
                <a:effectLst/>
              </a:rPr>
              <a:t>Ask: Why did I include him in the slide?</a:t>
            </a:r>
            <a:endParaRPr lang="en-US" b="0" dirty="0" smtClean="0">
              <a:effectLst/>
            </a:endParaRPr>
          </a:p>
          <a:p>
            <a:endParaRPr lang="en-US" b="0" dirty="0" smtClean="0">
              <a:effectLst/>
            </a:endParaRPr>
          </a:p>
          <a:p>
            <a:r>
              <a:rPr lang="en-US" b="0" dirty="0" smtClean="0">
                <a:effectLst/>
              </a:rPr>
              <a:t>Ranger Rick via the National Wildlife Federation is a voice for wildlife, dedicated to protecting wildlife and habitat and inspiring the future generation of conservationists.</a:t>
            </a:r>
          </a:p>
          <a:p>
            <a:endParaRPr lang="en-US" b="1" dirty="0" smtClean="0">
              <a:effectLst/>
            </a:endParaRPr>
          </a:p>
          <a:p>
            <a:r>
              <a:rPr lang="en-US" b="0" i="1" dirty="0" smtClean="0"/>
              <a:t>Ranger Rick's Nature Magazine - </a:t>
            </a:r>
            <a:r>
              <a:rPr lang="en-US" dirty="0" smtClean="0"/>
              <a:t>offers activities for children in order to spark their interest in the outdoors and become more actively involved in the environment. The magazine's primary intention is to instill a passion for nature and promote activity outdoors.</a:t>
            </a:r>
            <a:r>
              <a:rPr lang="en-US" baseline="30000" dirty="0" smtClean="0">
                <a:hlinkClick r:id="rId3" action="ppaction://hlinkfile"/>
              </a:rPr>
              <a:t>[4]</a:t>
            </a:r>
            <a:r>
              <a:rPr lang="en-US" dirty="0" smtClean="0"/>
              <a:t> Children are growing increasingly distant from their environment, which raises a concern that conservational efforts in the future will diminish.</a:t>
            </a:r>
            <a:r>
              <a:rPr lang="en-US" baseline="30000" dirty="0" smtClean="0">
                <a:hlinkClick r:id="rId4" action="ppaction://hlinkfile"/>
              </a:rPr>
              <a:t>[5]</a:t>
            </a:r>
            <a:r>
              <a:rPr lang="en-US" dirty="0" smtClean="0"/>
              <a:t> However, </a:t>
            </a:r>
            <a:r>
              <a:rPr lang="en-US" i="1" dirty="0" smtClean="0"/>
              <a:t>Ranger Rick</a:t>
            </a:r>
            <a:r>
              <a:rPr lang="en-US" dirty="0" smtClean="0"/>
              <a:t> has taken this disinterest into account and has made some changes in its content to attract children and therefore promote environmental activism.</a:t>
            </a:r>
            <a:r>
              <a:rPr lang="en-US" baseline="30000" dirty="0" smtClean="0">
                <a:hlinkClick r:id="rId5" action="ppaction://hlinkfile"/>
              </a:rPr>
              <a:t>[</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ln w="1905">
                  <a:solidFill>
                    <a:schemeClr val="bg1"/>
                  </a:solidFill>
                </a:ln>
                <a:solidFill>
                  <a:schemeClr val="accent5">
                    <a:lumMod val="75000"/>
                  </a:schemeClr>
                </a:solidFill>
                <a:effectLst>
                  <a:innerShdw blurRad="69850" dist="43180" dir="5400000">
                    <a:srgbClr val="000000">
                      <a:alpha val="65000"/>
                    </a:srgbClr>
                  </a:innerShdw>
                </a:effectLst>
              </a:rPr>
              <a:t>A few more points…</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3237" rtl="0" eaLnBrk="1" fontAlgn="auto" latinLnBrk="0" hangingPunct="1">
              <a:lnSpc>
                <a:spcPct val="100000"/>
              </a:lnSpc>
              <a:spcBef>
                <a:spcPct val="50000"/>
              </a:spcBef>
              <a:spcAft>
                <a:spcPts val="0"/>
              </a:spcAft>
              <a:buClrTx/>
              <a:buSzTx/>
              <a:buFontTx/>
              <a:buNone/>
              <a:tabLst/>
              <a:defRPr/>
            </a:pPr>
            <a:r>
              <a:rPr lang="en-US" b="0" dirty="0" smtClean="0">
                <a:effectLst/>
              </a:rPr>
              <a:t>OFM helps …</a:t>
            </a: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0" dirty="0" smtClean="0">
              <a:effectLst/>
            </a:endParaRPr>
          </a:p>
          <a:p>
            <a:pPr marL="0" marR="0" indent="0" algn="l" defTabSz="933237" rtl="0" eaLnBrk="1" fontAlgn="auto" latinLnBrk="0" hangingPunct="1">
              <a:lnSpc>
                <a:spcPct val="100000"/>
              </a:lnSpc>
              <a:spcBef>
                <a:spcPct val="50000"/>
              </a:spcBef>
              <a:spcAft>
                <a:spcPts val="0"/>
              </a:spcAft>
              <a:buClrTx/>
              <a:buSzTx/>
              <a:buFontTx/>
              <a:buNone/>
              <a:tabLst/>
              <a:defRPr/>
            </a:pPr>
            <a:r>
              <a:rPr lang="en-US" sz="1200" b="0" dirty="0" smtClean="0">
                <a:effectLst/>
              </a:rPr>
              <a:t>… understand and meet the public’s expectations, allowing recreation managers to explicitly plan and manage recreation settings that produce quality recreation opportunities while protecting natural and cultural resources </a:t>
            </a: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1" dirty="0" smtClean="0">
              <a:effectLst>
                <a:outerShdw blurRad="38100" dist="38100" dir="2700000" algn="tl">
                  <a:srgbClr val="000000">
                    <a:alpha val="43137"/>
                  </a:srgbClr>
                </a:outerShdw>
              </a:effectLst>
            </a:endParaRP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1" dirty="0" smtClean="0">
              <a:effectLst>
                <a:outerShdw blurRad="38100" dist="38100" dir="2700000" algn="tl">
                  <a:srgbClr val="000000">
                    <a:alpha val="43137"/>
                  </a:srgbClr>
                </a:outerShdw>
              </a:effectLst>
            </a:endParaRPr>
          </a:p>
          <a:p>
            <a:pPr defTabSz="933237">
              <a:spcBef>
                <a:spcPct val="50000"/>
              </a:spcBef>
              <a:defRPr/>
            </a:pPr>
            <a:endParaRPr lang="en-US" b="1" dirty="0" smtClean="0">
              <a:effectLst>
                <a:outerShdw blurRad="38100" dist="38100" dir="2700000" algn="tl">
                  <a:srgbClr val="000000">
                    <a:alpha val="43137"/>
                  </a:srgbClr>
                </a:outerShdw>
              </a:effectLst>
            </a:endParaRPr>
          </a:p>
          <a:p>
            <a:pPr defTabSz="933237">
              <a:spcBef>
                <a:spcPct val="50000"/>
              </a:spcBef>
              <a:defRPr/>
            </a:pPr>
            <a:endParaRPr lang="en-US" b="1" dirty="0">
              <a:effectLst>
                <a:outerShdw blurRad="38100" dist="38100" dir="2700000" algn="tl">
                  <a:srgbClr val="000000">
                    <a:alpha val="43137"/>
                  </a:srgbClr>
                </a:outerShdw>
              </a:effectLst>
            </a:endParaRPr>
          </a:p>
          <a:p>
            <a:pPr>
              <a:spcBef>
                <a:spcPct val="50000"/>
              </a:spcBef>
            </a:pPr>
            <a:endParaRPr lang="en-US" altLang="en-US" dirty="0">
              <a:effectLst>
                <a:outerShdw blurRad="38100" dist="38100" dir="2700000" algn="tl">
                  <a:srgbClr val="000000">
                    <a:alpha val="43137"/>
                  </a:srgbClr>
                </a:outerShdw>
              </a:effectLst>
              <a:latin typeface="Arial" charset="0"/>
              <a:sym typeface="Wingdings 2" pitchFamily="18" charset="2"/>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48</a:t>
            </a:fld>
            <a:endParaRPr lang="en-US"/>
          </a:p>
        </p:txBody>
      </p:sp>
    </p:spTree>
    <p:extLst>
      <p:ext uri="{BB962C8B-B14F-4D97-AF65-F5344CB8AC3E}">
        <p14:creationId xmlns:p14="http://schemas.microsoft.com/office/powerpoint/2010/main" val="49492861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Where would you draw the line between Quantitative</a:t>
            </a:r>
            <a:r>
              <a:rPr lang="en-US" baseline="0" dirty="0" smtClean="0"/>
              <a:t> and Qualitative things?  Unless we talk about outcomes we cannot really describe a “quality recreation opportunity”</a:t>
            </a: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defTabSz="933237">
              <a:defRPr/>
            </a:pPr>
            <a:endParaRPr lang="en-US" dirty="0" smtClean="0"/>
          </a:p>
          <a:p>
            <a:pPr defTabSz="933237">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49</a:t>
            </a:fld>
            <a:endParaRPr lang="en-US"/>
          </a:p>
        </p:txBody>
      </p:sp>
    </p:spTree>
    <p:extLst>
      <p:ext uri="{BB962C8B-B14F-4D97-AF65-F5344CB8AC3E}">
        <p14:creationId xmlns:p14="http://schemas.microsoft.com/office/powerpoint/2010/main" val="334107090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Where would you draw the line between Quantitative</a:t>
            </a:r>
            <a:r>
              <a:rPr lang="en-US" baseline="0" dirty="0" smtClean="0"/>
              <a:t> and Qualitative things?  </a:t>
            </a:r>
          </a:p>
          <a:p>
            <a:endParaRPr lang="en-US" baseline="0" dirty="0" smtClean="0"/>
          </a:p>
          <a:p>
            <a:r>
              <a:rPr lang="en-US" baseline="0" dirty="0" smtClean="0"/>
              <a:t>ANSWER:  Only when you begin discussing outcomes do you begin to discuss what defines “quality”.</a:t>
            </a: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defTabSz="933237">
              <a:defRPr/>
            </a:pPr>
            <a:endParaRPr lang="en-US" dirty="0" smtClean="0"/>
          </a:p>
          <a:p>
            <a:pPr defTabSz="933237">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50</a:t>
            </a:fld>
            <a:endParaRPr lang="en-US"/>
          </a:p>
        </p:txBody>
      </p:sp>
    </p:spTree>
    <p:extLst>
      <p:ext uri="{BB962C8B-B14F-4D97-AF65-F5344CB8AC3E}">
        <p14:creationId xmlns:p14="http://schemas.microsoft.com/office/powerpoint/2010/main" val="223847419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spcBef>
                <a:spcPct val="50000"/>
              </a:spcBef>
              <a:defRPr/>
            </a:pPr>
            <a:r>
              <a:rPr lang="en-US" b="0" dirty="0">
                <a:effectLst/>
              </a:rPr>
              <a:t>OFM Facilitates Working with Partners</a:t>
            </a:r>
          </a:p>
          <a:p>
            <a:pPr defTabSz="933237">
              <a:spcBef>
                <a:spcPct val="50000"/>
              </a:spcBef>
              <a:defRPr/>
            </a:pPr>
            <a:endParaRPr lang="en-US" dirty="0">
              <a:effectLst>
                <a:outerShdw blurRad="38100" dist="38100" dir="2700000" algn="tl">
                  <a:srgbClr val="000000">
                    <a:alpha val="43137"/>
                  </a:srgbClr>
                </a:outerShdw>
              </a:effectLst>
            </a:endParaRPr>
          </a:p>
          <a:p>
            <a:pPr defTabSz="933237">
              <a:spcBef>
                <a:spcPct val="50000"/>
              </a:spcBef>
              <a:defRPr/>
            </a:pPr>
            <a:r>
              <a:rPr lang="en-US" dirty="0"/>
              <a:t>OFM opens the door to building and strengthening community-based partnerships .... … provides a framework to engage partners and stakeholders in planning and management </a:t>
            </a:r>
          </a:p>
          <a:p>
            <a:pPr defTabSz="933237">
              <a:spcBef>
                <a:spcPct val="50000"/>
              </a:spcBef>
              <a:defRPr/>
            </a:pPr>
            <a:endParaRPr lang="en-US" b="1" dirty="0">
              <a:effectLst>
                <a:outerShdw blurRad="38100" dist="38100" dir="2700000" algn="tl">
                  <a:srgbClr val="000000">
                    <a:alpha val="43137"/>
                  </a:srgbClr>
                </a:outerShdw>
              </a:effectLst>
            </a:endParaRPr>
          </a:p>
          <a:p>
            <a:pPr>
              <a:spcBef>
                <a:spcPct val="50000"/>
              </a:spcBef>
            </a:pPr>
            <a:endParaRPr lang="en-US" altLang="en-US" dirty="0">
              <a:effectLst>
                <a:outerShdw blurRad="38100" dist="38100" dir="2700000" algn="tl">
                  <a:srgbClr val="000000">
                    <a:alpha val="43137"/>
                  </a:srgbClr>
                </a:outerShdw>
              </a:effectLst>
              <a:latin typeface="Arial" charset="0"/>
              <a:sym typeface="Wingdings 2" pitchFamily="18" charset="2"/>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51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3237" rtl="0" eaLnBrk="1" fontAlgn="auto" latinLnBrk="0" hangingPunct="1">
              <a:lnSpc>
                <a:spcPct val="100000"/>
              </a:lnSpc>
              <a:spcBef>
                <a:spcPct val="50000"/>
              </a:spcBef>
              <a:spcAft>
                <a:spcPts val="0"/>
              </a:spcAft>
              <a:buClrTx/>
              <a:buSzTx/>
              <a:buFontTx/>
              <a:buNone/>
              <a:tabLst/>
              <a:defRPr/>
            </a:pPr>
            <a:r>
              <a:rPr lang="en-US" b="1" dirty="0" smtClean="0">
                <a:effectLst>
                  <a:outerShdw blurRad="38100" dist="38100" dir="2700000" algn="tl">
                    <a:srgbClr val="000000">
                      <a:alpha val="43137"/>
                    </a:srgbClr>
                  </a:outerShdw>
                </a:effectLst>
              </a:rPr>
              <a:t>OFM helps …</a:t>
            </a: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1" dirty="0" smtClean="0">
              <a:effectLst>
                <a:outerShdw blurRad="38100" dist="38100" dir="2700000" algn="tl">
                  <a:srgbClr val="000000">
                    <a:alpha val="43137"/>
                  </a:srgbClr>
                </a:outerShdw>
              </a:effectLst>
            </a:endParaRPr>
          </a:p>
          <a:p>
            <a:pPr marL="0" marR="0" indent="0" algn="l" defTabSz="933237" rtl="0" eaLnBrk="1" fontAlgn="auto" latinLnBrk="0" hangingPunct="1">
              <a:lnSpc>
                <a:spcPct val="100000"/>
              </a:lnSpc>
              <a:spcBef>
                <a:spcPct val="50000"/>
              </a:spcBef>
              <a:spcAft>
                <a:spcPts val="0"/>
              </a:spcAft>
              <a:buClrTx/>
              <a:buSzTx/>
              <a:buFontTx/>
              <a:buNone/>
              <a:tabLst/>
              <a:defRPr/>
            </a:pPr>
            <a:r>
              <a:rPr lang="en-US" sz="1200" b="1" dirty="0" smtClean="0">
                <a:effectLst>
                  <a:outerShdw blurRad="38100" dist="38100" dir="2700000" algn="tl">
                    <a:srgbClr val="000000">
                      <a:alpha val="43137"/>
                    </a:srgbClr>
                  </a:outerShdw>
                </a:effectLst>
              </a:rPr>
              <a:t>… understand and meet the public’s expectations, allowing recreation managers to explicitly plan and manage recreation settings that produce recreation opportunities while protecting natural and cultural resources </a:t>
            </a: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1" dirty="0" smtClean="0">
              <a:effectLst>
                <a:outerShdw blurRad="38100" dist="38100" dir="2700000" algn="tl">
                  <a:srgbClr val="000000">
                    <a:alpha val="43137"/>
                  </a:srgbClr>
                </a:outerShdw>
              </a:effectLst>
            </a:endParaRPr>
          </a:p>
          <a:p>
            <a:pPr marL="0" marR="0" indent="0" algn="l" defTabSz="933237" rtl="0" eaLnBrk="1" fontAlgn="auto" latinLnBrk="0" hangingPunct="1">
              <a:lnSpc>
                <a:spcPct val="100000"/>
              </a:lnSpc>
              <a:spcBef>
                <a:spcPct val="50000"/>
              </a:spcBef>
              <a:spcAft>
                <a:spcPts val="0"/>
              </a:spcAft>
              <a:buClrTx/>
              <a:buSzTx/>
              <a:buFontTx/>
              <a:buNone/>
              <a:tabLst/>
              <a:defRPr/>
            </a:pPr>
            <a:r>
              <a:rPr lang="en-US" sz="1200" b="1" dirty="0" smtClean="0">
                <a:effectLst>
                  <a:outerShdw blurRad="38100" dist="38100" dir="2700000" algn="tl">
                    <a:srgbClr val="000000">
                      <a:alpha val="43137"/>
                    </a:srgbClr>
                  </a:outerShdw>
                </a:effectLst>
              </a:rPr>
              <a:t>… provide direction for recreation management  (budgeting, organization, staffing, and training) leading to a more cost-effective, and accountable recreation program</a:t>
            </a:r>
          </a:p>
          <a:p>
            <a:pPr marL="0" marR="0" indent="0" algn="l" defTabSz="933237" rtl="0" eaLnBrk="1" fontAlgn="auto" latinLnBrk="0" hangingPunct="1">
              <a:lnSpc>
                <a:spcPct val="100000"/>
              </a:lnSpc>
              <a:spcBef>
                <a:spcPct val="50000"/>
              </a:spcBef>
              <a:spcAft>
                <a:spcPts val="0"/>
              </a:spcAft>
              <a:buClrTx/>
              <a:buSzTx/>
              <a:buFontTx/>
              <a:buNone/>
              <a:tabLst/>
              <a:defRPr/>
            </a:pPr>
            <a:endParaRPr lang="en-US" sz="1200" b="1" dirty="0" smtClean="0">
              <a:effectLst>
                <a:outerShdw blurRad="38100" dist="38100" dir="2700000" algn="tl">
                  <a:srgbClr val="000000">
                    <a:alpha val="43137"/>
                  </a:srgbClr>
                </a:outerShdw>
              </a:effectLst>
            </a:endParaRPr>
          </a:p>
          <a:p>
            <a:pPr defTabSz="933237">
              <a:spcBef>
                <a:spcPct val="50000"/>
              </a:spcBef>
              <a:defRPr/>
            </a:pPr>
            <a:endParaRPr lang="en-US" b="1" dirty="0" smtClean="0">
              <a:effectLst>
                <a:outerShdw blurRad="38100" dist="38100" dir="2700000" algn="tl">
                  <a:srgbClr val="000000">
                    <a:alpha val="43137"/>
                  </a:srgbClr>
                </a:outerShdw>
              </a:effectLst>
            </a:endParaRPr>
          </a:p>
          <a:p>
            <a:pPr defTabSz="933237">
              <a:spcBef>
                <a:spcPct val="50000"/>
              </a:spcBef>
              <a:defRPr/>
            </a:pPr>
            <a:endParaRPr lang="en-US" b="1" dirty="0">
              <a:effectLst>
                <a:outerShdw blurRad="38100" dist="38100" dir="2700000" algn="tl">
                  <a:srgbClr val="000000">
                    <a:alpha val="43137"/>
                  </a:srgbClr>
                </a:outerShdw>
              </a:effectLst>
            </a:endParaRPr>
          </a:p>
          <a:p>
            <a:pPr>
              <a:spcBef>
                <a:spcPct val="50000"/>
              </a:spcBef>
            </a:pPr>
            <a:endParaRPr lang="en-US" altLang="en-US" dirty="0">
              <a:effectLst>
                <a:outerShdw blurRad="38100" dist="38100" dir="2700000" algn="tl">
                  <a:srgbClr val="000000">
                    <a:alpha val="43137"/>
                  </a:srgbClr>
                </a:outerShdw>
              </a:effectLst>
              <a:latin typeface="Arial" charset="0"/>
              <a:sym typeface="Wingdings 2" pitchFamily="18" charset="2"/>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52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Font typeface="Wingdings" panose="05000000000000000000" pitchFamily="2" charset="2"/>
              <a:buNone/>
            </a:pPr>
            <a:r>
              <a:rPr lang="en-US" sz="1200" b="0" dirty="0" smtClean="0">
                <a:effectLst/>
              </a:rPr>
              <a:t>Planning for R&amp;VS through the application of OFM </a:t>
            </a:r>
          </a:p>
          <a:p>
            <a:pPr marL="520700" indent="-520700">
              <a:lnSpc>
                <a:spcPct val="150000"/>
              </a:lnSpc>
              <a:buFont typeface="Wingdings" panose="05000000000000000000" pitchFamily="2" charset="2"/>
              <a:buChar char="ü"/>
            </a:pPr>
            <a:endParaRPr lang="en-US" sz="1200" b="0" dirty="0" smtClean="0">
              <a:effectLst/>
            </a:endParaRPr>
          </a:p>
          <a:p>
            <a:pPr marL="520700" indent="-520700">
              <a:lnSpc>
                <a:spcPct val="150000"/>
              </a:lnSpc>
              <a:buFont typeface="Wingdings" panose="05000000000000000000" pitchFamily="2" charset="2"/>
              <a:buChar char="ü"/>
            </a:pPr>
            <a:endParaRPr lang="en-US" sz="1200" b="0" dirty="0" smtClean="0">
              <a:effectLst/>
            </a:endParaRPr>
          </a:p>
          <a:p>
            <a:pPr marL="520700" indent="-520700">
              <a:lnSpc>
                <a:spcPct val="150000"/>
              </a:lnSpc>
              <a:buFont typeface="Wingdings" panose="05000000000000000000" pitchFamily="2" charset="2"/>
              <a:buChar char="ü"/>
            </a:pPr>
            <a:r>
              <a:rPr lang="en-US" sz="1200" b="0" dirty="0" smtClean="0">
                <a:effectLst/>
              </a:rPr>
              <a:t>Responding to customer demand based on the supply of recreation resources and recreation settings </a:t>
            </a:r>
          </a:p>
          <a:p>
            <a:pPr>
              <a:lnSpc>
                <a:spcPct val="150000"/>
              </a:lnSpc>
            </a:pPr>
            <a:endParaRPr lang="en-US" sz="800" b="0" dirty="0" smtClean="0">
              <a:effectLst/>
            </a:endParaRPr>
          </a:p>
          <a:p>
            <a:pPr marL="520700" indent="-520700">
              <a:lnSpc>
                <a:spcPct val="150000"/>
              </a:lnSpc>
              <a:buFont typeface="Wingdings" panose="05000000000000000000" pitchFamily="2" charset="2"/>
              <a:buChar char="ü"/>
            </a:pPr>
            <a:r>
              <a:rPr lang="en-US" sz="1200" b="0" dirty="0" smtClean="0">
                <a:effectLst/>
              </a:rPr>
              <a:t>Better understanding of how recreation decisions affect other resources and conversely how other resource decisions affect recreation opportunities and outcomes</a:t>
            </a:r>
          </a:p>
          <a:p>
            <a:pPr marL="520700" indent="-520700">
              <a:lnSpc>
                <a:spcPct val="150000"/>
              </a:lnSpc>
              <a:buFont typeface="Wingdings" panose="05000000000000000000" pitchFamily="2" charset="2"/>
              <a:buChar char="ü"/>
            </a:pPr>
            <a:endParaRPr lang="en-US" sz="1200" b="0" dirty="0" smtClean="0">
              <a:effectLst/>
            </a:endParaRPr>
          </a:p>
          <a:p>
            <a:pPr marL="520700" marR="0" indent="-5207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200" b="0" dirty="0" smtClean="0">
                <a:effectLst/>
              </a:rPr>
              <a:t>Better understanding of how recreation decisions affect recreation opportunities and outcomes</a:t>
            </a:r>
          </a:p>
          <a:p>
            <a:pPr marL="520700" indent="-520700">
              <a:lnSpc>
                <a:spcPct val="150000"/>
              </a:lnSpc>
              <a:buFont typeface="Wingdings" panose="05000000000000000000" pitchFamily="2" charset="2"/>
              <a:buChar char="ü"/>
            </a:pPr>
            <a:endParaRPr lang="en-US" sz="1200" b="0" dirty="0" smtClean="0">
              <a:effectLst/>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effectLst>
                  <a:outerShdw blurRad="38100" dist="38100" dir="2700000" algn="tl">
                    <a:srgbClr val="000000">
                      <a:alpha val="43137"/>
                    </a:srgbClr>
                  </a:outerShdw>
                </a:effectLst>
              </a:rPr>
              <a:t>The </a:t>
            </a:r>
            <a:r>
              <a:rPr lang="en-US" dirty="0">
                <a:solidFill>
                  <a:srgbClr val="00FFFF"/>
                </a:solidFill>
                <a:effectLst>
                  <a:outerShdw blurRad="38100" dist="38100" dir="2700000" algn="tl">
                    <a:srgbClr val="000000">
                      <a:alpha val="43137"/>
                    </a:srgbClr>
                  </a:outerShdw>
                </a:effectLst>
              </a:rPr>
              <a:t>THINGS</a:t>
            </a:r>
            <a:r>
              <a:rPr lang="en-US" dirty="0">
                <a:solidFill>
                  <a:srgbClr val="000099"/>
                </a:solidFill>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we traditionally count are mistakenly viewed as the</a:t>
            </a:r>
            <a:r>
              <a:rPr lang="en-US" dirty="0">
                <a:solidFill>
                  <a:srgbClr val="0000CC"/>
                </a:solidFill>
                <a:effectLst>
                  <a:outerShdw blurRad="38100" dist="38100" dir="2700000" algn="tl">
                    <a:srgbClr val="000000">
                      <a:alpha val="43137"/>
                    </a:srgbClr>
                  </a:outerShdw>
                </a:effectLst>
              </a:rPr>
              <a:t> </a:t>
            </a:r>
            <a:r>
              <a:rPr lang="en-US" dirty="0">
                <a:solidFill>
                  <a:srgbClr val="FFFF00"/>
                </a:solidFill>
                <a:effectLst>
                  <a:outerShdw blurRad="38100" dist="38100" dir="2700000" algn="tl">
                    <a:srgbClr val="000000">
                      <a:alpha val="43137"/>
                    </a:srgbClr>
                  </a:outerShdw>
                </a:effectLst>
              </a:rPr>
              <a:t>ENDS</a:t>
            </a:r>
            <a:r>
              <a:rPr lang="en-US" dirty="0">
                <a:solidFill>
                  <a:srgbClr val="0000CC"/>
                </a:solidFill>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of management</a:t>
            </a:r>
          </a:p>
          <a:p>
            <a:pPr defTabSz="933237">
              <a:defRPr/>
            </a:pPr>
            <a:endParaRPr lang="en-US" dirty="0">
              <a:effectLst>
                <a:outerShdw blurRad="38100" dist="38100" dir="2700000" algn="tl">
                  <a:srgbClr val="000000">
                    <a:alpha val="43137"/>
                  </a:srgbClr>
                </a:outerShdw>
              </a:effectLst>
              <a:latin typeface="Century Gothic" pitchFamily="34" charset="0"/>
            </a:endParaRPr>
          </a:p>
          <a:p>
            <a:pPr defTabSz="933237">
              <a:defRPr/>
            </a:pPr>
            <a:r>
              <a:rPr lang="en-US" dirty="0">
                <a:effectLst>
                  <a:outerShdw blurRad="38100" dist="38100" dir="2700000" algn="tl">
                    <a:srgbClr val="000000">
                      <a:alpha val="43137"/>
                    </a:srgbClr>
                  </a:outerShdw>
                </a:effectLst>
                <a:latin typeface="Century Gothic" pitchFamily="34" charset="0"/>
              </a:rPr>
              <a:t>What do we count in RMIS?</a:t>
            </a:r>
          </a:p>
          <a:p>
            <a:pPr defTabSz="933237">
              <a:defRPr/>
            </a:pPr>
            <a:endParaRPr lang="en-US" dirty="0">
              <a:effectLst>
                <a:outerShdw blurRad="38100" dist="38100" dir="2700000" algn="tl">
                  <a:srgbClr val="000000">
                    <a:alpha val="43137"/>
                  </a:srgbClr>
                </a:outerShdw>
              </a:effectLst>
              <a:latin typeface="Century Gothic" pitchFamily="34" charset="0"/>
            </a:endParaRPr>
          </a:p>
          <a:p>
            <a:pPr defTabSz="933237">
              <a:defRPr/>
            </a:pPr>
            <a:endParaRPr lang="en-US" dirty="0">
              <a:effectLst>
                <a:outerShdw blurRad="38100" dist="38100" dir="2700000" algn="tl">
                  <a:srgbClr val="000000">
                    <a:alpha val="43137"/>
                  </a:srgbClr>
                </a:outerShdw>
              </a:effectLst>
              <a:latin typeface="Century Gothic" pitchFamily="34"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What do I mean by </a:t>
            </a:r>
            <a:r>
              <a:rPr lang="en-US" b="1" dirty="0" smtClean="0"/>
              <a:t>“You know what you measure”?</a:t>
            </a:r>
          </a:p>
        </p:txBody>
      </p:sp>
      <p:sp>
        <p:nvSpPr>
          <p:cNvPr id="4" name="Slide Number Placeholder 3"/>
          <p:cNvSpPr>
            <a:spLocks noGrp="1"/>
          </p:cNvSpPr>
          <p:nvPr>
            <p:ph type="sldNum" sz="quarter" idx="10"/>
          </p:nvPr>
        </p:nvSpPr>
        <p:spPr/>
        <p:txBody>
          <a:bodyPr/>
          <a:lstStyle/>
          <a:p>
            <a:fld id="{833203DF-B004-4AAF-AC5C-B1624D629702}" type="slidenum">
              <a:rPr lang="en-US" smtClean="0"/>
              <a:t>55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what do I mean by “You know what you measure”?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Discuss </a:t>
            </a:r>
            <a:r>
              <a:rPr lang="en-US" i="1" dirty="0" smtClean="0"/>
              <a:t>economy</a:t>
            </a:r>
            <a:r>
              <a:rPr lang="en-US" dirty="0" smtClean="0"/>
              <a:t> vs </a:t>
            </a:r>
            <a:r>
              <a:rPr lang="en-US" i="1" dirty="0" smtClean="0"/>
              <a:t>efficiency</a:t>
            </a:r>
            <a:r>
              <a:rPr lang="en-US" dirty="0" smtClean="0"/>
              <a:t> vs </a:t>
            </a:r>
            <a:r>
              <a:rPr lang="en-US" i="1" dirty="0" smtClean="0"/>
              <a:t>effectiveness</a:t>
            </a:r>
            <a:r>
              <a:rPr lang="en-US" dirty="0" smtClean="0"/>
              <a:t> monitoring.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We must monitor all three</a:t>
            </a:r>
            <a:r>
              <a:rPr lang="en-US" smtClean="0"/>
              <a:t>, right?</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defTabSz="933237">
              <a:defRPr/>
            </a:pPr>
            <a:r>
              <a:rPr lang="en-US" dirty="0" smtClean="0"/>
              <a:t>The </a:t>
            </a:r>
            <a:r>
              <a:rPr lang="en-US" b="1" dirty="0" smtClean="0"/>
              <a:t>economy</a:t>
            </a:r>
            <a:r>
              <a:rPr lang="en-US" dirty="0" smtClean="0"/>
              <a:t> of a service can be measured by measuring the inputs to a service.  How much does it cost to clean recreation</a:t>
            </a:r>
            <a:r>
              <a:rPr lang="en-US" baseline="0" dirty="0" smtClean="0"/>
              <a:t> facilities with BLM staff vs contracting</a:t>
            </a:r>
            <a:endParaRPr lang="en-US" dirty="0" smtClean="0"/>
          </a:p>
          <a:p>
            <a:pPr defTabSz="933237">
              <a:defRPr/>
            </a:pP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r>
              <a:rPr lang="en-US" dirty="0" smtClean="0"/>
              <a:t>The </a:t>
            </a:r>
            <a:r>
              <a:rPr lang="en-US" b="1" dirty="0" smtClean="0"/>
              <a:t>efficiency </a:t>
            </a:r>
            <a:r>
              <a:rPr lang="en-US" dirty="0" smtClean="0"/>
              <a:t>of a service can be measured by measuring the outputs to a service. (how much (per person) does it cost to provide services 100,000 people at a visitor center</a:t>
            </a:r>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r>
              <a:rPr lang="en-US" dirty="0" smtClean="0"/>
              <a:t>The </a:t>
            </a:r>
            <a:r>
              <a:rPr lang="en-US" b="1" dirty="0" smtClean="0"/>
              <a:t>effectiveness</a:t>
            </a:r>
            <a:r>
              <a:rPr lang="en-US" dirty="0" smtClean="0"/>
              <a:t> of a service can be judged by how well it achieves its outcomes</a:t>
            </a:r>
            <a:r>
              <a:rPr lang="en-US" baseline="0" dirty="0" smtClean="0"/>
              <a:t> or the </a:t>
            </a:r>
            <a:r>
              <a:rPr lang="en-US" dirty="0" smtClean="0"/>
              <a:t>impact it has achieved.  Are visitor studies telling us that people are achieving</a:t>
            </a:r>
            <a:r>
              <a:rPr lang="en-US" baseline="0" dirty="0" smtClean="0"/>
              <a:t> the outcomes we are targeting.</a:t>
            </a: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r>
              <a:rPr lang="en-US" dirty="0" smtClean="0"/>
              <a:t>The LUP handbook tells BLM to assess the effectiveness of our decisions.</a:t>
            </a:r>
            <a:r>
              <a:rPr lang="en-US" baseline="0" dirty="0" smtClean="0"/>
              <a:t>  Who else is concerned with the effectiveness of our decisions?</a:t>
            </a: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smtClean="0"/>
          </a:p>
        </p:txBody>
      </p:sp>
      <p:sp>
        <p:nvSpPr>
          <p:cNvPr id="4" name="Slide Number Placeholder 3"/>
          <p:cNvSpPr>
            <a:spLocks noGrp="1"/>
          </p:cNvSpPr>
          <p:nvPr>
            <p:ph type="sldNum" sz="quarter" idx="10"/>
          </p:nvPr>
        </p:nvSpPr>
        <p:spPr/>
        <p:txBody>
          <a:bodyPr/>
          <a:lstStyle/>
          <a:p>
            <a:fld id="{833203DF-B004-4AAF-AC5C-B1624D629702}" type="slidenum">
              <a:rPr lang="en-US" smtClean="0"/>
              <a:t>56</a:t>
            </a:fld>
            <a:endParaRPr lang="en-US"/>
          </a:p>
        </p:txBody>
      </p:sp>
    </p:spTree>
    <p:extLst>
      <p:ext uri="{BB962C8B-B14F-4D97-AF65-F5344CB8AC3E}">
        <p14:creationId xmlns:p14="http://schemas.microsoft.com/office/powerpoint/2010/main" val="289101897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 This week we</a:t>
            </a:r>
            <a:r>
              <a:rPr lang="en-US" baseline="0" dirty="0" smtClean="0"/>
              <a:t> are going to help you go from  “conceptual and intangible and complex”  to “concrete and tangible and logical”</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Many of the graphics and text throughout this handbook are highlighted and/or represented in different colors. The colors represent the following: </a:t>
            </a:r>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58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way to sum up this section is to think about what </a:t>
            </a:r>
            <a:r>
              <a:rPr lang="en-US" baseline="0" dirty="0" smtClean="0"/>
              <a:t>Charles Jordan said</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59</a:t>
            </a:fld>
            <a:endParaRPr lang="en-US"/>
          </a:p>
        </p:txBody>
      </p:sp>
    </p:spTree>
    <p:extLst>
      <p:ext uri="{BB962C8B-B14F-4D97-AF65-F5344CB8AC3E}">
        <p14:creationId xmlns:p14="http://schemas.microsoft.com/office/powerpoint/2010/main" val="2291066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B5E038F-C2F6-4466-A815-657D81CC1A2C}" type="datetimeFigureOut">
              <a:rPr lang="en-US" smtClean="0"/>
              <a:t>8/8/2017</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E4B9FCF9-BC39-4DCD-BEF1-7F4B466C1783}"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E4B9FCF9-BC39-4DCD-BEF1-7F4B466C1783}"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B5E038F-C2F6-4466-A815-657D81CC1A2C}" type="datetimeFigureOut">
              <a:rPr lang="en-US" smtClean="0"/>
              <a:t>8/8/2017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B5E038F-C2F6-4466-A815-657D81CC1A2C}" type="datetimeFigureOut">
              <a:rPr lang="en-US" smtClean="0"/>
              <a:t>8/8/2017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E038F-C2F6-4466-A815-657D81CC1A2C}" type="datetimeFigureOut">
              <a:rPr lang="en-US" smtClean="0"/>
              <a:t>8/8/2017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36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B5E038F-C2F6-4466-A815-657D81CC1A2C}" type="datetimeFigureOut">
              <a:rPr lang="en-US" smtClean="0"/>
              <a:t>8/8/2017</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E4B9FCF9-BC39-4DCD-BEF1-7F4B466C1783}" type="slidenum">
              <a:rPr lang="en-US" smtClean="0"/>
              <a:t>‹#›</a:t>
            </a:fld>
            <a:endParaRPr lang="en-US"/>
          </a:p>
        </p:txBody>
      </p:sp>
      <p:sp>
        <p:nvSpPr>
          <p:cNvPr id="9" name="Subtitle 8"/>
          <p:cNvSpPr>
            <a:spLocks noGrp="1"/>
          </p:cNvSpPr>
          <p:nvPr>
            <p:ph type="subTitle" idx="1"/>
          </p:nvPr>
        </p:nvSpPr>
        <p:spPr>
          <a:xfrm>
            <a:off x="1371600" y="3331699"/>
            <a:ext cx="6400800" cy="1752600"/>
          </a:xfrm>
        </p:spPr>
        <p:txBody>
          <a:bodyPr/>
          <a:lstStyle>
            <a:lvl1pPr marL="0" indent="0" algn="ctr">
              <a:buNone/>
              <a:defRPr>
                <a:solidFill>
                  <a:schemeClr val="tx1"/>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3489728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3356961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36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7"/>
            <a:ext cx="7086600" cy="1509712"/>
          </a:xfrm>
        </p:spPr>
        <p:txBody>
          <a:bodyPr anchor="t"/>
          <a:lstStyle>
            <a:lvl1pPr marL="54864" indent="0" algn="l">
              <a:buNone/>
              <a:defRPr sz="1500">
                <a:solidFill>
                  <a:schemeClr val="tx1"/>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6"/>
            <a:ext cx="762000" cy="365125"/>
          </a:xfrm>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1391786113"/>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1"/>
            <a:ext cx="4038600" cy="4525963"/>
          </a:xfrm>
        </p:spPr>
        <p:txBody>
          <a:bodyPr/>
          <a:lstStyle>
            <a:lvl1pPr>
              <a:defRPr sz="1950"/>
            </a:lvl1pPr>
            <a:lvl2pPr>
              <a:defRPr sz="1800"/>
            </a:lvl2pPr>
            <a:lvl3pPr>
              <a:defRPr sz="1500"/>
            </a:lvl3pPr>
            <a:lvl4pPr>
              <a:defRPr sz="1350"/>
            </a:lvl4pPr>
            <a:lvl5pPr>
              <a:defRPr sz="135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1"/>
            <a:ext cx="4038600" cy="4525963"/>
          </a:xfrm>
        </p:spPr>
        <p:txBody>
          <a:bodyPr/>
          <a:lstStyle>
            <a:lvl1pPr>
              <a:defRPr sz="1950"/>
            </a:lvl1pPr>
            <a:lvl2pPr>
              <a:defRPr sz="1800"/>
            </a:lvl2pPr>
            <a:lvl3pPr>
              <a:defRPr sz="1500"/>
            </a:lvl3pPr>
            <a:lvl4pPr>
              <a:defRPr sz="1350"/>
            </a:lvl4pPr>
            <a:lvl5pPr>
              <a:defRPr sz="135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10206023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1"/>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4"/>
            <a:ext cx="4040188" cy="750887"/>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7" y="1535114"/>
            <a:ext cx="4041775" cy="750887"/>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1"/>
            <a:ext cx="4040188" cy="3763963"/>
          </a:xfrm>
        </p:spPr>
        <p:txBody>
          <a:bodyPr/>
          <a:lstStyle>
            <a:lvl1pPr>
              <a:defRPr sz="1800"/>
            </a:lvl1pPr>
            <a:lvl2pPr>
              <a:defRPr sz="1500"/>
            </a:lvl2pPr>
            <a:lvl3pPr>
              <a:defRPr sz="1350"/>
            </a:lvl3pPr>
            <a:lvl4pPr>
              <a:defRPr sz="1200"/>
            </a:lvl4pPr>
            <a:lvl5pPr>
              <a:defRPr sz="1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7" y="2362201"/>
            <a:ext cx="4041775" cy="3763963"/>
          </a:xfrm>
        </p:spPr>
        <p:txBody>
          <a:bodyPr/>
          <a:lstStyle>
            <a:lvl1pPr>
              <a:defRPr sz="1800"/>
            </a:lvl1pPr>
            <a:lvl2pPr>
              <a:defRPr sz="1500"/>
            </a:lvl2pPr>
            <a:lvl3pPr>
              <a:defRPr sz="1350"/>
            </a:lvl3pPr>
            <a:lvl4pPr>
              <a:defRPr sz="1200"/>
            </a:lvl4pPr>
            <a:lvl5pPr>
              <a:defRPr sz="1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B5E038F-C2F6-4466-A815-657D81CC1A2C}" type="datetimeFigureOut">
              <a:rPr lang="en-US" smtClean="0"/>
              <a:t>8/8/2017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26207359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B5E038F-C2F6-4466-A815-657D81CC1A2C}" type="datetimeFigureOut">
              <a:rPr lang="en-US" smtClean="0"/>
              <a:t>8/8/2017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2281824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E038F-C2F6-4466-A815-657D81CC1A2C}" type="datetimeFigureOut">
              <a:rPr lang="en-US" smtClean="0"/>
              <a:t>8/8/2017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27229035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vert="horz" anchor="b">
            <a:normAutofit/>
            <a:sp3d prstMaterial="softEdge"/>
          </a:bodyPr>
          <a:lstStyle>
            <a:lvl1pPr algn="l">
              <a:buNone/>
              <a:defRPr sz="165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524001"/>
            <a:ext cx="3008313" cy="4602163"/>
          </a:xfrm>
        </p:spPr>
        <p:txBody>
          <a:bodyPr/>
          <a:lstStyle>
            <a:lvl1pPr marL="0"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2"/>
            <a:ext cx="5111750" cy="5853113"/>
          </a:xfrm>
        </p:spPr>
        <p:txBody>
          <a:bodyPr/>
          <a:lstStyle>
            <a:lvl1pPr>
              <a:defRPr sz="1950"/>
            </a:lvl1pPr>
            <a:lvl2pPr>
              <a:defRPr sz="1800"/>
            </a:lvl2pPr>
            <a:lvl3pPr>
              <a:defRPr sz="1650"/>
            </a:lvl3pPr>
            <a:lvl4pPr>
              <a:defRPr sz="1500"/>
            </a:lvl4pPr>
            <a:lvl5pPr>
              <a:defRPr sz="135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1529413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15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24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050"/>
            </a:lvl1pPr>
            <a:lvl2pPr>
              <a:defRPr sz="900"/>
            </a:lvl2pPr>
            <a:lvl3pPr>
              <a:defRPr sz="750"/>
            </a:lvl3pPr>
            <a:lvl4pPr>
              <a:defRPr sz="675"/>
            </a:lvl4pPr>
            <a:lvl5pPr>
              <a:defRPr sz="675"/>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B5E038F-C2F6-4466-A815-657D81CC1A2C}" type="datetimeFigureOut">
              <a:rPr lang="en-US" smtClean="0"/>
              <a:t>8/8/2017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159192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35943593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8/8/2017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extLst>
      <p:ext uri="{BB962C8B-B14F-4D97-AF65-F5344CB8AC3E}">
        <p14:creationId xmlns:p14="http://schemas.microsoft.com/office/powerpoint/2010/main" val="1211255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504D3E"/>
        </a:soli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B5E038F-C2F6-4466-A815-657D81CC1A2C}" type="datetimeFigureOut">
              <a:rPr lang="en-US" smtClean="0"/>
              <a:t>8/8/2017</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E4B9FCF9-BC39-4DCD-BEF1-7F4B466C1783}"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10000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9"/>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6"/>
            <a:ext cx="2133600" cy="365125"/>
          </a:xfrm>
          <a:prstGeom prst="rect">
            <a:avLst/>
          </a:prstGeom>
        </p:spPr>
        <p:txBody>
          <a:bodyPr vert="horz" anchor="b"/>
          <a:lstStyle>
            <a:lvl1pPr algn="l" eaLnBrk="1" latinLnBrk="0" hangingPunct="1">
              <a:defRPr kumimoji="0" sz="900">
                <a:solidFill>
                  <a:schemeClr val="tx1">
                    <a:shade val="50000"/>
                  </a:schemeClr>
                </a:solidFill>
              </a:defRPr>
            </a:lvl1pPr>
          </a:lstStyle>
          <a:p>
            <a:fld id="{7B5E038F-C2F6-4466-A815-657D81CC1A2C}" type="datetimeFigureOut">
              <a:rPr lang="en-US" smtClean="0"/>
              <a:t>8/8/2017</a:t>
            </a:fld>
            <a:endParaRPr lang="en-US"/>
          </a:p>
        </p:txBody>
      </p:sp>
      <p:sp>
        <p:nvSpPr>
          <p:cNvPr id="3" name="Footer Placeholder 2"/>
          <p:cNvSpPr>
            <a:spLocks noGrp="1"/>
          </p:cNvSpPr>
          <p:nvPr>
            <p:ph type="ftr" sz="quarter" idx="3"/>
          </p:nvPr>
        </p:nvSpPr>
        <p:spPr>
          <a:xfrm>
            <a:off x="3124200" y="6416676"/>
            <a:ext cx="2895600" cy="365125"/>
          </a:xfrm>
          <a:prstGeom prst="rect">
            <a:avLst/>
          </a:prstGeom>
        </p:spPr>
        <p:txBody>
          <a:bodyPr vert="horz" anchor="b"/>
          <a:lstStyle>
            <a:lvl1pPr algn="ctr" eaLnBrk="1" latinLnBrk="0" hangingPunct="1">
              <a:defRPr kumimoji="0" sz="9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6"/>
            <a:ext cx="762000" cy="365125"/>
          </a:xfrm>
          <a:prstGeom prst="rect">
            <a:avLst/>
          </a:prstGeom>
        </p:spPr>
        <p:txBody>
          <a:bodyPr vert="horz" lIns="0" rIns="0" anchor="b"/>
          <a:lstStyle>
            <a:lvl1pPr algn="r" eaLnBrk="1" latinLnBrk="0" hangingPunct="1">
              <a:defRPr kumimoji="0" sz="900">
                <a:solidFill>
                  <a:schemeClr val="tx1">
                    <a:shade val="50000"/>
                  </a:schemeClr>
                </a:solidFill>
              </a:defRPr>
            </a:lvl1pPr>
          </a:lstStyle>
          <a:p>
            <a:fld id="{E4B9FCF9-BC39-4DCD-BEF1-7F4B466C1783}" type="slidenum">
              <a:rPr lang="en-US" smtClean="0"/>
              <a:t>‹#›</a:t>
            </a:fld>
            <a:endParaRPr lang="en-US"/>
          </a:p>
        </p:txBody>
      </p:sp>
    </p:spTree>
    <p:extLst>
      <p:ext uri="{BB962C8B-B14F-4D97-AF65-F5344CB8AC3E}">
        <p14:creationId xmlns:p14="http://schemas.microsoft.com/office/powerpoint/2010/main" val="368361889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075"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411480" indent="-308610" algn="l" rtl="0" eaLnBrk="1" latinLnBrk="0" hangingPunct="1">
        <a:spcBef>
          <a:spcPct val="20000"/>
        </a:spcBef>
        <a:buClr>
          <a:schemeClr val="tx1">
            <a:shade val="95000"/>
          </a:schemeClr>
        </a:buClr>
        <a:buSzPct val="65000"/>
        <a:buFont typeface="Wingdings 2"/>
        <a:buChar char=""/>
        <a:defRPr kumimoji="0" sz="2100" kern="1200">
          <a:solidFill>
            <a:schemeClr val="tx1"/>
          </a:solidFill>
          <a:latin typeface="+mn-lt"/>
          <a:ea typeface="+mn-ea"/>
          <a:cs typeface="+mn-cs"/>
        </a:defRPr>
      </a:lvl1pPr>
      <a:lvl2pPr marL="651510" indent="-212598" algn="l" rtl="0" eaLnBrk="1" latinLnBrk="0" hangingPunct="1">
        <a:spcBef>
          <a:spcPct val="20000"/>
        </a:spcBef>
        <a:buClr>
          <a:schemeClr val="tx1"/>
        </a:buClr>
        <a:buSzPct val="80000"/>
        <a:buFont typeface="Wingdings 2"/>
        <a:buChar char=""/>
        <a:defRPr kumimoji="0" sz="1800" kern="1200">
          <a:solidFill>
            <a:schemeClr val="tx1"/>
          </a:solidFill>
          <a:latin typeface="+mn-lt"/>
          <a:ea typeface="+mn-ea"/>
          <a:cs typeface="+mn-cs"/>
        </a:defRPr>
      </a:lvl2pPr>
      <a:lvl3pPr marL="850392" indent="-171450" algn="l" rtl="0" eaLnBrk="1" latinLnBrk="0" hangingPunct="1">
        <a:spcBef>
          <a:spcPct val="20000"/>
        </a:spcBef>
        <a:buClr>
          <a:schemeClr val="tx1"/>
        </a:buClr>
        <a:buSzPct val="95000"/>
        <a:buFont typeface="Wingdings"/>
        <a:buChar char=""/>
        <a:defRPr kumimoji="0" sz="1650" kern="1200">
          <a:solidFill>
            <a:schemeClr val="tx1"/>
          </a:solidFill>
          <a:latin typeface="+mn-lt"/>
          <a:ea typeface="+mn-ea"/>
          <a:cs typeface="+mn-cs"/>
        </a:defRPr>
      </a:lvl3pPr>
      <a:lvl4pPr marL="1014984" indent="-137160" algn="l" rtl="0" eaLnBrk="1" latinLnBrk="0" hangingPunct="1">
        <a:spcBef>
          <a:spcPct val="20000"/>
        </a:spcBef>
        <a:buClr>
          <a:schemeClr val="tx1"/>
        </a:buClr>
        <a:buSzPct val="100000"/>
        <a:buFont typeface="Wingdings 3"/>
        <a:buChar char=""/>
        <a:defRPr kumimoji="0" sz="1500" kern="1200">
          <a:solidFill>
            <a:schemeClr val="tx1"/>
          </a:solidFill>
          <a:latin typeface="+mn-lt"/>
          <a:ea typeface="+mn-ea"/>
          <a:cs typeface="+mn-cs"/>
        </a:defRPr>
      </a:lvl4pPr>
      <a:lvl5pPr marL="1159002" indent="-137160" algn="l" rtl="0" eaLnBrk="1" latinLnBrk="0" hangingPunct="1">
        <a:spcBef>
          <a:spcPct val="20000"/>
        </a:spcBef>
        <a:buClr>
          <a:schemeClr val="tx1"/>
        </a:buClr>
        <a:buFont typeface="Wingdings 2"/>
        <a:buChar char=""/>
        <a:defRPr kumimoji="0" sz="1500" kern="1200">
          <a:solidFill>
            <a:schemeClr val="tx1"/>
          </a:solidFill>
          <a:latin typeface="+mn-lt"/>
          <a:ea typeface="+mn-ea"/>
          <a:cs typeface="+mn-cs"/>
        </a:defRPr>
      </a:lvl5pPr>
      <a:lvl6pPr marL="1323594" indent="-137160" algn="l" rtl="0" eaLnBrk="1" latinLnBrk="0" hangingPunct="1">
        <a:spcBef>
          <a:spcPct val="20000"/>
        </a:spcBef>
        <a:buClr>
          <a:schemeClr val="tx1"/>
        </a:buClr>
        <a:buFont typeface="Wingdings 3"/>
        <a:buChar char=""/>
        <a:defRPr kumimoji="0" sz="1350" kern="1200">
          <a:solidFill>
            <a:schemeClr val="tx1"/>
          </a:solidFill>
          <a:latin typeface="+mn-lt"/>
          <a:ea typeface="+mn-ea"/>
          <a:cs typeface="+mn-cs"/>
        </a:defRPr>
      </a:lvl6pPr>
      <a:lvl7pPr marL="1474470" indent="-137160" algn="l" rtl="0" eaLnBrk="1" latinLnBrk="0" hangingPunct="1">
        <a:spcBef>
          <a:spcPct val="20000"/>
        </a:spcBef>
        <a:buClr>
          <a:schemeClr val="tx1"/>
        </a:buClr>
        <a:buFont typeface="Wingdings 2"/>
        <a:buChar char=""/>
        <a:defRPr kumimoji="0" sz="1200" kern="1200">
          <a:solidFill>
            <a:schemeClr val="tx1"/>
          </a:solidFill>
          <a:latin typeface="+mn-lt"/>
          <a:ea typeface="+mn-ea"/>
          <a:cs typeface="+mn-cs"/>
        </a:defRPr>
      </a:lvl7pPr>
      <a:lvl8pPr marL="1625346" indent="-137160" algn="l" rtl="0" eaLnBrk="1" latinLnBrk="0" hangingPunct="1">
        <a:spcBef>
          <a:spcPct val="20000"/>
        </a:spcBef>
        <a:buClr>
          <a:schemeClr val="tx1"/>
        </a:buClr>
        <a:buFont typeface="Wingdings 2"/>
        <a:buChar char=""/>
        <a:defRPr kumimoji="0" sz="1050" kern="1200">
          <a:solidFill>
            <a:schemeClr val="tx1"/>
          </a:solidFill>
          <a:latin typeface="+mn-lt"/>
          <a:ea typeface="+mn-ea"/>
          <a:cs typeface="+mn-cs"/>
        </a:defRPr>
      </a:lvl8pPr>
      <a:lvl9pPr marL="1776222" indent="-137160" algn="l" rtl="0" eaLnBrk="1" latinLnBrk="0" hangingPunct="1">
        <a:spcBef>
          <a:spcPct val="20000"/>
        </a:spcBef>
        <a:buClr>
          <a:schemeClr val="tx1"/>
        </a:buClr>
        <a:buFont typeface="Wingdings 2"/>
        <a:buChar char=""/>
        <a:defRPr kumimoji="0" sz="105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w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8" Type="http://schemas.openxmlformats.org/officeDocument/2006/relationships/image" Target="../media/image20.wmf"/><Relationship Id="rId13" Type="http://schemas.openxmlformats.org/officeDocument/2006/relationships/image" Target="../media/image25.wmf"/><Relationship Id="rId3" Type="http://schemas.openxmlformats.org/officeDocument/2006/relationships/image" Target="../media/image15.wmf"/><Relationship Id="rId7" Type="http://schemas.openxmlformats.org/officeDocument/2006/relationships/image" Target="../media/image19.gif"/><Relationship Id="rId12" Type="http://schemas.openxmlformats.org/officeDocument/2006/relationships/image" Target="../media/image24.wmf"/><Relationship Id="rId2" Type="http://schemas.openxmlformats.org/officeDocument/2006/relationships/notesSlide" Target="../notesSlides/notesSlide7.xml"/><Relationship Id="rId16" Type="http://schemas.openxmlformats.org/officeDocument/2006/relationships/image" Target="../media/image28.wmf"/><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wmf"/><Relationship Id="rId5" Type="http://schemas.openxmlformats.org/officeDocument/2006/relationships/image" Target="../media/image17.png"/><Relationship Id="rId15" Type="http://schemas.openxmlformats.org/officeDocument/2006/relationships/image" Target="../media/image27.wmf"/><Relationship Id="rId10" Type="http://schemas.openxmlformats.org/officeDocument/2006/relationships/image" Target="../media/image22.wmf"/><Relationship Id="rId4" Type="http://schemas.openxmlformats.org/officeDocument/2006/relationships/image" Target="../media/image16.gif"/><Relationship Id="rId9" Type="http://schemas.openxmlformats.org/officeDocument/2006/relationships/image" Target="../media/image21.wmf"/><Relationship Id="rId14" Type="http://schemas.openxmlformats.org/officeDocument/2006/relationships/image" Target="../media/image26.wmf"/></Relationships>
</file>

<file path=ppt/slides/_rels/slide8.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25.wmf"/><Relationship Id="rId7" Type="http://schemas.openxmlformats.org/officeDocument/2006/relationships/image" Target="../media/image19.gif"/><Relationship Id="rId12"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8.wmf"/><Relationship Id="rId11" Type="http://schemas.openxmlformats.org/officeDocument/2006/relationships/image" Target="../media/image20.wmf"/><Relationship Id="rId5" Type="http://schemas.openxmlformats.org/officeDocument/2006/relationships/image" Target="../media/image27.wmf"/><Relationship Id="rId10" Type="http://schemas.openxmlformats.org/officeDocument/2006/relationships/image" Target="../media/image18.png"/><Relationship Id="rId4" Type="http://schemas.openxmlformats.org/officeDocument/2006/relationships/image" Target="../media/image26.wmf"/><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7.wmf"/><Relationship Id="rId13" Type="http://schemas.openxmlformats.org/officeDocument/2006/relationships/image" Target="../media/image24.wmf"/><Relationship Id="rId18" Type="http://schemas.openxmlformats.org/officeDocument/2006/relationships/image" Target="../media/image40.wmf"/><Relationship Id="rId3" Type="http://schemas.openxmlformats.org/officeDocument/2006/relationships/image" Target="../media/image32.png"/><Relationship Id="rId21" Type="http://schemas.openxmlformats.org/officeDocument/2006/relationships/image" Target="../media/image43.wmf"/><Relationship Id="rId7" Type="http://schemas.openxmlformats.org/officeDocument/2006/relationships/image" Target="../media/image25.wmf"/><Relationship Id="rId12" Type="http://schemas.openxmlformats.org/officeDocument/2006/relationships/image" Target="../media/image22.wmf"/><Relationship Id="rId17" Type="http://schemas.openxmlformats.org/officeDocument/2006/relationships/image" Target="../media/image39.wmf"/><Relationship Id="rId2" Type="http://schemas.openxmlformats.org/officeDocument/2006/relationships/notesSlide" Target="../notesSlides/notesSlide11.xml"/><Relationship Id="rId16" Type="http://schemas.openxmlformats.org/officeDocument/2006/relationships/image" Target="../media/image38.wmf"/><Relationship Id="rId20"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0.wmf"/><Relationship Id="rId5" Type="http://schemas.openxmlformats.org/officeDocument/2006/relationships/image" Target="../media/image34.png"/><Relationship Id="rId15" Type="http://schemas.openxmlformats.org/officeDocument/2006/relationships/image" Target="../media/image37.wmf"/><Relationship Id="rId10" Type="http://schemas.openxmlformats.org/officeDocument/2006/relationships/image" Target="../media/image23.wmf"/><Relationship Id="rId19" Type="http://schemas.openxmlformats.org/officeDocument/2006/relationships/image" Target="../media/image41.png"/><Relationship Id="rId4" Type="http://schemas.openxmlformats.org/officeDocument/2006/relationships/image" Target="../media/image33.png"/><Relationship Id="rId9" Type="http://schemas.openxmlformats.org/officeDocument/2006/relationships/image" Target="../media/image28.wmf"/><Relationship Id="rId14" Type="http://schemas.openxmlformats.org/officeDocument/2006/relationships/image" Target="../media/image36.jpeg"/></Relationships>
</file>

<file path=ppt/slides/_rels/slide12.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33.png"/><Relationship Id="rId7" Type="http://schemas.openxmlformats.org/officeDocument/2006/relationships/image" Target="../media/image37.wmf"/><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png"/><Relationship Id="rId10" Type="http://schemas.openxmlformats.org/officeDocument/2006/relationships/image" Target="../media/image43.wmf"/><Relationship Id="rId4" Type="http://schemas.openxmlformats.org/officeDocument/2006/relationships/image" Target="../media/image34.png"/><Relationship Id="rId9" Type="http://schemas.openxmlformats.org/officeDocument/2006/relationships/image" Target="../media/image42.png"/></Relationships>
</file>

<file path=ppt/slides/_rels/slide13.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image" Target="../media/image40.wmf"/><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image" Target="../media/image20.wmf"/><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2.wmf"/><Relationship Id="rId5" Type="http://schemas.openxmlformats.org/officeDocument/2006/relationships/image" Target="../media/image34.png"/><Relationship Id="rId15" Type="http://schemas.openxmlformats.org/officeDocument/2006/relationships/image" Target="../media/image43.wmf"/><Relationship Id="rId10" Type="http://schemas.openxmlformats.org/officeDocument/2006/relationships/image" Target="../media/image39.wmf"/><Relationship Id="rId4" Type="http://schemas.openxmlformats.org/officeDocument/2006/relationships/image" Target="../media/image33.png"/><Relationship Id="rId9" Type="http://schemas.openxmlformats.org/officeDocument/2006/relationships/image" Target="../media/image38.wmf"/><Relationship Id="rId14" Type="http://schemas.openxmlformats.org/officeDocument/2006/relationships/image" Target="../media/image42.png"/></Relationships>
</file>

<file path=ppt/slides/_rels/slide14.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image" Target="../media/image40.wmf"/><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image" Target="../media/image20.wmf"/><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2.wmf"/><Relationship Id="rId5" Type="http://schemas.openxmlformats.org/officeDocument/2006/relationships/image" Target="../media/image34.png"/><Relationship Id="rId15" Type="http://schemas.openxmlformats.org/officeDocument/2006/relationships/image" Target="../media/image43.wmf"/><Relationship Id="rId10" Type="http://schemas.openxmlformats.org/officeDocument/2006/relationships/image" Target="../media/image39.wmf"/><Relationship Id="rId4" Type="http://schemas.openxmlformats.org/officeDocument/2006/relationships/image" Target="../media/image33.png"/><Relationship Id="rId9" Type="http://schemas.openxmlformats.org/officeDocument/2006/relationships/image" Target="../media/image38.wmf"/><Relationship Id="rId1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image" Target="../media/image40.wmf"/><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image" Target="../media/image20.wmf"/><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2.wmf"/><Relationship Id="rId5" Type="http://schemas.openxmlformats.org/officeDocument/2006/relationships/image" Target="../media/image34.png"/><Relationship Id="rId15" Type="http://schemas.openxmlformats.org/officeDocument/2006/relationships/image" Target="../media/image43.wmf"/><Relationship Id="rId10" Type="http://schemas.openxmlformats.org/officeDocument/2006/relationships/image" Target="../media/image39.wmf"/><Relationship Id="rId4" Type="http://schemas.openxmlformats.org/officeDocument/2006/relationships/image" Target="../media/image33.png"/><Relationship Id="rId9" Type="http://schemas.openxmlformats.org/officeDocument/2006/relationships/image" Target="../media/image38.wmf"/><Relationship Id="rId14"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image" Target="../media/image40.wmf"/><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image" Target="../media/image20.wmf"/><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2.wmf"/><Relationship Id="rId5" Type="http://schemas.openxmlformats.org/officeDocument/2006/relationships/image" Target="../media/image34.png"/><Relationship Id="rId15" Type="http://schemas.openxmlformats.org/officeDocument/2006/relationships/image" Target="../media/image43.wmf"/><Relationship Id="rId10" Type="http://schemas.openxmlformats.org/officeDocument/2006/relationships/image" Target="../media/image39.wmf"/><Relationship Id="rId4" Type="http://schemas.openxmlformats.org/officeDocument/2006/relationships/image" Target="../media/image33.png"/><Relationship Id="rId9" Type="http://schemas.openxmlformats.org/officeDocument/2006/relationships/image" Target="../media/image38.wmf"/><Relationship Id="rId14"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gif"/></Relationships>
</file>

<file path=ppt/slides/_rels/slide19.xml.rels><?xml version="1.0" encoding="UTF-8" standalone="yes"?>
<Relationships xmlns="http://schemas.openxmlformats.org/package/2006/relationships"><Relationship Id="rId8" Type="http://schemas.openxmlformats.org/officeDocument/2006/relationships/hyperlink" Target="http://www.spatsizi.com/images/t_viewing.jpg" TargetMode="External"/><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10" Type="http://schemas.openxmlformats.org/officeDocument/2006/relationships/image" Target="../media/image54.jpeg"/><Relationship Id="rId4" Type="http://schemas.openxmlformats.org/officeDocument/2006/relationships/image" Target="../media/image49.png"/><Relationship Id="rId9" Type="http://schemas.openxmlformats.org/officeDocument/2006/relationships/image" Target="../media/image53.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5.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3" Type="http://schemas.openxmlformats.org/officeDocument/2006/relationships/image" Target="../media/image46.gif"/><Relationship Id="rId7"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3.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57.jpg"/></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5.jpe"/><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67.JPG"/><Relationship Id="rId4" Type="http://schemas.openxmlformats.org/officeDocument/2006/relationships/image" Target="../media/image66.JPG"/></Relationships>
</file>

<file path=ppt/slides/_rels/slide3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4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77.emf"/></Relationships>
</file>

<file path=ppt/slides/_rels/slide4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80.wmf"/></Relationships>
</file>

<file path=ppt/slides/_rels/slide44.x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80.wmf"/><Relationship Id="rId4" Type="http://schemas.openxmlformats.org/officeDocument/2006/relationships/image" Target="../media/image81.wmf"/></Relationships>
</file>

<file path=ppt/slides/_rels/slide45.xml.rels><?xml version="1.0" encoding="UTF-8" standalone="yes"?>
<Relationships xmlns="http://schemas.openxmlformats.org/package/2006/relationships"><Relationship Id="rId3" Type="http://schemas.openxmlformats.org/officeDocument/2006/relationships/image" Target="../media/image80.wmf"/><Relationship Id="rId7" Type="http://schemas.openxmlformats.org/officeDocument/2006/relationships/image" Target="../media/image83.wmf"/><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image" Target="../media/image82.gif"/><Relationship Id="rId5" Type="http://schemas.openxmlformats.org/officeDocument/2006/relationships/image" Target="../media/image81.wmf"/><Relationship Id="rId4" Type="http://schemas.openxmlformats.org/officeDocument/2006/relationships/image" Target="../media/image79.wmf"/></Relationships>
</file>

<file path=ppt/slides/_rels/slide4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85.png"/></Relationships>
</file>

<file path=ppt/slides/_rels/slide47.xml.rels><?xml version="1.0" encoding="UTF-8" standalone="yes"?>
<Relationships xmlns="http://schemas.openxmlformats.org/package/2006/relationships"><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48.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49.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32.png"/><Relationship Id="rId7" Type="http://schemas.openxmlformats.org/officeDocument/2006/relationships/image" Target="../media/image93.png"/><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96.png"/><Relationship Id="rId4" Type="http://schemas.openxmlformats.org/officeDocument/2006/relationships/image" Target="../media/image33.png"/><Relationship Id="rId9" Type="http://schemas.openxmlformats.org/officeDocument/2006/relationships/image" Target="../media/image95.png"/></Relationships>
</file>

<file path=ppt/slides/_rels/slide50.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32.png"/><Relationship Id="rId7" Type="http://schemas.openxmlformats.org/officeDocument/2006/relationships/image" Target="../media/image93.pn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96.png"/><Relationship Id="rId4" Type="http://schemas.openxmlformats.org/officeDocument/2006/relationships/image" Target="../media/image33.png"/><Relationship Id="rId9" Type="http://schemas.openxmlformats.org/officeDocument/2006/relationships/image" Target="../media/image95.png"/></Relationships>
</file>

<file path=ppt/slides/_rels/slide51.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98.png"/></Relationships>
</file>

<file path=ppt/slides/_rels/slide5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46.gif"/><Relationship Id="rId7" Type="http://schemas.openxmlformats.org/officeDocument/2006/relationships/image" Target="../media/image103.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54.xml.rels><?xml version="1.0" encoding="UTF-8" standalone="yes"?>
<Relationships xmlns="http://schemas.openxmlformats.org/package/2006/relationships"><Relationship Id="rId8" Type="http://schemas.openxmlformats.org/officeDocument/2006/relationships/image" Target="../media/image105.wmf"/><Relationship Id="rId3" Type="http://schemas.openxmlformats.org/officeDocument/2006/relationships/image" Target="../media/image104.png"/><Relationship Id="rId7" Type="http://schemas.openxmlformats.org/officeDocument/2006/relationships/image" Target="../media/image35.png"/><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34.png"/><Relationship Id="rId11" Type="http://schemas.openxmlformats.org/officeDocument/2006/relationships/image" Target="../media/image108.wmf"/><Relationship Id="rId5" Type="http://schemas.openxmlformats.org/officeDocument/2006/relationships/image" Target="../media/image33.png"/><Relationship Id="rId10" Type="http://schemas.openxmlformats.org/officeDocument/2006/relationships/image" Target="../media/image107.wmf"/><Relationship Id="rId4" Type="http://schemas.openxmlformats.org/officeDocument/2006/relationships/image" Target="../media/image32.png"/><Relationship Id="rId9" Type="http://schemas.openxmlformats.org/officeDocument/2006/relationships/image" Target="../media/image106.wmf"/></Relationships>
</file>

<file path=ppt/slides/_rels/slide55.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32.png"/><Relationship Id="rId7" Type="http://schemas.openxmlformats.org/officeDocument/2006/relationships/image" Target="../media/image93.png"/><Relationship Id="rId2" Type="http://schemas.openxmlformats.org/officeDocument/2006/relationships/notesSlide" Target="../notesSlides/notesSlide55.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96.png"/><Relationship Id="rId4" Type="http://schemas.openxmlformats.org/officeDocument/2006/relationships/image" Target="../media/image33.png"/><Relationship Id="rId9" Type="http://schemas.openxmlformats.org/officeDocument/2006/relationships/image" Target="../media/image95.png"/></Relationships>
</file>

<file path=ppt/slides/_rels/slide56.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32.png"/><Relationship Id="rId7" Type="http://schemas.openxmlformats.org/officeDocument/2006/relationships/image" Target="../media/image93.png"/><Relationship Id="rId2" Type="http://schemas.openxmlformats.org/officeDocument/2006/relationships/notesSlide" Target="../notesSlides/notesSlide56.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96.png"/><Relationship Id="rId4" Type="http://schemas.openxmlformats.org/officeDocument/2006/relationships/image" Target="../media/image33.png"/><Relationship Id="rId9" Type="http://schemas.openxmlformats.org/officeDocument/2006/relationships/image" Target="../media/image95.png"/></Relationships>
</file>

<file path=ppt/slides/_rels/slide5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110.png"/></Relationships>
</file>

<file path=ppt/slides/_rels/slide59.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083374" y="1295400"/>
            <a:ext cx="4596252" cy="523220"/>
          </a:xfrm>
          <a:prstGeom prst="rect">
            <a:avLst/>
          </a:prstGeom>
          <a:noFill/>
        </p:spPr>
        <p:txBody>
          <a:bodyPr wrap="square" rtlCol="0">
            <a:spAutoFit/>
          </a:bodyPr>
          <a:lstStyle/>
          <a:p>
            <a:pPr>
              <a:defRPr/>
            </a:pPr>
            <a:r>
              <a:rPr lang="en-US" sz="2800" dirty="0">
                <a:solidFill>
                  <a:prstClr val="white"/>
                </a:solidFill>
                <a:latin typeface="Book Antiqua"/>
              </a:rPr>
              <a:t>What were you doing?</a:t>
            </a:r>
          </a:p>
        </p:txBody>
      </p:sp>
      <p:sp>
        <p:nvSpPr>
          <p:cNvPr id="4" name="TextBox 3"/>
          <p:cNvSpPr txBox="1"/>
          <p:nvPr/>
        </p:nvSpPr>
        <p:spPr>
          <a:xfrm>
            <a:off x="2083374" y="2209800"/>
            <a:ext cx="5993826" cy="523220"/>
          </a:xfrm>
          <a:prstGeom prst="rect">
            <a:avLst/>
          </a:prstGeom>
          <a:noFill/>
        </p:spPr>
        <p:txBody>
          <a:bodyPr wrap="square" rtlCol="0">
            <a:spAutoFit/>
          </a:bodyPr>
          <a:lstStyle/>
          <a:p>
            <a:pPr>
              <a:defRPr/>
            </a:pPr>
            <a:r>
              <a:rPr lang="en-US" sz="2800" dirty="0">
                <a:solidFill>
                  <a:prstClr val="white"/>
                </a:solidFill>
                <a:latin typeface="Book Antiqua"/>
              </a:rPr>
              <a:t>What were you feeling; thinking?</a:t>
            </a:r>
          </a:p>
        </p:txBody>
      </p:sp>
      <p:sp>
        <p:nvSpPr>
          <p:cNvPr id="5" name="TextBox 4"/>
          <p:cNvSpPr txBox="1"/>
          <p:nvPr/>
        </p:nvSpPr>
        <p:spPr>
          <a:xfrm>
            <a:off x="2083374" y="3124200"/>
            <a:ext cx="4596252" cy="523220"/>
          </a:xfrm>
          <a:prstGeom prst="rect">
            <a:avLst/>
          </a:prstGeom>
          <a:noFill/>
        </p:spPr>
        <p:txBody>
          <a:bodyPr wrap="square" rtlCol="0">
            <a:spAutoFit/>
          </a:bodyPr>
          <a:lstStyle/>
          <a:p>
            <a:pPr>
              <a:defRPr/>
            </a:pPr>
            <a:r>
              <a:rPr lang="en-US" sz="2800" dirty="0">
                <a:solidFill>
                  <a:prstClr val="white"/>
                </a:solidFill>
                <a:latin typeface="Book Antiqua"/>
              </a:rPr>
              <a:t>Any lasting effects?</a:t>
            </a:r>
          </a:p>
        </p:txBody>
      </p:sp>
    </p:spTree>
    <p:extLst>
      <p:ext uri="{BB962C8B-B14F-4D97-AF65-F5344CB8AC3E}">
        <p14:creationId xmlns:p14="http://schemas.microsoft.com/office/powerpoint/2010/main" val="2475990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Rectangle 7"/>
          <p:cNvSpPr/>
          <p:nvPr/>
        </p:nvSpPr>
        <p:spPr>
          <a:xfrm>
            <a:off x="1" y="0"/>
            <a:ext cx="9144000" cy="457200"/>
          </a:xfrm>
          <a:prstGeom prst="rect">
            <a:avLst/>
          </a:prstGeom>
          <a:gradFill flip="none" rotWithShape="1">
            <a:gsLst>
              <a:gs pos="67500">
                <a:srgbClr val="FFFF99"/>
              </a:gs>
              <a:gs pos="64000">
                <a:schemeClr val="accent5">
                  <a:lumMod val="75000"/>
                </a:schemeClr>
              </a:gs>
              <a:gs pos="51000">
                <a:schemeClr val="accent4">
                  <a:lumMod val="75000"/>
                </a:schemeClr>
              </a:gs>
              <a:gs pos="2000">
                <a:schemeClr val="accent5">
                  <a:lumMod val="50000"/>
                </a:schemeClr>
              </a:gs>
              <a:gs pos="87000">
                <a:schemeClr val="tx1">
                  <a:lumMod val="85000"/>
                </a:schemeClr>
              </a:gs>
              <a:gs pos="100000">
                <a:schemeClr val="accent5">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
        <p:nvSpPr>
          <p:cNvPr id="6" name="WordArt 2"/>
          <p:cNvSpPr>
            <a:spLocks noChangeArrowheads="1" noChangeShapeType="1" noTextEdit="1"/>
          </p:cNvSpPr>
          <p:nvPr/>
        </p:nvSpPr>
        <p:spPr bwMode="auto">
          <a:xfrm>
            <a:off x="457200" y="4981575"/>
            <a:ext cx="4953000" cy="1352610"/>
          </a:xfrm>
          <a:prstGeom prst="rect">
            <a:avLst/>
          </a:prstGeom>
          <a:effectLst>
            <a:glow rad="139700">
              <a:schemeClr val="accent6">
                <a:satMod val="175000"/>
                <a:alpha val="40000"/>
              </a:schemeClr>
            </a:glow>
            <a:softEdge rad="533400"/>
          </a:effectLst>
          <a:scene3d>
            <a:camera prst="orthographicFront"/>
            <a:lightRig rig="threePt" dir="t"/>
          </a:scene3d>
          <a:sp3d extrusionH="76200">
            <a:bevelT/>
            <a:bevelB/>
            <a:extrusionClr>
              <a:srgbClr val="FF9933"/>
            </a:extrusionClr>
          </a:sp3d>
        </p:spPr>
        <p:txBody>
          <a:bodyPr wrap="none" fromWordArt="1">
            <a:prstTxWarp prst="textPlain">
              <a:avLst/>
            </a:prstTxWarp>
          </a:bodyPr>
          <a:lstStyle/>
          <a:p>
            <a:pPr algn="ctr"/>
            <a:r>
              <a:rPr lang="en-US" b="1" dirty="0">
                <a:solidFill>
                  <a:srgbClr val="FF9900"/>
                </a:solidFill>
                <a:latin typeface="MV Boli" panose="02000500030200090000" pitchFamily="2" charset="0"/>
                <a:cs typeface="MV Boli" panose="02000500030200090000" pitchFamily="2" charset="0"/>
              </a:rPr>
              <a:t>Many men go fishing all their lives</a:t>
            </a:r>
          </a:p>
          <a:p>
            <a:pPr algn="ctr"/>
            <a:r>
              <a:rPr lang="en-US" b="1" dirty="0">
                <a:solidFill>
                  <a:srgbClr val="FF9900"/>
                </a:solidFill>
                <a:latin typeface="MV Boli" panose="02000500030200090000" pitchFamily="2" charset="0"/>
                <a:cs typeface="MV Boli" panose="02000500030200090000" pitchFamily="2" charset="0"/>
              </a:rPr>
              <a:t>without knowing that it is not fish they are </a:t>
            </a:r>
            <a:r>
              <a:rPr lang="en-US" b="1" dirty="0" smtClean="0">
                <a:solidFill>
                  <a:srgbClr val="FF9900"/>
                </a:solidFill>
                <a:latin typeface="MV Boli" panose="02000500030200090000" pitchFamily="2" charset="0"/>
                <a:cs typeface="MV Boli" panose="02000500030200090000" pitchFamily="2" charset="0"/>
              </a:rPr>
              <a:t>after  </a:t>
            </a:r>
            <a:endParaRPr lang="en-US" b="1" dirty="0">
              <a:solidFill>
                <a:srgbClr val="FF9900"/>
              </a:solidFill>
              <a:latin typeface="MV Boli" panose="02000500030200090000" pitchFamily="2" charset="0"/>
              <a:cs typeface="MV Boli" panose="02000500030200090000" pitchFamily="2" charset="0"/>
            </a:endParaRPr>
          </a:p>
        </p:txBody>
      </p:sp>
      <p:sp>
        <p:nvSpPr>
          <p:cNvPr id="11" name="Text Box 3"/>
          <p:cNvSpPr txBox="1">
            <a:spLocks noChangeArrowheads="1"/>
          </p:cNvSpPr>
          <p:nvPr/>
        </p:nvSpPr>
        <p:spPr bwMode="auto">
          <a:xfrm>
            <a:off x="5410200" y="5934075"/>
            <a:ext cx="3429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Comic Sans MS" pitchFamily="66" charset="0"/>
              </a:defRPr>
            </a:lvl1pPr>
            <a:lvl2pPr marL="742950" indent="-285750" eaLnBrk="0" hangingPunct="0">
              <a:defRPr sz="1600">
                <a:solidFill>
                  <a:schemeClr val="tx1"/>
                </a:solidFill>
                <a:latin typeface="Comic Sans MS" pitchFamily="66" charset="0"/>
              </a:defRPr>
            </a:lvl2pPr>
            <a:lvl3pPr marL="1143000" indent="-228600" eaLnBrk="0" hangingPunct="0">
              <a:defRPr sz="1600">
                <a:solidFill>
                  <a:schemeClr val="tx1"/>
                </a:solidFill>
                <a:latin typeface="Comic Sans MS" pitchFamily="66" charset="0"/>
              </a:defRPr>
            </a:lvl3pPr>
            <a:lvl4pPr marL="1600200" indent="-228600" eaLnBrk="0" hangingPunct="0">
              <a:defRPr sz="1600">
                <a:solidFill>
                  <a:schemeClr val="tx1"/>
                </a:solidFill>
                <a:latin typeface="Comic Sans MS" pitchFamily="66" charset="0"/>
              </a:defRPr>
            </a:lvl4pPr>
            <a:lvl5pPr marL="2057400" indent="-228600" eaLnBrk="0" hangingPunct="0">
              <a:defRPr sz="1600">
                <a:solidFill>
                  <a:schemeClr val="tx1"/>
                </a:solidFill>
                <a:latin typeface="Comic Sans MS" pitchFamily="66" charset="0"/>
              </a:defRPr>
            </a:lvl5pPr>
            <a:lvl6pPr marL="2514600" indent="-228600" eaLnBrk="0" fontAlgn="base" hangingPunct="0">
              <a:spcBef>
                <a:spcPct val="0"/>
              </a:spcBef>
              <a:spcAft>
                <a:spcPct val="0"/>
              </a:spcAft>
              <a:defRPr sz="1600">
                <a:solidFill>
                  <a:schemeClr val="tx1"/>
                </a:solidFill>
                <a:latin typeface="Comic Sans MS" pitchFamily="66" charset="0"/>
              </a:defRPr>
            </a:lvl6pPr>
            <a:lvl7pPr marL="2971800" indent="-228600" eaLnBrk="0" fontAlgn="base" hangingPunct="0">
              <a:spcBef>
                <a:spcPct val="0"/>
              </a:spcBef>
              <a:spcAft>
                <a:spcPct val="0"/>
              </a:spcAft>
              <a:defRPr sz="1600">
                <a:solidFill>
                  <a:schemeClr val="tx1"/>
                </a:solidFill>
                <a:latin typeface="Comic Sans MS" pitchFamily="66" charset="0"/>
              </a:defRPr>
            </a:lvl7pPr>
            <a:lvl8pPr marL="3429000" indent="-228600" eaLnBrk="0" fontAlgn="base" hangingPunct="0">
              <a:spcBef>
                <a:spcPct val="0"/>
              </a:spcBef>
              <a:spcAft>
                <a:spcPct val="0"/>
              </a:spcAft>
              <a:defRPr sz="1600">
                <a:solidFill>
                  <a:schemeClr val="tx1"/>
                </a:solidFill>
                <a:latin typeface="Comic Sans MS" pitchFamily="66" charset="0"/>
              </a:defRPr>
            </a:lvl8pPr>
            <a:lvl9pPr marL="3886200" indent="-228600" eaLnBrk="0" fontAlgn="base" hangingPunct="0">
              <a:spcBef>
                <a:spcPct val="0"/>
              </a:spcBef>
              <a:spcAft>
                <a:spcPct val="0"/>
              </a:spcAft>
              <a:defRPr sz="1600">
                <a:solidFill>
                  <a:schemeClr val="tx1"/>
                </a:solidFill>
                <a:latin typeface="Comic Sans MS" pitchFamily="66" charset="0"/>
              </a:defRPr>
            </a:lvl9pPr>
          </a:lstStyle>
          <a:p>
            <a:pPr eaLnBrk="1" hangingPunct="1">
              <a:spcBef>
                <a:spcPct val="50000"/>
              </a:spcBef>
            </a:pPr>
            <a:r>
              <a:rPr lang="en-US" altLang="en-US" sz="2000" dirty="0">
                <a:solidFill>
                  <a:srgbClr val="FF9933"/>
                </a:solidFill>
                <a:latin typeface="Edwardian Script ITC" panose="030303020407070D0804" pitchFamily="66" charset="0"/>
              </a:rPr>
              <a:t>Henry David Thoreau</a:t>
            </a:r>
          </a:p>
        </p:txBody>
      </p:sp>
    </p:spTree>
    <p:extLst>
      <p:ext uri="{BB962C8B-B14F-4D97-AF65-F5344CB8AC3E}">
        <p14:creationId xmlns:p14="http://schemas.microsoft.com/office/powerpoint/2010/main" val="12867924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04930"/>
            <a:ext cx="9144000" cy="6322139"/>
          </a:xfrm>
          <a:prstGeom prst="rect">
            <a:avLst/>
          </a:prstGeom>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rot="21383456">
            <a:off x="42311" y="1892784"/>
            <a:ext cx="8153400" cy="584775"/>
          </a:xfrm>
          <a:prstGeom prst="rect">
            <a:avLst/>
          </a:prstGeom>
          <a:noFill/>
        </p:spPr>
        <p:txBody>
          <a:bodyPr wrap="square" lIns="91440" tIns="45720" rIns="91440" bIns="45720">
            <a:spAutoFit/>
          </a:bodyPr>
          <a:lstStyle/>
          <a:p>
            <a:pPr algn="ctr"/>
            <a:r>
              <a:rPr lang="en-US" sz="3200" b="1" u="sng" cap="none" spc="0" dirty="0" smtClean="0">
                <a:ln w="1905"/>
                <a:effectLst>
                  <a:innerShdw blurRad="69850" dist="43180" dir="5400000">
                    <a:srgbClr val="000000">
                      <a:alpha val="65000"/>
                    </a:srgbClr>
                  </a:innerShdw>
                </a:effectLst>
                <a:latin typeface="Kristen ITC" panose="03050502040202030202" pitchFamily="66" charset="0"/>
              </a:rPr>
              <a:t>Module 3</a:t>
            </a:r>
            <a:endParaRPr lang="en-US" sz="3200" b="1" u="sng" cap="none" spc="0" dirty="0">
              <a:ln w="1905"/>
              <a:effectLst>
                <a:innerShdw blurRad="69850" dist="43180" dir="5400000">
                  <a:srgbClr val="000000">
                    <a:alpha val="65000"/>
                  </a:srgbClr>
                </a:innerShdw>
              </a:effectLst>
              <a:latin typeface="Kristen ITC" panose="03050502040202030202" pitchFamily="66" charset="0"/>
            </a:endParaRPr>
          </a:p>
        </p:txBody>
      </p:sp>
      <p:sp>
        <p:nvSpPr>
          <p:cNvPr id="16" name="Rectangle 15"/>
          <p:cNvSpPr/>
          <p:nvPr/>
        </p:nvSpPr>
        <p:spPr>
          <a:xfrm rot="21090504">
            <a:off x="1733653" y="5149997"/>
            <a:ext cx="5943600" cy="461665"/>
          </a:xfrm>
          <a:prstGeom prst="rect">
            <a:avLst/>
          </a:prstGeom>
          <a:noFill/>
        </p:spPr>
        <p:txBody>
          <a:bodyPr wrap="square" lIns="91440" tIns="45720" rIns="91440" bIns="45720">
            <a:spAutoFit/>
          </a:bodyPr>
          <a:lstStyle/>
          <a:p>
            <a:pPr algn="ctr"/>
            <a:r>
              <a:rPr lang="en-US" sz="2400" b="1" cap="none" spc="0" dirty="0" smtClean="0">
                <a:ln w="1905"/>
                <a:effectLst>
                  <a:innerShdw blurRad="69850" dist="43180" dir="5400000">
                    <a:srgbClr val="000000">
                      <a:alpha val="65000"/>
                    </a:srgbClr>
                  </a:innerShdw>
                </a:effectLst>
              </a:rPr>
              <a:t>H-8320-1  -  Pages  I-1 to I-6</a:t>
            </a:r>
            <a:endParaRPr lang="en-US" sz="2400" b="1" cap="none" spc="0" dirty="0">
              <a:ln w="1905"/>
              <a:effectLst>
                <a:innerShdw blurRad="69850" dist="43180" dir="5400000">
                  <a:srgbClr val="000000">
                    <a:alpha val="65000"/>
                  </a:srgbClr>
                </a:innerShdw>
              </a:effectLst>
            </a:endParaRPr>
          </a:p>
        </p:txBody>
      </p:sp>
      <p:sp>
        <p:nvSpPr>
          <p:cNvPr id="13" name="Text Box 7"/>
          <p:cNvSpPr txBox="1">
            <a:spLocks noChangeArrowheads="1"/>
          </p:cNvSpPr>
          <p:nvPr/>
        </p:nvSpPr>
        <p:spPr bwMode="auto">
          <a:xfrm rot="21311724">
            <a:off x="1553344" y="2373263"/>
            <a:ext cx="6515306"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65000"/>
              </a:lnSpc>
              <a:spcBef>
                <a:spcPts val="1200"/>
              </a:spcBef>
              <a:spcAft>
                <a:spcPts val="1200"/>
              </a:spcAft>
              <a:buFont typeface="Wingdings 2" pitchFamily="18" charset="2"/>
              <a:buNone/>
            </a:pPr>
            <a:endPar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endParaRPr>
          </a:p>
          <a:p>
            <a:pPr marL="342900" indent="-342900" eaLnBrk="1" hangingPunct="1">
              <a:lnSpc>
                <a:spcPct val="65000"/>
              </a:lnSpc>
              <a:spcBef>
                <a:spcPts val="1200"/>
              </a:spcBef>
              <a:spcAft>
                <a:spcPts val="1200"/>
              </a:spcAft>
              <a:buFont typeface="Arial" panose="020B0604020202020204" pitchFamily="34" charset="0"/>
              <a:buChar char="•"/>
            </a:pPr>
            <a:r>
              <a:rPr lang="en-US" altLang="en-US" sz="23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Production Processes</a:t>
            </a:r>
          </a:p>
          <a:p>
            <a:pPr marL="342900" indent="-342900" eaLnBrk="1" hangingPunct="1">
              <a:lnSpc>
                <a:spcPct val="65000"/>
              </a:lnSpc>
              <a:spcBef>
                <a:spcPts val="1200"/>
              </a:spcBef>
              <a:spcAft>
                <a:spcPts val="1200"/>
              </a:spcAft>
              <a:buFont typeface="Arial" panose="020B0604020202020204" pitchFamily="34" charset="0"/>
              <a:buChar char="•"/>
            </a:pPr>
            <a:r>
              <a:rPr lang="en-US" altLang="en-US" sz="23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Outcomes-focused Management (OFM)</a:t>
            </a:r>
          </a:p>
          <a:p>
            <a:pPr marL="342900" indent="-342900" eaLnBrk="1" hangingPunct="1">
              <a:lnSpc>
                <a:spcPct val="65000"/>
              </a:lnSpc>
              <a:spcBef>
                <a:spcPts val="1200"/>
              </a:spcBef>
              <a:spcAft>
                <a:spcPts val="1200"/>
              </a:spcAft>
              <a:buFont typeface="Arial" panose="020B0604020202020204" pitchFamily="34" charset="0"/>
              <a:buChar char="•"/>
            </a:pPr>
            <a:r>
              <a:rPr lang="en-US" altLang="en-US" sz="23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Terminology</a:t>
            </a:r>
          </a:p>
          <a:p>
            <a:pPr marL="342900" indent="-342900" eaLnBrk="1" hangingPunct="1">
              <a:lnSpc>
                <a:spcPct val="65000"/>
              </a:lnSpc>
              <a:spcBef>
                <a:spcPts val="1200"/>
              </a:spcBef>
              <a:spcAft>
                <a:spcPts val="1200"/>
              </a:spcAft>
              <a:buFont typeface="Arial" panose="020B0604020202020204" pitchFamily="34" charset="0"/>
              <a:buChar char="•"/>
            </a:pPr>
            <a:r>
              <a:rPr lang="en-US" altLang="en-US" sz="23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Other Points</a:t>
            </a:r>
            <a:endParaRPr lang="en-US" altLang="en-US" sz="2300" dirty="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endParaRPr>
          </a:p>
        </p:txBody>
      </p:sp>
    </p:spTree>
    <p:extLst>
      <p:ext uri="{BB962C8B-B14F-4D97-AF65-F5344CB8AC3E}">
        <p14:creationId xmlns:p14="http://schemas.microsoft.com/office/powerpoint/2010/main" val="31333329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22" name="Picture 2" descr="39H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78150"/>
            <a:ext cx="4953000" cy="3879850"/>
          </a:xfrm>
          <a:prstGeom prst="rect">
            <a:avLst/>
          </a:prstGeom>
          <a:noFill/>
          <a:extLst>
            <a:ext uri="{909E8E84-426E-40DD-AFC4-6F175D3DCCD1}">
              <a14:hiddenFill xmlns:a14="http://schemas.microsoft.com/office/drawing/2010/main">
                <a:solidFill>
                  <a:srgbClr val="FFFFFF"/>
                </a:solidFill>
              </a14:hiddenFill>
            </a:ext>
          </a:extLst>
        </p:spPr>
      </p:pic>
      <p:pic>
        <p:nvPicPr>
          <p:cNvPr id="593923" name="Picture 3" descr="pnwtj4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914900" cy="3276600"/>
          </a:xfrm>
          <a:prstGeom prst="rect">
            <a:avLst/>
          </a:prstGeom>
          <a:noFill/>
          <a:extLst>
            <a:ext uri="{909E8E84-426E-40DD-AFC4-6F175D3DCCD1}">
              <a14:hiddenFill xmlns:a14="http://schemas.microsoft.com/office/drawing/2010/main">
                <a:solidFill>
                  <a:srgbClr val="FFFFFF"/>
                </a:solidFill>
              </a14:hiddenFill>
            </a:ext>
          </a:extLst>
        </p:spPr>
      </p:pic>
      <p:pic>
        <p:nvPicPr>
          <p:cNvPr id="593924" name="Picture 4" descr="DSCN176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276600"/>
            <a:ext cx="4572000" cy="3581400"/>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pic>
      <p:pic>
        <p:nvPicPr>
          <p:cNvPr id="593925" name="Picture 5" descr="moab_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72000" y="0"/>
            <a:ext cx="4572000" cy="3276600"/>
          </a:xfrm>
          <a:prstGeom prst="rect">
            <a:avLst/>
          </a:prstGeom>
          <a:noFill/>
          <a:extLst>
            <a:ext uri="{909E8E84-426E-40DD-AFC4-6F175D3DCCD1}">
              <a14:hiddenFill xmlns:a14="http://schemas.microsoft.com/office/drawing/2010/main">
                <a:solidFill>
                  <a:srgbClr val="FFFFFF"/>
                </a:solidFill>
              </a14:hiddenFill>
            </a:ext>
          </a:extLst>
        </p:spPr>
      </p:pic>
      <p:sp>
        <p:nvSpPr>
          <p:cNvPr id="593926" name="WordArt 6"/>
          <p:cNvSpPr>
            <a:spLocks noChangeArrowheads="1" noChangeShapeType="1" noTextEdit="1"/>
          </p:cNvSpPr>
          <p:nvPr/>
        </p:nvSpPr>
        <p:spPr bwMode="auto">
          <a:xfrm>
            <a:off x="2819400" y="1905000"/>
            <a:ext cx="3581400" cy="2667000"/>
          </a:xfrm>
          <a:prstGeom prst="rect">
            <a:avLst/>
          </a:prstGeom>
          <a:extLst>
            <a:ext uri="{AF507438-7753-43E0-B8FC-AC1667EBCBE1}">
              <a14:hiddenEffects xmlns:a14="http://schemas.microsoft.com/office/drawing/2010/main">
                <a:effectLst/>
              </a14:hiddenEffects>
            </a:ext>
          </a:extLst>
        </p:spPr>
        <p:txBody>
          <a:bodyPr wrap="none" fromWordArt="1">
            <a:prstTxWarp prst="textInflate">
              <a:avLst>
                <a:gd name="adj" fmla="val 13634"/>
              </a:avLst>
            </a:prstTxWarp>
          </a:bodyPr>
          <a:lstStyle/>
          <a:p>
            <a:pPr algn="ctr"/>
            <a:r>
              <a:rPr lang="en-US" sz="3600" kern="10" dirty="0" smtClean="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Arial Black"/>
              </a:rPr>
              <a:t>Jeepers</a:t>
            </a:r>
          </a:p>
          <a:p>
            <a:pPr algn="ctr"/>
            <a:r>
              <a:rPr lang="en-US" sz="3600" kern="10" dirty="0" smtClean="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Creepers</a:t>
            </a:r>
            <a:endParaRPr lang="en-US" sz="3600" kern="10" dirty="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Arial Black"/>
            </a:endParaRPr>
          </a:p>
        </p:txBody>
      </p:sp>
      <p:pic>
        <p:nvPicPr>
          <p:cNvPr id="593927" name="Picture 7"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003925"/>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29" name="Picture 9"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2438400"/>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30" name="Picture 10"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4800" y="2438400"/>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32" name="Picture 12"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003925"/>
            <a:ext cx="1371600" cy="8540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6200" y="76200"/>
            <a:ext cx="4191000" cy="523220"/>
          </a:xfrm>
          <a:prstGeom prst="rect">
            <a:avLst/>
          </a:prstGeom>
          <a:noFill/>
        </p:spPr>
        <p:txBody>
          <a:bodyPr wrap="square" rtlCol="0">
            <a:spAutoFit/>
          </a:bodyPr>
          <a:lstStyle/>
          <a:p>
            <a:r>
              <a:rPr lang="en-US" sz="2800" b="1" dirty="0" smtClean="0">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Exercise 1</a:t>
            </a:r>
            <a:endParaRPr lang="en-US" sz="2800" b="1" dirty="0">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0029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5000" accel="50000" decel="50000" fill="hold" nodeType="withEffect">
                                  <p:stCondLst>
                                    <p:cond delay="0"/>
                                  </p:stCondLst>
                                  <p:childTnLst>
                                    <p:animMotion origin="layout" path="M -1.38778E-17 -1.32948E-6 L 1.08333 -0.0111 " pathEditMode="relative" ptsTypes="AA">
                                      <p:cBhvr>
                                        <p:cTn id="6" dur="5000" fill="hold"/>
                                        <p:tgtEl>
                                          <p:spTgt spid="593927"/>
                                        </p:tgtEl>
                                        <p:attrNameLst>
                                          <p:attrName>ppt_x</p:attrName>
                                          <p:attrName>ppt_y</p:attrName>
                                        </p:attrNameLst>
                                      </p:cBhvr>
                                    </p:animMotion>
                                  </p:childTnLst>
                                </p:cTn>
                              </p:par>
                              <p:par>
                                <p:cTn id="7" presetID="0" presetClass="path" presetSubtype="0" repeatCount="5000" accel="50000" decel="50000" fill="hold" nodeType="withEffect">
                                  <p:stCondLst>
                                    <p:cond delay="1000"/>
                                  </p:stCondLst>
                                  <p:childTnLst>
                                    <p:animMotion origin="layout" path="M 1.38778E-17 0.00439 L 1.08333 -0.0067 " pathEditMode="relative" rAng="0" ptsTypes="AA">
                                      <p:cBhvr>
                                        <p:cTn id="8" dur="5000" fill="hold"/>
                                        <p:tgtEl>
                                          <p:spTgt spid="593929"/>
                                        </p:tgtEl>
                                        <p:attrNameLst>
                                          <p:attrName>ppt_x</p:attrName>
                                          <p:attrName>ppt_y</p:attrName>
                                        </p:attrNameLst>
                                      </p:cBhvr>
                                      <p:rCtr x="54167" y="-555"/>
                                    </p:animMotion>
                                  </p:childTnLst>
                                </p:cTn>
                              </p:par>
                              <p:par>
                                <p:cTn id="9" presetID="0" presetClass="path" presetSubtype="0" repeatCount="4000" accel="50000" decel="50000" fill="hold" nodeType="withEffect">
                                  <p:stCondLst>
                                    <p:cond delay="3500"/>
                                  </p:stCondLst>
                                  <p:childTnLst>
                                    <p:animMotion origin="layout" path="M -1.38778E-17 -1.32948E-6 L 1.08333 -0.0111 " pathEditMode="relative" ptsTypes="AA">
                                      <p:cBhvr>
                                        <p:cTn id="10" dur="5000" fill="hold"/>
                                        <p:tgtEl>
                                          <p:spTgt spid="593930"/>
                                        </p:tgtEl>
                                        <p:attrNameLst>
                                          <p:attrName>ppt_x</p:attrName>
                                          <p:attrName>ppt_y</p:attrName>
                                        </p:attrNameLst>
                                      </p:cBhvr>
                                    </p:animMotion>
                                  </p:childTnLst>
                                </p:cTn>
                              </p:par>
                              <p:par>
                                <p:cTn id="11" presetID="0" presetClass="path" presetSubtype="0" repeatCount="3000" accel="50000" decel="50000" fill="hold" nodeType="withEffect">
                                  <p:stCondLst>
                                    <p:cond delay="2500"/>
                                  </p:stCondLst>
                                  <p:childTnLst>
                                    <p:animMotion origin="layout" path="M -1.38778E-17 -1.32948E-6 L 1.08333 -0.0111 " pathEditMode="relative" rAng="0" ptsTypes="AA">
                                      <p:cBhvr>
                                        <p:cTn id="12" dur="5000" fill="hold"/>
                                        <p:tgtEl>
                                          <p:spTgt spid="593932"/>
                                        </p:tgtEl>
                                        <p:attrNameLst>
                                          <p:attrName>ppt_x</p:attrName>
                                          <p:attrName>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WordArt 12"/>
          <p:cNvSpPr>
            <a:spLocks noChangeArrowheads="1" noChangeShapeType="1" noTextEdit="1"/>
          </p:cNvSpPr>
          <p:nvPr/>
        </p:nvSpPr>
        <p:spPr bwMode="auto">
          <a:xfrm>
            <a:off x="381000" y="958268"/>
            <a:ext cx="8229600" cy="489529"/>
          </a:xfrm>
          <a:prstGeom prst="rect">
            <a:avLst/>
          </a:prstGeom>
        </p:spPr>
        <p:txBody>
          <a:bodyPr wrap="none" fromWordArt="1">
            <a:prstTxWarp prst="textPlain">
              <a:avLst>
                <a:gd name="adj" fmla="val 49746"/>
              </a:avLst>
            </a:prstTxWarp>
          </a:bodyPr>
          <a:lstStyle/>
          <a:p>
            <a:pPr algn="ctr"/>
            <a:r>
              <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a:t>
            </a:r>
            <a:r>
              <a:rPr lang="en-US" sz="32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do VISITORS </a:t>
            </a:r>
            <a:r>
              <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think </a:t>
            </a:r>
            <a:r>
              <a:rPr lang="en-US" sz="32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about when they come to BLM lands? </a:t>
            </a:r>
            <a:endPar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grpSp>
        <p:nvGrpSpPr>
          <p:cNvPr id="38" name="Group 37"/>
          <p:cNvGrpSpPr/>
          <p:nvPr/>
        </p:nvGrpSpPr>
        <p:grpSpPr>
          <a:xfrm>
            <a:off x="123825" y="1676400"/>
            <a:ext cx="8834438" cy="3419475"/>
            <a:chOff x="123825" y="1000125"/>
            <a:chExt cx="8834438" cy="3419475"/>
          </a:xfrm>
        </p:grpSpPr>
        <p:pic>
          <p:nvPicPr>
            <p:cNvPr id="35" name="Picture 22" descr="103_037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981200"/>
              <a:ext cx="2133600" cy="243840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123825" y="1000125"/>
              <a:ext cx="8834438" cy="3419475"/>
              <a:chOff x="123825" y="1000125"/>
              <a:chExt cx="8834438" cy="3419475"/>
            </a:xfrm>
          </p:grpSpPr>
          <p:pic>
            <p:nvPicPr>
              <p:cNvPr id="26" name="Picture 15" descr="yough park park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7925" y="1981200"/>
                <a:ext cx="2124075" cy="24384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3" descr="Kayandhoppy_A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7525" y="1981200"/>
                <a:ext cx="2090738" cy="243840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123825" y="1000125"/>
                <a:ext cx="8820150" cy="1066800"/>
                <a:chOff x="123825" y="1000125"/>
                <a:chExt cx="8820150" cy="1066800"/>
              </a:xfrm>
            </p:grpSpPr>
            <p:sp>
              <p:nvSpPr>
                <p:cNvPr id="30" name="Rectangle 10"/>
                <p:cNvSpPr>
                  <a:spLocks noChangeArrowheads="1"/>
                </p:cNvSpPr>
                <p:nvPr/>
              </p:nvSpPr>
              <p:spPr bwMode="auto">
                <a:xfrm>
                  <a:off x="2409825" y="1000125"/>
                  <a:ext cx="21336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The</a:t>
                  </a:r>
                  <a:r>
                    <a:rPr lang="en-US" altLang="en-US" sz="1600" b="0" dirty="0" smtClean="0">
                      <a:solidFill>
                        <a:schemeClr val="bg1"/>
                      </a:solidFill>
                      <a:effectLst/>
                      <a:ea typeface="Times New Roman" pitchFamily="18" charset="0"/>
                      <a:cs typeface="Arial" charset="0"/>
                    </a:rPr>
                    <a:t> </a:t>
                  </a:r>
                  <a:r>
                    <a:rPr lang="en-US" altLang="en-US" sz="1600" dirty="0">
                      <a:solidFill>
                        <a:srgbClr val="00FF00"/>
                      </a:solidFill>
                      <a:effectLst>
                        <a:outerShdw blurRad="38100" dist="38100" dir="2700000" algn="tl">
                          <a:srgbClr val="000000"/>
                        </a:outerShdw>
                      </a:effectLst>
                      <a:ea typeface="Times New Roman" pitchFamily="18" charset="0"/>
                      <a:cs typeface="Arial" charset="0"/>
                    </a:rPr>
                    <a:t>PLACE</a:t>
                  </a:r>
                  <a:r>
                    <a:rPr lang="en-US" altLang="en-US" sz="1600" b="0" dirty="0">
                      <a:solidFill>
                        <a:srgbClr val="00FF00"/>
                      </a:solidFill>
                      <a:effectLst/>
                      <a:ea typeface="Times New Roman" pitchFamily="18" charset="0"/>
                      <a:cs typeface="Arial" charset="0"/>
                    </a:rPr>
                    <a:t> </a:t>
                  </a:r>
                  <a:r>
                    <a:rPr lang="en-US" altLang="en-US" sz="1600" b="0" dirty="0">
                      <a:effectLst/>
                      <a:ea typeface="Times New Roman" pitchFamily="18" charset="0"/>
                      <a:cs typeface="Arial" charset="0"/>
                    </a:rPr>
                    <a:t>they pick to recreate in</a:t>
                  </a:r>
                </a:p>
              </p:txBody>
            </p:sp>
            <p:sp>
              <p:nvSpPr>
                <p:cNvPr id="31" name="Rectangle 11"/>
                <p:cNvSpPr>
                  <a:spLocks noChangeArrowheads="1"/>
                </p:cNvSpPr>
                <p:nvPr/>
              </p:nvSpPr>
              <p:spPr bwMode="auto">
                <a:xfrm>
                  <a:off x="123825" y="1000125"/>
                  <a:ext cx="22098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What </a:t>
                  </a:r>
                  <a:r>
                    <a:rPr lang="en-US" altLang="en-US" sz="1600" b="0" dirty="0">
                      <a:effectLst/>
                      <a:ea typeface="Times New Roman" pitchFamily="18" charset="0"/>
                      <a:cs typeface="Arial" charset="0"/>
                    </a:rPr>
                    <a:t>BLM and its Partners </a:t>
                  </a:r>
                  <a:r>
                    <a:rPr lang="en-US" altLang="en-US" sz="1600" dirty="0">
                      <a:solidFill>
                        <a:srgbClr val="66FFFF"/>
                      </a:solidFill>
                      <a:effectLst>
                        <a:outerShdw blurRad="38100" dist="38100" dir="2700000" algn="tl">
                          <a:srgbClr val="000000"/>
                        </a:outerShdw>
                      </a:effectLst>
                      <a:ea typeface="Times New Roman" pitchFamily="18" charset="0"/>
                      <a:cs typeface="Arial" charset="0"/>
                    </a:rPr>
                    <a:t>DO</a:t>
                  </a:r>
                </a:p>
              </p:txBody>
            </p:sp>
            <p:sp>
              <p:nvSpPr>
                <p:cNvPr id="33" name="Rectangle 17"/>
                <p:cNvSpPr>
                  <a:spLocks noChangeArrowheads="1"/>
                </p:cNvSpPr>
                <p:nvPr/>
              </p:nvSpPr>
              <p:spPr bwMode="auto">
                <a:xfrm>
                  <a:off x="6838950" y="1000125"/>
                  <a:ext cx="2105025"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a typeface="Times New Roman" pitchFamily="18" charset="0"/>
                    <a:cs typeface="Arial" charset="0"/>
                  </a:endParaRPr>
                </a:p>
                <a:p>
                  <a:pPr algn="ctr">
                    <a:lnSpc>
                      <a:spcPct val="100000"/>
                    </a:lnSpc>
                    <a:spcBef>
                      <a:spcPct val="0"/>
                    </a:spcBef>
                    <a:buFontTx/>
                    <a:buNone/>
                  </a:pPr>
                  <a:r>
                    <a:rPr lang="en-US" altLang="en-US" sz="1600" b="0" dirty="0" smtClean="0">
                      <a:ea typeface="Times New Roman" pitchFamily="18" charset="0"/>
                      <a:cs typeface="Arial" charset="0"/>
                    </a:rPr>
                    <a:t>The</a:t>
                  </a:r>
                  <a:r>
                    <a:rPr lang="en-US" altLang="en-US" sz="1600" b="0" dirty="0" smtClean="0">
                      <a:effectLst>
                        <a:outerShdw blurRad="38100" dist="38100" dir="2700000" algn="tl">
                          <a:srgbClr val="FFFFFF"/>
                        </a:outerShdw>
                      </a:effectLst>
                      <a:ea typeface="Times New Roman" pitchFamily="18" charset="0"/>
                      <a:cs typeface="Arial" charset="0"/>
                    </a:rPr>
                    <a:t> </a:t>
                  </a:r>
                  <a:r>
                    <a:rPr lang="en-US" altLang="en-US" sz="1600" dirty="0">
                      <a:solidFill>
                        <a:srgbClr val="FFFF00"/>
                      </a:solidFill>
                      <a:effectLst>
                        <a:outerShdw blurRad="38100" dist="38100" dir="2700000" algn="tl">
                          <a:srgbClr val="000000"/>
                        </a:outerShdw>
                      </a:effectLst>
                      <a:ea typeface="Times New Roman" pitchFamily="18" charset="0"/>
                      <a:cs typeface="Arial" charset="0"/>
                    </a:rPr>
                    <a:t>OUTCOMES</a:t>
                  </a:r>
                  <a:r>
                    <a:rPr lang="en-US" altLang="en-US" sz="1600" b="0" dirty="0">
                      <a:solidFill>
                        <a:srgbClr val="FF0000"/>
                      </a:solidFill>
                      <a:effectLst/>
                      <a:ea typeface="Times New Roman" pitchFamily="18" charset="0"/>
                      <a:cs typeface="Arial" charset="0"/>
                    </a:rPr>
                    <a:t> </a:t>
                  </a:r>
                  <a:r>
                    <a:rPr lang="en-US" altLang="en-US" sz="1600" b="0" dirty="0">
                      <a:ea typeface="Times New Roman" pitchFamily="18" charset="0"/>
                      <a:cs typeface="Arial" charset="0"/>
                    </a:rPr>
                    <a:t>they want to realize</a:t>
                  </a:r>
                </a:p>
              </p:txBody>
            </p:sp>
            <p:sp>
              <p:nvSpPr>
                <p:cNvPr id="34" name="Rectangle 20"/>
                <p:cNvSpPr>
                  <a:spLocks noChangeArrowheads="1"/>
                </p:cNvSpPr>
                <p:nvPr/>
              </p:nvSpPr>
              <p:spPr bwMode="auto">
                <a:xfrm>
                  <a:off x="4619625" y="1000125"/>
                  <a:ext cx="21336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The </a:t>
                  </a:r>
                  <a:r>
                    <a:rPr lang="en-US" altLang="en-US" sz="1600" dirty="0">
                      <a:solidFill>
                        <a:srgbClr val="FF9900"/>
                      </a:solidFill>
                      <a:effectLst>
                        <a:outerShdw blurRad="38100" dist="38100" dir="2700000" algn="tl">
                          <a:srgbClr val="000000"/>
                        </a:outerShdw>
                      </a:effectLst>
                      <a:ea typeface="Times New Roman" pitchFamily="18" charset="0"/>
                      <a:cs typeface="Arial" charset="0"/>
                    </a:rPr>
                    <a:t>ACTIVITIES</a:t>
                  </a:r>
                  <a:r>
                    <a:rPr lang="en-US" altLang="en-US" sz="1600" b="0" dirty="0">
                      <a:solidFill>
                        <a:srgbClr val="FF9900"/>
                      </a:solidFill>
                      <a:effectLst/>
                      <a:ea typeface="Times New Roman" pitchFamily="18" charset="0"/>
                      <a:cs typeface="Arial" charset="0"/>
                    </a:rPr>
                    <a:t> </a:t>
                  </a:r>
                  <a:r>
                    <a:rPr lang="en-US" altLang="en-US" sz="1600" b="0" dirty="0">
                      <a:effectLst/>
                      <a:ea typeface="Times New Roman" pitchFamily="18" charset="0"/>
                      <a:cs typeface="Arial" charset="0"/>
                    </a:rPr>
                    <a:t>they want to participate in</a:t>
                  </a:r>
                </a:p>
              </p:txBody>
            </p:sp>
          </p:grpSp>
          <p:pic>
            <p:nvPicPr>
              <p:cNvPr id="36" name="Picture 14" descr="north_sand_hills_ranger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1981200"/>
                <a:ext cx="2209800" cy="243840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37" name="WordArt 18"/>
          <p:cNvSpPr>
            <a:spLocks noChangeArrowheads="1" noChangeShapeType="1" noTextEdit="1"/>
          </p:cNvSpPr>
          <p:nvPr/>
        </p:nvSpPr>
        <p:spPr bwMode="auto">
          <a:xfrm>
            <a:off x="1724025" y="5791200"/>
            <a:ext cx="5791200" cy="284988"/>
          </a:xfrm>
          <a:prstGeom prst="rect">
            <a:avLst/>
          </a:prstGeom>
        </p:spPr>
        <p:txBody>
          <a:bodyPr wrap="none" fromWordArt="1">
            <a:prstTxWarp prst="textPlain">
              <a:avLst>
                <a:gd name="adj" fmla="val 50211"/>
              </a:avLst>
            </a:prstTxWarp>
            <a:scene3d>
              <a:camera prst="obliqueTopRight"/>
              <a:lightRig rig="threePt" dir="t"/>
            </a:scene3d>
          </a:bodyPr>
          <a:lstStyle/>
          <a:p>
            <a:pPr algn="ctr"/>
            <a:r>
              <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a:t>
            </a:r>
            <a:r>
              <a:rPr lang="en-US" sz="36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do MANAGERS think </a:t>
            </a:r>
            <a:r>
              <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about </a:t>
            </a:r>
            <a:r>
              <a:rPr lang="en-US" sz="36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t>
            </a:r>
            <a:endPar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sp>
        <p:nvSpPr>
          <p:cNvPr id="24" name="Rectangle 23"/>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00166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61665"/>
            <a:ext cx="9143999" cy="6400800"/>
          </a:xfrm>
          <a:prstGeom prst="rect">
            <a:avLst/>
          </a:prstGeom>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3"/>
          <p:cNvSpPr>
            <a:spLocks noChangeArrowheads="1" noChangeShapeType="1" noTextEdit="1"/>
          </p:cNvSpPr>
          <p:nvPr/>
        </p:nvSpPr>
        <p:spPr bwMode="auto">
          <a:xfrm>
            <a:off x="3505200" y="1066800"/>
            <a:ext cx="5427462" cy="2040809"/>
          </a:xfrm>
          <a:prstGeom prst="rect">
            <a:avLst/>
          </a:prstGeom>
          <a:ln>
            <a:noFill/>
          </a:ln>
        </p:spPr>
        <p:txBody>
          <a:bodyPr wrap="none" fromWordArt="1">
            <a:prstTxWarp prst="textPlain">
              <a:avLst>
                <a:gd name="adj" fmla="val 49832"/>
              </a:avLst>
            </a:prstTxWarp>
          </a:bodyPr>
          <a:lstStyle/>
          <a:p>
            <a:pPr algn="ctr"/>
            <a:r>
              <a:rPr lang="en-US" sz="3600" kern="10" dirty="0">
                <a:ln w="12700">
                  <a:solidFill>
                    <a:schemeClr val="bg1"/>
                  </a:solidFill>
                  <a:prstDash val="solid"/>
                </a:ln>
                <a:blipFill>
                  <a:blip r:embed="rId4"/>
                  <a:tile tx="0" ty="0" sx="100000" sy="100000" flip="none" algn="tl"/>
                </a:blipFill>
                <a:effectLst>
                  <a:outerShdw blurRad="50800" dist="38100" algn="l" rotWithShape="0">
                    <a:prstClr val="black">
                      <a:alpha val="40000"/>
                    </a:prstClr>
                  </a:outerShdw>
                </a:effectLst>
                <a:latin typeface="Haettenschweiler" panose="020B0706040902060204" pitchFamily="34" charset="0"/>
              </a:rPr>
              <a:t>Does Recreation Management</a:t>
            </a:r>
          </a:p>
          <a:p>
            <a:pPr algn="ctr"/>
            <a:r>
              <a:rPr lang="en-US" sz="3600" kern="10" dirty="0">
                <a:ln w="12700">
                  <a:solidFill>
                    <a:schemeClr val="bg1"/>
                  </a:solidFill>
                  <a:prstDash val="solid"/>
                </a:ln>
                <a:blipFill>
                  <a:blip r:embed="rId4"/>
                  <a:tile tx="0" ty="0" sx="100000" sy="100000" flip="none" algn="tl"/>
                </a:blipFill>
                <a:effectLst>
                  <a:outerShdw blurRad="50800" dist="38100" algn="l" rotWithShape="0">
                    <a:prstClr val="black">
                      <a:alpha val="40000"/>
                    </a:prstClr>
                  </a:outerShdw>
                </a:effectLst>
                <a:latin typeface="Haettenschweiler" panose="020B0706040902060204" pitchFamily="34" charset="0"/>
              </a:rPr>
              <a:t>PRODUCE anything?</a:t>
            </a: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6232954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j008922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100" y="1371600"/>
            <a:ext cx="2362200"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
          <p:cNvGrpSpPr>
            <a:grpSpLocks/>
          </p:cNvGrpSpPr>
          <p:nvPr/>
        </p:nvGrpSpPr>
        <p:grpSpPr bwMode="auto">
          <a:xfrm>
            <a:off x="1041400" y="4098377"/>
            <a:ext cx="1371600" cy="1143000"/>
            <a:chOff x="2304" y="912"/>
            <a:chExt cx="1296" cy="1190"/>
          </a:xfrm>
        </p:grpSpPr>
        <p:pic>
          <p:nvPicPr>
            <p:cNvPr id="235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8" y="912"/>
              <a:ext cx="624" cy="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0" y="1008"/>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5"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24" y="1151"/>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7"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80" y="1488"/>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4" y="1584"/>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19"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3621106"/>
            <a:ext cx="2189975" cy="232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2"/>
          <p:cNvGrpSpPr>
            <a:grpSpLocks/>
          </p:cNvGrpSpPr>
          <p:nvPr/>
        </p:nvGrpSpPr>
        <p:grpSpPr bwMode="auto">
          <a:xfrm>
            <a:off x="4122965" y="3195646"/>
            <a:ext cx="1752600" cy="1752600"/>
            <a:chOff x="1776" y="2064"/>
            <a:chExt cx="2064" cy="2256"/>
          </a:xfrm>
        </p:grpSpPr>
        <p:pic>
          <p:nvPicPr>
            <p:cNvPr id="23570" name="Picture 13" descr="j013955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76" y="2064"/>
              <a:ext cx="1878" cy="2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0" y="2592"/>
              <a:ext cx="960" cy="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23" name="Picture 15" descr="j0300227[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53074" y="2512227"/>
            <a:ext cx="137160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0626" name="Picture 18" descr="BD08827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963056" y="1356805"/>
            <a:ext cx="1911350"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20"/>
          <p:cNvGrpSpPr>
            <a:grpSpLocks/>
          </p:cNvGrpSpPr>
          <p:nvPr/>
        </p:nvGrpSpPr>
        <p:grpSpPr bwMode="auto">
          <a:xfrm>
            <a:off x="5886450" y="3817139"/>
            <a:ext cx="1566862" cy="1676400"/>
            <a:chOff x="3375" y="2640"/>
            <a:chExt cx="987" cy="1056"/>
          </a:xfrm>
        </p:grpSpPr>
        <p:pic>
          <p:nvPicPr>
            <p:cNvPr id="23568" name="Picture 21" descr="PE02963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75" y="2640"/>
              <a:ext cx="66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9" name="Picture 22" descr="PE02963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696" y="2688"/>
              <a:ext cx="66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31" name="Picture 23" descr="PE06219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980289" y="5352370"/>
            <a:ext cx="205740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WordArt 8"/>
          <p:cNvSpPr>
            <a:spLocks noChangeArrowheads="1" noChangeShapeType="1" noTextEdit="1"/>
          </p:cNvSpPr>
          <p:nvPr/>
        </p:nvSpPr>
        <p:spPr bwMode="auto">
          <a:xfrm>
            <a:off x="271688" y="647700"/>
            <a:ext cx="3462112" cy="533400"/>
          </a:xfrm>
          <a:prstGeom prst="rect">
            <a:avLst/>
          </a:prstGeom>
          <a:ln w="9525">
            <a:noFill/>
            <a:round/>
            <a:headEnd/>
            <a:tailEnd/>
          </a:ln>
        </p:spPr>
        <p:txBody>
          <a:bodyPr wrap="none" fromWordArt="1">
            <a:prstTxWarp prst="textPlain">
              <a:avLst>
                <a:gd name="adj" fmla="val 48884"/>
              </a:avLst>
            </a:prstTxWarp>
          </a:bodyPr>
          <a:lstStyle/>
          <a:p>
            <a:pPr algn="ctr"/>
            <a:r>
              <a:rPr lang="en-US" sz="3600" kern="1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empus Sans ITC" panose="04020404030D07020202" pitchFamily="82" charset="0"/>
              </a:rPr>
              <a:t>It is a piece of cake</a:t>
            </a:r>
            <a:endPar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empus Sans ITC" panose="04020404030D07020202" pitchFamily="82" charset="0"/>
            </a:endParaRPr>
          </a:p>
        </p:txBody>
      </p:sp>
      <p:sp>
        <p:nvSpPr>
          <p:cNvPr id="28" name="Rectangle 2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itle 1"/>
          <p:cNvSpPr txBox="1">
            <a:spLocks/>
          </p:cNvSpPr>
          <p:nvPr/>
        </p:nvSpPr>
        <p:spPr>
          <a:xfrm>
            <a:off x="6019800" y="-23866"/>
            <a:ext cx="3120220" cy="433335"/>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25" name="Rectangle 24"/>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cxnSp>
        <p:nvCxnSpPr>
          <p:cNvPr id="26" name="Straight Connector 25"/>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grpSp>
        <p:nvGrpSpPr>
          <p:cNvPr id="30" name="Group 5"/>
          <p:cNvGrpSpPr>
            <a:grpSpLocks/>
          </p:cNvGrpSpPr>
          <p:nvPr/>
        </p:nvGrpSpPr>
        <p:grpSpPr bwMode="auto">
          <a:xfrm>
            <a:off x="3824909" y="4247397"/>
            <a:ext cx="2061541" cy="2093477"/>
            <a:chOff x="240" y="768"/>
            <a:chExt cx="1440" cy="1758"/>
          </a:xfrm>
        </p:grpSpPr>
        <p:pic>
          <p:nvPicPr>
            <p:cNvPr id="31" name="Picture 6" descr="j021594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0" y="1104"/>
              <a:ext cx="912" cy="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7" descr="j0264308[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12" y="768"/>
              <a:ext cx="619"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8" descr="j0215937[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80" y="1968"/>
              <a:ext cx="1200" cy="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9" descr="j0300075[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84" y="1584"/>
              <a:ext cx="59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77744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8061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4" presetClass="path" presetSubtype="0" accel="50000" decel="50000" fill="hold" nodeType="clickEffect">
                                  <p:stCondLst>
                                    <p:cond delay="0"/>
                                  </p:stCondLst>
                                  <p:childTnLst>
                                    <p:animMotion origin="layout" path="M -0.1908 -0.18382 L -0.225 -0.14197 C -0.23212 -0.13295 -0.24375 -0.12463 -0.25695 -0.11839 C -0.27257 -0.11099 -0.28507 -0.10775 -0.29462 -0.10914 L -0.34202 -0.11214 " pathEditMode="relative" rAng="9628696" ptsTypes="FffFF">
                                      <p:cBhvr>
                                        <p:cTn id="15" dur="2000" fill="hold"/>
                                        <p:tgtEl>
                                          <p:spTgt spid="30"/>
                                        </p:tgtEl>
                                        <p:attrNameLst>
                                          <p:attrName>ppt_x</p:attrName>
                                          <p:attrName>ppt_y</p:attrName>
                                        </p:attrNameLst>
                                      </p:cBhvr>
                                      <p:rCtr x="-7153" y="5110"/>
                                    </p:animMotion>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0"/>
                                        </p:tgtEl>
                                      </p:cBhvr>
                                    </p:animEffect>
                                    <p:set>
                                      <p:cBhvr>
                                        <p:cTn id="20" dur="1" fill="hold">
                                          <p:stCondLst>
                                            <p:cond delay="499"/>
                                          </p:stCondLst>
                                        </p:cTn>
                                        <p:tgtEl>
                                          <p:spTgt spid="30"/>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3" presetClass="path" presetSubtype="0" accel="50000" decel="50000" fill="hold" nodeType="clickEffect">
                                  <p:stCondLst>
                                    <p:cond delay="0"/>
                                  </p:stCondLst>
                                  <p:childTnLst>
                                    <p:animMotion origin="layout" path="M -0.00052 -0.02174 L 0.17778 -0.01434 " pathEditMode="relative" rAng="0" ptsTypes="AA">
                                      <p:cBhvr>
                                        <p:cTn id="26" dur="2000" fill="hold"/>
                                        <p:tgtEl>
                                          <p:spTgt spid="2"/>
                                        </p:tgtEl>
                                        <p:attrNameLst>
                                          <p:attrName>ppt_x</p:attrName>
                                          <p:attrName>ppt_y</p:attrName>
                                        </p:attrNameLst>
                                      </p:cBhvr>
                                      <p:rCtr x="8906" y="370"/>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 calcmode="lin" valueType="num">
                                      <p:cBhvr>
                                        <p:cTn id="33" dur="500" fill="hold"/>
                                        <p:tgtEl>
                                          <p:spTgt spid="3"/>
                                        </p:tgtEl>
                                        <p:attrNameLst>
                                          <p:attrName>style.rotation</p:attrName>
                                        </p:attrNameLst>
                                      </p:cBhvr>
                                      <p:tavLst>
                                        <p:tav tm="0">
                                          <p:val>
                                            <p:fltVal val="360"/>
                                          </p:val>
                                        </p:tav>
                                        <p:tav tm="100000">
                                          <p:val>
                                            <p:fltVal val="0"/>
                                          </p:val>
                                        </p:tav>
                                      </p:tavLst>
                                    </p:anim>
                                    <p:animEffect transition="in" filter="fade">
                                      <p:cBhvr>
                                        <p:cTn id="34" dur="500"/>
                                        <p:tgtEl>
                                          <p:spTgt spid="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5" presetClass="entr" presetSubtype="0" fill="hold" nodeType="clickEffect">
                                  <p:stCondLst>
                                    <p:cond delay="0"/>
                                  </p:stCondLst>
                                  <p:childTnLst>
                                    <p:set>
                                      <p:cBhvr>
                                        <p:cTn id="38" dur="1" fill="hold">
                                          <p:stCondLst>
                                            <p:cond delay="0"/>
                                          </p:stCondLst>
                                        </p:cTn>
                                        <p:tgtEl>
                                          <p:spTgt spid="580623"/>
                                        </p:tgtEl>
                                        <p:attrNameLst>
                                          <p:attrName>style.visibility</p:attrName>
                                        </p:attrNameLst>
                                      </p:cBhvr>
                                      <p:to>
                                        <p:strVal val="visible"/>
                                      </p:to>
                                    </p:set>
                                    <p:anim calcmode="lin" valueType="num">
                                      <p:cBhvr>
                                        <p:cTn id="39" dur="1000" fill="hold"/>
                                        <p:tgtEl>
                                          <p:spTgt spid="580623"/>
                                        </p:tgtEl>
                                        <p:attrNameLst>
                                          <p:attrName>ppt_w</p:attrName>
                                        </p:attrNameLst>
                                      </p:cBhvr>
                                      <p:tavLst>
                                        <p:tav tm="0">
                                          <p:val>
                                            <p:fltVal val="0"/>
                                          </p:val>
                                        </p:tav>
                                        <p:tav tm="100000">
                                          <p:val>
                                            <p:strVal val="#ppt_w"/>
                                          </p:val>
                                        </p:tav>
                                      </p:tavLst>
                                    </p:anim>
                                    <p:anim calcmode="lin" valueType="num">
                                      <p:cBhvr>
                                        <p:cTn id="40" dur="1000" fill="hold"/>
                                        <p:tgtEl>
                                          <p:spTgt spid="580623"/>
                                        </p:tgtEl>
                                        <p:attrNameLst>
                                          <p:attrName>ppt_h</p:attrName>
                                        </p:attrNameLst>
                                      </p:cBhvr>
                                      <p:tavLst>
                                        <p:tav tm="0">
                                          <p:val>
                                            <p:fltVal val="0"/>
                                          </p:val>
                                        </p:tav>
                                        <p:tav tm="100000">
                                          <p:val>
                                            <p:strVal val="#ppt_h"/>
                                          </p:val>
                                        </p:tav>
                                      </p:tavLst>
                                    </p:anim>
                                    <p:anim calcmode="lin" valueType="num">
                                      <p:cBhvr>
                                        <p:cTn id="41" dur="1000" fill="hold"/>
                                        <p:tgtEl>
                                          <p:spTgt spid="580623"/>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58062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fltVal val="0"/>
                                          </p:val>
                                        </p:tav>
                                        <p:tav tm="100000">
                                          <p:val>
                                            <p:strVal val="#ppt_w"/>
                                          </p:val>
                                        </p:tav>
                                      </p:tavLst>
                                    </p:anim>
                                    <p:anim calcmode="lin" valueType="num">
                                      <p:cBhvr>
                                        <p:cTn id="48" dur="1000" fill="hold"/>
                                        <p:tgtEl>
                                          <p:spTgt spid="4"/>
                                        </p:tgtEl>
                                        <p:attrNameLst>
                                          <p:attrName>ppt_h</p:attrName>
                                        </p:attrNameLst>
                                      </p:cBhvr>
                                      <p:tavLst>
                                        <p:tav tm="0">
                                          <p:val>
                                            <p:fltVal val="0"/>
                                          </p:val>
                                        </p:tav>
                                        <p:tav tm="100000">
                                          <p:val>
                                            <p:strVal val="#ppt_h"/>
                                          </p:val>
                                        </p:tav>
                                      </p:tavLst>
                                    </p:anim>
                                    <p:anim calcmode="lin" valueType="num">
                                      <p:cBhvr>
                                        <p:cTn id="4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5" presetClass="entr" presetSubtype="0" fill="hold" nodeType="clickEffect">
                                  <p:stCondLst>
                                    <p:cond delay="0"/>
                                  </p:stCondLst>
                                  <p:childTnLst>
                                    <p:set>
                                      <p:cBhvr>
                                        <p:cTn id="54" dur="1" fill="hold">
                                          <p:stCondLst>
                                            <p:cond delay="0"/>
                                          </p:stCondLst>
                                        </p:cTn>
                                        <p:tgtEl>
                                          <p:spTgt spid="580631"/>
                                        </p:tgtEl>
                                        <p:attrNameLst>
                                          <p:attrName>style.visibility</p:attrName>
                                        </p:attrNameLst>
                                      </p:cBhvr>
                                      <p:to>
                                        <p:strVal val="visible"/>
                                      </p:to>
                                    </p:set>
                                    <p:anim calcmode="lin" valueType="num">
                                      <p:cBhvr>
                                        <p:cTn id="55" dur="1000" fill="hold"/>
                                        <p:tgtEl>
                                          <p:spTgt spid="580631"/>
                                        </p:tgtEl>
                                        <p:attrNameLst>
                                          <p:attrName>ppt_w</p:attrName>
                                        </p:attrNameLst>
                                      </p:cBhvr>
                                      <p:tavLst>
                                        <p:tav tm="0">
                                          <p:val>
                                            <p:fltVal val="0"/>
                                          </p:val>
                                        </p:tav>
                                        <p:tav tm="100000">
                                          <p:val>
                                            <p:strVal val="#ppt_w"/>
                                          </p:val>
                                        </p:tav>
                                      </p:tavLst>
                                    </p:anim>
                                    <p:anim calcmode="lin" valueType="num">
                                      <p:cBhvr>
                                        <p:cTn id="56" dur="1000" fill="hold"/>
                                        <p:tgtEl>
                                          <p:spTgt spid="580631"/>
                                        </p:tgtEl>
                                        <p:attrNameLst>
                                          <p:attrName>ppt_h</p:attrName>
                                        </p:attrNameLst>
                                      </p:cBhvr>
                                      <p:tavLst>
                                        <p:tav tm="0">
                                          <p:val>
                                            <p:fltVal val="0"/>
                                          </p:val>
                                        </p:tav>
                                        <p:tav tm="100000">
                                          <p:val>
                                            <p:strVal val="#ppt_h"/>
                                          </p:val>
                                        </p:tav>
                                      </p:tavLst>
                                    </p:anim>
                                    <p:anim calcmode="lin" valueType="num">
                                      <p:cBhvr>
                                        <p:cTn id="57" dur="1000" fill="hold"/>
                                        <p:tgtEl>
                                          <p:spTgt spid="580631"/>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58063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580626"/>
                                        </p:tgtEl>
                                        <p:attrNameLst>
                                          <p:attrName>style.visibility</p:attrName>
                                        </p:attrNameLst>
                                      </p:cBhvr>
                                      <p:to>
                                        <p:strVal val="visible"/>
                                      </p:to>
                                    </p:set>
                                    <p:anim calcmode="lin" valueType="num">
                                      <p:cBhvr>
                                        <p:cTn id="63" dur="1000" fill="hold"/>
                                        <p:tgtEl>
                                          <p:spTgt spid="580626"/>
                                        </p:tgtEl>
                                        <p:attrNameLst>
                                          <p:attrName>ppt_w</p:attrName>
                                        </p:attrNameLst>
                                      </p:cBhvr>
                                      <p:tavLst>
                                        <p:tav tm="0">
                                          <p:val>
                                            <p:fltVal val="0"/>
                                          </p:val>
                                        </p:tav>
                                        <p:tav tm="100000">
                                          <p:val>
                                            <p:strVal val="#ppt_w"/>
                                          </p:val>
                                        </p:tav>
                                      </p:tavLst>
                                    </p:anim>
                                    <p:anim calcmode="lin" valueType="num">
                                      <p:cBhvr>
                                        <p:cTn id="64" dur="1000" fill="hold"/>
                                        <p:tgtEl>
                                          <p:spTgt spid="580626"/>
                                        </p:tgtEl>
                                        <p:attrNameLst>
                                          <p:attrName>ppt_h</p:attrName>
                                        </p:attrNameLst>
                                      </p:cBhvr>
                                      <p:tavLst>
                                        <p:tav tm="0">
                                          <p:val>
                                            <p:fltVal val="0"/>
                                          </p:val>
                                        </p:tav>
                                        <p:tav tm="100000">
                                          <p:val>
                                            <p:strVal val="#ppt_h"/>
                                          </p:val>
                                        </p:tav>
                                      </p:tavLst>
                                    </p:anim>
                                    <p:anim calcmode="lin" valueType="num">
                                      <p:cBhvr>
                                        <p:cTn id="65" dur="1000" fill="hold"/>
                                        <p:tgtEl>
                                          <p:spTgt spid="580626"/>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5806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1" y="457200"/>
            <a:ext cx="9143999" cy="4465"/>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Text Box 2"/>
          <p:cNvSpPr txBox="1">
            <a:spLocks noChangeArrowheads="1"/>
          </p:cNvSpPr>
          <p:nvPr/>
        </p:nvSpPr>
        <p:spPr bwMode="auto">
          <a:xfrm>
            <a:off x="2743200" y="5562600"/>
            <a:ext cx="6172200" cy="907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pPr>
            <a:r>
              <a:rPr lang="en-US" altLang="en-US" sz="1000" b="0" dirty="0">
                <a:solidFill>
                  <a:schemeClr val="tx1"/>
                </a:solidFill>
                <a:latin typeface="Arial" charset="0"/>
              </a:rPr>
              <a:t> </a:t>
            </a:r>
            <a:r>
              <a:rPr lang="en-US" altLang="en-US" sz="1800" b="0" dirty="0">
                <a:solidFill>
                  <a:schemeClr val="tx1"/>
                </a:solidFill>
                <a:latin typeface="Arial" charset="0"/>
              </a:rPr>
              <a:t>Another kind of result are </a:t>
            </a:r>
            <a:r>
              <a:rPr lang="en-US" altLang="en-US" sz="1800" b="0" dirty="0">
                <a:latin typeface="Arial" charset="0"/>
              </a:rPr>
              <a:t>    </a:t>
            </a:r>
            <a:r>
              <a:rPr lang="en-US" altLang="en-US" sz="2000" b="0" dirty="0">
                <a:latin typeface="Arial" charset="0"/>
              </a:rPr>
              <a:t>             </a:t>
            </a:r>
            <a:r>
              <a:rPr lang="en-US" altLang="en-US" sz="1800" b="0" dirty="0" smtClean="0">
                <a:solidFill>
                  <a:schemeClr val="tx1"/>
                </a:solidFill>
                <a:latin typeface="Arial" charset="0"/>
              </a:rPr>
              <a:t> - the beneficial consequence (benefits) from </a:t>
            </a:r>
            <a:r>
              <a:rPr lang="en-US" altLang="en-US" sz="1800" b="0" dirty="0">
                <a:solidFill>
                  <a:schemeClr val="tx1"/>
                </a:solidFill>
                <a:latin typeface="Arial" charset="0"/>
              </a:rPr>
              <a:t>what you do.</a:t>
            </a:r>
            <a:endParaRPr lang="en-US" altLang="en-US" sz="1800" b="0" i="1" dirty="0">
              <a:solidFill>
                <a:schemeClr val="tx1"/>
              </a:solidFill>
              <a:latin typeface="Arial" charset="0"/>
            </a:endParaRPr>
          </a:p>
          <a:p>
            <a:pPr eaLnBrk="1" hangingPunct="1">
              <a:lnSpc>
                <a:spcPct val="100000"/>
              </a:lnSpc>
              <a:spcBef>
                <a:spcPct val="50000"/>
              </a:spcBef>
            </a:pPr>
            <a:r>
              <a:rPr lang="en-US" altLang="en-US" sz="1000" b="0" dirty="0">
                <a:solidFill>
                  <a:schemeClr val="tx1"/>
                </a:solidFill>
                <a:latin typeface="Arial" charset="0"/>
              </a:rPr>
              <a:t>	</a:t>
            </a:r>
          </a:p>
        </p:txBody>
      </p:sp>
      <p:sp>
        <p:nvSpPr>
          <p:cNvPr id="9" name="Text Box 3"/>
          <p:cNvSpPr txBox="1">
            <a:spLocks noChangeArrowheads="1"/>
          </p:cNvSpPr>
          <p:nvPr/>
        </p:nvSpPr>
        <p:spPr bwMode="auto">
          <a:xfrm>
            <a:off x="1905000" y="1219200"/>
            <a:ext cx="7086600" cy="366713"/>
          </a:xfrm>
          <a:prstGeom prst="rect">
            <a:avLst/>
          </a:prstGeom>
          <a:noFill/>
          <a:ln w="9525">
            <a:noFill/>
            <a:miter lim="800000"/>
            <a:headEnd/>
            <a:tailEnd/>
          </a:ln>
          <a:effectLst/>
        </p:spPr>
        <p:txBody>
          <a:bodyPr>
            <a:spAutoFit/>
          </a:bodyPr>
          <a:lstStyle/>
          <a:p>
            <a:pPr>
              <a:lnSpc>
                <a:spcPct val="100000"/>
              </a:lnSpc>
              <a:defRPr/>
            </a:pPr>
            <a:r>
              <a:rPr lang="en-US" sz="1800" dirty="0">
                <a:solidFill>
                  <a:srgbClr val="00FFFF"/>
                </a:solidFill>
                <a:effectLst>
                  <a:outerShdw blurRad="38100" dist="38100" dir="2700000" algn="tl">
                    <a:srgbClr val="000000"/>
                  </a:outerShdw>
                </a:effectLst>
                <a:latin typeface="Arial" charset="0"/>
              </a:rPr>
              <a:t>Inputs</a:t>
            </a:r>
            <a:r>
              <a:rPr lang="en-US" sz="1800" dirty="0">
                <a:solidFill>
                  <a:schemeClr val="tx1"/>
                </a:solidFill>
                <a:latin typeface="Arial" charset="0"/>
              </a:rPr>
              <a:t> → </a:t>
            </a:r>
            <a:r>
              <a:rPr lang="en-US" sz="1800" dirty="0">
                <a:solidFill>
                  <a:schemeClr val="tx1"/>
                </a:solidFill>
                <a:latin typeface="Arial" charset="0"/>
                <a:ea typeface="Times New Roman" pitchFamily="18" charset="0"/>
                <a:cs typeface="Arial" charset="0"/>
              </a:rPr>
              <a:t>“</a:t>
            </a:r>
            <a:r>
              <a:rPr lang="en-US" sz="1800" dirty="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800" dirty="0">
                <a:solidFill>
                  <a:schemeClr val="tx1"/>
                </a:solidFill>
                <a:latin typeface="Arial" charset="0"/>
                <a:ea typeface="Times New Roman" pitchFamily="18" charset="0"/>
                <a:cs typeface="Arial" charset="0"/>
              </a:rPr>
              <a:t>”</a:t>
            </a:r>
            <a:r>
              <a:rPr lang="en-US" sz="1800" dirty="0">
                <a:solidFill>
                  <a:schemeClr val="tx1"/>
                </a:solidFill>
                <a:latin typeface="Arial" charset="0"/>
              </a:rPr>
              <a:t> → </a:t>
            </a:r>
            <a:r>
              <a:rPr lang="en-US" sz="1800" dirty="0">
                <a:solidFill>
                  <a:srgbClr val="FF9900"/>
                </a:solidFill>
                <a:effectLst>
                  <a:outerShdw blurRad="38100" dist="38100" dir="2700000" algn="tl">
                    <a:srgbClr val="000000"/>
                  </a:outerShdw>
                </a:effectLst>
                <a:latin typeface="Arial" charset="0"/>
              </a:rPr>
              <a:t>Outputs</a:t>
            </a:r>
            <a:r>
              <a:rPr lang="en-US" sz="1800" dirty="0">
                <a:solidFill>
                  <a:schemeClr val="tx1"/>
                </a:solidFill>
                <a:latin typeface="Arial" charset="0"/>
              </a:rPr>
              <a:t> </a:t>
            </a:r>
            <a:r>
              <a:rPr lang="en-US" sz="1800" b="0" dirty="0">
                <a:solidFill>
                  <a:schemeClr val="tx1"/>
                </a:solidFill>
                <a:latin typeface="Arial" charset="0"/>
              </a:rPr>
              <a:t>&amp;</a:t>
            </a:r>
            <a:r>
              <a:rPr lang="en-US" sz="1800" dirty="0">
                <a:solidFill>
                  <a:schemeClr val="tx1"/>
                </a:solidFill>
                <a:latin typeface="Arial" charset="0"/>
              </a:rPr>
              <a:t> </a:t>
            </a:r>
            <a:r>
              <a:rPr lang="en-US" sz="1800" dirty="0">
                <a:solidFill>
                  <a:srgbClr val="F2EC00"/>
                </a:solidFill>
                <a:effectLst>
                  <a:outerShdw blurRad="38100" dist="38100" dir="2700000" algn="tl">
                    <a:srgbClr val="000000"/>
                  </a:outerShdw>
                </a:effectLst>
                <a:latin typeface="Arial" charset="0"/>
              </a:rPr>
              <a:t>Outcomes</a:t>
            </a:r>
          </a:p>
        </p:txBody>
      </p:sp>
      <p:sp>
        <p:nvSpPr>
          <p:cNvPr id="10" name="WordArt 4"/>
          <p:cNvSpPr>
            <a:spLocks noChangeArrowheads="1" noChangeShapeType="1" noTextEdit="1"/>
          </p:cNvSpPr>
          <p:nvPr/>
        </p:nvSpPr>
        <p:spPr bwMode="auto">
          <a:xfrm rot="224402">
            <a:off x="309091" y="505021"/>
            <a:ext cx="3496617" cy="875320"/>
          </a:xfrm>
          <a:prstGeom prst="rect">
            <a:avLst/>
          </a:prstGeom>
          <a:ln>
            <a:noFill/>
          </a:ln>
        </p:spPr>
        <p:txBody>
          <a:bodyPr wrap="none" fromWordArt="1">
            <a:prstTxWarp prst="textSlantUp">
              <a:avLst>
                <a:gd name="adj" fmla="val 55556"/>
              </a:avLst>
            </a:prstTxWarp>
          </a:bodyPr>
          <a:lstStyle/>
          <a:p>
            <a:pPr algn="ctr"/>
            <a:r>
              <a:rPr lang="en-US" sz="3200" b="1" kern="10" spc="50" dirty="0">
                <a:ln w="19050">
                  <a:solidFill>
                    <a:schemeClr val="bg1">
                      <a:alpha val="6500"/>
                    </a:schemeClr>
                  </a:solidFill>
                  <a:prstDash val="solid"/>
                </a:ln>
                <a:solidFill>
                  <a:schemeClr val="tx1">
                    <a:alpha val="95000"/>
                  </a:schemeClr>
                </a:solidFill>
                <a:effectLst>
                  <a:outerShdw blurRad="50800" dist="38100" dir="2700000" algn="tl" rotWithShape="0">
                    <a:prstClr val="black">
                      <a:alpha val="40000"/>
                    </a:prstClr>
                  </a:outerShdw>
                </a:effectLst>
                <a:latin typeface="Arial Black"/>
              </a:rPr>
              <a:t>Production </a:t>
            </a:r>
            <a:r>
              <a:rPr lang="en-US" sz="3200" b="1" kern="10" spc="50" dirty="0" smtClean="0">
                <a:ln w="19050">
                  <a:solidFill>
                    <a:schemeClr val="bg1">
                      <a:alpha val="6500"/>
                    </a:schemeClr>
                  </a:solidFill>
                  <a:prstDash val="solid"/>
                </a:ln>
                <a:solidFill>
                  <a:schemeClr val="tx1">
                    <a:alpha val="95000"/>
                  </a:schemeClr>
                </a:solidFill>
                <a:effectLst>
                  <a:outerShdw blurRad="50800" dist="38100" dir="2700000" algn="tl" rotWithShape="0">
                    <a:prstClr val="black">
                      <a:alpha val="40000"/>
                    </a:prstClr>
                  </a:outerShdw>
                </a:effectLst>
                <a:latin typeface="Arial Black"/>
              </a:rPr>
              <a:t>Processes have…</a:t>
            </a:r>
            <a:endParaRPr lang="en-US" sz="3200" kern="10" spc="50" dirty="0">
              <a:ln w="19050">
                <a:solidFill>
                  <a:schemeClr val="bg1">
                    <a:alpha val="6500"/>
                  </a:schemeClr>
                </a:solidFill>
                <a:prstDash val="solid"/>
              </a:ln>
              <a:solidFill>
                <a:schemeClr val="accent1">
                  <a:tint val="3000"/>
                  <a:alpha val="95000"/>
                </a:schemeClr>
              </a:solidFill>
              <a:latin typeface="Arial Black"/>
            </a:endParaRPr>
          </a:p>
        </p:txBody>
      </p:sp>
      <p:grpSp>
        <p:nvGrpSpPr>
          <p:cNvPr id="11" name="Group 5"/>
          <p:cNvGrpSpPr>
            <a:grpSpLocks/>
          </p:cNvGrpSpPr>
          <p:nvPr/>
        </p:nvGrpSpPr>
        <p:grpSpPr bwMode="auto">
          <a:xfrm>
            <a:off x="457200" y="1600200"/>
            <a:ext cx="1600200" cy="1295400"/>
            <a:chOff x="240" y="768"/>
            <a:chExt cx="1440" cy="1758"/>
          </a:xfrm>
        </p:grpSpPr>
        <p:pic>
          <p:nvPicPr>
            <p:cNvPr id="13" name="Picture 6" descr="j021594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 y="1104"/>
              <a:ext cx="912" cy="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j0264308[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2" y="768"/>
              <a:ext cx="619"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descr="j0215937[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 y="1968"/>
              <a:ext cx="1200" cy="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j0300075[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4" y="1584"/>
              <a:ext cx="59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2895600"/>
            <a:ext cx="1292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Group 11"/>
          <p:cNvGrpSpPr>
            <a:grpSpLocks/>
          </p:cNvGrpSpPr>
          <p:nvPr/>
        </p:nvGrpSpPr>
        <p:grpSpPr bwMode="auto">
          <a:xfrm>
            <a:off x="457200" y="4267200"/>
            <a:ext cx="1371600" cy="1143000"/>
            <a:chOff x="2304" y="912"/>
            <a:chExt cx="1296" cy="1190"/>
          </a:xfrm>
        </p:grpSpPr>
        <p:pic>
          <p:nvPicPr>
            <p:cNvPr id="19"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8" y="912"/>
              <a:ext cx="624" cy="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0" y="1008"/>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04"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24" y="1151"/>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80" y="1488"/>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4" y="1584"/>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19"/>
          <p:cNvGrpSpPr>
            <a:grpSpLocks/>
          </p:cNvGrpSpPr>
          <p:nvPr/>
        </p:nvGrpSpPr>
        <p:grpSpPr bwMode="auto">
          <a:xfrm>
            <a:off x="1295400" y="5334000"/>
            <a:ext cx="1371600" cy="1447800"/>
            <a:chOff x="3803" y="1680"/>
            <a:chExt cx="1957" cy="2208"/>
          </a:xfrm>
        </p:grpSpPr>
        <p:pic>
          <p:nvPicPr>
            <p:cNvPr id="27" name="Picture 20"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03" y="1680"/>
              <a:ext cx="1838" cy="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896" y="2256"/>
              <a:ext cx="864"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 Box 22"/>
          <p:cNvSpPr txBox="1">
            <a:spLocks noChangeArrowheads="1"/>
          </p:cNvSpPr>
          <p:nvPr/>
        </p:nvSpPr>
        <p:spPr bwMode="auto">
          <a:xfrm>
            <a:off x="2057400" y="1905000"/>
            <a:ext cx="60960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00FFFF"/>
                </a:solidFill>
                <a:effectLst>
                  <a:outerShdw blurRad="38100" dist="38100" dir="2700000" algn="tl">
                    <a:srgbClr val="000000"/>
                  </a:outerShdw>
                </a:effectLst>
                <a:latin typeface="Arial" charset="0"/>
              </a:rPr>
              <a:t>Inputs</a:t>
            </a:r>
            <a:r>
              <a:rPr lang="en-US" sz="1800" b="0" dirty="0">
                <a:solidFill>
                  <a:schemeClr val="tx1"/>
                </a:solidFill>
                <a:latin typeface="Arial" charset="0"/>
              </a:rPr>
              <a:t> </a:t>
            </a:r>
            <a:r>
              <a:rPr lang="en-US" sz="1800" dirty="0">
                <a:solidFill>
                  <a:schemeClr val="tx1"/>
                </a:solidFill>
                <a:latin typeface="Arial" charset="0"/>
              </a:rPr>
              <a:t>to the system include resources such as raw materials, money, technologies and people.</a:t>
            </a:r>
            <a:endParaRPr lang="en-US" sz="1800" b="0" dirty="0">
              <a:solidFill>
                <a:schemeClr val="tx1"/>
              </a:solidFill>
              <a:latin typeface="Arial" charset="0"/>
            </a:endParaRPr>
          </a:p>
        </p:txBody>
      </p:sp>
      <p:sp>
        <p:nvSpPr>
          <p:cNvPr id="30" name="Text Box 23"/>
          <p:cNvSpPr txBox="1">
            <a:spLocks noChangeArrowheads="1"/>
          </p:cNvSpPr>
          <p:nvPr/>
        </p:nvSpPr>
        <p:spPr bwMode="auto">
          <a:xfrm>
            <a:off x="1905000" y="3124200"/>
            <a:ext cx="6705600" cy="671513"/>
          </a:xfrm>
          <a:prstGeom prst="rect">
            <a:avLst/>
          </a:prstGeom>
          <a:noFill/>
          <a:ln w="9525">
            <a:noFill/>
            <a:miter lim="800000"/>
            <a:headEnd/>
            <a:tailEnd/>
          </a:ln>
          <a:effectLst/>
        </p:spPr>
        <p:txBody>
          <a:bodyPr>
            <a:spAutoFit/>
          </a:bodyPr>
          <a:lstStyle/>
          <a:p>
            <a:pPr>
              <a:lnSpc>
                <a:spcPct val="100000"/>
              </a:lnSpc>
              <a:defRPr/>
            </a:pPr>
            <a:r>
              <a:rPr lang="en-US" sz="1800" dirty="0">
                <a:solidFill>
                  <a:schemeClr val="tx1"/>
                </a:solidFill>
                <a:latin typeface="Arial" charset="0"/>
              </a:rPr>
              <a:t>These inputs go thru a </a:t>
            </a:r>
            <a:r>
              <a:rPr lang="en-US" sz="1800" dirty="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800" b="0" dirty="0">
                <a:solidFill>
                  <a:srgbClr val="00FF00"/>
                </a:solidFill>
                <a:ea typeface="Times New Roman" pitchFamily="18" charset="0"/>
                <a:cs typeface="Arial" charset="0"/>
              </a:rPr>
              <a:t> </a:t>
            </a:r>
            <a:r>
              <a:rPr lang="en-US" sz="2000" dirty="0">
                <a:solidFill>
                  <a:srgbClr val="00FF00"/>
                </a:solidFill>
                <a:effectLst>
                  <a:outerShdw blurRad="38100" dist="38100" dir="2700000" algn="tl">
                    <a:srgbClr val="000000"/>
                  </a:outerShdw>
                </a:effectLst>
                <a:latin typeface="Arial" charset="0"/>
              </a:rPr>
              <a:t> </a:t>
            </a:r>
            <a:r>
              <a:rPr lang="en-US" sz="1800" dirty="0">
                <a:solidFill>
                  <a:schemeClr val="tx1"/>
                </a:solidFill>
                <a:latin typeface="Arial" charset="0"/>
              </a:rPr>
              <a:t>where they're </a:t>
            </a:r>
            <a:r>
              <a:rPr lang="en-US" sz="1800" dirty="0">
                <a:solidFill>
                  <a:srgbClr val="00CC66"/>
                </a:solidFill>
                <a:effectLst>
                  <a:outerShdw blurRad="38100" dist="38100" dir="2700000" algn="tl">
                    <a:srgbClr val="000000"/>
                  </a:outerShdw>
                </a:effectLst>
                <a:latin typeface="Arial" charset="0"/>
              </a:rPr>
              <a:t>mixed</a:t>
            </a:r>
            <a:r>
              <a:rPr lang="en-US" sz="1800" dirty="0">
                <a:solidFill>
                  <a:schemeClr val="tx1"/>
                </a:solidFill>
                <a:latin typeface="Arial" charset="0"/>
              </a:rPr>
              <a:t>, </a:t>
            </a:r>
            <a:r>
              <a:rPr lang="en-US" sz="1800" dirty="0">
                <a:solidFill>
                  <a:srgbClr val="33CC33"/>
                </a:solidFill>
                <a:effectLst>
                  <a:outerShdw blurRad="38100" dist="38100" dir="2700000" algn="tl">
                    <a:srgbClr val="000000"/>
                  </a:outerShdw>
                </a:effectLst>
                <a:latin typeface="Arial" charset="0"/>
              </a:rPr>
              <a:t>combined</a:t>
            </a:r>
            <a:r>
              <a:rPr lang="en-US" sz="1800" dirty="0">
                <a:solidFill>
                  <a:schemeClr val="tx1"/>
                </a:solidFill>
                <a:latin typeface="Arial" charset="0"/>
              </a:rPr>
              <a:t>, </a:t>
            </a:r>
            <a:r>
              <a:rPr lang="en-US" sz="1800" dirty="0">
                <a:solidFill>
                  <a:srgbClr val="33CC33"/>
                </a:solidFill>
                <a:effectLst>
                  <a:outerShdw blurRad="38100" dist="38100" dir="2700000" algn="tl">
                    <a:srgbClr val="000000"/>
                  </a:outerShdw>
                </a:effectLst>
                <a:latin typeface="Arial" charset="0"/>
              </a:rPr>
              <a:t>aligned</a:t>
            </a:r>
            <a:r>
              <a:rPr lang="en-US" sz="1800" dirty="0">
                <a:solidFill>
                  <a:schemeClr val="tx1"/>
                </a:solidFill>
                <a:latin typeface="Arial" charset="0"/>
              </a:rPr>
              <a:t>, and </a:t>
            </a:r>
            <a:r>
              <a:rPr lang="en-US" sz="1800" dirty="0">
                <a:solidFill>
                  <a:srgbClr val="12B43C"/>
                </a:solidFill>
                <a:effectLst>
                  <a:outerShdw blurRad="38100" dist="38100" dir="2700000" algn="tl">
                    <a:srgbClr val="000000"/>
                  </a:outerShdw>
                </a:effectLst>
                <a:latin typeface="Arial" charset="0"/>
              </a:rPr>
              <a:t>moved along</a:t>
            </a:r>
            <a:r>
              <a:rPr lang="en-US" sz="1800" dirty="0">
                <a:solidFill>
                  <a:schemeClr val="tx1"/>
                </a:solidFill>
                <a:latin typeface="Arial" charset="0"/>
              </a:rPr>
              <a:t>, etc. </a:t>
            </a:r>
          </a:p>
        </p:txBody>
      </p:sp>
      <p:sp>
        <p:nvSpPr>
          <p:cNvPr id="31" name="Text Box 24"/>
          <p:cNvSpPr txBox="1">
            <a:spLocks noChangeArrowheads="1"/>
          </p:cNvSpPr>
          <p:nvPr/>
        </p:nvSpPr>
        <p:spPr bwMode="auto">
          <a:xfrm>
            <a:off x="1981200" y="4343400"/>
            <a:ext cx="69342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FF9900"/>
                </a:solidFill>
                <a:effectLst>
                  <a:outerShdw blurRad="38100" dist="38100" dir="2700000" algn="tl">
                    <a:srgbClr val="000000"/>
                  </a:outerShdw>
                </a:effectLst>
                <a:latin typeface="Arial" charset="0"/>
              </a:rPr>
              <a:t>Outputs</a:t>
            </a:r>
            <a:r>
              <a:rPr lang="en-US" sz="1800" b="0" dirty="0">
                <a:solidFill>
                  <a:schemeClr val="tx1"/>
                </a:solidFill>
                <a:latin typeface="Arial" charset="0"/>
              </a:rPr>
              <a:t> </a:t>
            </a:r>
            <a:r>
              <a:rPr lang="en-US" sz="1800" dirty="0">
                <a:solidFill>
                  <a:schemeClr val="tx1"/>
                </a:solidFill>
                <a:latin typeface="Arial" charset="0"/>
              </a:rPr>
              <a:t>are the</a:t>
            </a:r>
            <a:r>
              <a:rPr lang="en-US" sz="1800" b="0" dirty="0">
                <a:solidFill>
                  <a:schemeClr val="tx1"/>
                </a:solidFill>
                <a:latin typeface="Arial" charset="0"/>
              </a:rPr>
              <a:t> </a:t>
            </a:r>
            <a:r>
              <a:rPr lang="en-US" sz="1800" dirty="0">
                <a:solidFill>
                  <a:schemeClr val="tx1"/>
                </a:solidFill>
                <a:latin typeface="Arial" charset="0"/>
              </a:rPr>
              <a:t>actual deliverables - the products &amp; services produced for consumers.</a:t>
            </a:r>
          </a:p>
        </p:txBody>
      </p:sp>
      <p:sp>
        <p:nvSpPr>
          <p:cNvPr id="32" name="WordArt 26"/>
          <p:cNvSpPr>
            <a:spLocks noChangeArrowheads="1" noChangeShapeType="1" noTextEdit="1"/>
          </p:cNvSpPr>
          <p:nvPr/>
        </p:nvSpPr>
        <p:spPr bwMode="auto">
          <a:xfrm>
            <a:off x="5486400" y="5638800"/>
            <a:ext cx="1143000" cy="228600"/>
          </a:xfrm>
          <a:prstGeom prst="rect">
            <a:avLst/>
          </a:prstGeom>
        </p:spPr>
        <p:txBody>
          <a:bodyPr wrap="none" fromWordArt="1">
            <a:prstTxWarp prst="textPlain">
              <a:avLst>
                <a:gd name="adj" fmla="val 50000"/>
              </a:avLst>
            </a:prstTxWarp>
          </a:bodyPr>
          <a:lstStyle/>
          <a:p>
            <a:pPr algn="ctr"/>
            <a:r>
              <a:rPr lang="en-US" sz="3600" kern="10" dirty="0" smtClean="0">
                <a:ln w="9525">
                  <a:solidFill>
                    <a:srgbClr val="FFFF00"/>
                  </a:solidFill>
                  <a:round/>
                  <a:headEnd/>
                  <a:tailEnd/>
                </a:ln>
                <a:solidFill>
                  <a:srgbClr val="FFFF66"/>
                </a:solidFill>
                <a:effectLst>
                  <a:outerShdw dist="35921" dir="2700000" algn="ctr" rotWithShape="0">
                    <a:srgbClr val="663300"/>
                  </a:outerShdw>
                </a:effectLst>
                <a:latin typeface="Arial Narrow"/>
              </a:rPr>
              <a:t>Outcomes</a:t>
            </a:r>
            <a:endParaRPr lang="en-US" sz="3600" kern="10" dirty="0">
              <a:ln w="9525">
                <a:solidFill>
                  <a:srgbClr val="FFFF00"/>
                </a:solidFill>
                <a:round/>
                <a:headEnd/>
                <a:tailEnd/>
              </a:ln>
              <a:solidFill>
                <a:srgbClr val="FFFF66"/>
              </a:solidFill>
              <a:effectLst>
                <a:outerShdw dist="35921" dir="2700000" algn="ctr" rotWithShape="0">
                  <a:srgbClr val="663300"/>
                </a:outerShdw>
              </a:effectLst>
              <a:latin typeface="Arial Narrow"/>
            </a:endParaRPr>
          </a:p>
        </p:txBody>
      </p:sp>
      <p:sp>
        <p:nvSpPr>
          <p:cNvPr id="34" name="Rectangle 33"/>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63648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1"/>
                                          </p:val>
                                        </p:tav>
                                        <p:tav tm="100000">
                                          <p:val>
                                            <p:strVal val="#ppt_x"/>
                                          </p:val>
                                        </p:tav>
                                      </p:tavLst>
                                    </p:anim>
                                    <p:anim calcmode="lin" valueType="num">
                                      <p:cBhvr>
                                        <p:cTn id="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1" y="457200"/>
            <a:ext cx="9143999" cy="4465"/>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3" name="Picture 2"/>
          <p:cNvPicPr>
            <a:picLocks noChangeAspect="1"/>
          </p:cNvPicPr>
          <p:nvPr/>
        </p:nvPicPr>
        <p:blipFill>
          <a:blip r:embed="rId3"/>
          <a:stretch>
            <a:fillRect/>
          </a:stretch>
        </p:blipFill>
        <p:spPr>
          <a:xfrm>
            <a:off x="1676399" y="2705962"/>
            <a:ext cx="5715001" cy="3923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5" name="Rectangle 34"/>
          <p:cNvSpPr/>
          <p:nvPr/>
        </p:nvSpPr>
        <p:spPr>
          <a:xfrm>
            <a:off x="-914400" y="622012"/>
            <a:ext cx="10054420" cy="584775"/>
          </a:xfrm>
          <a:prstGeom prst="rect">
            <a:avLst/>
          </a:prstGeom>
        </p:spPr>
        <p:txBody>
          <a:bodyPr wrap="square">
            <a:spAutoFit/>
          </a:bodyPr>
          <a:lstStyle/>
          <a:p>
            <a:pPr algn="ctr"/>
            <a:r>
              <a:rPr lang="en-US" sz="3200" b="1" kern="10" spc="50" dirty="0">
                <a:ln w="19050">
                  <a:solidFill>
                    <a:schemeClr val="bg1">
                      <a:alpha val="6500"/>
                    </a:schemeClr>
                  </a:solidFill>
                  <a:prstDash val="solid"/>
                </a:ln>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Exercise </a:t>
            </a:r>
            <a:r>
              <a:rPr lang="en-US" sz="3200" b="1" kern="10" spc="50" dirty="0" smtClean="0">
                <a:ln w="19050">
                  <a:solidFill>
                    <a:schemeClr val="bg1">
                      <a:alpha val="6500"/>
                    </a:schemeClr>
                  </a:solidFill>
                  <a:prstDash val="solid"/>
                </a:ln>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  Inputs-Outputs Exercise</a:t>
            </a:r>
            <a:endParaRPr lang="en-US" sz="3200" b="1" kern="10" spc="50" dirty="0">
              <a:ln w="19050">
                <a:solidFill>
                  <a:schemeClr val="bg1">
                    <a:alpha val="6500"/>
                  </a:schemeClr>
                </a:solidFill>
                <a:prstDash val="solid"/>
              </a:ln>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Box 4"/>
          <p:cNvSpPr txBox="1"/>
          <p:nvPr/>
        </p:nvSpPr>
        <p:spPr>
          <a:xfrm>
            <a:off x="304800" y="1428689"/>
            <a:ext cx="7772400" cy="738664"/>
          </a:xfrm>
          <a:prstGeom prst="rect">
            <a:avLst/>
          </a:prstGeom>
          <a:noFill/>
        </p:spPr>
        <p:txBody>
          <a:bodyPr wrap="square" rtlCol="0">
            <a:spAutoFit/>
          </a:bodyPr>
          <a:lstStyle/>
          <a:p>
            <a:r>
              <a:rPr lang="en-US" sz="2400" b="1" dirty="0" smtClean="0">
                <a:solidFill>
                  <a:srgbClr val="FF66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Organize the handouts according to: </a:t>
            </a:r>
          </a:p>
          <a:p>
            <a:endParaRPr lang="en-US" dirty="0"/>
          </a:p>
        </p:txBody>
      </p:sp>
      <p:sp>
        <p:nvSpPr>
          <p:cNvPr id="36" name="Text Box 3"/>
          <p:cNvSpPr txBox="1">
            <a:spLocks noChangeArrowheads="1"/>
          </p:cNvSpPr>
          <p:nvPr/>
        </p:nvSpPr>
        <p:spPr bwMode="auto">
          <a:xfrm>
            <a:off x="990600" y="1967298"/>
            <a:ext cx="7696201" cy="400110"/>
          </a:xfrm>
          <a:prstGeom prst="rect">
            <a:avLst/>
          </a:prstGeom>
          <a:noFill/>
          <a:ln w="9525">
            <a:noFill/>
            <a:miter lim="800000"/>
            <a:headEnd/>
            <a:tailEnd/>
          </a:ln>
          <a:effectLst/>
        </p:spPr>
        <p:txBody>
          <a:bodyPr wrap="square">
            <a:spAutoFit/>
          </a:bodyPr>
          <a:lstStyle/>
          <a:p>
            <a:pPr>
              <a:lnSpc>
                <a:spcPct val="100000"/>
              </a:lnSpc>
              <a:defRPr/>
            </a:pPr>
            <a:r>
              <a:rPr lang="en-US" sz="2000" b="1" dirty="0">
                <a:solidFill>
                  <a:srgbClr val="00FFFF"/>
                </a:solidFill>
                <a:latin typeface="Arial" charset="0"/>
              </a:rPr>
              <a:t>Inputs</a:t>
            </a:r>
            <a:r>
              <a:rPr lang="en-US" sz="2000" b="1" dirty="0">
                <a:solidFill>
                  <a:schemeClr val="tx1"/>
                </a:solidFill>
                <a:latin typeface="Arial" charset="0"/>
              </a:rPr>
              <a:t> → </a:t>
            </a:r>
            <a:r>
              <a:rPr lang="en-US" sz="2000" b="1" dirty="0">
                <a:solidFill>
                  <a:schemeClr val="tx1"/>
                </a:solidFill>
                <a:latin typeface="Arial" charset="0"/>
                <a:ea typeface="Times New Roman" pitchFamily="18" charset="0"/>
                <a:cs typeface="Arial" charset="0"/>
              </a:rPr>
              <a:t>“</a:t>
            </a:r>
            <a:r>
              <a:rPr lang="en-US" sz="2000" b="1" dirty="0">
                <a:solidFill>
                  <a:srgbClr val="00FF00"/>
                </a:solidFill>
                <a:latin typeface="Arial" charset="0"/>
                <a:ea typeface="Times New Roman" pitchFamily="18" charset="0"/>
                <a:cs typeface="Arial" charset="0"/>
              </a:rPr>
              <a:t>Process/System Structure</a:t>
            </a:r>
            <a:r>
              <a:rPr lang="en-US" sz="2000" b="1" dirty="0">
                <a:solidFill>
                  <a:schemeClr val="tx1"/>
                </a:solidFill>
                <a:latin typeface="Arial" charset="0"/>
                <a:ea typeface="Times New Roman" pitchFamily="18" charset="0"/>
                <a:cs typeface="Arial" charset="0"/>
              </a:rPr>
              <a:t>”</a:t>
            </a:r>
            <a:r>
              <a:rPr lang="en-US" sz="2000" b="1" dirty="0">
                <a:solidFill>
                  <a:schemeClr val="tx1"/>
                </a:solidFill>
                <a:latin typeface="Arial" charset="0"/>
              </a:rPr>
              <a:t> → </a:t>
            </a:r>
            <a:r>
              <a:rPr lang="en-US" sz="2000" b="1" dirty="0">
                <a:solidFill>
                  <a:srgbClr val="FF9900"/>
                </a:solidFill>
                <a:latin typeface="Arial" charset="0"/>
              </a:rPr>
              <a:t>Outputs</a:t>
            </a:r>
            <a:r>
              <a:rPr lang="en-US" sz="2000" b="1" dirty="0">
                <a:solidFill>
                  <a:schemeClr val="tx1"/>
                </a:solidFill>
                <a:latin typeface="Arial" charset="0"/>
              </a:rPr>
              <a:t> &amp; </a:t>
            </a:r>
            <a:r>
              <a:rPr lang="en-US" sz="2000" b="1" dirty="0">
                <a:solidFill>
                  <a:srgbClr val="F2EC00"/>
                </a:solidFill>
                <a:latin typeface="Arial" charset="0"/>
              </a:rPr>
              <a:t>Outcomes</a:t>
            </a:r>
          </a:p>
        </p:txBody>
      </p:sp>
    </p:spTree>
    <p:extLst>
      <p:ext uri="{BB962C8B-B14F-4D97-AF65-F5344CB8AC3E}">
        <p14:creationId xmlns:p14="http://schemas.microsoft.com/office/powerpoint/2010/main" val="299498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1"/>
                                          </p:val>
                                        </p:tav>
                                        <p:tav tm="100000">
                                          <p:val>
                                            <p:strVal val="#ppt_x"/>
                                          </p:val>
                                        </p:tav>
                                      </p:tavLst>
                                    </p:anim>
                                    <p:anim calcmode="lin" valueType="num">
                                      <p:cBhvr>
                                        <p:cTn id="9" dur="10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2" descr="2004-09-09_194225_Bird_Mirror"/>
          <p:cNvPicPr>
            <a:picLocks noChangeAspect="1" noChangeArrowheads="1"/>
          </p:cNvPicPr>
          <p:nvPr/>
        </p:nvPicPr>
        <p:blipFill>
          <a:blip r:embed="rId3"/>
          <a:srcRect/>
          <a:stretch>
            <a:fillRect/>
          </a:stretch>
        </p:blipFill>
        <p:spPr bwMode="auto">
          <a:xfrm>
            <a:off x="236002" y="599768"/>
            <a:ext cx="3726398" cy="6007866"/>
          </a:xfrm>
          <a:prstGeom prst="rect">
            <a:avLst/>
          </a:prstGeom>
          <a:noFill/>
          <a:ln w="38100">
            <a:solidFill>
              <a:srgbClr val="003300"/>
            </a:solidFill>
            <a:miter lim="800000"/>
            <a:headEnd/>
            <a:tailEnd/>
          </a:ln>
          <a:effectLst>
            <a:outerShdw dist="107763" dir="2700000" algn="ctr" rotWithShape="0">
              <a:srgbClr val="808080">
                <a:alpha val="50000"/>
              </a:srgbClr>
            </a:outerShdw>
          </a:effectLst>
        </p:spPr>
      </p:pic>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4191000" y="762000"/>
            <a:ext cx="4724400" cy="2246769"/>
          </a:xfrm>
          <a:prstGeom prst="rect">
            <a:avLst/>
          </a:prstGeom>
        </p:spPr>
        <p:txBody>
          <a:bodyPr wrap="square">
            <a:spAutoFit/>
          </a:bodyPr>
          <a:lstStyle/>
          <a:p>
            <a:pPr algn="ctr"/>
            <a:r>
              <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Can you see any </a:t>
            </a:r>
            <a:r>
              <a:rPr lang="en-US" sz="2800" b="1" kern="10" spc="50" dirty="0" smtClean="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similarities between </a:t>
            </a:r>
            <a:r>
              <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the </a:t>
            </a:r>
            <a:r>
              <a:rPr lang="en-US" sz="2800" b="1" kern="10" spc="50" dirty="0" smtClean="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bakery and </a:t>
            </a:r>
            <a:r>
              <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what </a:t>
            </a:r>
            <a:r>
              <a:rPr lang="en-US" sz="2800" b="1" kern="10" spc="50" dirty="0" smtClean="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we do </a:t>
            </a:r>
            <a:r>
              <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in </a:t>
            </a:r>
            <a:r>
              <a:rPr lang="en-US" sz="2800" b="1" kern="10" spc="50" dirty="0" smtClean="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Recreation </a:t>
            </a:r>
            <a:r>
              <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and Visitor </a:t>
            </a:r>
            <a:r>
              <a:rPr lang="en-US" sz="2800" b="1" kern="10" spc="50" dirty="0" smtClean="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rPr>
              <a:t>Services?         </a:t>
            </a:r>
            <a:endParaRPr lang="en-US" sz="2800" b="1" kern="10" spc="50" dirty="0">
              <a:ln w="13500">
                <a:solidFill>
                  <a:schemeClr val="accent1">
                    <a:shade val="2500"/>
                    <a:alpha val="6500"/>
                  </a:schemeClr>
                </a:solidFill>
                <a:prstDash val="solid"/>
              </a:ln>
              <a:solidFill>
                <a:srgbClr val="FFFFCD"/>
              </a:solidFill>
              <a:effectLst>
                <a:outerShdw blurRad="38100" dist="38100" dir="2700000" algn="tl">
                  <a:srgbClr val="000000">
                    <a:alpha val="43137"/>
                  </a:srgbClr>
                </a:outerShdw>
              </a:effectLst>
              <a:latin typeface="Arial Black"/>
            </a:endParaRPr>
          </a:p>
        </p:txBody>
      </p:sp>
      <p:sp>
        <p:nvSpPr>
          <p:cNvPr id="4" name="Rectangle 3"/>
          <p:cNvSpPr/>
          <p:nvPr/>
        </p:nvSpPr>
        <p:spPr>
          <a:xfrm>
            <a:off x="4191000" y="5638800"/>
            <a:ext cx="4782552" cy="1077218"/>
          </a:xfrm>
          <a:prstGeom prst="rect">
            <a:avLst/>
          </a:prstGeom>
        </p:spPr>
        <p:txBody>
          <a:bodyPr wrap="square">
            <a:spAutoFit/>
          </a:bodyPr>
          <a:lstStyle/>
          <a:p>
            <a:pPr algn="ctr"/>
            <a:r>
              <a:rPr lang="en-US" sz="3200" b="1" kern="10" spc="50" dirty="0">
                <a:ln w="19050">
                  <a:solidFill>
                    <a:schemeClr val="bg1">
                      <a:alpha val="6500"/>
                    </a:schemeClr>
                  </a:solidFill>
                  <a:prstDash val="solid"/>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Exercise </a:t>
            </a:r>
            <a:r>
              <a:rPr lang="en-US" sz="3200" b="1" kern="10" spc="50" dirty="0" smtClean="0">
                <a:ln w="19050">
                  <a:solidFill>
                    <a:schemeClr val="bg1">
                      <a:alpha val="6500"/>
                    </a:schemeClr>
                  </a:solidFill>
                  <a:prstDash val="solid"/>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  2</a:t>
            </a:r>
            <a:r>
              <a:rPr lang="en-US" sz="3200" b="1" kern="10" spc="50" baseline="30000" dirty="0" smtClean="0">
                <a:ln w="19050">
                  <a:solidFill>
                    <a:schemeClr val="bg1">
                      <a:alpha val="6500"/>
                    </a:schemeClr>
                  </a:solidFill>
                  <a:prstDash val="solid"/>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nd</a:t>
            </a:r>
            <a:r>
              <a:rPr lang="en-US" sz="3200" b="1" kern="10" spc="50" dirty="0" smtClean="0">
                <a:ln w="19050">
                  <a:solidFill>
                    <a:schemeClr val="bg1">
                      <a:alpha val="6500"/>
                    </a:schemeClr>
                  </a:solidFill>
                  <a:prstDash val="solid"/>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Part BLM Example</a:t>
            </a:r>
            <a:endParaRPr lang="en-US" sz="3200" b="1" kern="10" spc="50" dirty="0">
              <a:ln w="19050">
                <a:solidFill>
                  <a:schemeClr val="bg1">
                    <a:alpha val="6500"/>
                  </a:schemeClr>
                </a:solidFill>
                <a:prstDash val="solid"/>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30087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0" name="Picture 7" descr="j021594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2310" y="939781"/>
            <a:ext cx="1109663"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j0215937[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0906" y="1670462"/>
            <a:ext cx="14605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0" descr="j0300075[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835" y="1371600"/>
            <a:ext cx="720725"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PE02963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275556" y="410326"/>
            <a:ext cx="954088"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2"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705600" y="1220384"/>
            <a:ext cx="989217" cy="895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4" descr="BD08827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53400" y="851972"/>
            <a:ext cx="762000" cy="70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5" descr="PE06219_[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728857" y="1532666"/>
            <a:ext cx="1018137" cy="65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7"/>
          <p:cNvPicPr>
            <a:picLocks noChangeAspect="1" noChangeArrowheads="1"/>
          </p:cNvPicPr>
          <p:nvPr/>
        </p:nvPicPr>
        <p:blipFill>
          <a:blip r:embed="rId14"/>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8" descr="j0238013[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21195797">
            <a:off x="7083424" y="654740"/>
            <a:ext cx="990600"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Facilitate</a:t>
            </a:r>
          </a:p>
        </p:txBody>
      </p:sp>
      <p:pic>
        <p:nvPicPr>
          <p:cNvPr id="17410" name="Picture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688125" y="684558"/>
            <a:ext cx="3179275" cy="1295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32954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2901" y="3759263"/>
            <a:ext cx="6150429" cy="2209649"/>
            <a:chOff x="342901" y="3759263"/>
            <a:chExt cx="6150429" cy="2209649"/>
          </a:xfrm>
        </p:grpSpPr>
        <p:pic>
          <p:nvPicPr>
            <p:cNvPr id="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1" y="3759263"/>
              <a:ext cx="1561115"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1" y="3768963"/>
              <a:ext cx="1561115"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9258" y="3759414"/>
              <a:ext cx="1574072"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1926695" y="4560010"/>
              <a:ext cx="669548" cy="570357"/>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249710" y="4583759"/>
              <a:ext cx="669548" cy="570357"/>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6"/>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5581650" cy="1652588"/>
            <a:chOff x="336" y="1680"/>
            <a:chExt cx="3516"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71347" y="805676"/>
            <a:ext cx="8826274" cy="954107"/>
          </a:xfrm>
          <a:prstGeom prst="rect">
            <a:avLst/>
          </a:prstGeom>
        </p:spPr>
        <p:txBody>
          <a:bodyPr wrap="square">
            <a:spAutoFit/>
          </a:bodyPr>
          <a:lstStyle/>
          <a:p>
            <a:r>
              <a:rPr lang="en-US" sz="28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This </a:t>
            </a:r>
            <a:r>
              <a:rPr lang="en-US" sz="28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system of creating recreation opportunities is viewed </a:t>
            </a:r>
            <a:r>
              <a:rPr lang="en-US" sz="28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as a </a:t>
            </a:r>
            <a:r>
              <a:rPr lang="en-US" sz="2800" dirty="0">
                <a:ln>
                  <a:solidFill>
                    <a:srgbClr val="FF3399"/>
                  </a:solidFill>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production process </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3426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dirty="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66FF"/>
                  </a:solidFill>
                  <a:prstDash val="solid"/>
                </a:ln>
                <a:solidFill>
                  <a:srgbClr val="FF66FF"/>
                </a:solidFill>
                <a:effectLst>
                  <a:outerShdw blurRad="63500" dir="3600000" algn="tl" rotWithShape="0">
                    <a:srgbClr val="000000">
                      <a:alpha val="70000"/>
                    </a:srgbClr>
                  </a:outerShdw>
                </a:effectLst>
                <a:latin typeface="Arial"/>
                <a:cs typeface="Arial"/>
              </a:rPr>
              <a:t>Facilitate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3813" y="628471"/>
            <a:ext cx="8841341" cy="1200329"/>
          </a:xfrm>
          <a:prstGeom prst="rect">
            <a:avLst/>
          </a:prstGeom>
        </p:spPr>
        <p:txBody>
          <a:bodyPr wrap="square">
            <a:spAutoFit/>
          </a:bodyPr>
          <a:lstStyle/>
          <a:p>
            <a:pPr lvl="0">
              <a:defRPr/>
            </a:pPr>
            <a:r>
              <a:rPr lang="en-US" sz="2400" b="1" dirty="0">
                <a:solidFill>
                  <a:prstClr val="white"/>
                </a:solidFill>
                <a:effectLst>
                  <a:outerShdw blurRad="38100" dist="38100" dir="2700000" algn="tl">
                    <a:srgbClr val="000000">
                      <a:alpha val="43137"/>
                    </a:srgbClr>
                  </a:outerShdw>
                </a:effectLst>
              </a:rPr>
              <a:t>Outcomes are simply the </a:t>
            </a:r>
            <a:r>
              <a:rPr lang="en-US" sz="2400" b="1" dirty="0" smtClean="0">
                <a:solidFill>
                  <a:prstClr val="white"/>
                </a:solidFill>
                <a:effectLst>
                  <a:outerShdw blurRad="38100" dist="38100" dir="2700000" algn="tl">
                    <a:srgbClr val="000000">
                      <a:alpha val="43137"/>
                    </a:srgbClr>
                  </a:outerShdw>
                </a:effectLst>
              </a:rPr>
              <a:t>experiences and improved </a:t>
            </a:r>
            <a:r>
              <a:rPr lang="en-US" sz="2400" b="1" dirty="0">
                <a:solidFill>
                  <a:prstClr val="white"/>
                </a:solidFill>
                <a:effectLst>
                  <a:outerShdw blurRad="38100" dist="38100" dir="2700000" algn="tl">
                    <a:srgbClr val="000000">
                      <a:alpha val="43137"/>
                    </a:srgbClr>
                  </a:outerShdw>
                </a:effectLst>
              </a:rPr>
              <a:t>conditions realized by individuals, communities, economies or the environment </a:t>
            </a:r>
            <a:r>
              <a:rPr lang="en-US" sz="2400" b="1" i="1" u="sng" dirty="0">
                <a:ln>
                  <a:solidFill>
                    <a:srgbClr val="FF3399"/>
                  </a:solidFill>
                </a:ln>
                <a:solidFill>
                  <a:srgbClr val="FF66FF"/>
                </a:solidFill>
                <a:effectLst>
                  <a:outerShdw blurRad="38100" dist="38100" dir="2700000" algn="tl">
                    <a:srgbClr val="000000">
                      <a:alpha val="43137"/>
                    </a:srgbClr>
                  </a:outerShdw>
                </a:effectLst>
              </a:rPr>
              <a:t>facilitated</a:t>
            </a:r>
            <a:r>
              <a:rPr lang="en-US" sz="2400" b="1" i="1" dirty="0">
                <a:solidFill>
                  <a:prstClr val="white"/>
                </a:solidFill>
                <a:effectLst>
                  <a:outerShdw blurRad="38100" dist="38100" dir="2700000" algn="tl">
                    <a:srgbClr val="000000">
                      <a:alpha val="43137"/>
                    </a:srgbClr>
                  </a:outerShdw>
                </a:effectLst>
              </a:rPr>
              <a:t> </a:t>
            </a:r>
            <a:r>
              <a:rPr lang="en-US" sz="2400" b="1" dirty="0">
                <a:solidFill>
                  <a:prstClr val="white"/>
                </a:solidFill>
                <a:effectLst>
                  <a:outerShdw blurRad="38100" dist="38100" dir="2700000" algn="tl">
                    <a:srgbClr val="000000">
                      <a:alpha val="43137"/>
                    </a:srgbClr>
                  </a:outerShdw>
                </a:effectLst>
              </a:rPr>
              <a:t>by </a:t>
            </a:r>
            <a:r>
              <a:rPr lang="en-US" sz="2400" b="1" dirty="0" smtClean="0">
                <a:solidFill>
                  <a:prstClr val="white"/>
                </a:solidFill>
                <a:effectLst>
                  <a:outerShdw blurRad="38100" dist="38100" dir="2700000" algn="tl">
                    <a:srgbClr val="000000">
                      <a:alpha val="43137"/>
                    </a:srgbClr>
                  </a:outerShdw>
                </a:effectLst>
              </a:rPr>
              <a:t>a production process</a:t>
            </a:r>
            <a:r>
              <a:rPr lang="en-US" sz="2400" b="1" dirty="0" smtClean="0">
                <a:ln>
                  <a:solidFill>
                    <a:srgbClr val="FF3399"/>
                  </a:solidFill>
                </a:ln>
              </a:rPr>
              <a:t> </a:t>
            </a:r>
            <a:endParaRPr lang="en-US" sz="2400" b="1" dirty="0">
              <a:ln>
                <a:solidFill>
                  <a:srgbClr val="FF3399"/>
                </a:solidFill>
              </a:ln>
            </a:endParaRPr>
          </a:p>
        </p:txBody>
      </p:sp>
    </p:spTree>
    <p:extLst>
      <p:ext uri="{BB962C8B-B14F-4D97-AF65-F5344CB8AC3E}">
        <p14:creationId xmlns:p14="http://schemas.microsoft.com/office/powerpoint/2010/main" val="4272385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Facilitate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Rectangle 46"/>
          <p:cNvSpPr/>
          <p:nvPr/>
        </p:nvSpPr>
        <p:spPr>
          <a:xfrm>
            <a:off x="228600" y="701013"/>
            <a:ext cx="8686800" cy="1200329"/>
          </a:xfrm>
          <a:prstGeom prst="rect">
            <a:avLst/>
          </a:prstGeom>
        </p:spPr>
        <p:txBody>
          <a:bodyPr wrap="square">
            <a:spAutoFit/>
          </a:bodyPr>
          <a:lstStyle/>
          <a:p>
            <a:pPr lvl="0">
              <a:defRPr/>
            </a:pPr>
            <a:r>
              <a:rPr lang="en-US" sz="24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BLM R&amp;VS this “framework” or “service delivery system” is referred to as Outcomes-focused Management (OFM)</a:t>
            </a:r>
            <a:endParaRPr lang="en-US" sz="2400" b="1" i="1" dirty="0">
              <a:ln>
                <a:solidFill>
                  <a:srgbClr val="FF3399"/>
                </a:solidFill>
              </a:ln>
              <a:solidFill>
                <a:srgbClr val="FF33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2484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7" name="Text Box 18"/>
          <p:cNvSpPr txBox="1">
            <a:spLocks noChangeArrowheads="1"/>
          </p:cNvSpPr>
          <p:nvPr/>
        </p:nvSpPr>
        <p:spPr bwMode="auto">
          <a:xfrm>
            <a:off x="6298323" y="4554504"/>
            <a:ext cx="2489616" cy="646331"/>
          </a:xfrm>
          <a:prstGeom prst="rect">
            <a:avLst/>
          </a:prstGeom>
          <a:noFill/>
          <a:ln w="9525" algn="ctr">
            <a:noFill/>
            <a:miter lim="800000"/>
            <a:headEnd/>
            <a:tailEnd/>
          </a:ln>
          <a:effectLst/>
        </p:spPr>
        <p:txBody>
          <a:bodyPr wrap="square">
            <a:spAutoFit/>
          </a:bodyPr>
          <a:lstStyle/>
          <a:p>
            <a:pPr algn="ctr">
              <a:lnSpc>
                <a:spcPct val="100000"/>
              </a:lnSpc>
              <a:spcBef>
                <a:spcPct val="50000"/>
              </a:spcBef>
              <a:defRPr/>
            </a:pPr>
            <a:r>
              <a:rPr lang="en-US" sz="3600" dirty="0" smtClean="0">
                <a:effectLst>
                  <a:outerShdw blurRad="38100" dist="38100" dir="2700000" algn="tl">
                    <a:srgbClr val="000000"/>
                  </a:outerShdw>
                </a:effectLst>
                <a:ea typeface="Times New Roman" pitchFamily="18" charset="0"/>
                <a:cs typeface="Arial" charset="0"/>
              </a:rPr>
              <a:t>Outcomes!</a:t>
            </a:r>
            <a:endParaRPr lang="en-US" sz="3600" dirty="0">
              <a:effectLst>
                <a:outerShdw blurRad="38100" dist="38100" dir="2700000" algn="tl">
                  <a:srgbClr val="000000"/>
                </a:outerShdw>
              </a:effectLst>
              <a:ea typeface="Times New Roman" pitchFamily="18" charset="0"/>
              <a:cs typeface="Arial" charset="0"/>
            </a:endParaRPr>
          </a:p>
        </p:txBody>
      </p:sp>
      <p:pic>
        <p:nvPicPr>
          <p:cNvPr id="9" name="Picture 48" descr="produce-2004-pic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7923" y="3725312"/>
            <a:ext cx="2948153" cy="2590800"/>
          </a:xfrm>
          <a:prstGeom prst="rect">
            <a:avLst/>
          </a:prstGeom>
          <a:noFill/>
          <a:ln w="25400">
            <a:solidFill>
              <a:srgbClr val="800000"/>
            </a:solidFill>
            <a:miter lim="800000"/>
            <a:headEnd/>
            <a:tailEnd/>
          </a:ln>
          <a:extLst>
            <a:ext uri="{909E8E84-426E-40DD-AFC4-6F175D3DCCD1}">
              <a14:hiddenFill xmlns:a14="http://schemas.microsoft.com/office/drawing/2010/main">
                <a:solidFill>
                  <a:srgbClr val="FFFFFF"/>
                </a:solidFill>
              </a14:hiddenFill>
            </a:ext>
          </a:extLst>
        </p:spPr>
      </p:pic>
      <p:sp>
        <p:nvSpPr>
          <p:cNvPr id="11" name="AutoShape 65"/>
          <p:cNvSpPr>
            <a:spLocks noChangeArrowheads="1"/>
          </p:cNvSpPr>
          <p:nvPr/>
        </p:nvSpPr>
        <p:spPr bwMode="auto">
          <a:xfrm>
            <a:off x="3352800" y="4003125"/>
            <a:ext cx="2286000" cy="2035175"/>
          </a:xfrm>
          <a:custGeom>
            <a:avLst/>
            <a:gdLst>
              <a:gd name="G0" fmla="+- 863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124" y="17514"/>
                </a:moveTo>
                <a:cubicBezTo>
                  <a:pt x="19804" y="15682"/>
                  <a:pt x="20737" y="13286"/>
                  <a:pt x="20737" y="10800"/>
                </a:cubicBezTo>
                <a:cubicBezTo>
                  <a:pt x="20737" y="5311"/>
                  <a:pt x="16288" y="863"/>
                  <a:pt x="10800" y="863"/>
                </a:cubicBezTo>
                <a:cubicBezTo>
                  <a:pt x="8313" y="862"/>
                  <a:pt x="5917" y="1795"/>
                  <a:pt x="4085" y="3475"/>
                </a:cubicBezTo>
                <a:close/>
                <a:moveTo>
                  <a:pt x="3475" y="4085"/>
                </a:moveTo>
                <a:cubicBezTo>
                  <a:pt x="1795" y="5917"/>
                  <a:pt x="863" y="8313"/>
                  <a:pt x="863" y="10799"/>
                </a:cubicBezTo>
                <a:cubicBezTo>
                  <a:pt x="863" y="16288"/>
                  <a:pt x="5311" y="20737"/>
                  <a:pt x="10800" y="20737"/>
                </a:cubicBezTo>
                <a:cubicBezTo>
                  <a:pt x="13286" y="20737"/>
                  <a:pt x="15682" y="19804"/>
                  <a:pt x="17514" y="18124"/>
                </a:cubicBezTo>
                <a:close/>
              </a:path>
            </a:pathLst>
          </a:custGeom>
          <a:solidFill>
            <a:srgbClr val="FF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14" name="Text Box 68"/>
          <p:cNvSpPr txBox="1">
            <a:spLocks noChangeArrowheads="1"/>
          </p:cNvSpPr>
          <p:nvPr/>
        </p:nvSpPr>
        <p:spPr bwMode="auto">
          <a:xfrm>
            <a:off x="2895600" y="4343578"/>
            <a:ext cx="3200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4000" i="1" dirty="0" smtClean="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Do Not</a:t>
            </a:r>
            <a:r>
              <a:rPr lang="en-US" altLang="en-US" sz="4000" i="1" dirty="0" smtClean="0">
                <a:ln>
                  <a:solidFill>
                    <a:schemeClr val="bg1"/>
                  </a:solidFill>
                </a:ln>
                <a:solidFill>
                  <a:srgbClr val="80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 </a:t>
            </a:r>
            <a:r>
              <a:rPr lang="en-US" altLang="en-US" sz="4000" i="1" dirty="0" smtClean="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Produce</a:t>
            </a:r>
            <a:endParaRPr lang="en-US" altLang="en-US" sz="4000" i="1" dirty="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endParaRPr>
          </a:p>
        </p:txBody>
      </p:sp>
      <p:sp>
        <p:nvSpPr>
          <p:cNvPr id="15" name="Text Box 69"/>
          <p:cNvSpPr txBox="1">
            <a:spLocks noChangeArrowheads="1"/>
          </p:cNvSpPr>
          <p:nvPr/>
        </p:nvSpPr>
        <p:spPr bwMode="auto">
          <a:xfrm>
            <a:off x="520261" y="4530830"/>
            <a:ext cx="2438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3600" b="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Managers</a:t>
            </a:r>
          </a:p>
        </p:txBody>
      </p:sp>
      <p:sp>
        <p:nvSpPr>
          <p:cNvPr id="16" name="Text Box 70"/>
          <p:cNvSpPr txBox="1">
            <a:spLocks noChangeArrowheads="1"/>
          </p:cNvSpPr>
          <p:nvPr/>
        </p:nvSpPr>
        <p:spPr bwMode="auto">
          <a:xfrm>
            <a:off x="266700" y="762000"/>
            <a:ext cx="8763000" cy="2646878"/>
          </a:xfrm>
          <a:prstGeom prst="rect">
            <a:avLst/>
          </a:prstGeom>
          <a:noFill/>
          <a:ln w="9525" algn="ctr">
            <a:noFill/>
            <a:miter lim="800000"/>
            <a:headEnd/>
            <a:tailEnd/>
          </a:ln>
          <a:effectLst>
            <a:outerShdw blurRad="50800" dist="38100" dir="2700000" algn="tl" rotWithShape="0">
              <a:prstClr val="black">
                <a:alpha val="40000"/>
              </a:prstClr>
            </a:outerShdw>
          </a:effectLst>
        </p:spPr>
        <p:txBody>
          <a:bodyPr>
            <a:spAutoFit/>
          </a:bodyPr>
          <a:lstStyle/>
          <a:p>
            <a:pPr>
              <a:lnSpc>
                <a:spcPct val="100000"/>
              </a:lnSpc>
              <a:spcBef>
                <a:spcPct val="50000"/>
              </a:spcBef>
              <a:defRPr/>
            </a:pPr>
            <a:r>
              <a:rPr lang="en-US" sz="4000" b="1" dirty="0" smtClean="0">
                <a:solidFill>
                  <a:srgbClr val="FF66FF"/>
                </a:solidFill>
                <a:effectLst>
                  <a:glow rad="228600">
                    <a:schemeClr val="accent6">
                      <a:satMod val="175000"/>
                      <a:alpha val="40000"/>
                    </a:schemeClr>
                  </a:glow>
                  <a:outerShdw blurRad="38100" dist="38100" dir="2700000" algn="tl">
                    <a:srgbClr val="000000">
                      <a:alpha val="43137"/>
                    </a:srgbClr>
                  </a:outerShdw>
                </a:effectLst>
                <a:ea typeface="Times New Roman" pitchFamily="18" charset="0"/>
                <a:cs typeface="Arial" charset="0"/>
              </a:rPr>
              <a:t>IMPORTANT!</a:t>
            </a:r>
          </a:p>
          <a:p>
            <a:pPr>
              <a:lnSpc>
                <a:spcPct val="150000"/>
              </a:lnSpc>
              <a:spcBef>
                <a:spcPct val="50000"/>
              </a:spcBef>
              <a:spcAft>
                <a:spcPts val="600"/>
              </a:spcAft>
              <a:defRPr/>
            </a:pPr>
            <a:r>
              <a:rPr lang="en-US" sz="2400" b="1" dirty="0" smtClean="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Customers </a:t>
            </a:r>
            <a:r>
              <a:rPr lang="en-US" sz="2400" b="1" dirty="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use </a:t>
            </a:r>
            <a:r>
              <a:rPr lang="en-US" sz="2400" b="1" dirty="0" smtClean="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recreation activity opportunities produced by BLM (and partners) to </a:t>
            </a:r>
            <a:r>
              <a:rPr lang="en-US" sz="2400" b="1" dirty="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realize </a:t>
            </a:r>
            <a:r>
              <a:rPr lang="en-US" sz="2400" b="1" dirty="0" smtClean="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experiences </a:t>
            </a:r>
            <a:r>
              <a:rPr lang="en-US" sz="2400" b="1" dirty="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&amp; </a:t>
            </a:r>
            <a:r>
              <a:rPr lang="en-US" sz="2400" b="1" dirty="0" smtClean="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benefits </a:t>
            </a:r>
            <a:r>
              <a:rPr lang="en-US" sz="2400" b="1" dirty="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for </a:t>
            </a:r>
            <a:r>
              <a:rPr lang="en-US" sz="2400" b="1" dirty="0" smtClean="0">
                <a:ln>
                  <a:solidFill>
                    <a:schemeClr val="bg1"/>
                  </a:solidFill>
                </a:ln>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themselves……....</a:t>
            </a:r>
            <a:r>
              <a:rPr lang="en-US" sz="2800" b="1" i="1" dirty="0" smtClean="0">
                <a:ln>
                  <a:solidFill>
                    <a:schemeClr val="bg1"/>
                  </a:solidFill>
                </a:ln>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rPr>
              <a:t>managers</a:t>
            </a:r>
            <a:r>
              <a:rPr lang="en-US" sz="2800" i="1" dirty="0" smtClean="0">
                <a:ln>
                  <a:solidFill>
                    <a:schemeClr val="bg1"/>
                  </a:solidFill>
                </a:ln>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rPr>
              <a:t> </a:t>
            </a:r>
            <a:r>
              <a:rPr lang="en-US" sz="2800" i="1" u="sng" dirty="0" smtClean="0">
                <a:ln>
                  <a:solidFill>
                    <a:srgbClr val="FF3399"/>
                  </a:solidFill>
                </a:ln>
                <a:solidFill>
                  <a:srgbClr val="FF66FF"/>
                </a:solidFill>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rPr>
              <a:t>facilitate</a:t>
            </a:r>
            <a:r>
              <a:rPr lang="en-US" sz="2800" i="1" dirty="0" smtClean="0">
                <a:ln>
                  <a:solidFill>
                    <a:srgbClr val="FF3399"/>
                  </a:solidFill>
                </a:ln>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rPr>
              <a:t> </a:t>
            </a:r>
            <a:r>
              <a:rPr lang="en-US" sz="2800" b="1" i="1" dirty="0" smtClean="0">
                <a:ln>
                  <a:solidFill>
                    <a:schemeClr val="bg1"/>
                  </a:solidFill>
                </a:ln>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rPr>
              <a:t>outcome attainment</a:t>
            </a:r>
            <a:endParaRPr lang="en-US" sz="2800" b="1" dirty="0">
              <a:ln>
                <a:solidFill>
                  <a:schemeClr val="bg1"/>
                </a:solidFill>
              </a:ln>
              <a:effectLst>
                <a:outerShdw blurRad="38100" dist="38100" dir="2700000" algn="tl">
                  <a:srgbClr val="000000">
                    <a:alpha val="43137"/>
                  </a:srgbClr>
                </a:outerShdw>
              </a:effectLst>
              <a:latin typeface="Arial Narrow" panose="020B0606020202030204" pitchFamily="34" charset="0"/>
              <a:ea typeface="Times New Roman" pitchFamily="18" charset="0"/>
              <a:cs typeface="Arial" panose="020B0604020202020204" pitchFamily="34" charset="0"/>
            </a:endParaRPr>
          </a:p>
        </p:txBody>
      </p:sp>
    </p:spTree>
    <p:extLst>
      <p:ext uri="{BB962C8B-B14F-4D97-AF65-F5344CB8AC3E}">
        <p14:creationId xmlns:p14="http://schemas.microsoft.com/office/powerpoint/2010/main" val="13247276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42901" y="650675"/>
            <a:ext cx="8739085" cy="2810000"/>
          </a:xfrm>
          <a:prstGeom prst="rect">
            <a:avLst/>
          </a:prstGeom>
          <a:effectLst>
            <a:outerShdw blurRad="50800" dist="38100" dir="2700000" algn="tl" rotWithShape="0">
              <a:prstClr val="black">
                <a:alpha val="40000"/>
              </a:prstClr>
            </a:outerShdw>
          </a:effectLst>
        </p:spPr>
        <p:txBody>
          <a:bodyPr wrap="square">
            <a:spAutoFit/>
          </a:bodyPr>
          <a:lstStyle/>
          <a:p>
            <a:pPr>
              <a:lnSpc>
                <a:spcPct val="130000"/>
              </a:lnSpc>
              <a:spcAft>
                <a:spcPts val="600"/>
              </a:spcAft>
            </a:pPr>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TAKE-AWAY  #1 – Focus on the ENDS  </a:t>
            </a:r>
            <a:r>
              <a:rPr lang="en-US" sz="28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a:lnSpc>
                <a:spcPct val="130000"/>
              </a:lnSpc>
            </a:pPr>
            <a:r>
              <a:rPr lang="en-US" sz="26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Focusing </a:t>
            </a:r>
            <a:r>
              <a:rPr lang="en-US" sz="26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on outcomes </a:t>
            </a:r>
            <a:r>
              <a:rPr lang="en-US" sz="26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clarifies the </a:t>
            </a:r>
            <a:r>
              <a:rPr lang="en-US" sz="26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results </a:t>
            </a:r>
            <a:r>
              <a:rPr lang="en-US" sz="26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that </a:t>
            </a:r>
            <a:r>
              <a:rPr lang="en-US" sz="26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programs are </a:t>
            </a:r>
            <a:r>
              <a:rPr lang="en-US" sz="26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designed to achieve, providing clearer direction </a:t>
            </a:r>
            <a:r>
              <a:rPr lang="en-US" sz="26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justification for R&amp;VS </a:t>
            </a:r>
            <a:r>
              <a:rPr lang="en-US" sz="26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programs.</a:t>
            </a:r>
          </a:p>
        </p:txBody>
      </p:sp>
    </p:spTree>
    <p:extLst>
      <p:ext uri="{BB962C8B-B14F-4D97-AF65-F5344CB8AC3E}">
        <p14:creationId xmlns:p14="http://schemas.microsoft.com/office/powerpoint/2010/main" val="26954842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5106" y="666151"/>
            <a:ext cx="8633787" cy="2683812"/>
          </a:xfrm>
          <a:prstGeom prst="rect">
            <a:avLst/>
          </a:prstGeom>
        </p:spPr>
        <p:txBody>
          <a:bodyPr wrap="square">
            <a:spAutoFit/>
          </a:bodyPr>
          <a:lstStyle/>
          <a:p>
            <a:pPr>
              <a:lnSpc>
                <a:spcPct val="120000"/>
              </a:lnSpc>
              <a:spcAft>
                <a:spcPts val="600"/>
              </a:spcAft>
            </a:pPr>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TAKE-AWAY  #2  -  Understanding of All the Parts</a:t>
            </a:r>
          </a:p>
          <a:p>
            <a:pPr>
              <a:lnSpc>
                <a:spcPct val="120000"/>
              </a:lnSpc>
              <a:spcAft>
                <a:spcPts val="600"/>
              </a:spcAft>
            </a:pPr>
            <a:endParaRPr lang="en-US" sz="800" b="1" dirty="0" smtClean="0">
              <a:solidFill>
                <a:srgbClr val="FF3399"/>
              </a:solidFill>
              <a:effectLst>
                <a:outerShdw blurRad="38100" dist="38100" dir="2700000" algn="tl">
                  <a:srgbClr val="000000">
                    <a:alpha val="43137"/>
                  </a:srgbClr>
                </a:outerShdw>
              </a:effectLst>
            </a:endParaRPr>
          </a:p>
          <a:p>
            <a:pPr>
              <a:lnSpc>
                <a:spcPct val="120000"/>
              </a:lnSpc>
            </a:pP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Managing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R&amp;VS through the application of OFM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i="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or any </a:t>
            </a:r>
            <a:r>
              <a:rPr lang="en-US" sz="2400" b="1" i="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service delivery system</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requires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 understanding of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all components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that go into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producing recreation opportunities and facilitating outcomes </a:t>
            </a:r>
          </a:p>
        </p:txBody>
      </p:sp>
    </p:spTree>
    <p:extLst>
      <p:ext uri="{BB962C8B-B14F-4D97-AF65-F5344CB8AC3E}">
        <p14:creationId xmlns:p14="http://schemas.microsoft.com/office/powerpoint/2010/main" val="36277369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00110"/>
            <a:ext cx="9144001" cy="6457890"/>
          </a:xfrm>
          <a:prstGeom prst="rect">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2" descr="horse-car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solidFill>
              <a:schemeClr val="bg1"/>
            </a:solidFill>
          </a:ln>
          <a:effectLst>
            <a:outerShdw dist="1796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pic>
        <p:nvPicPr>
          <p:cNvPr id="21" name="Picture 8" descr="blm_logo2"/>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53200" y="2590800"/>
            <a:ext cx="457200" cy="398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05000" y="3200400"/>
            <a:ext cx="184731" cy="369332"/>
          </a:xfrm>
          <a:prstGeom prst="rect">
            <a:avLst/>
          </a:prstGeom>
          <a:noFill/>
        </p:spPr>
        <p:txBody>
          <a:bodyPr wrap="none" rtlCol="0">
            <a:spAutoFit/>
          </a:bodyPr>
          <a:lstStyle/>
          <a:p>
            <a:endParaRPr lang="en-US" dirty="0"/>
          </a:p>
        </p:txBody>
      </p:sp>
      <p:grpSp>
        <p:nvGrpSpPr>
          <p:cNvPr id="15" name="Group 14"/>
          <p:cNvGrpSpPr/>
          <p:nvPr/>
        </p:nvGrpSpPr>
        <p:grpSpPr>
          <a:xfrm>
            <a:off x="0" y="76200"/>
            <a:ext cx="7615629" cy="5850937"/>
            <a:chOff x="0" y="76200"/>
            <a:chExt cx="7615629" cy="5850937"/>
          </a:xfrm>
        </p:grpSpPr>
        <p:sp>
          <p:nvSpPr>
            <p:cNvPr id="10" name="AutoShape 3"/>
            <p:cNvSpPr>
              <a:spLocks noChangeArrowheads="1"/>
            </p:cNvSpPr>
            <p:nvPr/>
          </p:nvSpPr>
          <p:spPr bwMode="auto">
            <a:xfrm>
              <a:off x="0" y="76200"/>
              <a:ext cx="6553200" cy="1905000"/>
            </a:xfrm>
            <a:prstGeom prst="cloudCallout">
              <a:avLst>
                <a:gd name="adj1" fmla="val 5310"/>
                <a:gd name="adj2" fmla="val 74583"/>
              </a:avLst>
            </a:prstGeom>
            <a:solidFill>
              <a:schemeClr val="tx1"/>
            </a:solidFill>
            <a:ln w="9525">
              <a:solidFill>
                <a:schemeClr val="bg1"/>
              </a:solidFill>
              <a:round/>
              <a:headEnd/>
              <a:tailEnd/>
            </a:ln>
            <a:effectLst/>
          </p:spPr>
          <p:txBody>
            <a:bodyPr/>
            <a:lstStyle/>
            <a:p>
              <a:pPr algn="ctr">
                <a:lnSpc>
                  <a:spcPct val="100000"/>
                </a:lnSpc>
              </a:pPr>
              <a:endParaRPr lang="en-US" altLang="en-US" sz="2400" b="0">
                <a:solidFill>
                  <a:schemeClr val="tx1"/>
                </a:solidFill>
                <a:effectLst/>
                <a:latin typeface="Arial" charset="0"/>
              </a:endParaRPr>
            </a:p>
          </p:txBody>
        </p:sp>
        <p:grpSp>
          <p:nvGrpSpPr>
            <p:cNvPr id="14" name="Group 13"/>
            <p:cNvGrpSpPr/>
            <p:nvPr/>
          </p:nvGrpSpPr>
          <p:grpSpPr>
            <a:xfrm>
              <a:off x="381000" y="457200"/>
              <a:ext cx="7234629" cy="5469937"/>
              <a:chOff x="381000" y="457200"/>
              <a:chExt cx="7234629" cy="5469937"/>
            </a:xfrm>
          </p:grpSpPr>
          <p:sp>
            <p:nvSpPr>
              <p:cNvPr id="11" name="WordArt 6"/>
              <p:cNvSpPr>
                <a:spLocks noChangeArrowheads="1" noChangeShapeType="1" noTextEdit="1"/>
              </p:cNvSpPr>
              <p:nvPr/>
            </p:nvSpPr>
            <p:spPr bwMode="auto">
              <a:xfrm>
                <a:off x="1212122" y="3780872"/>
                <a:ext cx="1066800" cy="623889"/>
              </a:xfrm>
              <a:prstGeom prst="rect">
                <a:avLst/>
              </a:prstGeom>
            </p:spPr>
            <p:txBody>
              <a:bodyPr wrap="none" fromWordArt="1">
                <a:prstTxWarp prst="textPlain">
                  <a:avLst>
                    <a:gd name="adj" fmla="val 50000"/>
                  </a:avLst>
                </a:prstTxWarp>
              </a:bodyPr>
              <a:lstStyle/>
              <a:p>
                <a:pPr algn="ctr">
                  <a:lnSpc>
                    <a:spcPct val="100000"/>
                  </a:lnSpc>
                </a:pPr>
                <a:r>
                  <a:rPr lang="en-US" sz="1200" kern="10" dirty="0">
                    <a:ln w="3175">
                      <a:solidFill>
                        <a:srgbClr val="000000"/>
                      </a:solidFill>
                      <a:round/>
                      <a:headEnd/>
                      <a:tailEnd/>
                    </a:ln>
                    <a:solidFill>
                      <a:srgbClr val="EB7C29"/>
                    </a:solidFill>
                    <a:effectLst>
                      <a:outerShdw dist="17961" dir="2700000" algn="ctr" rotWithShape="0">
                        <a:srgbClr val="9999FF"/>
                      </a:outerShdw>
                    </a:effectLst>
                    <a:latin typeface="Arial Black"/>
                  </a:rPr>
                  <a:t>Recreation</a:t>
                </a:r>
              </a:p>
              <a:p>
                <a:pPr algn="ctr">
                  <a:lnSpc>
                    <a:spcPct val="100000"/>
                  </a:lnSpc>
                </a:pPr>
                <a:r>
                  <a:rPr lang="en-US" sz="1200" kern="10" dirty="0">
                    <a:ln w="3175">
                      <a:solidFill>
                        <a:srgbClr val="000000"/>
                      </a:solidFill>
                      <a:round/>
                      <a:headEnd/>
                      <a:tailEnd/>
                    </a:ln>
                    <a:solidFill>
                      <a:srgbClr val="EB7C29"/>
                    </a:solidFill>
                    <a:effectLst>
                      <a:outerShdw dist="17961" dir="2700000" algn="ctr" rotWithShape="0">
                        <a:srgbClr val="9999FF"/>
                      </a:outerShdw>
                    </a:effectLst>
                    <a:latin typeface="Arial Black"/>
                  </a:rPr>
                  <a:t>Opportunities</a:t>
                </a:r>
              </a:p>
            </p:txBody>
          </p:sp>
          <p:sp>
            <p:nvSpPr>
              <p:cNvPr id="13" name="Text Box 9"/>
              <p:cNvSpPr txBox="1">
                <a:spLocks noChangeArrowheads="1"/>
              </p:cNvSpPr>
              <p:nvPr/>
            </p:nvSpPr>
            <p:spPr bwMode="auto">
              <a:xfrm>
                <a:off x="381000" y="457200"/>
                <a:ext cx="57912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00000"/>
                  </a:lnSpc>
                </a:pPr>
                <a:r>
                  <a:rPr lang="en-US" altLang="en-US" b="1" dirty="0" smtClean="0">
                    <a:solidFill>
                      <a:schemeClr val="bg1"/>
                    </a:solidFill>
                    <a:effectLst>
                      <a:outerShdw blurRad="38100" dist="38100" dir="2700000" algn="tl">
                        <a:srgbClr val="000000">
                          <a:alpha val="43137"/>
                        </a:srgbClr>
                      </a:outerShdw>
                    </a:effectLst>
                    <a:latin typeface="Maiandra GD" pitchFamily="34" charset="0"/>
                  </a:rPr>
                  <a:t>You humans spend </a:t>
                </a:r>
                <a:r>
                  <a:rPr lang="en-US" altLang="en-US" b="1" dirty="0">
                    <a:solidFill>
                      <a:schemeClr val="bg1"/>
                    </a:solidFill>
                    <a:effectLst>
                      <a:outerShdw blurRad="38100" dist="38100" dir="2700000" algn="tl">
                        <a:srgbClr val="000000">
                          <a:alpha val="43137"/>
                        </a:srgbClr>
                      </a:outerShdw>
                    </a:effectLst>
                    <a:latin typeface="Maiandra GD" pitchFamily="34" charset="0"/>
                  </a:rPr>
                  <a:t>most of </a:t>
                </a:r>
                <a:r>
                  <a:rPr lang="en-US" altLang="en-US" b="1" dirty="0" smtClean="0">
                    <a:solidFill>
                      <a:schemeClr val="bg1"/>
                    </a:solidFill>
                    <a:effectLst>
                      <a:outerShdw blurRad="38100" dist="38100" dir="2700000" algn="tl">
                        <a:srgbClr val="000000">
                          <a:alpha val="43137"/>
                        </a:srgbClr>
                      </a:outerShdw>
                    </a:effectLst>
                    <a:latin typeface="Maiandra GD" pitchFamily="34" charset="0"/>
                  </a:rPr>
                  <a:t>your </a:t>
                </a:r>
                <a:r>
                  <a:rPr lang="en-US" altLang="en-US" b="1" dirty="0">
                    <a:solidFill>
                      <a:schemeClr val="bg1"/>
                    </a:solidFill>
                    <a:effectLst>
                      <a:outerShdw blurRad="38100" dist="38100" dir="2700000" algn="tl">
                        <a:srgbClr val="000000">
                          <a:alpha val="43137"/>
                        </a:srgbClr>
                      </a:outerShdw>
                    </a:effectLst>
                    <a:latin typeface="Maiandra GD" pitchFamily="34" charset="0"/>
                  </a:rPr>
                  <a:t>time </a:t>
                </a:r>
                <a:r>
                  <a:rPr lang="en-US" altLang="en-US" b="1" dirty="0" smtClean="0">
                    <a:solidFill>
                      <a:schemeClr val="bg1"/>
                    </a:solidFill>
                    <a:effectLst>
                      <a:outerShdw blurRad="38100" dist="38100" dir="2700000" algn="tl">
                        <a:srgbClr val="000000">
                          <a:alpha val="43137"/>
                        </a:srgbClr>
                      </a:outerShdw>
                    </a:effectLst>
                    <a:latin typeface="Maiandra GD" pitchFamily="34" charset="0"/>
                  </a:rPr>
                  <a:t>“managing” </a:t>
                </a:r>
                <a:endParaRPr lang="en-US" altLang="en-US" b="1" dirty="0">
                  <a:solidFill>
                    <a:schemeClr val="bg1"/>
                  </a:solidFill>
                  <a:effectLst>
                    <a:outerShdw blurRad="38100" dist="38100" dir="2700000" algn="tl">
                      <a:srgbClr val="000000">
                        <a:alpha val="43137"/>
                      </a:srgbClr>
                    </a:outerShdw>
                  </a:effectLst>
                  <a:latin typeface="Maiandra GD" pitchFamily="34" charset="0"/>
                </a:endParaRPr>
              </a:p>
              <a:p>
                <a:pPr algn="ctr">
                  <a:lnSpc>
                    <a:spcPct val="100000"/>
                  </a:lnSpc>
                </a:pPr>
                <a:r>
                  <a:rPr lang="en-US" altLang="en-US" b="1" dirty="0" smtClean="0">
                    <a:solidFill>
                      <a:schemeClr val="bg1"/>
                    </a:solidFill>
                    <a:effectLst>
                      <a:outerShdw blurRad="38100" dist="38100" dir="2700000" algn="tl">
                        <a:srgbClr val="000000">
                          <a:alpha val="43137"/>
                        </a:srgbClr>
                      </a:outerShdw>
                    </a:effectLst>
                    <a:latin typeface="Maiandra GD" pitchFamily="34" charset="0"/>
                  </a:rPr>
                  <a:t>then you let </a:t>
                </a:r>
                <a:r>
                  <a:rPr lang="en-US" altLang="en-US" b="1" dirty="0">
                    <a:solidFill>
                      <a:srgbClr val="0000FF"/>
                    </a:solidFill>
                    <a:effectLst>
                      <a:outerShdw blurRad="38100" dist="38100" dir="2700000" algn="tl">
                        <a:srgbClr val="000000">
                          <a:alpha val="43137"/>
                        </a:srgbClr>
                      </a:outerShdw>
                    </a:effectLst>
                    <a:latin typeface="Maiandra GD" pitchFamily="34" charset="0"/>
                  </a:rPr>
                  <a:t>management </a:t>
                </a:r>
                <a:r>
                  <a:rPr lang="en-US" altLang="en-US" b="1" dirty="0" smtClean="0">
                    <a:solidFill>
                      <a:srgbClr val="0000FF"/>
                    </a:solidFill>
                    <a:effectLst>
                      <a:outerShdw blurRad="38100" dist="38100" dir="2700000" algn="tl">
                        <a:srgbClr val="000000">
                          <a:alpha val="43137"/>
                        </a:srgbClr>
                      </a:outerShdw>
                    </a:effectLst>
                    <a:latin typeface="Maiandra GD" pitchFamily="34" charset="0"/>
                  </a:rPr>
                  <a:t>and implementation actions</a:t>
                </a:r>
                <a:r>
                  <a:rPr lang="en-US" altLang="en-US" b="1" dirty="0" smtClean="0">
                    <a:solidFill>
                      <a:schemeClr val="tx1"/>
                    </a:solidFill>
                    <a:effectLst>
                      <a:outerShdw blurRad="38100" dist="38100" dir="2700000" algn="tl">
                        <a:srgbClr val="000000">
                          <a:alpha val="43137"/>
                        </a:srgbClr>
                      </a:outerShdw>
                    </a:effectLst>
                    <a:latin typeface="Maiandra GD" pitchFamily="34" charset="0"/>
                  </a:rPr>
                  <a:t> </a:t>
                </a:r>
                <a:r>
                  <a:rPr lang="en-US" altLang="en-US" b="1" dirty="0">
                    <a:solidFill>
                      <a:schemeClr val="bg1"/>
                    </a:solidFill>
                    <a:effectLst>
                      <a:outerShdw blurRad="38100" dist="38100" dir="2700000" algn="tl">
                        <a:srgbClr val="000000">
                          <a:alpha val="43137"/>
                        </a:srgbClr>
                      </a:outerShdw>
                    </a:effectLst>
                    <a:latin typeface="Maiandra GD" pitchFamily="34" charset="0"/>
                  </a:rPr>
                  <a:t>lead the </a:t>
                </a:r>
                <a:r>
                  <a:rPr lang="en-US" altLang="en-US" b="1" dirty="0" smtClean="0">
                    <a:solidFill>
                      <a:schemeClr val="bg1"/>
                    </a:solidFill>
                    <a:effectLst>
                      <a:outerShdw blurRad="38100" dist="38100" dir="2700000" algn="tl">
                        <a:srgbClr val="000000">
                          <a:alpha val="43137"/>
                        </a:srgbClr>
                      </a:outerShdw>
                    </a:effectLst>
                    <a:latin typeface="Maiandra GD" pitchFamily="34" charset="0"/>
                  </a:rPr>
                  <a:t>way during “planning” processes.</a:t>
                </a:r>
                <a:endParaRPr lang="en-US" altLang="en-US" b="1" dirty="0">
                  <a:solidFill>
                    <a:schemeClr val="bg1"/>
                  </a:solidFill>
                  <a:effectLst>
                    <a:outerShdw blurRad="38100" dist="38100" dir="2700000" algn="tl">
                      <a:srgbClr val="000000">
                        <a:alpha val="43137"/>
                      </a:srgbClr>
                    </a:outerShdw>
                  </a:effectLst>
                  <a:latin typeface="Maiandra GD" pitchFamily="34" charset="0"/>
                </a:endParaRPr>
              </a:p>
            </p:txBody>
          </p:sp>
          <p:sp>
            <p:nvSpPr>
              <p:cNvPr id="22" name="WordArt 7"/>
              <p:cNvSpPr>
                <a:spLocks noChangeArrowheads="1" noChangeShapeType="1" noTextEdit="1"/>
              </p:cNvSpPr>
              <p:nvPr/>
            </p:nvSpPr>
            <p:spPr bwMode="auto">
              <a:xfrm>
                <a:off x="1361711" y="3443546"/>
                <a:ext cx="990600" cy="214709"/>
              </a:xfrm>
              <a:prstGeom prst="rect">
                <a:avLst/>
              </a:prstGeom>
            </p:spPr>
            <p:txBody>
              <a:bodyPr wrap="none" fromWordArt="1">
                <a:prstTxWarp prst="textPlain">
                  <a:avLst>
                    <a:gd name="adj" fmla="val 50000"/>
                  </a:avLst>
                </a:prstTxWarp>
              </a:bodyPr>
              <a:lstStyle/>
              <a:p>
                <a:pPr algn="ctr"/>
                <a:r>
                  <a:rPr lang="en-US" sz="2400" kern="10" dirty="0" smtClean="0">
                    <a:ln w="12700">
                      <a:solidFill>
                        <a:srgbClr val="993300"/>
                      </a:solidFill>
                      <a:round/>
                      <a:headEnd/>
                      <a:tailEnd/>
                    </a:ln>
                    <a:solidFill>
                      <a:srgbClr val="F2EC00"/>
                    </a:solidFill>
                    <a:effectLst>
                      <a:outerShdw dist="28398" dir="1593903" algn="ctr" rotWithShape="0">
                        <a:schemeClr val="bg2"/>
                      </a:outerShdw>
                    </a:effectLst>
                    <a:latin typeface="Arial Black"/>
                  </a:rPr>
                  <a:t>Outcomes</a:t>
                </a:r>
                <a:endParaRPr lang="en-US" sz="2400" kern="10" dirty="0">
                  <a:ln w="12700">
                    <a:solidFill>
                      <a:srgbClr val="993300"/>
                    </a:solidFill>
                    <a:round/>
                    <a:headEnd/>
                    <a:tailEnd/>
                  </a:ln>
                  <a:solidFill>
                    <a:srgbClr val="F2EC00"/>
                  </a:solidFill>
                  <a:effectLst>
                    <a:outerShdw dist="28398" dir="1593903" algn="ctr" rotWithShape="0">
                      <a:schemeClr val="bg2"/>
                    </a:outerShdw>
                  </a:effectLst>
                  <a:latin typeface="Arial Black"/>
                </a:endParaRPr>
              </a:p>
            </p:txBody>
          </p:sp>
          <p:sp>
            <p:nvSpPr>
              <p:cNvPr id="23" name="WordArt 4"/>
              <p:cNvSpPr>
                <a:spLocks noChangeArrowheads="1" noChangeShapeType="1" noTextEdit="1"/>
              </p:cNvSpPr>
              <p:nvPr/>
            </p:nvSpPr>
            <p:spPr bwMode="auto">
              <a:xfrm rot="202826">
                <a:off x="3409950" y="4057650"/>
                <a:ext cx="1771650" cy="209550"/>
              </a:xfrm>
              <a:prstGeom prst="rect">
                <a:avLst/>
              </a:prstGeom>
            </p:spPr>
            <p:txBody>
              <a:bodyPr wrap="none" fromWordArt="1">
                <a:prstTxWarp prst="textPlain">
                  <a:avLst>
                    <a:gd name="adj" fmla="val 50000"/>
                  </a:avLst>
                </a:prstTxWarp>
              </a:bodyPr>
              <a:lstStyle/>
              <a:p>
                <a:pPr algn="ctr"/>
                <a:r>
                  <a:rPr lang="en-US" sz="2000" kern="10" dirty="0" smtClean="0">
                    <a:ln w="12700">
                      <a:solidFill>
                        <a:srgbClr val="003300"/>
                      </a:solidFill>
                      <a:round/>
                      <a:headEnd/>
                      <a:tailEnd/>
                    </a:ln>
                    <a:solidFill>
                      <a:srgbClr val="00FF00"/>
                    </a:solidFill>
                    <a:effectLst>
                      <a:outerShdw dist="28398" dir="1593903" algn="ctr" rotWithShape="0">
                        <a:schemeClr val="bg2"/>
                      </a:outerShdw>
                    </a:effectLst>
                    <a:latin typeface="Arial Black"/>
                  </a:rPr>
                  <a:t>Recreation Settings</a:t>
                </a:r>
                <a:endParaRPr lang="en-US" sz="2000" kern="10" dirty="0">
                  <a:ln w="12700">
                    <a:solidFill>
                      <a:srgbClr val="003300"/>
                    </a:solidFill>
                    <a:round/>
                    <a:headEnd/>
                    <a:tailEnd/>
                  </a:ln>
                  <a:solidFill>
                    <a:srgbClr val="00FF00"/>
                  </a:solidFill>
                  <a:effectLst>
                    <a:outerShdw dist="28398" dir="1593903" algn="ctr" rotWithShape="0">
                      <a:schemeClr val="bg2"/>
                    </a:outerShdw>
                  </a:effectLst>
                  <a:latin typeface="Arial Black"/>
                </a:endParaRPr>
              </a:p>
            </p:txBody>
          </p:sp>
          <p:sp>
            <p:nvSpPr>
              <p:cNvPr id="24" name="WordArt 5"/>
              <p:cNvSpPr>
                <a:spLocks noChangeArrowheads="1" noChangeShapeType="1" noTextEdit="1"/>
              </p:cNvSpPr>
              <p:nvPr/>
            </p:nvSpPr>
            <p:spPr bwMode="auto">
              <a:xfrm rot="340653">
                <a:off x="5753666" y="3951360"/>
                <a:ext cx="1446666" cy="282912"/>
              </a:xfrm>
              <a:prstGeom prst="rect">
                <a:avLst/>
              </a:prstGeom>
            </p:spPr>
            <p:txBody>
              <a:bodyPr wrap="none" fromWordArt="1">
                <a:prstTxWarp prst="textPlain">
                  <a:avLst>
                    <a:gd name="adj" fmla="val 50000"/>
                  </a:avLst>
                </a:prstTxWarp>
              </a:bodyPr>
              <a:lstStyle/>
              <a:p>
                <a:pPr algn="ctr"/>
                <a:r>
                  <a:rPr lang="en-US" sz="1800" kern="10" dirty="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Management Actions</a:t>
                </a:r>
              </a:p>
            </p:txBody>
          </p:sp>
          <p:sp>
            <p:nvSpPr>
              <p:cNvPr id="25" name="WordArt 5"/>
              <p:cNvSpPr>
                <a:spLocks noChangeArrowheads="1" noChangeShapeType="1" noTextEdit="1"/>
              </p:cNvSpPr>
              <p:nvPr/>
            </p:nvSpPr>
            <p:spPr bwMode="auto">
              <a:xfrm rot="20707148">
                <a:off x="5441021" y="4378157"/>
                <a:ext cx="943565" cy="561061"/>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Allowable</a:t>
                </a:r>
              </a:p>
              <a:p>
                <a:pPr algn="ctr"/>
                <a:r>
                  <a:rPr lang="en-US" sz="1800" kern="10" dirty="0" smtClean="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Uses</a:t>
                </a:r>
                <a:endParaRPr lang="en-US" sz="1800" kern="10" dirty="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endParaRPr>
              </a:p>
            </p:txBody>
          </p:sp>
          <p:sp>
            <p:nvSpPr>
              <p:cNvPr id="26" name="WordArt 5"/>
              <p:cNvSpPr>
                <a:spLocks noChangeArrowheads="1" noChangeShapeType="1" noTextEdit="1"/>
              </p:cNvSpPr>
              <p:nvPr/>
            </p:nvSpPr>
            <p:spPr bwMode="auto">
              <a:xfrm rot="1117175">
                <a:off x="6537545" y="4423962"/>
                <a:ext cx="1078084" cy="555992"/>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Implementation </a:t>
                </a:r>
              </a:p>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Actions</a:t>
                </a:r>
                <a:endParaRPr lang="en-US" sz="1800" kern="10" dirty="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endParaRPr>
              </a:p>
            </p:txBody>
          </p:sp>
          <p:sp>
            <p:nvSpPr>
              <p:cNvPr id="27" name="WordArt 5"/>
              <p:cNvSpPr>
                <a:spLocks noChangeArrowheads="1" noChangeShapeType="1" noTextEdit="1"/>
              </p:cNvSpPr>
              <p:nvPr/>
            </p:nvSpPr>
            <p:spPr bwMode="auto">
              <a:xfrm rot="19233966">
                <a:off x="6014159" y="5371145"/>
                <a:ext cx="1078084" cy="555992"/>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Travel </a:t>
                </a:r>
              </a:p>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Management</a:t>
                </a:r>
              </a:p>
            </p:txBody>
          </p:sp>
        </p:grpSp>
      </p:grpSp>
    </p:spTree>
    <p:extLst>
      <p:ext uri="{BB962C8B-B14F-4D97-AF65-F5344CB8AC3E}">
        <p14:creationId xmlns:p14="http://schemas.microsoft.com/office/powerpoint/2010/main" val="147042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2514600" y="1600200"/>
            <a:ext cx="2286000" cy="1087438"/>
          </a:xfrm>
          <a:prstGeom prst="rect">
            <a:avLst/>
          </a:prstGeom>
          <a:gradFill rotWithShape="1">
            <a:gsLst>
              <a:gs pos="0">
                <a:srgbClr val="006600"/>
              </a:gs>
              <a:gs pos="100000">
                <a:srgbClr val="001700"/>
              </a:gs>
            </a:gsLst>
            <a:lin ang="5400000" scaled="1"/>
          </a:gradFill>
          <a:ln w="12700">
            <a:solidFill>
              <a:srgbClr val="003300"/>
            </a:solidFill>
            <a:miter lim="800000"/>
            <a:headEnd/>
            <a:tailEnd/>
          </a:ln>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r>
              <a:rPr lang="en-US" altLang="en-US" sz="1600" u="sng">
                <a:solidFill>
                  <a:srgbClr val="FFFFFF"/>
                </a:solidFill>
                <a:latin typeface="Arial" charset="0"/>
                <a:ea typeface="Times New Roman" pitchFamily="18" charset="0"/>
                <a:cs typeface="Arial" charset="0"/>
              </a:rPr>
              <a:t>Recreation Settings</a:t>
            </a:r>
          </a:p>
          <a:p>
            <a:pPr algn="ctr" eaLnBrk="1" hangingPunct="1">
              <a:lnSpc>
                <a:spcPct val="100000"/>
              </a:lnSpc>
            </a:pPr>
            <a:r>
              <a:rPr lang="en-US" altLang="en-US" sz="1600">
                <a:solidFill>
                  <a:schemeClr val="bg1"/>
                </a:solidFill>
                <a:latin typeface="Arial" charset="0"/>
                <a:ea typeface="Times New Roman" pitchFamily="18" charset="0"/>
                <a:cs typeface="Arial" charset="0"/>
              </a:rPr>
              <a:t>Physical, Social &amp; Administrative</a:t>
            </a:r>
          </a:p>
          <a:p>
            <a:pPr algn="ctr" eaLnBrk="1" hangingPunct="1">
              <a:lnSpc>
                <a:spcPct val="100000"/>
              </a:lnSpc>
            </a:pPr>
            <a:r>
              <a:rPr lang="en-US" altLang="en-US" sz="1600">
                <a:solidFill>
                  <a:schemeClr val="bg1"/>
                </a:solidFill>
                <a:latin typeface="Arial" charset="0"/>
                <a:ea typeface="Times New Roman" pitchFamily="18" charset="0"/>
                <a:cs typeface="Arial" charset="0"/>
              </a:rPr>
              <a:t>Attributes</a:t>
            </a:r>
          </a:p>
        </p:txBody>
      </p:sp>
      <p:sp>
        <p:nvSpPr>
          <p:cNvPr id="26628" name="Rectangle 4"/>
          <p:cNvSpPr>
            <a:spLocks noChangeArrowheads="1"/>
          </p:cNvSpPr>
          <p:nvPr/>
        </p:nvSpPr>
        <p:spPr bwMode="auto">
          <a:xfrm>
            <a:off x="228600" y="1655763"/>
            <a:ext cx="2105025" cy="1166812"/>
          </a:xfrm>
          <a:prstGeom prst="rect">
            <a:avLst/>
          </a:prstGeom>
          <a:gradFill rotWithShape="1">
            <a:gsLst>
              <a:gs pos="0">
                <a:srgbClr val="0000FF"/>
              </a:gs>
              <a:gs pos="100000">
                <a:srgbClr val="000080"/>
              </a:gs>
            </a:gsLst>
            <a:lin ang="5400000" scaled="1"/>
          </a:gradFill>
          <a:ln w="12700">
            <a:solidFill>
              <a:srgbClr val="000066"/>
            </a:solidFill>
            <a:miter lim="800000"/>
            <a:headEnd/>
            <a:tailEnd/>
          </a:ln>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r>
              <a:rPr lang="en-US" altLang="en-US" sz="1600">
                <a:solidFill>
                  <a:schemeClr val="bg1"/>
                </a:solidFill>
                <a:latin typeface="Arial" charset="0"/>
                <a:ea typeface="Times New Roman" pitchFamily="18" charset="0"/>
                <a:cs typeface="Arial" charset="0"/>
              </a:rPr>
              <a:t>Management,</a:t>
            </a:r>
          </a:p>
          <a:p>
            <a:pPr algn="ctr" eaLnBrk="1" hangingPunct="1">
              <a:lnSpc>
                <a:spcPct val="100000"/>
              </a:lnSpc>
            </a:pPr>
            <a:r>
              <a:rPr lang="en-US" altLang="en-US" sz="1600">
                <a:solidFill>
                  <a:schemeClr val="bg1"/>
                </a:solidFill>
                <a:latin typeface="Arial" charset="0"/>
                <a:ea typeface="Times New Roman" pitchFamily="18" charset="0"/>
                <a:cs typeface="Arial" charset="0"/>
              </a:rPr>
              <a:t>Administration, Marketing &amp; Monitoring Actions</a:t>
            </a:r>
          </a:p>
        </p:txBody>
      </p:sp>
      <p:sp>
        <p:nvSpPr>
          <p:cNvPr id="620550" name="Text Box 6"/>
          <p:cNvSpPr txBox="1">
            <a:spLocks noChangeArrowheads="1"/>
          </p:cNvSpPr>
          <p:nvPr/>
        </p:nvSpPr>
        <p:spPr bwMode="auto">
          <a:xfrm>
            <a:off x="2514600" y="2667000"/>
            <a:ext cx="2286000" cy="4221163"/>
          </a:xfrm>
          <a:prstGeom prst="rect">
            <a:avLst/>
          </a:prstGeom>
          <a:gradFill rotWithShape="1">
            <a:gsLst>
              <a:gs pos="0">
                <a:srgbClr val="009900"/>
              </a:gs>
              <a:gs pos="100000">
                <a:srgbClr val="00CC00">
                  <a:alpha val="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9213" indent="-49213"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70000"/>
              </a:lnSpc>
              <a:spcBef>
                <a:spcPct val="50000"/>
              </a:spcBef>
            </a:pPr>
            <a:r>
              <a:rPr lang="en-US" altLang="en-US" sz="1600" u="sng" dirty="0">
                <a:solidFill>
                  <a:schemeClr val="tx1"/>
                </a:solidFill>
                <a:latin typeface="Arial" charset="0"/>
              </a:rPr>
              <a:t>Physical Setting</a:t>
            </a:r>
          </a:p>
          <a:p>
            <a:pPr eaLnBrk="1" hangingPunct="1">
              <a:lnSpc>
                <a:spcPct val="50000"/>
              </a:lnSpc>
              <a:spcBef>
                <a:spcPct val="50000"/>
              </a:spcBef>
            </a:pPr>
            <a:r>
              <a:rPr lang="en-US" altLang="en-US" sz="1600" dirty="0">
                <a:solidFill>
                  <a:schemeClr val="tx1"/>
                </a:solidFill>
                <a:latin typeface="Arial" charset="0"/>
              </a:rPr>
              <a:t>	</a:t>
            </a:r>
            <a:r>
              <a:rPr lang="en-US" altLang="en-US" i="1" dirty="0">
                <a:solidFill>
                  <a:schemeClr val="tx1"/>
                </a:solidFill>
                <a:latin typeface="Arial" charset="0"/>
              </a:rPr>
              <a:t>Level of:</a:t>
            </a:r>
          </a:p>
          <a:p>
            <a:pPr eaLnBrk="1" hangingPunct="1">
              <a:lnSpc>
                <a:spcPct val="60000"/>
              </a:lnSpc>
              <a:spcBef>
                <a:spcPct val="50000"/>
              </a:spcBef>
            </a:pPr>
            <a:r>
              <a:rPr lang="en-US" altLang="en-US" sz="1600" dirty="0">
                <a:solidFill>
                  <a:schemeClr val="tx1"/>
                </a:solidFill>
                <a:latin typeface="Arial" charset="0"/>
              </a:rPr>
              <a:t>		</a:t>
            </a:r>
            <a:r>
              <a:rPr lang="en-US" altLang="en-US" dirty="0">
                <a:solidFill>
                  <a:schemeClr val="tx1"/>
                </a:solidFill>
                <a:latin typeface="Arial" charset="0"/>
              </a:rPr>
              <a:t>Remoteness - high</a:t>
            </a:r>
          </a:p>
          <a:p>
            <a:pPr eaLnBrk="1" hangingPunct="1">
              <a:lnSpc>
                <a:spcPct val="70000"/>
              </a:lnSpc>
              <a:spcBef>
                <a:spcPct val="50000"/>
              </a:spcBef>
            </a:pPr>
            <a:r>
              <a:rPr lang="en-US" altLang="en-US" dirty="0">
                <a:solidFill>
                  <a:schemeClr val="tx1"/>
                </a:solidFill>
                <a:latin typeface="Arial" charset="0"/>
              </a:rPr>
              <a:t>		Naturalness</a:t>
            </a:r>
            <a:r>
              <a:rPr lang="en-US" altLang="en-US" b="0" dirty="0">
                <a:solidFill>
                  <a:schemeClr val="tx1"/>
                </a:solidFill>
                <a:latin typeface="Arial" charset="0"/>
              </a:rPr>
              <a:t> </a:t>
            </a:r>
            <a:r>
              <a:rPr lang="en-US" altLang="en-US" dirty="0">
                <a:solidFill>
                  <a:schemeClr val="tx1"/>
                </a:solidFill>
                <a:latin typeface="Arial" charset="0"/>
              </a:rPr>
              <a:t>- high</a:t>
            </a:r>
          </a:p>
          <a:p>
            <a:pPr eaLnBrk="1" hangingPunct="1">
              <a:lnSpc>
                <a:spcPct val="70000"/>
              </a:lnSpc>
              <a:spcBef>
                <a:spcPct val="50000"/>
              </a:spcBef>
            </a:pPr>
            <a:r>
              <a:rPr lang="en-US" altLang="en-US" dirty="0">
                <a:solidFill>
                  <a:schemeClr val="tx1"/>
                </a:solidFill>
                <a:latin typeface="Arial" charset="0"/>
              </a:rPr>
              <a:t>		Facilities</a:t>
            </a:r>
            <a:r>
              <a:rPr lang="en-US" altLang="en-US" b="0" dirty="0">
                <a:solidFill>
                  <a:schemeClr val="tx1"/>
                </a:solidFill>
                <a:latin typeface="Arial" charset="0"/>
              </a:rPr>
              <a:t> </a:t>
            </a:r>
            <a:r>
              <a:rPr lang="en-US" altLang="en-US" dirty="0">
                <a:solidFill>
                  <a:schemeClr val="tx1"/>
                </a:solidFill>
                <a:latin typeface="Arial" charset="0"/>
              </a:rPr>
              <a:t>- low</a:t>
            </a:r>
          </a:p>
          <a:p>
            <a:pPr eaLnBrk="1" hangingPunct="1">
              <a:lnSpc>
                <a:spcPct val="70000"/>
              </a:lnSpc>
              <a:spcBef>
                <a:spcPct val="50000"/>
              </a:spcBef>
            </a:pPr>
            <a:r>
              <a:rPr lang="en-US" altLang="en-US" sz="1600" u="sng" dirty="0">
                <a:solidFill>
                  <a:schemeClr val="tx1"/>
                </a:solidFill>
                <a:latin typeface="Arial" charset="0"/>
              </a:rPr>
              <a:t>Social Setting</a:t>
            </a:r>
          </a:p>
          <a:p>
            <a:pPr eaLnBrk="1" hangingPunct="1">
              <a:lnSpc>
                <a:spcPct val="50000"/>
              </a:lnSpc>
              <a:spcBef>
                <a:spcPct val="50000"/>
              </a:spcBef>
            </a:pPr>
            <a:r>
              <a:rPr lang="en-US" altLang="en-US" sz="1600" dirty="0">
                <a:solidFill>
                  <a:schemeClr val="tx1"/>
                </a:solidFill>
                <a:latin typeface="Arial" charset="0"/>
              </a:rPr>
              <a:t>	</a:t>
            </a:r>
            <a:r>
              <a:rPr lang="en-US" altLang="en-US" i="1" dirty="0">
                <a:solidFill>
                  <a:schemeClr val="tx1"/>
                </a:solidFill>
                <a:latin typeface="Arial" charset="0"/>
              </a:rPr>
              <a:t>Level of:</a:t>
            </a:r>
          </a:p>
          <a:p>
            <a:pPr eaLnBrk="1" hangingPunct="1">
              <a:lnSpc>
                <a:spcPct val="70000"/>
              </a:lnSpc>
              <a:spcBef>
                <a:spcPct val="50000"/>
              </a:spcBef>
            </a:pPr>
            <a:r>
              <a:rPr lang="en-US" altLang="en-US" dirty="0">
                <a:solidFill>
                  <a:schemeClr val="tx1"/>
                </a:solidFill>
                <a:latin typeface="Arial" charset="0"/>
              </a:rPr>
              <a:t>		Contacts - low</a:t>
            </a:r>
          </a:p>
          <a:p>
            <a:pPr eaLnBrk="1" hangingPunct="1">
              <a:lnSpc>
                <a:spcPct val="70000"/>
              </a:lnSpc>
              <a:spcBef>
                <a:spcPct val="50000"/>
              </a:spcBef>
            </a:pPr>
            <a:r>
              <a:rPr lang="en-US" altLang="en-US" dirty="0">
                <a:solidFill>
                  <a:schemeClr val="tx1"/>
                </a:solidFill>
                <a:latin typeface="Arial" charset="0"/>
              </a:rPr>
              <a:t>		Group Size - small</a:t>
            </a:r>
          </a:p>
          <a:p>
            <a:pPr eaLnBrk="1" hangingPunct="1">
              <a:lnSpc>
                <a:spcPct val="70000"/>
              </a:lnSpc>
              <a:spcBef>
                <a:spcPct val="50000"/>
              </a:spcBef>
            </a:pPr>
            <a:r>
              <a:rPr lang="en-US" altLang="en-US" dirty="0">
                <a:solidFill>
                  <a:schemeClr val="tx1"/>
                </a:solidFill>
                <a:latin typeface="Arial" charset="0"/>
              </a:rPr>
              <a:t>		Evidence of Use</a:t>
            </a:r>
            <a:r>
              <a:rPr lang="en-US" altLang="en-US" b="0" dirty="0">
                <a:solidFill>
                  <a:schemeClr val="tx1"/>
                </a:solidFill>
                <a:latin typeface="Arial" charset="0"/>
              </a:rPr>
              <a:t> </a:t>
            </a:r>
            <a:r>
              <a:rPr lang="en-US" altLang="en-US" dirty="0">
                <a:solidFill>
                  <a:schemeClr val="tx1"/>
                </a:solidFill>
                <a:latin typeface="Arial" charset="0"/>
              </a:rPr>
              <a:t>- low</a:t>
            </a:r>
          </a:p>
          <a:p>
            <a:pPr eaLnBrk="1" hangingPunct="1">
              <a:lnSpc>
                <a:spcPct val="85000"/>
              </a:lnSpc>
              <a:spcBef>
                <a:spcPct val="50000"/>
              </a:spcBef>
            </a:pPr>
            <a:r>
              <a:rPr lang="en-US" altLang="en-US" sz="1600" u="sng" dirty="0">
                <a:solidFill>
                  <a:schemeClr val="tx1"/>
                </a:solidFill>
                <a:latin typeface="Arial" charset="0"/>
              </a:rPr>
              <a:t>Operational Setting </a:t>
            </a:r>
            <a:endParaRPr lang="en-US" altLang="en-US" sz="1600" dirty="0">
              <a:solidFill>
                <a:schemeClr val="tx1"/>
              </a:solidFill>
              <a:latin typeface="Arial" charset="0"/>
            </a:endParaRPr>
          </a:p>
          <a:p>
            <a:pPr eaLnBrk="1" hangingPunct="1">
              <a:lnSpc>
                <a:spcPct val="50000"/>
              </a:lnSpc>
              <a:spcBef>
                <a:spcPct val="50000"/>
              </a:spcBef>
            </a:pPr>
            <a:r>
              <a:rPr lang="en-US" altLang="en-US" i="1" dirty="0">
                <a:solidFill>
                  <a:schemeClr val="tx1"/>
                </a:solidFill>
                <a:latin typeface="Arial" charset="0"/>
              </a:rPr>
              <a:t>Level of:</a:t>
            </a:r>
          </a:p>
          <a:p>
            <a:pPr eaLnBrk="1" hangingPunct="1">
              <a:lnSpc>
                <a:spcPct val="70000"/>
              </a:lnSpc>
              <a:spcBef>
                <a:spcPct val="50000"/>
              </a:spcBef>
            </a:pPr>
            <a:r>
              <a:rPr lang="en-US" altLang="en-US" dirty="0">
                <a:solidFill>
                  <a:schemeClr val="tx1"/>
                </a:solidFill>
                <a:latin typeface="Arial" charset="0"/>
              </a:rPr>
              <a:t>		Motorized Use</a:t>
            </a:r>
            <a:r>
              <a:rPr lang="en-US" altLang="en-US" b="0" dirty="0">
                <a:solidFill>
                  <a:schemeClr val="tx1"/>
                </a:solidFill>
                <a:latin typeface="Arial" charset="0"/>
              </a:rPr>
              <a:t> </a:t>
            </a:r>
            <a:r>
              <a:rPr lang="en-US" altLang="en-US" dirty="0">
                <a:solidFill>
                  <a:schemeClr val="tx1"/>
                </a:solidFill>
                <a:latin typeface="Arial" charset="0"/>
              </a:rPr>
              <a:t>- none</a:t>
            </a:r>
          </a:p>
          <a:p>
            <a:pPr eaLnBrk="1" hangingPunct="1">
              <a:lnSpc>
                <a:spcPct val="70000"/>
              </a:lnSpc>
              <a:spcBef>
                <a:spcPct val="50000"/>
              </a:spcBef>
            </a:pPr>
            <a:r>
              <a:rPr lang="en-US" altLang="en-US" dirty="0">
                <a:solidFill>
                  <a:schemeClr val="tx1"/>
                </a:solidFill>
                <a:latin typeface="Arial" charset="0"/>
              </a:rPr>
              <a:t>		Visitor Services</a:t>
            </a:r>
            <a:r>
              <a:rPr lang="en-US" altLang="en-US" b="0" dirty="0">
                <a:solidFill>
                  <a:schemeClr val="tx1"/>
                </a:solidFill>
                <a:latin typeface="Arial" charset="0"/>
              </a:rPr>
              <a:t> </a:t>
            </a:r>
            <a:r>
              <a:rPr lang="en-US" altLang="en-US" dirty="0">
                <a:solidFill>
                  <a:schemeClr val="tx1"/>
                </a:solidFill>
                <a:latin typeface="Arial" charset="0"/>
              </a:rPr>
              <a:t>– mod.</a:t>
            </a:r>
          </a:p>
          <a:p>
            <a:pPr eaLnBrk="1" hangingPunct="1">
              <a:lnSpc>
                <a:spcPct val="70000"/>
              </a:lnSpc>
              <a:spcBef>
                <a:spcPct val="50000"/>
              </a:spcBef>
            </a:pPr>
            <a:r>
              <a:rPr lang="en-US" altLang="en-US" dirty="0">
                <a:solidFill>
                  <a:schemeClr val="tx1"/>
                </a:solidFill>
                <a:latin typeface="Arial" charset="0"/>
              </a:rPr>
              <a:t>		Mgmt. Controls</a:t>
            </a:r>
            <a:r>
              <a:rPr lang="en-US" altLang="en-US" b="0" dirty="0">
                <a:solidFill>
                  <a:schemeClr val="tx1"/>
                </a:solidFill>
                <a:latin typeface="Arial" charset="0"/>
              </a:rPr>
              <a:t> </a:t>
            </a:r>
            <a:r>
              <a:rPr lang="en-US" altLang="en-US" dirty="0">
                <a:solidFill>
                  <a:schemeClr val="tx1"/>
                </a:solidFill>
                <a:latin typeface="Arial" charset="0"/>
              </a:rPr>
              <a:t>- high</a:t>
            </a:r>
          </a:p>
          <a:p>
            <a:pPr eaLnBrk="1" hangingPunct="1">
              <a:lnSpc>
                <a:spcPct val="100000"/>
              </a:lnSpc>
              <a:spcBef>
                <a:spcPct val="50000"/>
              </a:spcBef>
              <a:buFontTx/>
              <a:buChar char="•"/>
            </a:pPr>
            <a:endParaRPr lang="en-US" altLang="en-US" dirty="0">
              <a:solidFill>
                <a:schemeClr val="tx1"/>
              </a:solidFill>
              <a:latin typeface="Arial" charset="0"/>
            </a:endParaRPr>
          </a:p>
        </p:txBody>
      </p:sp>
      <p:sp>
        <p:nvSpPr>
          <p:cNvPr id="620551" name="Text Box 7"/>
          <p:cNvSpPr txBox="1">
            <a:spLocks noChangeArrowheads="1"/>
          </p:cNvSpPr>
          <p:nvPr/>
        </p:nvSpPr>
        <p:spPr bwMode="auto">
          <a:xfrm>
            <a:off x="4930515" y="2285728"/>
            <a:ext cx="1752600" cy="6124754"/>
          </a:xfrm>
          <a:prstGeom prst="rect">
            <a:avLst/>
          </a:prstGeom>
          <a:gradFill rotWithShape="1">
            <a:gsLst>
              <a:gs pos="0">
                <a:srgbClr val="FF9933"/>
              </a:gs>
              <a:gs pos="100000">
                <a:srgbClr val="FF6600">
                  <a:alpha val="3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endParaRPr lang="en-US" altLang="en-US" u="sng" dirty="0" smtClean="0">
              <a:solidFill>
                <a:schemeClr val="tx1"/>
              </a:solidFill>
              <a:latin typeface="Arial" charset="0"/>
            </a:endParaRPr>
          </a:p>
          <a:p>
            <a:pPr eaLnBrk="1" hangingPunct="1">
              <a:lnSpc>
                <a:spcPct val="100000"/>
              </a:lnSpc>
              <a:spcBef>
                <a:spcPct val="50000"/>
              </a:spcBef>
            </a:pPr>
            <a:r>
              <a:rPr lang="en-US" altLang="en-US" sz="1600" u="sng" dirty="0" smtClean="0">
                <a:solidFill>
                  <a:schemeClr val="tx1"/>
                </a:solidFill>
                <a:latin typeface="Arial" charset="0"/>
              </a:rPr>
              <a:t>Recreation Opportunities</a:t>
            </a:r>
            <a:endParaRPr lang="en-US" altLang="en-US" sz="1600" u="sng" dirty="0">
              <a:solidFill>
                <a:schemeClr val="tx1"/>
              </a:solidFill>
              <a:latin typeface="Arial" charset="0"/>
            </a:endParaRPr>
          </a:p>
          <a:p>
            <a:pPr eaLnBrk="1" hangingPunct="1">
              <a:lnSpc>
                <a:spcPct val="100000"/>
              </a:lnSpc>
              <a:spcBef>
                <a:spcPct val="50000"/>
              </a:spcBef>
            </a:pPr>
            <a:r>
              <a:rPr lang="en-US" altLang="en-US" dirty="0" smtClean="0">
                <a:solidFill>
                  <a:schemeClr val="tx1"/>
                </a:solidFill>
                <a:latin typeface="Arial" charset="0"/>
              </a:rPr>
              <a:t>Hiking</a:t>
            </a:r>
            <a:endParaRPr lang="en-US" altLang="en-US" dirty="0">
              <a:solidFill>
                <a:schemeClr val="tx1"/>
              </a:solidFill>
              <a:latin typeface="Arial" charset="0"/>
            </a:endParaRPr>
          </a:p>
          <a:p>
            <a:pPr eaLnBrk="1" hangingPunct="1">
              <a:lnSpc>
                <a:spcPct val="100000"/>
              </a:lnSpc>
              <a:spcBef>
                <a:spcPct val="50000"/>
              </a:spcBef>
            </a:pPr>
            <a:r>
              <a:rPr lang="en-US" altLang="en-US" dirty="0">
                <a:solidFill>
                  <a:schemeClr val="tx1"/>
                </a:solidFill>
                <a:latin typeface="Arial" charset="0"/>
              </a:rPr>
              <a:t>Wildlife Viewing</a:t>
            </a:r>
          </a:p>
          <a:p>
            <a:pPr eaLnBrk="1" hangingPunct="1">
              <a:lnSpc>
                <a:spcPct val="100000"/>
              </a:lnSpc>
              <a:spcBef>
                <a:spcPct val="50000"/>
              </a:spcBef>
            </a:pPr>
            <a:r>
              <a:rPr lang="en-US" altLang="en-US" dirty="0">
                <a:solidFill>
                  <a:schemeClr val="tx1"/>
                </a:solidFill>
                <a:latin typeface="Arial" charset="0"/>
              </a:rPr>
              <a:t>Interpretation Program</a:t>
            </a:r>
          </a:p>
          <a:p>
            <a:pPr eaLnBrk="1" hangingPunct="1">
              <a:lnSpc>
                <a:spcPct val="100000"/>
              </a:lnSpc>
              <a:spcBef>
                <a:spcPct val="50000"/>
              </a:spcBef>
            </a:pPr>
            <a:endParaRPr lang="en-US" altLang="en-US"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buFontTx/>
              <a:buChar char="•"/>
            </a:pPr>
            <a:endParaRPr lang="en-US" altLang="en-US" sz="1600" dirty="0">
              <a:solidFill>
                <a:schemeClr val="tx1"/>
              </a:solidFill>
              <a:latin typeface="Arial" charset="0"/>
            </a:endParaRPr>
          </a:p>
          <a:p>
            <a:pPr eaLnBrk="1" hangingPunct="1">
              <a:lnSpc>
                <a:spcPct val="100000"/>
              </a:lnSpc>
              <a:spcBef>
                <a:spcPct val="50000"/>
              </a:spcBef>
              <a:buFontTx/>
              <a:buChar char="•"/>
            </a:pPr>
            <a:endParaRPr lang="en-US" altLang="en-US" sz="1600" dirty="0">
              <a:solidFill>
                <a:schemeClr val="tx1"/>
              </a:solidFill>
              <a:latin typeface="Arial" charset="0"/>
            </a:endParaRPr>
          </a:p>
        </p:txBody>
      </p:sp>
      <p:sp>
        <p:nvSpPr>
          <p:cNvPr id="620552" name="Text Box 8"/>
          <p:cNvSpPr txBox="1">
            <a:spLocks noChangeArrowheads="1"/>
          </p:cNvSpPr>
          <p:nvPr/>
        </p:nvSpPr>
        <p:spPr bwMode="auto">
          <a:xfrm>
            <a:off x="6858000" y="2362200"/>
            <a:ext cx="2057400" cy="4687888"/>
          </a:xfrm>
          <a:prstGeom prst="rect">
            <a:avLst/>
          </a:prstGeom>
          <a:gradFill rotWithShape="1">
            <a:gsLst>
              <a:gs pos="0">
                <a:srgbClr val="FFFF00">
                  <a:alpha val="73000"/>
                </a:srgbClr>
              </a:gs>
              <a:gs pos="100000">
                <a:srgbClr val="FFFFB9"/>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75000"/>
              </a:lnSpc>
              <a:spcBef>
                <a:spcPct val="50000"/>
              </a:spcBef>
            </a:pPr>
            <a:r>
              <a:rPr lang="en-US" altLang="en-US" sz="1600" u="sng" dirty="0">
                <a:solidFill>
                  <a:schemeClr val="bg1"/>
                </a:solidFill>
                <a:latin typeface="Arial" charset="0"/>
              </a:rPr>
              <a:t>Experiences</a:t>
            </a:r>
          </a:p>
          <a:p>
            <a:pPr eaLnBrk="1" hangingPunct="1">
              <a:lnSpc>
                <a:spcPct val="75000"/>
              </a:lnSpc>
              <a:spcBef>
                <a:spcPct val="50000"/>
              </a:spcBef>
            </a:pPr>
            <a:r>
              <a:rPr lang="en-US" altLang="en-US" dirty="0">
                <a:solidFill>
                  <a:schemeClr val="bg1"/>
                </a:solidFill>
                <a:latin typeface="Arial" charset="0"/>
              </a:rPr>
              <a:t>	Enjoying wildlife 	viewing</a:t>
            </a:r>
          </a:p>
          <a:p>
            <a:pPr eaLnBrk="1" hangingPunct="1">
              <a:lnSpc>
                <a:spcPct val="75000"/>
              </a:lnSpc>
              <a:spcBef>
                <a:spcPct val="50000"/>
              </a:spcBef>
            </a:pPr>
            <a:r>
              <a:rPr lang="en-US" altLang="en-US" sz="1600" u="sng" dirty="0">
                <a:solidFill>
                  <a:schemeClr val="bg1"/>
                </a:solidFill>
                <a:latin typeface="Arial" charset="0"/>
              </a:rPr>
              <a:t>Personal Benefits</a:t>
            </a:r>
          </a:p>
          <a:p>
            <a:pPr eaLnBrk="1" hangingPunct="1">
              <a:lnSpc>
                <a:spcPct val="75000"/>
              </a:lnSpc>
              <a:spcBef>
                <a:spcPct val="50000"/>
              </a:spcBef>
            </a:pPr>
            <a:r>
              <a:rPr lang="en-US" altLang="en-US" dirty="0">
                <a:solidFill>
                  <a:schemeClr val="bg1"/>
                </a:solidFill>
                <a:latin typeface="Arial" charset="0"/>
              </a:rPr>
              <a:t>	Improved 	environmental 	(wildlife) awareness</a:t>
            </a:r>
            <a:endParaRPr lang="en-US" altLang="en-US" u="sng" dirty="0">
              <a:solidFill>
                <a:schemeClr val="bg1"/>
              </a:solidFill>
              <a:latin typeface="Arial" charset="0"/>
            </a:endParaRPr>
          </a:p>
          <a:p>
            <a:pPr eaLnBrk="1" hangingPunct="1">
              <a:lnSpc>
                <a:spcPct val="85000"/>
              </a:lnSpc>
              <a:spcBef>
                <a:spcPct val="50000"/>
              </a:spcBef>
            </a:pPr>
            <a:r>
              <a:rPr lang="en-US" altLang="en-US" sz="1600" u="sng" dirty="0">
                <a:solidFill>
                  <a:schemeClr val="bg1"/>
                </a:solidFill>
                <a:latin typeface="Arial" charset="0"/>
              </a:rPr>
              <a:t>Community Benefits</a:t>
            </a:r>
          </a:p>
          <a:p>
            <a:pPr marL="120650" indent="-120650" eaLnBrk="1" hangingPunct="1">
              <a:lnSpc>
                <a:spcPct val="75000"/>
              </a:lnSpc>
              <a:spcBef>
                <a:spcPct val="50000"/>
              </a:spcBef>
            </a:pPr>
            <a:r>
              <a:rPr lang="en-US" altLang="en-US" dirty="0">
                <a:solidFill>
                  <a:schemeClr val="bg1"/>
                </a:solidFill>
                <a:latin typeface="Arial" charset="0"/>
              </a:rPr>
              <a:t>	</a:t>
            </a:r>
            <a:r>
              <a:rPr lang="en-US" altLang="en-US" dirty="0" smtClean="0">
                <a:solidFill>
                  <a:schemeClr val="bg1"/>
                </a:solidFill>
                <a:latin typeface="Arial" charset="0"/>
              </a:rPr>
              <a:t>Improved      community identify</a:t>
            </a:r>
            <a:endParaRPr lang="en-US" altLang="en-US" dirty="0">
              <a:solidFill>
                <a:schemeClr val="bg1"/>
              </a:solidFill>
              <a:latin typeface="Arial" charset="0"/>
            </a:endParaRPr>
          </a:p>
          <a:p>
            <a:pPr eaLnBrk="1" hangingPunct="1">
              <a:lnSpc>
                <a:spcPct val="85000"/>
              </a:lnSpc>
              <a:spcBef>
                <a:spcPct val="50000"/>
              </a:spcBef>
            </a:pPr>
            <a:r>
              <a:rPr lang="en-US" altLang="en-US" sz="1600" u="sng" dirty="0">
                <a:solidFill>
                  <a:schemeClr val="bg1"/>
                </a:solidFill>
                <a:latin typeface="Arial" charset="0"/>
              </a:rPr>
              <a:t>Environmental Benefits</a:t>
            </a:r>
          </a:p>
          <a:p>
            <a:pPr eaLnBrk="1" hangingPunct="1">
              <a:lnSpc>
                <a:spcPct val="75000"/>
              </a:lnSpc>
              <a:spcBef>
                <a:spcPct val="50000"/>
              </a:spcBef>
            </a:pPr>
            <a:r>
              <a:rPr lang="en-US" altLang="en-US" dirty="0">
                <a:solidFill>
                  <a:schemeClr val="bg1"/>
                </a:solidFill>
                <a:latin typeface="Arial" charset="0"/>
              </a:rPr>
              <a:t>	Increased wildlife 	stewardship &amp; 	preservation</a:t>
            </a:r>
          </a:p>
          <a:p>
            <a:pPr eaLnBrk="1" hangingPunct="1">
              <a:lnSpc>
                <a:spcPct val="75000"/>
              </a:lnSpc>
              <a:spcBef>
                <a:spcPct val="50000"/>
              </a:spcBef>
            </a:pPr>
            <a:r>
              <a:rPr lang="en-US" altLang="en-US" sz="1600" u="sng" dirty="0">
                <a:solidFill>
                  <a:schemeClr val="bg1"/>
                </a:solidFill>
                <a:latin typeface="Arial" charset="0"/>
              </a:rPr>
              <a:t>Economic Benefits</a:t>
            </a:r>
          </a:p>
          <a:p>
            <a:pPr eaLnBrk="1" hangingPunct="1">
              <a:lnSpc>
                <a:spcPct val="75000"/>
              </a:lnSpc>
              <a:spcBef>
                <a:spcPct val="50000"/>
              </a:spcBef>
            </a:pPr>
            <a:r>
              <a:rPr lang="en-US" altLang="en-US" dirty="0">
                <a:solidFill>
                  <a:schemeClr val="bg1"/>
                </a:solidFill>
                <a:latin typeface="Arial" charset="0"/>
              </a:rPr>
              <a:t>	Increased local 	economic stability</a:t>
            </a:r>
          </a:p>
          <a:p>
            <a:pPr eaLnBrk="1" hangingPunct="1">
              <a:lnSpc>
                <a:spcPct val="75000"/>
              </a:lnSpc>
              <a:spcBef>
                <a:spcPct val="50000"/>
              </a:spcBef>
            </a:pPr>
            <a:endParaRPr lang="en-US" altLang="en-US" dirty="0">
              <a:solidFill>
                <a:srgbClr val="FFFF66"/>
              </a:solidFill>
              <a:latin typeface="Arial" charset="0"/>
            </a:endParaRPr>
          </a:p>
        </p:txBody>
      </p:sp>
      <p:pic>
        <p:nvPicPr>
          <p:cNvPr id="26633" name="Picture 9" descr="vip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990600"/>
            <a:ext cx="21336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10" descr="wildlife-tours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152400"/>
            <a:ext cx="5181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11" descr="GirlBearPack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0515" y="981856"/>
            <a:ext cx="177508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12" descr="bear_view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990600"/>
            <a:ext cx="2057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7" name="Picture 13" descr="alaska bear view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3000" y="152399"/>
            <a:ext cx="762000" cy="66357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6638" name="Picture 14" descr="t_viewin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10400" y="152400"/>
            <a:ext cx="771525" cy="677863"/>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20560" name="AutoShape 16"/>
          <p:cNvSpPr>
            <a:spLocks noChangeArrowheads="1"/>
          </p:cNvSpPr>
          <p:nvPr/>
        </p:nvSpPr>
        <p:spPr bwMode="auto">
          <a:xfrm rot="2108742" flipV="1">
            <a:off x="3988266" y="3751979"/>
            <a:ext cx="1219200" cy="851520"/>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9" name="WordArt 17"/>
          <p:cNvSpPr>
            <a:spLocks noChangeArrowheads="1" noChangeShapeType="1" noTextEdit="1"/>
          </p:cNvSpPr>
          <p:nvPr/>
        </p:nvSpPr>
        <p:spPr bwMode="auto">
          <a:xfrm rot="1301221">
            <a:off x="4164636" y="4224074"/>
            <a:ext cx="780288" cy="232487"/>
          </a:xfrm>
          <a:prstGeom prst="rect">
            <a:avLst/>
          </a:prstGeom>
        </p:spPr>
        <p:txBody>
          <a:bodyPr wrap="none" fromWordArt="1">
            <a:prstTxWarp prst="textArchDown">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Produce</a:t>
            </a:r>
          </a:p>
        </p:txBody>
      </p:sp>
      <p:sp>
        <p:nvSpPr>
          <p:cNvPr id="620563" name="AutoShape 19"/>
          <p:cNvSpPr>
            <a:spLocks noChangeArrowheads="1"/>
          </p:cNvSpPr>
          <p:nvPr/>
        </p:nvSpPr>
        <p:spPr bwMode="auto">
          <a:xfrm rot="2259034" flipV="1">
            <a:off x="5853992" y="4088446"/>
            <a:ext cx="1143000" cy="100261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7" name="WordArt 20"/>
          <p:cNvSpPr>
            <a:spLocks noChangeArrowheads="1" noChangeShapeType="1" noTextEdit="1"/>
          </p:cNvSpPr>
          <p:nvPr/>
        </p:nvSpPr>
        <p:spPr bwMode="auto">
          <a:xfrm rot="1451513">
            <a:off x="6040829" y="4720174"/>
            <a:ext cx="700606" cy="252773"/>
          </a:xfrm>
          <a:prstGeom prst="rect">
            <a:avLst/>
          </a:prstGeom>
        </p:spPr>
        <p:txBody>
          <a:bodyPr wrap="none" fromWordArt="1">
            <a:prstTxWarp prst="textArchDown">
              <a:avLst/>
            </a:prstTxWarp>
          </a:bodyPr>
          <a:lstStyle/>
          <a:p>
            <a:pPr algn="ctr"/>
            <a:r>
              <a:rPr lang="en-US" sz="3600" kern="10" dirty="0">
                <a:ln w="18415" cmpd="sng">
                  <a:solidFill>
                    <a:srgbClr val="FF66FF"/>
                  </a:solidFill>
                  <a:prstDash val="solid"/>
                </a:ln>
                <a:solidFill>
                  <a:srgbClr val="FF66FF"/>
                </a:solidFill>
                <a:effectLst>
                  <a:outerShdw blurRad="63500" dir="3600000" algn="tl" rotWithShape="0">
                    <a:srgbClr val="000000">
                      <a:alpha val="70000"/>
                    </a:srgbClr>
                  </a:outerShdw>
                </a:effectLst>
                <a:latin typeface="+mj-lt"/>
                <a:cs typeface="Arial"/>
              </a:rPr>
              <a:t>Facilitate</a:t>
            </a:r>
          </a:p>
        </p:txBody>
      </p:sp>
      <p:sp>
        <p:nvSpPr>
          <p:cNvPr id="620565" name="Text Box 21"/>
          <p:cNvSpPr txBox="1">
            <a:spLocks noChangeArrowheads="1"/>
          </p:cNvSpPr>
          <p:nvPr/>
        </p:nvSpPr>
        <p:spPr bwMode="auto">
          <a:xfrm>
            <a:off x="228600" y="2819400"/>
            <a:ext cx="2133600" cy="4494213"/>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hangingPunct="1">
              <a:lnSpc>
                <a:spcPct val="70000"/>
              </a:lnSpc>
              <a:spcBef>
                <a:spcPct val="50000"/>
              </a:spcBef>
            </a:pPr>
            <a:r>
              <a:rPr lang="en-US" altLang="en-US" sz="1600" u="sng" dirty="0">
                <a:solidFill>
                  <a:schemeClr val="tx1"/>
                </a:solidFill>
                <a:latin typeface="Arial" charset="0"/>
              </a:rPr>
              <a:t>Management</a:t>
            </a:r>
          </a:p>
          <a:p>
            <a:pPr eaLnBrk="1" hangingPunct="1">
              <a:lnSpc>
                <a:spcPct val="70000"/>
              </a:lnSpc>
              <a:spcBef>
                <a:spcPct val="50000"/>
              </a:spcBef>
            </a:pPr>
            <a:r>
              <a:rPr lang="en-US" altLang="en-US" dirty="0">
                <a:solidFill>
                  <a:schemeClr val="tx1"/>
                </a:solidFill>
                <a:latin typeface="Arial" charset="0"/>
              </a:rPr>
              <a:t>	</a:t>
            </a:r>
            <a:r>
              <a:rPr lang="en-US" altLang="en-US" dirty="0" smtClean="0">
                <a:solidFill>
                  <a:schemeClr val="tx1"/>
                </a:solidFill>
                <a:latin typeface="Arial" charset="0"/>
              </a:rPr>
              <a:t>Management Actions</a:t>
            </a:r>
            <a:endParaRPr lang="en-US" altLang="en-US" dirty="0">
              <a:solidFill>
                <a:schemeClr val="tx1"/>
              </a:solidFill>
              <a:latin typeface="Arial" charset="0"/>
            </a:endParaRPr>
          </a:p>
          <a:p>
            <a:pPr eaLnBrk="1" hangingPunct="1">
              <a:lnSpc>
                <a:spcPct val="70000"/>
              </a:lnSpc>
              <a:spcBef>
                <a:spcPct val="50000"/>
              </a:spcBef>
            </a:pPr>
            <a:r>
              <a:rPr lang="en-US" altLang="en-US" dirty="0">
                <a:solidFill>
                  <a:schemeClr val="tx1"/>
                </a:solidFill>
                <a:latin typeface="Arial" charset="0"/>
              </a:rPr>
              <a:t>	Trail Building</a:t>
            </a:r>
          </a:p>
          <a:p>
            <a:pPr eaLnBrk="1" hangingPunct="1">
              <a:lnSpc>
                <a:spcPct val="70000"/>
              </a:lnSpc>
              <a:spcBef>
                <a:spcPct val="50000"/>
              </a:spcBef>
            </a:pPr>
            <a:r>
              <a:rPr lang="en-US" altLang="en-US" dirty="0">
                <a:solidFill>
                  <a:schemeClr val="tx1"/>
                </a:solidFill>
                <a:latin typeface="Arial" charset="0"/>
              </a:rPr>
              <a:t>	Signing</a:t>
            </a:r>
          </a:p>
          <a:p>
            <a:pPr eaLnBrk="1" hangingPunct="1">
              <a:lnSpc>
                <a:spcPct val="70000"/>
              </a:lnSpc>
              <a:spcBef>
                <a:spcPct val="50000"/>
              </a:spcBef>
            </a:pPr>
            <a:r>
              <a:rPr lang="en-US" altLang="en-US" dirty="0">
                <a:solidFill>
                  <a:schemeClr val="tx1"/>
                </a:solidFill>
                <a:latin typeface="Arial" charset="0"/>
              </a:rPr>
              <a:t>	Visitor Patrols</a:t>
            </a:r>
          </a:p>
          <a:p>
            <a:pPr eaLnBrk="1" hangingPunct="1">
              <a:lnSpc>
                <a:spcPct val="70000"/>
              </a:lnSpc>
              <a:spcBef>
                <a:spcPct val="50000"/>
              </a:spcBef>
            </a:pPr>
            <a:r>
              <a:rPr lang="en-US" altLang="en-US" sz="1600" u="sng" dirty="0">
                <a:solidFill>
                  <a:schemeClr val="tx1"/>
                </a:solidFill>
                <a:latin typeface="Arial" charset="0"/>
              </a:rPr>
              <a:t>Administration</a:t>
            </a:r>
          </a:p>
          <a:p>
            <a:pPr eaLnBrk="1" hangingPunct="1">
              <a:lnSpc>
                <a:spcPct val="70000"/>
              </a:lnSpc>
              <a:spcBef>
                <a:spcPct val="50000"/>
              </a:spcBef>
            </a:pPr>
            <a:r>
              <a:rPr lang="en-US" altLang="en-US" dirty="0">
                <a:solidFill>
                  <a:schemeClr val="tx1"/>
                </a:solidFill>
                <a:latin typeface="Arial" charset="0"/>
              </a:rPr>
              <a:t>	</a:t>
            </a:r>
            <a:r>
              <a:rPr lang="en-US" altLang="en-US" dirty="0" smtClean="0">
                <a:solidFill>
                  <a:schemeClr val="tx1"/>
                </a:solidFill>
                <a:latin typeface="Arial" charset="0"/>
              </a:rPr>
              <a:t>Allowable Uses</a:t>
            </a:r>
            <a:endParaRPr lang="en-US" altLang="en-US" dirty="0">
              <a:solidFill>
                <a:schemeClr val="tx1"/>
              </a:solidFill>
              <a:latin typeface="Arial" charset="0"/>
            </a:endParaRPr>
          </a:p>
          <a:p>
            <a:pPr eaLnBrk="1" hangingPunct="1">
              <a:lnSpc>
                <a:spcPct val="70000"/>
              </a:lnSpc>
              <a:spcBef>
                <a:spcPct val="50000"/>
              </a:spcBef>
            </a:pPr>
            <a:r>
              <a:rPr lang="en-US" altLang="en-US" dirty="0">
                <a:solidFill>
                  <a:schemeClr val="tx1"/>
                </a:solidFill>
                <a:latin typeface="Arial" charset="0"/>
              </a:rPr>
              <a:t>	Visitor Limits</a:t>
            </a:r>
          </a:p>
          <a:p>
            <a:pPr eaLnBrk="1" hangingPunct="1">
              <a:lnSpc>
                <a:spcPct val="70000"/>
              </a:lnSpc>
              <a:spcBef>
                <a:spcPct val="50000"/>
              </a:spcBef>
            </a:pPr>
            <a:r>
              <a:rPr lang="en-US" altLang="en-US" dirty="0">
                <a:solidFill>
                  <a:schemeClr val="tx1"/>
                </a:solidFill>
                <a:latin typeface="Arial" charset="0"/>
              </a:rPr>
              <a:t>	Budget Duties</a:t>
            </a:r>
          </a:p>
          <a:p>
            <a:pPr eaLnBrk="1" hangingPunct="1">
              <a:lnSpc>
                <a:spcPct val="85000"/>
              </a:lnSpc>
              <a:spcBef>
                <a:spcPct val="50000"/>
              </a:spcBef>
            </a:pPr>
            <a:r>
              <a:rPr lang="en-US" altLang="en-US" sz="1600" u="sng" dirty="0">
                <a:solidFill>
                  <a:schemeClr val="tx1"/>
                </a:solidFill>
                <a:latin typeface="Arial" charset="0"/>
              </a:rPr>
              <a:t>Marketing / Education</a:t>
            </a:r>
          </a:p>
          <a:p>
            <a:pPr eaLnBrk="1" hangingPunct="1">
              <a:lnSpc>
                <a:spcPct val="70000"/>
              </a:lnSpc>
              <a:spcBef>
                <a:spcPct val="50000"/>
              </a:spcBef>
            </a:pPr>
            <a:r>
              <a:rPr lang="en-US" altLang="en-US" dirty="0">
                <a:solidFill>
                  <a:schemeClr val="tx1"/>
                </a:solidFill>
                <a:latin typeface="Arial" charset="0"/>
              </a:rPr>
              <a:t>	Naturalist Program</a:t>
            </a:r>
          </a:p>
          <a:p>
            <a:pPr eaLnBrk="1" hangingPunct="1">
              <a:lnSpc>
                <a:spcPct val="70000"/>
              </a:lnSpc>
              <a:spcBef>
                <a:spcPct val="50000"/>
              </a:spcBef>
            </a:pPr>
            <a:r>
              <a:rPr lang="en-US" altLang="en-US" dirty="0">
                <a:solidFill>
                  <a:schemeClr val="tx1"/>
                </a:solidFill>
                <a:latin typeface="Arial" charset="0"/>
              </a:rPr>
              <a:t>	Brochures</a:t>
            </a:r>
          </a:p>
          <a:p>
            <a:pPr eaLnBrk="1" hangingPunct="1">
              <a:lnSpc>
                <a:spcPct val="70000"/>
              </a:lnSpc>
              <a:spcBef>
                <a:spcPct val="50000"/>
              </a:spcBef>
            </a:pPr>
            <a:r>
              <a:rPr lang="en-US" altLang="en-US" sz="1600" u="sng" dirty="0">
                <a:solidFill>
                  <a:schemeClr val="tx1"/>
                </a:solidFill>
                <a:latin typeface="Arial" charset="0"/>
              </a:rPr>
              <a:t>Monitoring</a:t>
            </a:r>
          </a:p>
          <a:p>
            <a:pPr eaLnBrk="1" hangingPunct="1">
              <a:lnSpc>
                <a:spcPct val="70000"/>
              </a:lnSpc>
              <a:spcBef>
                <a:spcPct val="50000"/>
              </a:spcBef>
            </a:pPr>
            <a:r>
              <a:rPr lang="en-US" altLang="en-US" dirty="0">
                <a:solidFill>
                  <a:schemeClr val="tx1"/>
                </a:solidFill>
                <a:latin typeface="Arial" charset="0"/>
              </a:rPr>
              <a:t>	LAC</a:t>
            </a:r>
          </a:p>
          <a:p>
            <a:pPr eaLnBrk="1" hangingPunct="1">
              <a:lnSpc>
                <a:spcPct val="70000"/>
              </a:lnSpc>
              <a:spcBef>
                <a:spcPct val="50000"/>
              </a:spcBef>
            </a:pPr>
            <a:endParaRPr lang="en-US" altLang="en-US" dirty="0">
              <a:solidFill>
                <a:schemeClr val="tx1"/>
              </a:solidFill>
              <a:latin typeface="Arial" charset="0"/>
            </a:endParaRPr>
          </a:p>
          <a:p>
            <a:pPr eaLnBrk="1" hangingPunct="1">
              <a:lnSpc>
                <a:spcPct val="70000"/>
              </a:lnSpc>
              <a:spcBef>
                <a:spcPct val="50000"/>
              </a:spcBef>
            </a:pPr>
            <a:endParaRPr lang="en-US" altLang="en-US" sz="1600" dirty="0">
              <a:solidFill>
                <a:schemeClr val="tx1"/>
              </a:solidFill>
              <a:latin typeface="Arial" charset="0"/>
            </a:endParaRPr>
          </a:p>
        </p:txBody>
      </p:sp>
      <p:sp>
        <p:nvSpPr>
          <p:cNvPr id="620567" name="AutoShape 23"/>
          <p:cNvSpPr>
            <a:spLocks noChangeArrowheads="1"/>
          </p:cNvSpPr>
          <p:nvPr/>
        </p:nvSpPr>
        <p:spPr bwMode="auto">
          <a:xfrm rot="20937570">
            <a:off x="1368992" y="3374883"/>
            <a:ext cx="1216025" cy="1035328"/>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19050"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5" name="WordArt 24"/>
          <p:cNvSpPr>
            <a:spLocks noChangeArrowheads="1" noChangeShapeType="1" noTextEdit="1"/>
          </p:cNvSpPr>
          <p:nvPr/>
        </p:nvSpPr>
        <p:spPr bwMode="auto">
          <a:xfrm>
            <a:off x="1591753" y="3529478"/>
            <a:ext cx="806338" cy="288142"/>
          </a:xfrm>
          <a:prstGeom prst="rect">
            <a:avLst/>
          </a:prstGeom>
        </p:spPr>
        <p:txBody>
          <a:bodyPr wrap="none" fromWordArt="1">
            <a:prstTxWarp prst="textArchUp">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a:t>
            </a: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nteract </a:t>
            </a:r>
            <a:r>
              <a:rPr lang="en-US" sz="3600" kern="1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with</a:t>
            </a:r>
            <a:endPar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endParaRPr>
          </a:p>
        </p:txBody>
      </p:sp>
      <p:pic>
        <p:nvPicPr>
          <p:cNvPr id="26643" name="Picture 25" descr="mcneil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4600" y="990600"/>
            <a:ext cx="2286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p:cNvSpPr txBox="1"/>
          <p:nvPr/>
        </p:nvSpPr>
        <p:spPr>
          <a:xfrm>
            <a:off x="4930515" y="6331577"/>
            <a:ext cx="2308485" cy="323165"/>
          </a:xfrm>
          <a:prstGeom prst="rect">
            <a:avLst/>
          </a:prstGeom>
          <a:noFill/>
        </p:spPr>
        <p:txBody>
          <a:bodyPr wrap="square" rtlCol="0">
            <a:spAutoFit/>
          </a:bodyPr>
          <a:lstStyle/>
          <a:p>
            <a:r>
              <a:rPr lang="en-US" sz="1500" dirty="0" smtClean="0">
                <a:solidFill>
                  <a:schemeClr val="accent4">
                    <a:lumMod val="75000"/>
                  </a:schemeClr>
                </a:solidFill>
              </a:rPr>
              <a:t>Handbook Page I-2</a:t>
            </a:r>
            <a:endParaRPr lang="en-US" sz="1500" dirty="0">
              <a:solidFill>
                <a:schemeClr val="accent4">
                  <a:lumMod val="75000"/>
                </a:schemeClr>
              </a:solidFill>
            </a:endParaRPr>
          </a:p>
        </p:txBody>
      </p:sp>
    </p:spTree>
    <p:extLst>
      <p:ext uri="{BB962C8B-B14F-4D97-AF65-F5344CB8AC3E}">
        <p14:creationId xmlns:p14="http://schemas.microsoft.com/office/powerpoint/2010/main" val="15335731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37"/>
          <p:cNvSpPr>
            <a:spLocks noChangeArrowheads="1"/>
          </p:cNvSpPr>
          <p:nvPr/>
        </p:nvSpPr>
        <p:spPr bwMode="auto">
          <a:xfrm>
            <a:off x="521569" y="708351"/>
            <a:ext cx="7924800" cy="2142573"/>
          </a:xfrm>
          <a:prstGeom prst="rect">
            <a:avLst/>
          </a:prstGeom>
          <a:gradFill rotWithShape="1">
            <a:gsLst>
              <a:gs pos="0">
                <a:srgbClr val="FFEFD1"/>
              </a:gs>
              <a:gs pos="64999">
                <a:srgbClr val="F0EBD5"/>
              </a:gs>
              <a:gs pos="100000">
                <a:srgbClr val="D1C39F"/>
              </a:gs>
            </a:gsLst>
            <a:path path="shape">
              <a:fillToRect l="50000" t="50000" r="50000" b="50000"/>
            </a:path>
          </a:gradFill>
          <a:ln>
            <a:noFill/>
          </a:ln>
          <a:effectLst>
            <a:glow rad="228600">
              <a:schemeClr val="accent5">
                <a:satMod val="175000"/>
                <a:alpha val="40000"/>
              </a:schemeClr>
            </a:glo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sp>
        <p:nvSpPr>
          <p:cNvPr id="584707" name="Text Box 3"/>
          <p:cNvSpPr txBox="1">
            <a:spLocks noChangeArrowheads="1"/>
          </p:cNvSpPr>
          <p:nvPr/>
        </p:nvSpPr>
        <p:spPr bwMode="auto">
          <a:xfrm>
            <a:off x="304801" y="3055203"/>
            <a:ext cx="8839199" cy="492443"/>
          </a:xfrm>
          <a:prstGeom prst="rect">
            <a:avLst/>
          </a:prstGeom>
          <a:noFill/>
          <a:ln w="9525">
            <a:noFill/>
            <a:miter lim="800000"/>
            <a:headEnd/>
            <a:tailEnd/>
          </a:ln>
          <a:effectLst/>
        </p:spPr>
        <p:txBody>
          <a:bodyPr wrap="square">
            <a:spAutoFit/>
          </a:bodyPr>
          <a:lstStyle/>
          <a:p>
            <a:pPr>
              <a:defRPr/>
            </a:pPr>
            <a:r>
              <a:rPr lang="en-US" sz="2200" dirty="0" smtClean="0">
                <a:effectLst>
                  <a:outerShdw blurRad="38100" dist="38100" dir="2700000" algn="tl">
                    <a:srgbClr val="000000">
                      <a:alpha val="43137"/>
                    </a:srgbClr>
                  </a:outerShdw>
                </a:effectLst>
              </a:rPr>
              <a:t>OFM offers </a:t>
            </a:r>
            <a:r>
              <a:rPr lang="en-US" sz="2200" dirty="0">
                <a:effectLst>
                  <a:outerShdw blurRad="38100" dist="38100" dir="2700000" algn="tl">
                    <a:srgbClr val="000000">
                      <a:alpha val="43137"/>
                    </a:srgbClr>
                  </a:outerShdw>
                </a:effectLst>
              </a:rPr>
              <a:t>a useful </a:t>
            </a:r>
            <a:r>
              <a:rPr lang="en-US" sz="2200" dirty="0" smtClean="0">
                <a:effectLst>
                  <a:outerShdw blurRad="38100" dist="38100" dir="2700000" algn="tl">
                    <a:srgbClr val="000000">
                      <a:alpha val="43137"/>
                    </a:srgbClr>
                  </a:outerShdw>
                </a:effectLst>
              </a:rPr>
              <a:t>framework </a:t>
            </a:r>
            <a:r>
              <a:rPr lang="en-US" sz="2200" dirty="0">
                <a:effectLst>
                  <a:outerShdw blurRad="38100" dist="38100" dir="2700000" algn="tl">
                    <a:srgbClr val="000000">
                      <a:alpha val="43137"/>
                    </a:srgbClr>
                  </a:outerShdw>
                </a:effectLst>
              </a:rPr>
              <a:t>for </a:t>
            </a:r>
            <a:r>
              <a:rPr lang="en-US" sz="2600" b="1" dirty="0">
                <a:effectLst>
                  <a:glow rad="101600">
                    <a:schemeClr val="accent4">
                      <a:satMod val="175000"/>
                      <a:alpha val="40000"/>
                    </a:schemeClr>
                  </a:glow>
                  <a:outerShdw blurRad="38100" dist="38100" dir="2700000" algn="tl">
                    <a:srgbClr val="000000">
                      <a:alpha val="43137"/>
                    </a:srgbClr>
                  </a:outerShdw>
                </a:effectLst>
              </a:rPr>
              <a:t>recreation </a:t>
            </a:r>
            <a:r>
              <a:rPr lang="en-US" sz="2600" b="1" dirty="0" smtClean="0">
                <a:effectLst>
                  <a:glow rad="101600">
                    <a:schemeClr val="accent4">
                      <a:satMod val="175000"/>
                      <a:alpha val="40000"/>
                    </a:schemeClr>
                  </a:glow>
                  <a:outerShdw blurRad="38100" dist="38100" dir="2700000" algn="tl">
                    <a:srgbClr val="000000">
                      <a:alpha val="43137"/>
                    </a:srgbClr>
                  </a:outerShdw>
                </a:effectLst>
              </a:rPr>
              <a:t>management </a:t>
            </a:r>
            <a:r>
              <a:rPr lang="en-US" sz="2200" dirty="0" smtClean="0">
                <a:effectLst>
                  <a:outerShdw blurRad="38100" dist="38100" dir="2700000" algn="tl">
                    <a:srgbClr val="000000">
                      <a:alpha val="43137"/>
                    </a:srgbClr>
                  </a:outerShdw>
                </a:effectLst>
              </a:rPr>
              <a:t>…</a:t>
            </a:r>
            <a:r>
              <a:rPr lang="en-US" sz="2600" dirty="0" smtClean="0">
                <a:effectLst>
                  <a:outerShdw blurRad="38100" dist="38100" dir="2700000" algn="tl">
                    <a:srgbClr val="000000">
                      <a:alpha val="43137"/>
                    </a:srgbClr>
                  </a:outerShdw>
                </a:effectLst>
              </a:rPr>
              <a:t> </a:t>
            </a:r>
            <a:endParaRPr lang="en-US" sz="2600" dirty="0">
              <a:effectLst>
                <a:outerShdw blurRad="38100" dist="38100" dir="2700000" algn="tl">
                  <a:srgbClr val="000000">
                    <a:alpha val="43137"/>
                  </a:srgbClr>
                </a:outerShdw>
              </a:effectLst>
            </a:endParaRPr>
          </a:p>
        </p:txBody>
      </p:sp>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43" name="Rectangle 4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49" name="Group 48"/>
          <p:cNvGrpSpPr/>
          <p:nvPr/>
        </p:nvGrpSpPr>
        <p:grpSpPr>
          <a:xfrm>
            <a:off x="342901" y="685800"/>
            <a:ext cx="8458200" cy="2209800"/>
            <a:chOff x="457200" y="472212"/>
            <a:chExt cx="8458200" cy="2479935"/>
          </a:xfrm>
        </p:grpSpPr>
        <p:pic>
          <p:nvPicPr>
            <p:cNvPr id="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 name="Group 50"/>
            <p:cNvGrpSpPr/>
            <p:nvPr/>
          </p:nvGrpSpPr>
          <p:grpSpPr>
            <a:xfrm>
              <a:off x="457200" y="472381"/>
              <a:ext cx="6858000" cy="2479766"/>
              <a:chOff x="457200" y="472381"/>
              <a:chExt cx="6858000" cy="2479766"/>
            </a:xfrm>
          </p:grpSpPr>
          <p:pic>
            <p:nvPicPr>
              <p:cNvPr id="5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5" name="Right Arrow 5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56" name="Right Arrow 5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57" name="Right Arrow 5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Tree>
    <p:extLst>
      <p:ext uri="{BB962C8B-B14F-4D97-AF65-F5344CB8AC3E}">
        <p14:creationId xmlns:p14="http://schemas.microsoft.com/office/powerpoint/2010/main" val="581356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43" name="Rectangle 4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2" name="Group 1"/>
          <p:cNvGrpSpPr/>
          <p:nvPr/>
        </p:nvGrpSpPr>
        <p:grpSpPr>
          <a:xfrm>
            <a:off x="321129" y="3791563"/>
            <a:ext cx="8458200" cy="2209800"/>
            <a:chOff x="321129" y="3791563"/>
            <a:chExt cx="8458200" cy="2209800"/>
          </a:xfrm>
        </p:grpSpPr>
        <p:sp>
          <p:nvSpPr>
            <p:cNvPr id="28" name="Rectangle 37"/>
            <p:cNvSpPr>
              <a:spLocks noChangeArrowheads="1"/>
            </p:cNvSpPr>
            <p:nvPr/>
          </p:nvSpPr>
          <p:spPr bwMode="auto">
            <a:xfrm>
              <a:off x="847687" y="3829702"/>
              <a:ext cx="7924800" cy="2113898"/>
            </a:xfrm>
            <a:prstGeom prst="rect">
              <a:avLst/>
            </a:prstGeom>
            <a:gradFill rotWithShape="1">
              <a:gsLst>
                <a:gs pos="0">
                  <a:srgbClr val="9900CC"/>
                </a:gs>
                <a:gs pos="64999">
                  <a:srgbClr val="F0EBD5"/>
                </a:gs>
                <a:gs pos="100000">
                  <a:srgbClr val="9900FF"/>
                </a:gs>
              </a:gsLst>
              <a:path path="shape">
                <a:fillToRect l="50000" t="50000" r="50000" b="50000"/>
              </a:path>
            </a:gradFill>
            <a:ln>
              <a:noFill/>
            </a:ln>
            <a:effectLst>
              <a:glow rad="228600">
                <a:schemeClr val="accent5">
                  <a:satMod val="175000"/>
                  <a:alpha val="40000"/>
                </a:schemeClr>
              </a:glow>
            </a:effectLs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58" name="Group 57"/>
            <p:cNvGrpSpPr/>
            <p:nvPr/>
          </p:nvGrpSpPr>
          <p:grpSpPr>
            <a:xfrm>
              <a:off x="321129" y="3791563"/>
              <a:ext cx="8458200" cy="2209800"/>
              <a:chOff x="457200" y="472212"/>
              <a:chExt cx="8458200" cy="2479935"/>
            </a:xfrm>
          </p:grpSpPr>
          <p:pic>
            <p:nvPicPr>
              <p:cNvPr id="5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0" name="Group 59"/>
              <p:cNvGrpSpPr/>
              <p:nvPr/>
            </p:nvGrpSpPr>
            <p:grpSpPr>
              <a:xfrm>
                <a:off x="2040994" y="472212"/>
                <a:ext cx="6874406" cy="2469218"/>
                <a:chOff x="2040994" y="472212"/>
                <a:chExt cx="6874406" cy="2469218"/>
              </a:xfrm>
            </p:grpSpPr>
            <p:pic>
              <p:nvPicPr>
                <p:cNvPr id="6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Right Arrow 63"/>
                <p:cNvSpPr/>
                <p:nvPr/>
              </p:nvSpPr>
              <p:spPr bwMode="auto">
                <a:xfrm rot="10800000">
                  <a:off x="2040994" y="1371015"/>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5" name="Right Arrow 64"/>
                <p:cNvSpPr/>
                <p:nvPr/>
              </p:nvSpPr>
              <p:spPr bwMode="auto">
                <a:xfrm rot="10800000">
                  <a:off x="4332514" y="1386781"/>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6" name="Right Arrow 65"/>
                <p:cNvSpPr/>
                <p:nvPr/>
              </p:nvSpPr>
              <p:spPr bwMode="auto">
                <a:xfrm rot="10800000">
                  <a:off x="6623881" y="1408553"/>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grpSp>
      <p:sp>
        <p:nvSpPr>
          <p:cNvPr id="25" name="Text Box 3"/>
          <p:cNvSpPr txBox="1">
            <a:spLocks noChangeArrowheads="1"/>
          </p:cNvSpPr>
          <p:nvPr/>
        </p:nvSpPr>
        <p:spPr bwMode="auto">
          <a:xfrm>
            <a:off x="255814" y="6186193"/>
            <a:ext cx="8523515" cy="861774"/>
          </a:xfrm>
          <a:prstGeom prst="rect">
            <a:avLst/>
          </a:prstGeom>
          <a:noFill/>
          <a:ln w="9525">
            <a:noFill/>
            <a:miter lim="800000"/>
            <a:headEnd/>
            <a:tailEnd/>
          </a:ln>
          <a:effectLst/>
        </p:spPr>
        <p:txBody>
          <a:bodyPr wrap="square">
            <a:spAutoFit/>
          </a:bodyPr>
          <a:lstStyle/>
          <a:p>
            <a:pPr>
              <a:defRPr/>
            </a:pPr>
            <a:r>
              <a:rPr lang="en-US" sz="2400" dirty="0" smtClean="0">
                <a:effectLst>
                  <a:outerShdw blurRad="38100" dist="38100" dir="2700000" algn="tl">
                    <a:srgbClr val="000000">
                      <a:alpha val="43137"/>
                    </a:srgbClr>
                  </a:outerShdw>
                </a:effectLst>
              </a:rPr>
              <a:t>and </a:t>
            </a:r>
            <a:r>
              <a:rPr lang="en-US" sz="2600" b="1" dirty="0" smtClean="0">
                <a:solidFill>
                  <a:schemeClr val="tx2"/>
                </a:solidFill>
                <a:effectLst>
                  <a:glow rad="101600">
                    <a:srgbClr val="7030A0">
                      <a:alpha val="60000"/>
                    </a:srgbClr>
                  </a:glow>
                  <a:outerShdw blurRad="50800" dist="38100" algn="l" rotWithShape="0">
                    <a:prstClr val="black">
                      <a:alpha val="40000"/>
                    </a:prstClr>
                  </a:outerShdw>
                </a:effectLst>
                <a:latin typeface="Arial" panose="020B0604020202020204" pitchFamily="34" charset="0"/>
                <a:cs typeface="Arial" panose="020B0604020202020204" pitchFamily="34" charset="0"/>
              </a:rPr>
              <a:t>land use planning, monitoring and evaluation</a:t>
            </a:r>
            <a:r>
              <a:rPr lang="en-US" sz="2600" b="1" dirty="0" smtClean="0">
                <a:effectLst>
                  <a:glow rad="101600">
                    <a:srgbClr val="7030A0">
                      <a:alpha val="60000"/>
                    </a:srgbClr>
                  </a:glow>
                  <a:outerShdw blurRad="50800" dist="38100" algn="l" rotWithShape="0">
                    <a:prstClr val="black">
                      <a:alpha val="40000"/>
                    </a:prstClr>
                  </a:outerShdw>
                </a:effectLst>
              </a:rPr>
              <a:t>.</a:t>
            </a:r>
            <a:endParaRPr lang="en-US" sz="2600" b="1" dirty="0">
              <a:effectLst>
                <a:glow rad="101600">
                  <a:srgbClr val="7030A0">
                    <a:alpha val="60000"/>
                  </a:srgbClr>
                </a:glow>
                <a:outerShdw blurRad="50800" dist="38100" algn="l" rotWithShape="0">
                  <a:prstClr val="black">
                    <a:alpha val="40000"/>
                  </a:prstClr>
                </a:outerShdw>
              </a:effectLst>
            </a:endParaRPr>
          </a:p>
          <a:p>
            <a:pPr>
              <a:lnSpc>
                <a:spcPct val="100000"/>
              </a:lnSpc>
              <a:defRPr/>
            </a:pPr>
            <a:endParaRPr lang="en-US" sz="2400" dirty="0" smtClean="0"/>
          </a:p>
        </p:txBody>
      </p:sp>
      <p:sp>
        <p:nvSpPr>
          <p:cNvPr id="29" name="Text Box 3"/>
          <p:cNvSpPr txBox="1">
            <a:spLocks noChangeArrowheads="1"/>
          </p:cNvSpPr>
          <p:nvPr/>
        </p:nvSpPr>
        <p:spPr bwMode="auto">
          <a:xfrm>
            <a:off x="255814" y="3055203"/>
            <a:ext cx="8839199" cy="492443"/>
          </a:xfrm>
          <a:prstGeom prst="rect">
            <a:avLst/>
          </a:prstGeom>
          <a:noFill/>
          <a:ln w="9525">
            <a:noFill/>
            <a:miter lim="800000"/>
            <a:headEnd/>
            <a:tailEnd/>
          </a:ln>
          <a:effectLst/>
        </p:spPr>
        <p:txBody>
          <a:bodyPr wrap="square">
            <a:spAutoFit/>
          </a:bodyPr>
          <a:lstStyle/>
          <a:p>
            <a:pPr>
              <a:defRPr/>
            </a:pPr>
            <a:r>
              <a:rPr lang="en-US" sz="2200" dirty="0" smtClean="0">
                <a:effectLst>
                  <a:outerShdw blurRad="38100" dist="38100" dir="2700000" algn="tl">
                    <a:srgbClr val="000000">
                      <a:alpha val="43137"/>
                    </a:srgbClr>
                  </a:outerShdw>
                </a:effectLst>
              </a:rPr>
              <a:t>OFM offers </a:t>
            </a:r>
            <a:r>
              <a:rPr lang="en-US" sz="2200" dirty="0">
                <a:effectLst>
                  <a:outerShdw blurRad="38100" dist="38100" dir="2700000" algn="tl">
                    <a:srgbClr val="000000">
                      <a:alpha val="43137"/>
                    </a:srgbClr>
                  </a:outerShdw>
                </a:effectLst>
              </a:rPr>
              <a:t>a useful </a:t>
            </a:r>
            <a:r>
              <a:rPr lang="en-US" sz="2200" dirty="0" smtClean="0">
                <a:effectLst>
                  <a:outerShdw blurRad="38100" dist="38100" dir="2700000" algn="tl">
                    <a:srgbClr val="000000">
                      <a:alpha val="43137"/>
                    </a:srgbClr>
                  </a:outerShdw>
                </a:effectLst>
              </a:rPr>
              <a:t>framework </a:t>
            </a:r>
            <a:r>
              <a:rPr lang="en-US" sz="2200" dirty="0">
                <a:effectLst>
                  <a:outerShdw blurRad="38100" dist="38100" dir="2700000" algn="tl">
                    <a:srgbClr val="000000">
                      <a:alpha val="43137"/>
                    </a:srgbClr>
                  </a:outerShdw>
                </a:effectLst>
              </a:rPr>
              <a:t>for </a:t>
            </a:r>
            <a:r>
              <a:rPr lang="en-US" sz="2600" dirty="0">
                <a:effectLst>
                  <a:glow rad="101600">
                    <a:schemeClr val="accent4">
                      <a:satMod val="175000"/>
                      <a:alpha val="4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recreation </a:t>
            </a:r>
            <a:r>
              <a:rPr lang="en-US" sz="2600" dirty="0" smtClean="0">
                <a:effectLst>
                  <a:glow rad="101600">
                    <a:schemeClr val="accent4">
                      <a:satMod val="175000"/>
                      <a:alpha val="4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management </a:t>
            </a:r>
            <a:r>
              <a:rPr lang="en-US" sz="2200" dirty="0" smtClean="0">
                <a:effectLst>
                  <a:outerShdw blurRad="38100" dist="38100" dir="2700000" algn="tl">
                    <a:srgbClr val="000000">
                      <a:alpha val="43137"/>
                    </a:srgbClr>
                  </a:outerShdw>
                </a:effectLst>
              </a:rPr>
              <a:t>…</a:t>
            </a:r>
            <a:r>
              <a:rPr lang="en-US" sz="2600" dirty="0" smtClean="0">
                <a:effectLst>
                  <a:outerShdw blurRad="38100" dist="38100" dir="2700000" algn="tl">
                    <a:srgbClr val="000000">
                      <a:alpha val="43137"/>
                    </a:srgbClr>
                  </a:outerShdw>
                </a:effectLst>
              </a:rPr>
              <a:t> </a:t>
            </a:r>
            <a:endParaRPr lang="en-US" sz="2600" dirty="0">
              <a:effectLst>
                <a:outerShdw blurRad="38100" dist="38100" dir="2700000" algn="tl">
                  <a:srgbClr val="000000">
                    <a:alpha val="43137"/>
                  </a:srgbClr>
                </a:outerShdw>
              </a:effectLst>
            </a:endParaRPr>
          </a:p>
        </p:txBody>
      </p:sp>
      <p:sp>
        <p:nvSpPr>
          <p:cNvPr id="30" name="Rectangle 37"/>
          <p:cNvSpPr>
            <a:spLocks noChangeArrowheads="1"/>
          </p:cNvSpPr>
          <p:nvPr/>
        </p:nvSpPr>
        <p:spPr bwMode="auto">
          <a:xfrm>
            <a:off x="521569" y="708351"/>
            <a:ext cx="7924800" cy="2142573"/>
          </a:xfrm>
          <a:prstGeom prst="rect">
            <a:avLst/>
          </a:prstGeom>
          <a:gradFill rotWithShape="1">
            <a:gsLst>
              <a:gs pos="0">
                <a:srgbClr val="FFEFD1"/>
              </a:gs>
              <a:gs pos="64999">
                <a:srgbClr val="F0EBD5"/>
              </a:gs>
              <a:gs pos="100000">
                <a:srgbClr val="D1C39F"/>
              </a:gs>
            </a:gsLst>
            <a:path path="shape">
              <a:fillToRect l="50000" t="50000" r="50000" b="50000"/>
            </a:path>
          </a:gradFill>
          <a:ln>
            <a:noFill/>
          </a:ln>
          <a:effectLst>
            <a:glow rad="228600">
              <a:schemeClr val="accent5">
                <a:satMod val="175000"/>
                <a:alpha val="40000"/>
              </a:schemeClr>
            </a:glo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31" name="Group 30"/>
          <p:cNvGrpSpPr/>
          <p:nvPr/>
        </p:nvGrpSpPr>
        <p:grpSpPr>
          <a:xfrm>
            <a:off x="342901" y="685800"/>
            <a:ext cx="8458200" cy="2209800"/>
            <a:chOff x="457200" y="472212"/>
            <a:chExt cx="8458200" cy="2479935"/>
          </a:xfrm>
        </p:grpSpPr>
        <p:pic>
          <p:nvPicPr>
            <p:cNvPr id="3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3" name="Group 32"/>
            <p:cNvGrpSpPr/>
            <p:nvPr/>
          </p:nvGrpSpPr>
          <p:grpSpPr>
            <a:xfrm>
              <a:off x="457200" y="472381"/>
              <a:ext cx="6858000" cy="2479766"/>
              <a:chOff x="457200" y="472381"/>
              <a:chExt cx="6858000" cy="2479766"/>
            </a:xfrm>
          </p:grpSpPr>
          <p:pic>
            <p:nvPicPr>
              <p:cNvPr id="3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7" name="Right Arrow 36"/>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8" name="Right Arrow 37"/>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9" name="Right Arrow 38"/>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Tree>
    <p:extLst>
      <p:ext uri="{BB962C8B-B14F-4D97-AF65-F5344CB8AC3E}">
        <p14:creationId xmlns:p14="http://schemas.microsoft.com/office/powerpoint/2010/main" val="3682764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125" y="1295400"/>
            <a:ext cx="8686800" cy="4648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28600" y="457200"/>
            <a:ext cx="8686800" cy="615553"/>
          </a:xfrm>
          <a:prstGeom prst="rect">
            <a:avLst/>
          </a:prstGeom>
          <a:effectLst>
            <a:outerShdw blurRad="50800" dist="38100" dir="2700000" algn="tl" rotWithShape="0">
              <a:prstClr val="black">
                <a:alpha val="40000"/>
              </a:prstClr>
            </a:outerShdw>
          </a:effectLst>
        </p:spPr>
        <p:txBody>
          <a:bodyPr wrap="square">
            <a:spAutoFit/>
          </a:bodyPr>
          <a:lstStyle/>
          <a:p>
            <a:endParaRPr lang="en-US" sz="1000" b="1" dirty="0" smtClean="0">
              <a:effectLst>
                <a:outerShdw blurRad="38100" dist="38100" dir="2700000" algn="tl">
                  <a:srgbClr val="000000">
                    <a:alpha val="43137"/>
                  </a:srgbClr>
                </a:outerShdw>
              </a:effectLst>
            </a:endParaRPr>
          </a:p>
          <a:p>
            <a:r>
              <a:rPr lang="en-US" sz="2400" b="1" dirty="0" smtClean="0">
                <a:effectLst>
                  <a:outerShdw blurRad="38100" dist="38100" dir="2700000" algn="tl">
                    <a:srgbClr val="000000">
                      <a:alpha val="43137"/>
                    </a:srgbClr>
                  </a:outerShdw>
                </a:effectLst>
              </a:rPr>
              <a:t>Application </a:t>
            </a:r>
            <a:r>
              <a:rPr lang="en-US" sz="2400" b="1" dirty="0">
                <a:effectLst>
                  <a:outerShdw blurRad="38100" dist="38100" dir="2700000" algn="tl">
                    <a:srgbClr val="000000">
                      <a:alpha val="43137"/>
                    </a:srgbClr>
                  </a:outerShdw>
                </a:effectLst>
              </a:rPr>
              <a:t>of </a:t>
            </a:r>
            <a:r>
              <a:rPr lang="en-US" sz="2400" b="1" dirty="0" smtClean="0">
                <a:effectLst>
                  <a:outerShdw blurRad="38100" dist="38100" dir="2700000" algn="tl">
                    <a:srgbClr val="000000">
                      <a:alpha val="43137"/>
                    </a:srgbClr>
                  </a:outerShdw>
                </a:effectLst>
              </a:rPr>
              <a:t>OFM to Land Use Planning for R&amp;VS</a:t>
            </a:r>
            <a:endParaRPr lang="en-US" sz="2400" dirty="0">
              <a:effectLst>
                <a:outerShdw blurRad="38100" dist="38100" dir="2700000" algn="tl">
                  <a:srgbClr val="000000">
                    <a:alpha val="43137"/>
                  </a:srgbClr>
                </a:outerShdw>
              </a:effectLst>
            </a:endParaRPr>
          </a:p>
        </p:txBody>
      </p:sp>
      <p:sp>
        <p:nvSpPr>
          <p:cNvPr id="4" name="Rectangle 3"/>
          <p:cNvSpPr/>
          <p:nvPr/>
        </p:nvSpPr>
        <p:spPr>
          <a:xfrm>
            <a:off x="6583707" y="6172200"/>
            <a:ext cx="2294218" cy="369332"/>
          </a:xfrm>
          <a:prstGeom prst="rect">
            <a:avLst/>
          </a:prstGeom>
        </p:spPr>
        <p:txBody>
          <a:bodyPr wrap="none">
            <a:spAutoFit/>
          </a:bodyPr>
          <a:lstStyle/>
          <a:p>
            <a:r>
              <a:rPr lang="en-US" b="1" dirty="0">
                <a:solidFill>
                  <a:schemeClr val="accent5">
                    <a:lumMod val="75000"/>
                  </a:schemeClr>
                </a:solidFill>
                <a:effectLst>
                  <a:outerShdw blurRad="38100" dist="38100" dir="2700000" algn="tl">
                    <a:srgbClr val="000000">
                      <a:alpha val="43137"/>
                    </a:srgbClr>
                  </a:outerShdw>
                </a:effectLst>
              </a:rPr>
              <a:t>H-8320-1– Page I-12 </a:t>
            </a:r>
          </a:p>
        </p:txBody>
      </p:sp>
    </p:spTree>
    <p:extLst>
      <p:ext uri="{BB962C8B-B14F-4D97-AF65-F5344CB8AC3E}">
        <p14:creationId xmlns:p14="http://schemas.microsoft.com/office/powerpoint/2010/main" val="21416422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4" name="TextBox 3"/>
          <p:cNvSpPr txBox="1"/>
          <p:nvPr/>
        </p:nvSpPr>
        <p:spPr>
          <a:xfrm>
            <a:off x="3" y="609600"/>
            <a:ext cx="9131298" cy="1123384"/>
          </a:xfrm>
          <a:prstGeom prst="rect">
            <a:avLst/>
          </a:prstGeom>
          <a:noFill/>
        </p:spPr>
        <p:txBody>
          <a:bodyPr wrap="square" rtlCol="0">
            <a:spAutoFit/>
          </a:bodyPr>
          <a:lstStyle/>
          <a:p>
            <a:pPr algn="ctr"/>
            <a:r>
              <a:rPr lang="en-US" sz="23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Land use plan decisions for BLM lands fall into two categories </a:t>
            </a:r>
          </a:p>
          <a:p>
            <a:pPr algn="ctr"/>
            <a:endParaRPr lang="en-US" sz="1200" dirty="0" smtClean="0"/>
          </a:p>
          <a:p>
            <a:pPr algn="ctr"/>
            <a:endParaRPr lang="en-US" sz="1200" u="sng" dirty="0" smtClean="0"/>
          </a:p>
          <a:p>
            <a:pPr algn="ctr"/>
            <a:endParaRPr lang="en-US" sz="2000" dirty="0"/>
          </a:p>
        </p:txBody>
      </p:sp>
      <p:sp>
        <p:nvSpPr>
          <p:cNvPr id="5" name="Rectangle 4"/>
          <p:cNvSpPr/>
          <p:nvPr/>
        </p:nvSpPr>
        <p:spPr>
          <a:xfrm>
            <a:off x="2" y="1066800"/>
            <a:ext cx="9131298" cy="307777"/>
          </a:xfrm>
          <a:prstGeom prst="rect">
            <a:avLst/>
          </a:prstGeom>
        </p:spPr>
        <p:txBody>
          <a:bodyPr wrap="square">
            <a:spAutoFit/>
          </a:bodyPr>
          <a:lstStyle/>
          <a:p>
            <a:pPr algn="ctr"/>
            <a:r>
              <a:rPr lang="en-US" sz="1400" dirty="0" smtClean="0"/>
              <a:t>BLM H-1601-1 </a:t>
            </a:r>
            <a:r>
              <a:rPr lang="en-US" sz="1400" dirty="0"/>
              <a:t>— LAND USE PLANNING </a:t>
            </a:r>
            <a:r>
              <a:rPr lang="en-US" sz="1400" dirty="0" smtClean="0"/>
              <a:t>HANDBOOK - Page 13 </a:t>
            </a:r>
            <a:endParaRPr lang="en-US" sz="1400" dirty="0"/>
          </a:p>
        </p:txBody>
      </p:sp>
      <p:grpSp>
        <p:nvGrpSpPr>
          <p:cNvPr id="28" name="Group 27"/>
          <p:cNvGrpSpPr/>
          <p:nvPr/>
        </p:nvGrpSpPr>
        <p:grpSpPr>
          <a:xfrm>
            <a:off x="5257800" y="1524000"/>
            <a:ext cx="1878973" cy="1928048"/>
            <a:chOff x="5361013" y="1729552"/>
            <a:chExt cx="1878973" cy="1928048"/>
          </a:xfrm>
        </p:grpSpPr>
        <p:sp>
          <p:nvSpPr>
            <p:cNvPr id="25" name="Rounded Rectangle 24"/>
            <p:cNvSpPr/>
            <p:nvPr/>
          </p:nvSpPr>
          <p:spPr>
            <a:xfrm>
              <a:off x="5361013" y="1729552"/>
              <a:ext cx="1818117" cy="1928048"/>
            </a:xfrm>
            <a:prstGeom prst="roundRect">
              <a:avLst/>
            </a:prstGeom>
            <a:solidFill>
              <a:srgbClr val="FFFF00"/>
            </a:solidFill>
            <a:ln>
              <a:solidFill>
                <a:srgbClr val="FFFF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361013" y="1913836"/>
              <a:ext cx="1878973" cy="1200329"/>
            </a:xfrm>
            <a:prstGeom prst="rect">
              <a:avLst/>
            </a:prstGeom>
            <a:noFill/>
          </p:spPr>
          <p:txBody>
            <a:bodyPr wrap="square" rtlCol="0">
              <a:spAutoFit/>
            </a:bodyPr>
            <a:lstStyle/>
            <a:p>
              <a:pPr algn="ctr"/>
              <a:r>
                <a:rPr lang="en-US" b="1" dirty="0">
                  <a:solidFill>
                    <a:schemeClr val="bg1"/>
                  </a:solidFill>
                </a:rPr>
                <a:t>Desired </a:t>
              </a:r>
              <a:r>
                <a:rPr lang="en-US" b="1" dirty="0" smtClean="0">
                  <a:solidFill>
                    <a:schemeClr val="bg1"/>
                  </a:solidFill>
                </a:rPr>
                <a:t>Outcomes </a:t>
              </a:r>
            </a:p>
            <a:p>
              <a:pPr algn="ctr"/>
              <a:r>
                <a:rPr lang="en-US" dirty="0" smtClean="0">
                  <a:solidFill>
                    <a:schemeClr val="accent5">
                      <a:lumMod val="50000"/>
                    </a:schemeClr>
                  </a:solidFill>
                </a:rPr>
                <a:t>(goals </a:t>
              </a:r>
              <a:r>
                <a:rPr lang="en-US" dirty="0">
                  <a:solidFill>
                    <a:schemeClr val="accent5">
                      <a:lumMod val="50000"/>
                    </a:schemeClr>
                  </a:solidFill>
                </a:rPr>
                <a:t>and objectives) </a:t>
              </a:r>
              <a:endParaRPr lang="en-US" b="1" dirty="0">
                <a:solidFill>
                  <a:schemeClr val="accent5">
                    <a:lumMod val="50000"/>
                  </a:schemeClr>
                </a:solidFill>
              </a:endParaRPr>
            </a:p>
          </p:txBody>
        </p:sp>
      </p:grpSp>
      <p:grpSp>
        <p:nvGrpSpPr>
          <p:cNvPr id="27" name="Group 26"/>
          <p:cNvGrpSpPr/>
          <p:nvPr/>
        </p:nvGrpSpPr>
        <p:grpSpPr>
          <a:xfrm>
            <a:off x="2209800" y="1500952"/>
            <a:ext cx="1828799" cy="1928048"/>
            <a:chOff x="2286000" y="1729552"/>
            <a:chExt cx="1828799" cy="1928048"/>
          </a:xfrm>
        </p:grpSpPr>
        <p:sp>
          <p:nvSpPr>
            <p:cNvPr id="22" name="Rounded Rectangle 21"/>
            <p:cNvSpPr/>
            <p:nvPr/>
          </p:nvSpPr>
          <p:spPr>
            <a:xfrm>
              <a:off x="2296682" y="1729552"/>
              <a:ext cx="1818117" cy="1928048"/>
            </a:xfrm>
            <a:prstGeom prst="roundRect">
              <a:avLst/>
            </a:prstGeom>
            <a:solidFill>
              <a:srgbClr val="66CCFF"/>
            </a:solidFill>
            <a:ln>
              <a:solidFill>
                <a:srgbClr val="66CCFF"/>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286000" y="1884953"/>
              <a:ext cx="1818117" cy="1569660"/>
            </a:xfrm>
            <a:prstGeom prst="rect">
              <a:avLst/>
            </a:prstGeom>
          </p:spPr>
          <p:txBody>
            <a:bodyPr wrap="square">
              <a:spAutoFit/>
            </a:bodyPr>
            <a:lstStyle/>
            <a:p>
              <a:pPr algn="ctr"/>
              <a:r>
                <a:rPr lang="en-US" sz="1600" b="1" dirty="0">
                  <a:solidFill>
                    <a:schemeClr val="bg1"/>
                  </a:solidFill>
                </a:rPr>
                <a:t>Allowable Uses and Management Actions</a:t>
              </a:r>
              <a:r>
                <a:rPr lang="en-US" sz="1600" dirty="0">
                  <a:solidFill>
                    <a:schemeClr val="bg1"/>
                  </a:solidFill>
                </a:rPr>
                <a:t> </a:t>
              </a:r>
              <a:r>
                <a:rPr lang="en-US" sz="1600" dirty="0">
                  <a:solidFill>
                    <a:schemeClr val="accent5">
                      <a:lumMod val="50000"/>
                    </a:schemeClr>
                  </a:solidFill>
                </a:rPr>
                <a:t>(anticipated to achieve desired outcomes)</a:t>
              </a:r>
            </a:p>
          </p:txBody>
        </p:sp>
      </p:grpSp>
      <p:sp>
        <p:nvSpPr>
          <p:cNvPr id="26" name="Right Arrow 25"/>
          <p:cNvSpPr/>
          <p:nvPr/>
        </p:nvSpPr>
        <p:spPr bwMode="auto">
          <a:xfrm rot="10800000">
            <a:off x="4267200" y="2209800"/>
            <a:ext cx="669548" cy="570357"/>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nvGrpSpPr>
          <p:cNvPr id="9" name="Group 8"/>
          <p:cNvGrpSpPr/>
          <p:nvPr/>
        </p:nvGrpSpPr>
        <p:grpSpPr>
          <a:xfrm>
            <a:off x="0" y="3733800"/>
            <a:ext cx="9131298" cy="2895600"/>
            <a:chOff x="0" y="3733800"/>
            <a:chExt cx="9131298" cy="2895600"/>
          </a:xfrm>
        </p:grpSpPr>
        <p:sp>
          <p:nvSpPr>
            <p:cNvPr id="29" name="TextBox 28"/>
            <p:cNvSpPr txBox="1"/>
            <p:nvPr/>
          </p:nvSpPr>
          <p:spPr>
            <a:xfrm>
              <a:off x="0" y="3733800"/>
              <a:ext cx="9131298" cy="446276"/>
            </a:xfrm>
            <a:prstGeom prst="rect">
              <a:avLst/>
            </a:prstGeom>
            <a:noFill/>
          </p:spPr>
          <p:txBody>
            <a:bodyPr wrap="square" rtlCol="0">
              <a:spAutoFit/>
            </a:bodyPr>
            <a:lstStyle/>
            <a:p>
              <a:pPr algn="ctr"/>
              <a:r>
                <a:rPr lang="en-US" sz="2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Application of OFM to Land Use Planning for Recreation</a:t>
              </a:r>
              <a:endParaRPr lang="en-US" sz="23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10" name="Group 9"/>
            <p:cNvGrpSpPr/>
            <p:nvPr/>
          </p:nvGrpSpPr>
          <p:grpSpPr>
            <a:xfrm>
              <a:off x="321129" y="4419600"/>
              <a:ext cx="8458200" cy="2209800"/>
              <a:chOff x="321129" y="4419600"/>
              <a:chExt cx="8458200" cy="2209800"/>
            </a:xfrm>
          </p:grpSpPr>
          <p:sp>
            <p:nvSpPr>
              <p:cNvPr id="31" name="Rectangle 37"/>
              <p:cNvSpPr>
                <a:spLocks noChangeArrowheads="1"/>
              </p:cNvSpPr>
              <p:nvPr/>
            </p:nvSpPr>
            <p:spPr bwMode="auto">
              <a:xfrm>
                <a:off x="847687" y="4439302"/>
                <a:ext cx="7686713" cy="2113898"/>
              </a:xfrm>
              <a:prstGeom prst="rect">
                <a:avLst/>
              </a:prstGeom>
              <a:gradFill rotWithShape="1">
                <a:gsLst>
                  <a:gs pos="0">
                    <a:srgbClr val="9900CC"/>
                  </a:gs>
                  <a:gs pos="64999">
                    <a:srgbClr val="F0EBD5"/>
                  </a:gs>
                  <a:gs pos="100000">
                    <a:srgbClr val="9900FF"/>
                  </a:gs>
                </a:gsLst>
                <a:path path="shape">
                  <a:fillToRect l="50000" t="50000" r="50000" b="50000"/>
                </a:path>
              </a:gradFill>
              <a:ln>
                <a:noFill/>
              </a:ln>
              <a:effectLst>
                <a:glow rad="228600">
                  <a:schemeClr val="accent5">
                    <a:satMod val="175000"/>
                    <a:alpha val="40000"/>
                  </a:schemeClr>
                </a:glow>
              </a:effectLs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32" name="Group 31"/>
              <p:cNvGrpSpPr/>
              <p:nvPr/>
            </p:nvGrpSpPr>
            <p:grpSpPr>
              <a:xfrm>
                <a:off x="321129" y="4419600"/>
                <a:ext cx="8458200" cy="2209800"/>
                <a:chOff x="457200" y="472212"/>
                <a:chExt cx="8458200" cy="2479935"/>
              </a:xfrm>
            </p:grpSpPr>
            <p:pic>
              <p:nvPicPr>
                <p:cNvPr id="3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4" name="Group 33"/>
                <p:cNvGrpSpPr/>
                <p:nvPr/>
              </p:nvGrpSpPr>
              <p:grpSpPr>
                <a:xfrm>
                  <a:off x="2040994" y="472212"/>
                  <a:ext cx="6874406" cy="2469218"/>
                  <a:chOff x="2040994" y="472212"/>
                  <a:chExt cx="6874406" cy="2469218"/>
                </a:xfrm>
              </p:grpSpPr>
              <p:pic>
                <p:nvPicPr>
                  <p:cNvPr id="3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8" name="Right Arrow 37"/>
                  <p:cNvSpPr/>
                  <p:nvPr/>
                </p:nvSpPr>
                <p:spPr bwMode="auto">
                  <a:xfrm rot="10800000">
                    <a:off x="2040994" y="1371015"/>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9" name="Right Arrow 38"/>
                  <p:cNvSpPr/>
                  <p:nvPr/>
                </p:nvSpPr>
                <p:spPr bwMode="auto">
                  <a:xfrm rot="10800000">
                    <a:off x="4332514" y="1386781"/>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40" name="Right Arrow 39"/>
                  <p:cNvSpPr/>
                  <p:nvPr/>
                </p:nvSpPr>
                <p:spPr bwMode="auto">
                  <a:xfrm rot="10800000">
                    <a:off x="6623881" y="1408553"/>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grpSp>
      </p:grpSp>
      <p:sp>
        <p:nvSpPr>
          <p:cNvPr id="41" name="Right Arrow 40"/>
          <p:cNvSpPr/>
          <p:nvPr/>
        </p:nvSpPr>
        <p:spPr bwMode="auto">
          <a:xfrm rot="10800000">
            <a:off x="4276687" y="2209801"/>
            <a:ext cx="669548" cy="570357"/>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Tree>
    <p:extLst>
      <p:ext uri="{BB962C8B-B14F-4D97-AF65-F5344CB8AC3E}">
        <p14:creationId xmlns:p14="http://schemas.microsoft.com/office/powerpoint/2010/main" val="333986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repeatCount="indefinite" fill="hold" grpId="0" nodeType="withEffect">
                                  <p:stCondLst>
                                    <p:cond delay="0"/>
                                  </p:stCondLst>
                                  <p:endCondLst>
                                    <p:cond evt="onNext" delay="0">
                                      <p:tgtEl>
                                        <p:sldTgt/>
                                      </p:tgtEl>
                                    </p:cond>
                                  </p:endCondLst>
                                  <p:childTnLst>
                                    <p:animEffect transition="out" filter="fade">
                                      <p:cBhvr>
                                        <p:cTn id="6" dur="2000"/>
                                        <p:tgtEl>
                                          <p:spTgt spid="26"/>
                                        </p:tgtEl>
                                      </p:cBhvr>
                                    </p:animEffect>
                                    <p:anim calcmode="lin" valueType="num">
                                      <p:cBhvr>
                                        <p:cTn id="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6"/>
                                        </p:tgtEl>
                                        <p:attrNameLst>
                                          <p:attrName>ppt_h</p:attrName>
                                        </p:attrNameLst>
                                      </p:cBhvr>
                                      <p:tavLst>
                                        <p:tav tm="0">
                                          <p:val>
                                            <p:strVal val="ppt_h"/>
                                          </p:val>
                                        </p:tav>
                                        <p:tav tm="100000">
                                          <p:val>
                                            <p:strVal val="ppt_h"/>
                                          </p:val>
                                        </p:tav>
                                      </p:tavLst>
                                    </p:anim>
                                    <p:set>
                                      <p:cBhvr>
                                        <p:cTn id="9" dur="1" fill="hold">
                                          <p:stCondLst>
                                            <p:cond delay="1999"/>
                                          </p:stCondLst>
                                        </p:cTn>
                                        <p:tgtEl>
                                          <p:spTgt spid="2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endCondLst>
                                    <p:cond evt="onNext" delay="0">
                                      <p:tgtEl>
                                        <p:sldTgt/>
                                      </p:tgtEl>
                                    </p:cond>
                                  </p:endCondLst>
                                  <p:childTnLst>
                                    <p:set>
                                      <p:cBhvr>
                                        <p:cTn id="13" dur="1" fill="hold">
                                          <p:stCondLst>
                                            <p:cond delay="0"/>
                                          </p:stCondLst>
                                        </p:cTn>
                                        <p:tgtEl>
                                          <p:spTgt spid="4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fltVal val="0"/>
                                          </p:val>
                                        </p:tav>
                                        <p:tav tm="100000">
                                          <p:val>
                                            <p:strVal val="#ppt_w"/>
                                          </p:val>
                                        </p:tav>
                                      </p:tavLst>
                                    </p:anim>
                                    <p:anim calcmode="lin" valueType="num">
                                      <p:cBhvr>
                                        <p:cTn id="19" dur="1000" fill="hold"/>
                                        <p:tgtEl>
                                          <p:spTgt spid="9"/>
                                        </p:tgtEl>
                                        <p:attrNameLst>
                                          <p:attrName>ppt_h</p:attrName>
                                        </p:attrNameLst>
                                      </p:cBhvr>
                                      <p:tavLst>
                                        <p:tav tm="0">
                                          <p:val>
                                            <p:fltVal val="0"/>
                                          </p:val>
                                        </p:tav>
                                        <p:tav tm="100000">
                                          <p:val>
                                            <p:strVal val="#ppt_h"/>
                                          </p:val>
                                        </p:tav>
                                      </p:tavLst>
                                    </p:anim>
                                    <p:anim calcmode="lin" valueType="num">
                                      <p:cBhvr>
                                        <p:cTn id="20" dur="1000" fill="hold"/>
                                        <p:tgtEl>
                                          <p:spTgt spid="9"/>
                                        </p:tgtEl>
                                        <p:attrNameLst>
                                          <p:attrName>style.rotation</p:attrName>
                                        </p:attrNameLst>
                                      </p:cBhvr>
                                      <p:tavLst>
                                        <p:tav tm="0">
                                          <p:val>
                                            <p:fltVal val="90"/>
                                          </p:val>
                                        </p:tav>
                                        <p:tav tm="100000">
                                          <p:val>
                                            <p:fltVal val="0"/>
                                          </p:val>
                                        </p:tav>
                                      </p:tavLst>
                                    </p:anim>
                                    <p:animEffect transition="in" filter="fade">
                                      <p:cBhvr>
                                        <p:cTn id="2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11978502"/>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4" name="TextBox 3"/>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Evolution of the Management of Recreation Resources</a:t>
            </a:r>
          </a:p>
          <a:p>
            <a:pPr>
              <a:lnSpc>
                <a:spcPct val="150000"/>
              </a:lnSpc>
            </a:pPr>
            <a:r>
              <a:rPr lang="en-US" sz="2400" b="1" u="sng" dirty="0" smtClean="0">
                <a:solidFill>
                  <a:srgbClr val="FF9900"/>
                </a:solidFill>
                <a:effectLst>
                  <a:outerShdw blurRad="38100" dist="38100" dir="2700000" algn="tl">
                    <a:srgbClr val="000000">
                      <a:alpha val="43137"/>
                    </a:srgbClr>
                  </a:outerShdw>
                </a:effectLst>
              </a:rPr>
              <a:t>Activity-based Management</a:t>
            </a:r>
            <a:endParaRPr lang="en-US" sz="2400" b="1" u="sng" dirty="0">
              <a:solidFill>
                <a:srgbClr val="FF9900"/>
              </a:solidFill>
              <a:effectLst>
                <a:outerShdw blurRad="38100" dist="38100" dir="2700000" algn="tl">
                  <a:srgbClr val="000000">
                    <a:alpha val="43137"/>
                  </a:srgbClr>
                </a:outerShdw>
              </a:effectLst>
            </a:endParaRPr>
          </a:p>
        </p:txBody>
      </p:sp>
      <p:sp>
        <p:nvSpPr>
          <p:cNvPr id="3" name="Rectangle 2"/>
          <p:cNvSpPr/>
          <p:nvPr/>
        </p:nvSpPr>
        <p:spPr>
          <a:xfrm>
            <a:off x="381000" y="1905000"/>
            <a:ext cx="5486400" cy="4585871"/>
          </a:xfrm>
          <a:prstGeom prst="rect">
            <a:avLst/>
          </a:prstGeom>
        </p:spPr>
        <p:txBody>
          <a:bodyPr wrap="square">
            <a:spAutoFit/>
          </a:bodyPr>
          <a:lstStyle/>
          <a:p>
            <a:pPr>
              <a:defRPr/>
            </a:pP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Defines recreation as participating </a:t>
            </a:r>
          </a:p>
          <a:p>
            <a:pPr>
              <a:defRPr/>
            </a:pP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in an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activity</a:t>
            </a:r>
          </a:p>
          <a:p>
            <a:pPr>
              <a:defRPr/>
            </a:pPr>
            <a:endParaRPr lang="en-US" sz="1400" b="1" kern="10" dirty="0">
              <a:ln w="9525">
                <a:noFill/>
                <a:round/>
                <a:headEnd/>
                <a:tailEnd/>
              </a:ln>
              <a:solidFill>
                <a:srgbClr val="FFFFCD"/>
              </a:solidFill>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Management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actions are oriented to only provide activities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 …  very simplistic.</a:t>
            </a:r>
          </a:p>
          <a:p>
            <a:pPr>
              <a:defRPr/>
            </a:pPr>
            <a:endParaRPr lang="en-US" sz="1400" b="1" kern="10" dirty="0">
              <a:ln w="9525">
                <a:noFill/>
                <a:round/>
                <a:headEnd/>
                <a:tailEnd/>
              </a:ln>
              <a:solidFill>
                <a:srgbClr val="FFFFCD"/>
              </a:solidFill>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Describing /counting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people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participating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in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activities</a:t>
            </a:r>
          </a:p>
          <a:p>
            <a:pPr marL="171450" indent="-171450">
              <a:buFont typeface="Arial" panose="020B0604020202020204" pitchFamily="34" charset="0"/>
              <a:buChar char="•"/>
              <a:defRPr/>
            </a:pPr>
            <a:endParaRPr lang="en-US" sz="1400" b="1" kern="10" dirty="0">
              <a:ln w="9525">
                <a:noFill/>
                <a:round/>
                <a:headEnd/>
                <a:tailEnd/>
              </a:ln>
              <a:solidFill>
                <a:srgbClr val="FFFFCD"/>
              </a:solidFill>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Does not consider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the </a:t>
            </a:r>
            <a:endPar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character of </a:t>
            </a: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recreation settings</a:t>
            </a:r>
            <a:endParaRPr lang="en-US" sz="2400" b="1" kern="10" dirty="0">
              <a:ln w="9525">
                <a:noFill/>
                <a:round/>
                <a:headEnd/>
                <a:tailEnd/>
              </a:ln>
              <a:solidFill>
                <a:srgbClr val="FFFFCD"/>
              </a:solidFill>
              <a:effectLst>
                <a:outerShdw blurRad="38100" dist="38100" dir="2700000" algn="tl">
                  <a:srgbClr val="000000">
                    <a:alpha val="43137"/>
                  </a:srgbClr>
                </a:outerShdw>
              </a:effectLst>
              <a:cs typeface="Arial"/>
            </a:endParaRPr>
          </a:p>
        </p:txBody>
      </p:sp>
    </p:spTree>
    <p:extLst>
      <p:ext uri="{BB962C8B-B14F-4D97-AF65-F5344CB8AC3E}">
        <p14:creationId xmlns:p14="http://schemas.microsoft.com/office/powerpoint/2010/main" val="37035777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258353224"/>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361013" y="2743200"/>
            <a:ext cx="4572000" cy="3416320"/>
          </a:xfrm>
          <a:prstGeom prst="rect">
            <a:avLst/>
          </a:prstGeom>
        </p:spPr>
        <p:txBody>
          <a:bodyPr>
            <a:spAutoFit/>
          </a:bodyPr>
          <a:lstStyle/>
          <a:p>
            <a:pPr marL="171450" indent="-171450">
              <a:buFont typeface="Arial" panose="020B0604020202020204" pitchFamily="34" charset="0"/>
              <a:buChar char="•"/>
              <a:defRPr/>
            </a:pPr>
            <a:endParaRPr lang="en-US" sz="2400" kern="10" dirty="0">
              <a:ln w="9525">
                <a:noFill/>
                <a:round/>
                <a:headEnd/>
                <a:tailEnd/>
              </a:ln>
              <a:solidFill>
                <a:srgbClr val="FFFFCD"/>
              </a:solidFill>
              <a:cs typeface="Arial"/>
            </a:endParaRPr>
          </a:p>
          <a:p>
            <a:pPr>
              <a:defRPr/>
            </a:pP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Addresses setting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character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that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affects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the quality of the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recreation experience </a:t>
            </a:r>
          </a:p>
          <a:p>
            <a:pPr marL="171450" indent="-171450">
              <a:buFont typeface="Arial" panose="020B0604020202020204" pitchFamily="34" charset="0"/>
              <a:buChar char="•"/>
              <a:defRPr/>
            </a:pPr>
            <a:endParaRPr lang="en-US" sz="2400" b="1" kern="10" dirty="0">
              <a:ln w="9525">
                <a:noFill/>
                <a:round/>
                <a:headEnd/>
                <a:tailEnd/>
              </a:ln>
              <a:solidFill>
                <a:srgbClr val="FFFFCD"/>
              </a:solidFill>
              <a:effectLst>
                <a:outerShdw blurRad="38100" dist="38100" dir="2700000" algn="tl">
                  <a:srgbClr val="000000">
                    <a:alpha val="43137"/>
                  </a:srgbClr>
                </a:outerShdw>
              </a:effectLst>
              <a:cs typeface="Arial"/>
            </a:endParaRPr>
          </a:p>
          <a:p>
            <a:pPr>
              <a:defRPr/>
            </a:pP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Provides a basis to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discuss</a:t>
            </a: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and </a:t>
            </a: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improve the quality of recreation </a:t>
            </a: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opportunities</a:t>
            </a:r>
          </a:p>
          <a:p>
            <a:pPr>
              <a:defRPr/>
            </a:pPr>
            <a:r>
              <a:rPr lang="en-US" sz="2400" b="1" kern="10" dirty="0" smtClean="0">
                <a:ln w="9525">
                  <a:noFill/>
                  <a:round/>
                  <a:headEnd/>
                  <a:tailEnd/>
                </a:ln>
                <a:solidFill>
                  <a:srgbClr val="FFFFCD"/>
                </a:solidFill>
                <a:effectLst>
                  <a:outerShdw blurRad="38100" dist="38100" dir="2700000" algn="tl">
                    <a:srgbClr val="000000">
                      <a:alpha val="43137"/>
                    </a:srgbClr>
                  </a:outerShdw>
                </a:effectLst>
                <a:cs typeface="Arial"/>
              </a:rPr>
              <a:t>and outcomes</a:t>
            </a:r>
            <a:endParaRPr lang="en-US" sz="2400" b="1" kern="10" dirty="0">
              <a:ln w="9525">
                <a:noFill/>
                <a:round/>
                <a:headEnd/>
                <a:tailEnd/>
              </a:ln>
              <a:solidFill>
                <a:srgbClr val="FFFFCD"/>
              </a:solidFill>
              <a:effectLst>
                <a:outerShdw blurRad="38100" dist="38100" dir="2700000" algn="tl">
                  <a:srgbClr val="000000">
                    <a:alpha val="43137"/>
                  </a:srgbClr>
                </a:outerShdw>
              </a:effectLst>
              <a:cs typeface="Arial"/>
            </a:endParaRPr>
          </a:p>
        </p:txBody>
      </p:sp>
      <p:sp>
        <p:nvSpPr>
          <p:cNvPr id="6" name="Rectangle 5"/>
          <p:cNvSpPr/>
          <p:nvPr/>
        </p:nvSpPr>
        <p:spPr>
          <a:xfrm>
            <a:off x="370486" y="2057400"/>
            <a:ext cx="5486400" cy="830997"/>
          </a:xfrm>
          <a:prstGeom prst="rect">
            <a:avLst/>
          </a:prstGeom>
        </p:spPr>
        <p:txBody>
          <a:bodyPr wrap="square">
            <a:spAutoFit/>
          </a:bodyPr>
          <a:lstStyle/>
          <a:p>
            <a:pPr>
              <a:defRPr/>
            </a:pPr>
            <a:r>
              <a:rPr lang="en-US" sz="2400" b="1" kern="10" dirty="0">
                <a:ln w="9525">
                  <a:noFill/>
                  <a:round/>
                  <a:headEnd/>
                  <a:tailEnd/>
                </a:ln>
                <a:solidFill>
                  <a:srgbClr val="FFFFCD"/>
                </a:solidFill>
                <a:effectLst>
                  <a:outerShdw blurRad="38100" dist="38100" dir="2700000" algn="tl">
                    <a:srgbClr val="000000">
                      <a:alpha val="43137"/>
                    </a:srgbClr>
                  </a:outerShdw>
                </a:effectLst>
                <a:cs typeface="Arial"/>
              </a:rPr>
              <a:t>Focuses on the types of recreation experiences customers desire </a:t>
            </a:r>
          </a:p>
        </p:txBody>
      </p:sp>
      <p:sp>
        <p:nvSpPr>
          <p:cNvPr id="10" name="TextBox 9"/>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Evolution of the Management of Recreation Resources</a:t>
            </a:r>
          </a:p>
          <a:p>
            <a:pPr>
              <a:lnSpc>
                <a:spcPct val="150000"/>
              </a:lnSpc>
            </a:pPr>
            <a:r>
              <a:rPr lang="en-US" sz="2400" b="1" u="sng" dirty="0" smtClean="0">
                <a:solidFill>
                  <a:srgbClr val="FFFF00"/>
                </a:solidFill>
                <a:effectLst>
                  <a:outerShdw blurRad="38100" dist="38100" dir="2700000" algn="tl">
                    <a:srgbClr val="000000">
                      <a:alpha val="43137"/>
                    </a:srgbClr>
                  </a:outerShdw>
                </a:effectLst>
              </a:rPr>
              <a:t>Experienced-based Management</a:t>
            </a:r>
            <a:endParaRPr lang="en-US" sz="2400" b="1" u="sng"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860642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39462745"/>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9" name="Rectangle 8"/>
          <p:cNvSpPr/>
          <p:nvPr/>
        </p:nvSpPr>
        <p:spPr>
          <a:xfrm>
            <a:off x="304799" y="4649449"/>
            <a:ext cx="4018821" cy="1200329"/>
          </a:xfrm>
          <a:prstGeom prst="rect">
            <a:avLst/>
          </a:prstGeom>
        </p:spPr>
        <p:txBody>
          <a:bodyPr wrap="square">
            <a:spAutoFit/>
          </a:bodyPr>
          <a:lstStyle/>
          <a:p>
            <a:pPr>
              <a:spcBef>
                <a:spcPts val="600"/>
              </a:spcBef>
              <a:spcAft>
                <a:spcPts val="600"/>
              </a:spcAft>
            </a:pPr>
            <a:r>
              <a:rPr lang="en-US" sz="2400" b="1" dirty="0" smtClean="0">
                <a:solidFill>
                  <a:srgbClr val="FFFFCD"/>
                </a:solidFill>
                <a:effectLst>
                  <a:outerShdw blurRad="38100" dist="38100" dir="2700000" algn="tl">
                    <a:srgbClr val="000000">
                      <a:alpha val="43137"/>
                    </a:srgbClr>
                  </a:outerShdw>
                </a:effectLst>
              </a:rPr>
              <a:t>Each transition did a better job of focusing on the ENDS of management</a:t>
            </a:r>
            <a:endParaRPr lang="en-US" sz="2400" b="1" dirty="0" smtClean="0">
              <a:ln w="9525">
                <a:noFill/>
                <a:round/>
                <a:headEnd/>
                <a:tailEnd/>
              </a:ln>
              <a:solidFill>
                <a:srgbClr val="FFFFCD"/>
              </a:solidFill>
              <a:effectLst>
                <a:outerShdw blurRad="38100" dist="38100" dir="2700000" algn="tl">
                  <a:srgbClr val="000000">
                    <a:alpha val="43137"/>
                  </a:srgbClr>
                </a:outerShdw>
              </a:effectLst>
            </a:endParaRPr>
          </a:p>
        </p:txBody>
      </p:sp>
      <p:sp>
        <p:nvSpPr>
          <p:cNvPr id="3" name="Rectangle 2"/>
          <p:cNvSpPr/>
          <p:nvPr/>
        </p:nvSpPr>
        <p:spPr>
          <a:xfrm>
            <a:off x="281066" y="3124200"/>
            <a:ext cx="4976734" cy="1200329"/>
          </a:xfrm>
          <a:prstGeom prst="rect">
            <a:avLst/>
          </a:prstGeom>
        </p:spPr>
        <p:txBody>
          <a:bodyPr wrap="square">
            <a:spAutoFit/>
          </a:bodyPr>
          <a:lstStyle/>
          <a:p>
            <a:pPr>
              <a:spcBef>
                <a:spcPts val="600"/>
              </a:spcBef>
              <a:spcAft>
                <a:spcPts val="600"/>
              </a:spcAft>
            </a:pPr>
            <a:r>
              <a:rPr lang="en-US" sz="2400" b="1" dirty="0">
                <a:solidFill>
                  <a:srgbClr val="FFFFCD"/>
                </a:solidFill>
                <a:effectLst>
                  <a:outerShdw blurRad="38100" dist="38100" dir="2700000" algn="tl">
                    <a:srgbClr val="000000">
                      <a:alpha val="43137"/>
                    </a:srgbClr>
                  </a:outerShdw>
                </a:effectLst>
              </a:rPr>
              <a:t>Each transition built on </a:t>
            </a:r>
            <a:r>
              <a:rPr lang="en-US" sz="2400" b="1" dirty="0" smtClean="0">
                <a:solidFill>
                  <a:srgbClr val="FFFFCD"/>
                </a:solidFill>
                <a:effectLst>
                  <a:outerShdw blurRad="38100" dist="38100" dir="2700000" algn="tl">
                    <a:srgbClr val="000000">
                      <a:alpha val="43137"/>
                    </a:srgbClr>
                  </a:outerShdw>
                </a:effectLst>
              </a:rPr>
              <a:t>(not replace) the </a:t>
            </a:r>
            <a:r>
              <a:rPr lang="en-US" sz="2400" b="1" dirty="0">
                <a:solidFill>
                  <a:srgbClr val="FFFFCD"/>
                </a:solidFill>
                <a:effectLst>
                  <a:outerShdw blurRad="38100" dist="38100" dir="2700000" algn="tl">
                    <a:srgbClr val="000000">
                      <a:alpha val="43137"/>
                    </a:srgbClr>
                  </a:outerShdw>
                </a:effectLst>
              </a:rPr>
              <a:t>framework of the </a:t>
            </a:r>
            <a:r>
              <a:rPr lang="en-US" sz="2400" b="1" dirty="0" smtClean="0">
                <a:solidFill>
                  <a:srgbClr val="FFFFCD"/>
                </a:solidFill>
                <a:effectLst>
                  <a:outerShdw blurRad="38100" dist="38100" dir="2700000" algn="tl">
                    <a:srgbClr val="000000">
                      <a:alpha val="43137"/>
                    </a:srgbClr>
                  </a:outerShdw>
                </a:effectLst>
              </a:rPr>
              <a:t>previous</a:t>
            </a:r>
            <a:endParaRPr lang="en-US" sz="2400" b="1" dirty="0">
              <a:solidFill>
                <a:srgbClr val="FFFFCD"/>
              </a:solidFill>
              <a:effectLst>
                <a:outerShdw blurRad="38100" dist="38100" dir="2700000" algn="tl">
                  <a:srgbClr val="000000">
                    <a:alpha val="43137"/>
                  </a:srgbClr>
                </a:outerShdw>
              </a:effectLst>
            </a:endParaRPr>
          </a:p>
        </p:txBody>
      </p:sp>
      <p:sp>
        <p:nvSpPr>
          <p:cNvPr id="4" name="Rectangle 3"/>
          <p:cNvSpPr/>
          <p:nvPr/>
        </p:nvSpPr>
        <p:spPr>
          <a:xfrm>
            <a:off x="281066" y="2057400"/>
            <a:ext cx="5876769" cy="830997"/>
          </a:xfrm>
          <a:prstGeom prst="rect">
            <a:avLst/>
          </a:prstGeom>
        </p:spPr>
        <p:txBody>
          <a:bodyPr wrap="square">
            <a:spAutoFit/>
          </a:bodyPr>
          <a:lstStyle/>
          <a:p>
            <a:r>
              <a:rPr lang="en-US" sz="2400" b="1" dirty="0" smtClean="0">
                <a:solidFill>
                  <a:srgbClr val="FFFFCD"/>
                </a:solidFill>
                <a:effectLst>
                  <a:outerShdw blurRad="38100" dist="38100" dir="2700000" algn="tl">
                    <a:srgbClr val="000000">
                      <a:alpha val="43137"/>
                    </a:srgbClr>
                  </a:outerShdw>
                </a:effectLst>
              </a:rPr>
              <a:t>A recreation </a:t>
            </a:r>
            <a:r>
              <a:rPr lang="en-US" sz="2400" b="1" dirty="0">
                <a:solidFill>
                  <a:srgbClr val="FFFFCD"/>
                </a:solidFill>
                <a:effectLst>
                  <a:outerShdw blurRad="38100" dist="38100" dir="2700000" algn="tl">
                    <a:srgbClr val="000000">
                      <a:alpha val="43137"/>
                    </a:srgbClr>
                  </a:outerShdw>
                </a:effectLst>
              </a:rPr>
              <a:t>management </a:t>
            </a:r>
            <a:r>
              <a:rPr lang="en-US" sz="2400" b="1" dirty="0" smtClean="0">
                <a:solidFill>
                  <a:srgbClr val="FFFFCD"/>
                </a:solidFill>
                <a:effectLst>
                  <a:outerShdw blurRad="38100" dist="38100" dir="2700000" algn="tl">
                    <a:srgbClr val="000000">
                      <a:alpha val="43137"/>
                    </a:srgbClr>
                  </a:outerShdw>
                </a:effectLst>
              </a:rPr>
              <a:t>framework that </a:t>
            </a:r>
            <a:r>
              <a:rPr lang="en-US" sz="2400" b="1" dirty="0">
                <a:solidFill>
                  <a:srgbClr val="FFFFCD"/>
                </a:solidFill>
                <a:effectLst>
                  <a:outerShdw blurRad="38100" dist="38100" dir="2700000" algn="tl">
                    <a:srgbClr val="000000">
                      <a:alpha val="43137"/>
                    </a:srgbClr>
                  </a:outerShdw>
                </a:effectLst>
              </a:rPr>
              <a:t>focuses on </a:t>
            </a:r>
            <a:r>
              <a:rPr lang="en-US" sz="2400" b="1" dirty="0" smtClean="0">
                <a:solidFill>
                  <a:srgbClr val="FFFFCD"/>
                </a:solidFill>
                <a:effectLst>
                  <a:outerShdw blurRad="38100" dist="38100" dir="2700000" algn="tl">
                    <a:srgbClr val="000000">
                      <a:alpha val="43137"/>
                    </a:srgbClr>
                  </a:outerShdw>
                </a:effectLst>
              </a:rPr>
              <a:t>positive </a:t>
            </a:r>
            <a:r>
              <a:rPr lang="en-US" sz="2400" b="1" dirty="0">
                <a:solidFill>
                  <a:srgbClr val="FFFFCD"/>
                </a:solidFill>
                <a:effectLst>
                  <a:outerShdw blurRad="38100" dist="38100" dir="2700000" algn="tl">
                    <a:srgbClr val="000000">
                      <a:alpha val="43137"/>
                    </a:srgbClr>
                  </a:outerShdw>
                </a:effectLst>
              </a:rPr>
              <a:t>outcomes</a:t>
            </a:r>
            <a:r>
              <a:rPr lang="en-US" b="1" dirty="0">
                <a:solidFill>
                  <a:srgbClr val="FFFFCD"/>
                </a:solidFill>
                <a:effectLst>
                  <a:outerShdw blurRad="38100" dist="38100" dir="2700000" algn="tl">
                    <a:srgbClr val="000000">
                      <a:alpha val="43137"/>
                    </a:srgbClr>
                  </a:outerShdw>
                </a:effectLst>
              </a:rPr>
              <a:t> </a:t>
            </a:r>
            <a:endParaRPr lang="en-US" b="1" dirty="0">
              <a:solidFill>
                <a:srgbClr val="FFFFCD"/>
              </a:solidFill>
            </a:endParaRPr>
          </a:p>
        </p:txBody>
      </p:sp>
      <p:sp>
        <p:nvSpPr>
          <p:cNvPr id="13" name="TextBox 12"/>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Evolution of the Management of Recreation Resources</a:t>
            </a:r>
          </a:p>
          <a:p>
            <a:pPr>
              <a:lnSpc>
                <a:spcPct val="150000"/>
              </a:lnSpc>
            </a:pPr>
            <a:r>
              <a:rPr lang="en-US" sz="2400" b="1" u="sng" dirty="0" smtClean="0">
                <a:solidFill>
                  <a:srgbClr val="FFFF00"/>
                </a:solidFill>
                <a:effectLst>
                  <a:outerShdw blurRad="38100" dist="38100" dir="2700000" algn="tl">
                    <a:srgbClr val="000000">
                      <a:alpha val="43137"/>
                    </a:srgbClr>
                  </a:outerShdw>
                </a:effectLst>
              </a:rPr>
              <a:t>Outcomes-focused Management</a:t>
            </a:r>
            <a:endParaRPr lang="en-US" sz="2400" b="1" u="sng"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632892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Text Box 13"/>
          <p:cNvSpPr txBox="1">
            <a:spLocks noChangeArrowheads="1"/>
          </p:cNvSpPr>
          <p:nvPr/>
        </p:nvSpPr>
        <p:spPr bwMode="auto">
          <a:xfrm>
            <a:off x="435428" y="746876"/>
            <a:ext cx="573677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800"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The notion of managing recreation resources for </a:t>
            </a:r>
            <a:r>
              <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customers </a:t>
            </a:r>
            <a:r>
              <a:rPr lang="en-US" altLang="en-US" sz="2800"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to realize outcomes is not new …</a:t>
            </a:r>
          </a:p>
        </p:txBody>
      </p:sp>
      <p:sp>
        <p:nvSpPr>
          <p:cNvPr id="15" name="Text Box 7"/>
          <p:cNvSpPr txBox="1">
            <a:spLocks noChangeArrowheads="1"/>
          </p:cNvSpPr>
          <p:nvPr/>
        </p:nvSpPr>
        <p:spPr bwMode="auto">
          <a:xfrm>
            <a:off x="3996986" y="4267200"/>
            <a:ext cx="453741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marL="509588" indent="-509588">
              <a:lnSpc>
                <a:spcPct val="100000"/>
              </a:lnSpc>
              <a:spcBef>
                <a:spcPct val="50000"/>
              </a:spcBef>
              <a:defRPr/>
            </a:pPr>
            <a:r>
              <a:rPr 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recreation managers have </a:t>
            </a:r>
            <a:r>
              <a:rPr lang="en-US" sz="28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always been concerned with </a:t>
            </a:r>
            <a:r>
              <a:rPr 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and economic needs</a:t>
            </a:r>
            <a:endParaRPr lang="en-US" altLang="en-US" sz="2800" i="1"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endParaRPr>
          </a:p>
        </p:txBody>
      </p:sp>
      <p:pic>
        <p:nvPicPr>
          <p:cNvPr id="2457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77665">
            <a:off x="5257800" y="545968"/>
            <a:ext cx="4243492" cy="3137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858887">
            <a:off x="840689" y="2807337"/>
            <a:ext cx="2717506" cy="3981270"/>
          </a:xfrm>
          <a:prstGeom prst="rect">
            <a:avLst/>
          </a:prstGeom>
        </p:spPr>
      </p:pic>
    </p:spTree>
    <p:extLst>
      <p:ext uri="{BB962C8B-B14F-4D97-AF65-F5344CB8AC3E}">
        <p14:creationId xmlns:p14="http://schemas.microsoft.com/office/powerpoint/2010/main" val="14992814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4" name="Picture 17" descr="Benefits of Leisure 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67661">
            <a:off x="177412" y="2863179"/>
            <a:ext cx="2732088"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7"/>
          <p:cNvSpPr txBox="1">
            <a:spLocks noChangeArrowheads="1"/>
          </p:cNvSpPr>
          <p:nvPr/>
        </p:nvSpPr>
        <p:spPr bwMode="auto">
          <a:xfrm>
            <a:off x="3124200" y="3354928"/>
            <a:ext cx="5346791" cy="311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nSpc>
                <a:spcPct val="100000"/>
              </a:lnSpc>
              <a:spcBef>
                <a:spcPct val="5000"/>
              </a:spcBef>
              <a:defRPr/>
            </a:pPr>
            <a:endParaRPr lang="en-US" sz="1600"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endParaRPr>
          </a:p>
          <a:p>
            <a:pPr eaLnBrk="1" hangingPunct="1">
              <a:lnSpc>
                <a:spcPct val="100000"/>
              </a:lnSpc>
              <a:spcBef>
                <a:spcPct val="5000"/>
              </a:spcBef>
            </a:pPr>
            <a:r>
              <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outcomes </a:t>
            </a:r>
            <a:r>
              <a:rPr lang="en-US" altLang="en-US" sz="2800"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approach for the </a:t>
            </a:r>
            <a:endPar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endParaRPr>
          </a:p>
          <a:p>
            <a:pPr eaLnBrk="1" hangingPunct="1">
              <a:lnSpc>
                <a:spcPct val="100000"/>
              </a:lnSpc>
              <a:spcBef>
                <a:spcPct val="5000"/>
              </a:spcBef>
            </a:pPr>
            <a:r>
              <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delivery </a:t>
            </a:r>
            <a:r>
              <a:rPr lang="en-US" altLang="en-US" sz="2800" dirty="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of recreation services did not fully exist </a:t>
            </a:r>
            <a:r>
              <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until Benefits-based Management (BBM) was conceptualized ...</a:t>
            </a:r>
          </a:p>
          <a:p>
            <a:pPr eaLnBrk="1" hangingPunct="1">
              <a:lnSpc>
                <a:spcPct val="100000"/>
              </a:lnSpc>
              <a:spcBef>
                <a:spcPct val="5000"/>
              </a:spcBef>
            </a:pPr>
            <a:r>
              <a:rPr lang="en-US" altLang="en-US" sz="800" dirty="0" smtClean="0">
                <a:solidFill>
                  <a:schemeClr val="tx1"/>
                </a:solidFill>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  </a:t>
            </a:r>
          </a:p>
          <a:p>
            <a:pPr eaLnBrk="1" hangingPunct="1">
              <a:lnSpc>
                <a:spcPct val="100000"/>
              </a:lnSpc>
              <a:spcBef>
                <a:spcPct val="5000"/>
              </a:spcBef>
            </a:pPr>
            <a:r>
              <a:rPr lang="en-US" altLang="en-US" sz="2800" i="1"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 </a:t>
            </a:r>
            <a:r>
              <a:rPr lang="en-US" altLang="en-US" sz="2800" i="1"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              </a:t>
            </a:r>
            <a:r>
              <a:rPr lang="en-US" altLang="en-US" sz="2800" i="1" dirty="0" smtClean="0">
                <a:effectLst>
                  <a:outerShdw blurRad="38100" dist="38100" dir="2700000" algn="tl">
                    <a:srgbClr val="000000">
                      <a:alpha val="43137"/>
                    </a:srgbClr>
                  </a:outerShdw>
                </a:effectLst>
                <a:latin typeface="+mn-lt"/>
                <a:ea typeface="Times New Roman" pitchFamily="18" charset="0"/>
                <a:cs typeface="Arial" charset="0"/>
              </a:rPr>
              <a:t>now recognized as OFM</a:t>
            </a:r>
            <a:endParaRPr lang="en-US" altLang="en-US" sz="2800" i="1" dirty="0">
              <a:effectLst>
                <a:outerShdw blurRad="38100" dist="38100" dir="2700000" algn="tl">
                  <a:srgbClr val="000000">
                    <a:alpha val="43137"/>
                  </a:srgbClr>
                </a:outerShdw>
              </a:effectLst>
              <a:latin typeface="+mn-lt"/>
              <a:ea typeface="Times New Roman" pitchFamily="18" charset="0"/>
              <a:cs typeface="Arial" charset="0"/>
            </a:endParaRPr>
          </a:p>
        </p:txBody>
      </p:sp>
      <p:pic>
        <p:nvPicPr>
          <p:cNvPr id="2457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77665">
            <a:off x="5036276" y="440880"/>
            <a:ext cx="4243492" cy="3137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81000" y="733798"/>
            <a:ext cx="5155365" cy="2268313"/>
          </a:xfrm>
          <a:prstGeom prst="rect">
            <a:avLst/>
          </a:prstGeom>
        </p:spPr>
        <p:txBody>
          <a:bodyPr wrap="square">
            <a:spAutoFit/>
          </a:bodyPr>
          <a:lstStyle/>
          <a:p>
            <a:pPr>
              <a:lnSpc>
                <a:spcPct val="100000"/>
              </a:lnSpc>
              <a:spcBef>
                <a:spcPct val="50000"/>
              </a:spcBef>
              <a:defRPr/>
            </a:pPr>
            <a:r>
              <a:rPr lang="en-US" sz="2800" b="1" dirty="0" smtClean="0">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 however</a:t>
            </a:r>
            <a:r>
              <a:rPr lang="en-US" sz="2800" b="1" dirty="0">
                <a:effectLst>
                  <a:outerShdw blurRad="38100" dist="38100" dir="2700000" algn="tl">
                    <a:srgbClr val="000000">
                      <a:alpha val="43137"/>
                    </a:srgbClr>
                  </a:outerShdw>
                </a:effectLst>
                <a:latin typeface="Arial" panose="020B0604020202020204" pitchFamily="34" charset="0"/>
                <a:ea typeface="Times New Roman" pitchFamily="18" charset="0"/>
                <a:cs typeface="Arial" panose="020B0604020202020204" pitchFamily="34" charset="0"/>
              </a:rPr>
              <a:t>,  a</a:t>
            </a:r>
          </a:p>
          <a:p>
            <a:pPr>
              <a:lnSpc>
                <a:spcPct val="100000"/>
              </a:lnSpc>
              <a:spcBef>
                <a:spcPct val="50000"/>
              </a:spcBef>
              <a:defRPr/>
            </a:pPr>
            <a:r>
              <a:rPr lang="en-US" sz="2800" b="1" i="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systematic</a:t>
            </a:r>
            <a:r>
              <a:rPr lang="en-US" sz="2800" b="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a:t>
            </a:r>
          </a:p>
          <a:p>
            <a:pPr>
              <a:lnSpc>
                <a:spcPct val="100000"/>
              </a:lnSpc>
              <a:spcBef>
                <a:spcPct val="50000"/>
              </a:spcBef>
              <a:defRPr/>
            </a:pPr>
            <a:r>
              <a:rPr lang="en-US" sz="2800" b="1" i="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integrated</a:t>
            </a:r>
            <a:r>
              <a:rPr lang="en-US" sz="2800" b="1" dirty="0" smtClean="0">
                <a:effectLst>
                  <a:outerShdw blurRad="38100" dist="38100" dir="2700000" algn="tl">
                    <a:srgbClr val="000000">
                      <a:alpha val="43137"/>
                    </a:srgbClr>
                  </a:outerShdw>
                </a:effectLst>
                <a:ea typeface="Times New Roman" pitchFamily="18" charset="0"/>
                <a:cs typeface="Arial" charset="0"/>
              </a:rPr>
              <a:t> </a:t>
            </a:r>
            <a:r>
              <a:rPr lang="en-US" sz="2800" b="1" dirty="0">
                <a:effectLst>
                  <a:outerShdw blurRad="38100" dist="38100" dir="2700000" algn="tl">
                    <a:srgbClr val="000000">
                      <a:alpha val="43137"/>
                    </a:srgbClr>
                  </a:outerShdw>
                </a:effectLst>
                <a:ea typeface="Times New Roman" pitchFamily="18" charset="0"/>
                <a:cs typeface="Arial" charset="0"/>
              </a:rPr>
              <a:t>&amp; </a:t>
            </a:r>
          </a:p>
          <a:p>
            <a:pPr>
              <a:lnSpc>
                <a:spcPct val="100000"/>
              </a:lnSpc>
              <a:spcBef>
                <a:spcPct val="5000"/>
              </a:spcBef>
              <a:defRPr/>
            </a:pPr>
            <a:r>
              <a:rPr lang="en-US" sz="2800" b="1" i="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operational</a:t>
            </a:r>
            <a:r>
              <a:rPr lang="en-US" sz="2800" b="1" dirty="0" smtClean="0">
                <a:effectLst>
                  <a:outerShdw blurRad="38100" dist="38100" dir="2700000" algn="tl">
                    <a:srgbClr val="000000">
                      <a:alpha val="43137"/>
                    </a:srgbClr>
                  </a:outerShdw>
                </a:effectLst>
                <a:ea typeface="Times New Roman" pitchFamily="18" charset="0"/>
                <a:cs typeface="Arial" charset="0"/>
              </a:rPr>
              <a:t> </a:t>
            </a:r>
            <a:endParaRPr lang="en-US" sz="2800" b="1" dirty="0">
              <a:effectLst>
                <a:outerShdw blurRad="38100" dist="38100" dir="2700000" algn="tl">
                  <a:srgbClr val="000000">
                    <a:alpha val="43137"/>
                  </a:srgbClr>
                </a:outerShdw>
              </a:effectLst>
              <a:ea typeface="Times New Roman" pitchFamily="18" charset="0"/>
              <a:cs typeface="Arial" charset="0"/>
            </a:endParaRPr>
          </a:p>
        </p:txBody>
      </p:sp>
    </p:spTree>
    <p:extLst>
      <p:ext uri="{BB962C8B-B14F-4D97-AF65-F5344CB8AC3E}">
        <p14:creationId xmlns:p14="http://schemas.microsoft.com/office/powerpoint/2010/main" val="2358631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pic>
        <p:nvPicPr>
          <p:cNvPr id="4" name="Picture 3"/>
          <p:cNvPicPr>
            <a:picLocks noChangeAspect="1"/>
          </p:cNvPicPr>
          <p:nvPr/>
        </p:nvPicPr>
        <p:blipFill>
          <a:blip r:embed="rId3"/>
          <a:stretch>
            <a:fillRect/>
          </a:stretch>
        </p:blipFill>
        <p:spPr>
          <a:xfrm>
            <a:off x="304800" y="761999"/>
            <a:ext cx="8614165" cy="582231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3" name="Picture 2"/>
          <p:cNvPicPr>
            <a:picLocks noChangeAspect="1"/>
          </p:cNvPicPr>
          <p:nvPr/>
        </p:nvPicPr>
        <p:blipFill>
          <a:blip r:embed="rId4">
            <a:clrChange>
              <a:clrFrom>
                <a:srgbClr val="FFFFFF"/>
              </a:clrFrom>
              <a:clrTo>
                <a:srgbClr val="FFFFFF">
                  <a:alpha val="0"/>
                </a:srgbClr>
              </a:clrTo>
            </a:clrChange>
          </a:blip>
          <a:stretch>
            <a:fillRect/>
          </a:stretch>
        </p:blipFill>
        <p:spPr>
          <a:xfrm>
            <a:off x="381000" y="1524000"/>
            <a:ext cx="3725141" cy="2743200"/>
          </a:xfrm>
          <a:prstGeom prst="rect">
            <a:avLst/>
          </a:prstGeom>
        </p:spPr>
      </p:pic>
      <p:sp>
        <p:nvSpPr>
          <p:cNvPr id="12" name="Rectangle 11"/>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250047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57199"/>
            <a:ext cx="9144000" cy="641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WordArt 3"/>
          <p:cNvSpPr>
            <a:spLocks noChangeArrowheads="1" noChangeShapeType="1" noTextEdit="1"/>
          </p:cNvSpPr>
          <p:nvPr/>
        </p:nvSpPr>
        <p:spPr bwMode="auto">
          <a:xfrm>
            <a:off x="2362200" y="2438400"/>
            <a:ext cx="1828800" cy="1447800"/>
          </a:xfrm>
          <a:prstGeom prst="rect">
            <a:avLst/>
          </a:prstGeom>
        </p:spPr>
        <p:txBody>
          <a:bodyPr wrap="none" fromWordArt="1">
            <a:prstTxWarp prst="textSlantUp">
              <a:avLst>
                <a:gd name="adj" fmla="val 32056"/>
              </a:avLst>
            </a:prstTxWarp>
          </a:bodyPr>
          <a:lstStyle/>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Benefits-based</a:t>
            </a:r>
          </a:p>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Management</a:t>
            </a:r>
          </a:p>
        </p:txBody>
      </p:sp>
      <p:sp>
        <p:nvSpPr>
          <p:cNvPr id="51204" name="WordArt 4"/>
          <p:cNvSpPr>
            <a:spLocks noChangeArrowheads="1" noChangeShapeType="1" noTextEdit="1"/>
          </p:cNvSpPr>
          <p:nvPr/>
        </p:nvSpPr>
        <p:spPr bwMode="auto">
          <a:xfrm>
            <a:off x="3581400" y="5638800"/>
            <a:ext cx="1981200" cy="914400"/>
          </a:xfrm>
          <a:prstGeom prst="rect">
            <a:avLst/>
          </a:prstGeom>
        </p:spPr>
        <p:txBody>
          <a:bodyPr wrap="none" fromWordArt="1">
            <a:prstTxWarp prst="textPlain">
              <a:avLst>
                <a:gd name="adj" fmla="val 50000"/>
              </a:avLst>
            </a:prstTxWarp>
          </a:bodyPr>
          <a:lstStyle/>
          <a:p>
            <a:pPr algn="ctr"/>
            <a:r>
              <a:rPr lang="en-US" sz="3600" kern="10" dirty="0">
                <a:ln w="9525">
                  <a:solidFill>
                    <a:srgbClr val="993300"/>
                  </a:solidFill>
                  <a:round/>
                  <a:headEnd/>
                  <a:tailEnd/>
                </a:ln>
                <a:solidFill>
                  <a:srgbClr val="FFFF66"/>
                </a:solidFill>
                <a:effectLst>
                  <a:outerShdw dist="35921" dir="2700000" algn="ctr" rotWithShape="0">
                    <a:srgbClr val="C0C0C0">
                      <a:alpha val="79999"/>
                    </a:srgbClr>
                  </a:outerShdw>
                </a:effectLst>
                <a:latin typeface="Impact"/>
              </a:rPr>
              <a:t>Outcomes-focused</a:t>
            </a:r>
          </a:p>
          <a:p>
            <a:pPr algn="ctr"/>
            <a:r>
              <a:rPr lang="en-US" sz="3600" kern="10" dirty="0">
                <a:ln w="9525">
                  <a:solidFill>
                    <a:srgbClr val="993300"/>
                  </a:solidFill>
                  <a:round/>
                  <a:headEnd/>
                  <a:tailEnd/>
                </a:ln>
                <a:solidFill>
                  <a:srgbClr val="FFFF66"/>
                </a:solidFill>
                <a:effectLst>
                  <a:outerShdw dist="35921" dir="2700000" algn="ctr" rotWithShape="0">
                    <a:srgbClr val="C0C0C0">
                      <a:alpha val="79999"/>
                    </a:srgbClr>
                  </a:outerShdw>
                </a:effectLst>
                <a:latin typeface="Impact"/>
              </a:rPr>
              <a:t>Management</a:t>
            </a:r>
          </a:p>
        </p:txBody>
      </p:sp>
      <p:sp>
        <p:nvSpPr>
          <p:cNvPr id="51205" name="WordArt 5"/>
          <p:cNvSpPr>
            <a:spLocks noChangeArrowheads="1" noChangeShapeType="1" noTextEdit="1"/>
          </p:cNvSpPr>
          <p:nvPr/>
        </p:nvSpPr>
        <p:spPr bwMode="auto">
          <a:xfrm rot="1857826">
            <a:off x="2066261" y="1028700"/>
            <a:ext cx="1371600" cy="1752600"/>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en-US" sz="3600" kern="10" dirty="0">
                <a:ln w="9525">
                  <a:round/>
                  <a:headEnd/>
                  <a:tailEnd/>
                </a:ln>
                <a:gradFill rotWithShape="1">
                  <a:gsLst>
                    <a:gs pos="0">
                      <a:srgbClr val="FFE701"/>
                    </a:gs>
                    <a:gs pos="100000">
                      <a:srgbClr val="FE3E02"/>
                    </a:gs>
                  </a:gsLst>
                  <a:lin ang="3540000" scaled="1"/>
                </a:gradFill>
                <a:latin typeface="Impact"/>
              </a:rPr>
              <a:t>Beneficial</a:t>
            </a:r>
          </a:p>
          <a:p>
            <a:pPr algn="ctr"/>
            <a:r>
              <a:rPr lang="en-US" sz="3600" kern="10" dirty="0">
                <a:ln w="9525">
                  <a:round/>
                  <a:headEnd/>
                  <a:tailEnd/>
                </a:ln>
                <a:gradFill rotWithShape="1">
                  <a:gsLst>
                    <a:gs pos="0">
                      <a:srgbClr val="FFE701"/>
                    </a:gs>
                    <a:gs pos="100000">
                      <a:srgbClr val="FE3E02"/>
                    </a:gs>
                  </a:gsLst>
                  <a:lin ang="3540000" scaled="1"/>
                </a:gradFill>
                <a:latin typeface="Impact"/>
              </a:rPr>
              <a:t>Outcomes</a:t>
            </a:r>
          </a:p>
          <a:p>
            <a:pPr algn="ctr"/>
            <a:r>
              <a:rPr lang="en-US" sz="3600" kern="10" dirty="0">
                <a:ln w="9525">
                  <a:round/>
                  <a:headEnd/>
                  <a:tailEnd/>
                </a:ln>
                <a:gradFill rotWithShape="1">
                  <a:gsLst>
                    <a:gs pos="0">
                      <a:srgbClr val="FFE701"/>
                    </a:gs>
                    <a:gs pos="100000">
                      <a:srgbClr val="FE3E02"/>
                    </a:gs>
                  </a:gsLst>
                  <a:lin ang="3540000" scaled="1"/>
                </a:gradFill>
                <a:latin typeface="Impact"/>
              </a:rPr>
              <a:t>Approach</a:t>
            </a:r>
          </a:p>
        </p:txBody>
      </p:sp>
      <p:sp>
        <p:nvSpPr>
          <p:cNvPr id="51206" name="WordArt 6"/>
          <p:cNvSpPr>
            <a:spLocks noChangeArrowheads="1" noChangeShapeType="1" noTextEdit="1"/>
          </p:cNvSpPr>
          <p:nvPr/>
        </p:nvSpPr>
        <p:spPr bwMode="auto">
          <a:xfrm rot="948477">
            <a:off x="304800" y="2286000"/>
            <a:ext cx="1524000" cy="1600200"/>
          </a:xfrm>
          <a:prstGeom prst="rect">
            <a:avLst/>
          </a:prstGeom>
        </p:spPr>
        <p:txBody>
          <a:bodyPr wrap="none" fromWordArt="1">
            <a:prstTxWarp prst="textInflate">
              <a:avLst>
                <a:gd name="adj" fmla="val 13634"/>
              </a:avLst>
            </a:prstTxWarp>
          </a:bodyPr>
          <a:lstStyle/>
          <a:p>
            <a:pPr algn="ctr"/>
            <a:r>
              <a:rPr lang="en-US" sz="4400" kern="10" dirty="0">
                <a:ln w="9525">
                  <a:solidFill>
                    <a:srgbClr val="00FF00"/>
                  </a:solidFill>
                  <a:round/>
                  <a:headEnd/>
                  <a:tailEnd/>
                </a:ln>
                <a:solidFill>
                  <a:srgbClr val="000000"/>
                </a:solidFill>
                <a:latin typeface="Arial Black"/>
              </a:rPr>
              <a:t>Performance</a:t>
            </a:r>
          </a:p>
          <a:p>
            <a:pPr algn="ctr"/>
            <a:r>
              <a:rPr lang="en-US" sz="4400" kern="10" dirty="0">
                <a:ln w="9525">
                  <a:solidFill>
                    <a:srgbClr val="00FF00"/>
                  </a:solidFill>
                  <a:round/>
                  <a:headEnd/>
                  <a:tailEnd/>
                </a:ln>
                <a:solidFill>
                  <a:srgbClr val="000000"/>
                </a:solidFill>
                <a:latin typeface="Arial Black"/>
              </a:rPr>
              <a:t>Based</a:t>
            </a:r>
          </a:p>
          <a:p>
            <a:pPr algn="ctr"/>
            <a:r>
              <a:rPr lang="en-US" sz="4400" kern="10" dirty="0">
                <a:ln w="9525">
                  <a:solidFill>
                    <a:srgbClr val="00FF00"/>
                  </a:solidFill>
                  <a:round/>
                  <a:headEnd/>
                  <a:tailEnd/>
                </a:ln>
                <a:solidFill>
                  <a:srgbClr val="000000"/>
                </a:solidFill>
                <a:latin typeface="Arial Black"/>
              </a:rPr>
              <a:t>Management</a:t>
            </a:r>
          </a:p>
        </p:txBody>
      </p:sp>
      <p:sp>
        <p:nvSpPr>
          <p:cNvPr id="51207" name="WordArt 7"/>
          <p:cNvSpPr>
            <a:spLocks noChangeArrowheads="1" noChangeShapeType="1" noTextEdit="1"/>
          </p:cNvSpPr>
          <p:nvPr/>
        </p:nvSpPr>
        <p:spPr bwMode="auto">
          <a:xfrm>
            <a:off x="1065440" y="5562600"/>
            <a:ext cx="1905000" cy="1143000"/>
          </a:xfrm>
          <a:prstGeom prst="rect">
            <a:avLst/>
          </a:prstGeom>
        </p:spPr>
        <p:txBody>
          <a:bodyPr wrap="none" fromWordArt="1">
            <a:prstTxWarp prst="textDoubleWave1">
              <a:avLst>
                <a:gd name="adj1" fmla="val 6500"/>
                <a:gd name="adj2" fmla="val 0"/>
              </a:avLst>
            </a:prstTxWarp>
          </a:bodyPr>
          <a:lstStyle/>
          <a:p>
            <a:pPr algn="ctr"/>
            <a:r>
              <a:rPr lang="en-US" sz="3600" b="1" kern="1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a:rPr>
              <a:t>Results-based</a:t>
            </a:r>
          </a:p>
          <a:p>
            <a:pPr algn="ctr"/>
            <a:r>
              <a:rPr lang="en-US" sz="3600" b="1" kern="1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a:rPr>
              <a:t>Management</a:t>
            </a:r>
          </a:p>
        </p:txBody>
      </p:sp>
      <p:sp>
        <p:nvSpPr>
          <p:cNvPr id="51208" name="WordArt 9"/>
          <p:cNvSpPr>
            <a:spLocks noChangeArrowheads="1" noChangeShapeType="1" noTextEdit="1"/>
          </p:cNvSpPr>
          <p:nvPr/>
        </p:nvSpPr>
        <p:spPr bwMode="auto">
          <a:xfrm>
            <a:off x="115660" y="585241"/>
            <a:ext cx="8814730" cy="405359"/>
          </a:xfrm>
          <a:prstGeom prst="rect">
            <a:avLst/>
          </a:prstGeom>
        </p:spPr>
        <p:txBody>
          <a:bodyPr wrap="none" fromWordArt="1">
            <a:prstTxWarp prst="textPlain">
              <a:avLst>
                <a:gd name="adj" fmla="val 50000"/>
              </a:avLst>
            </a:prstTxWarp>
          </a:bodyPr>
          <a:lstStyle/>
          <a:p>
            <a:pPr algn="ctr"/>
            <a:r>
              <a:rPr lang="en-US" sz="4000" kern="10" dirty="0" smtClean="0">
                <a:ln w="9525">
                  <a:solidFill>
                    <a:srgbClr val="000000"/>
                  </a:solidFill>
                  <a:round/>
                  <a:headEnd/>
                  <a:tailEnd/>
                </a:ln>
                <a:solidFill>
                  <a:srgbClr val="FF0000"/>
                </a:solidFill>
                <a:effectLst>
                  <a:outerShdw blurRad="38100" dist="38100" dir="2700000" algn="tl">
                    <a:srgbClr val="000000">
                      <a:alpha val="43137"/>
                    </a:srgbClr>
                  </a:outerShdw>
                </a:effectLst>
                <a:latin typeface="Arial Black" panose="020B0A04020102020204" pitchFamily="34" charset="0"/>
              </a:rPr>
              <a:t>Don't Get Caught Up In the Semantics</a:t>
            </a:r>
          </a:p>
        </p:txBody>
      </p:sp>
      <p:sp>
        <p:nvSpPr>
          <p:cNvPr id="51209" name="WordArt 10"/>
          <p:cNvSpPr>
            <a:spLocks noChangeArrowheads="1" noChangeShapeType="1" noTextEdit="1"/>
          </p:cNvSpPr>
          <p:nvPr/>
        </p:nvSpPr>
        <p:spPr bwMode="auto">
          <a:xfrm>
            <a:off x="419100" y="1447800"/>
            <a:ext cx="1295400" cy="609600"/>
          </a:xfrm>
          <a:prstGeom prst="rect">
            <a:avLst/>
          </a:prstGeom>
        </p:spPr>
        <p:txBody>
          <a:bodyPr wrap="none" fromWordArt="1">
            <a:prstTxWarp prst="textPlain">
              <a:avLst>
                <a:gd name="adj" fmla="val 50000"/>
              </a:avLst>
            </a:prstTxWarp>
          </a:bodyPr>
          <a:lstStyle/>
          <a:p>
            <a:pPr algn="ctr"/>
            <a:r>
              <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Systems</a:t>
            </a:r>
          </a:p>
          <a:p>
            <a:pPr algn="ctr"/>
            <a:r>
              <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Theory</a:t>
            </a:r>
          </a:p>
        </p:txBody>
      </p:sp>
      <p:sp>
        <p:nvSpPr>
          <p:cNvPr id="51210" name="WordArt 11" descr="White marble"/>
          <p:cNvSpPr>
            <a:spLocks noChangeArrowheads="1" noChangeShapeType="1" noTextEdit="1"/>
          </p:cNvSpPr>
          <p:nvPr/>
        </p:nvSpPr>
        <p:spPr bwMode="auto">
          <a:xfrm>
            <a:off x="2514600" y="4191000"/>
            <a:ext cx="1752600" cy="9906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en-US" sz="3600" kern="10">
                <a:ln w="9525">
                  <a:round/>
                  <a:headEnd/>
                  <a:tailEnd/>
                </a:ln>
                <a:blipFill dpi="0" rotWithShape="0">
                  <a:blip r:embed="rId4"/>
                  <a:srcRect/>
                  <a:tile tx="0" ty="0" sx="100000" sy="100000" flip="none" algn="tl"/>
                </a:blipFill>
                <a:latin typeface="Arial Black"/>
              </a:rPr>
              <a:t>Production</a:t>
            </a:r>
          </a:p>
          <a:p>
            <a:pPr algn="ctr"/>
            <a:r>
              <a:rPr lang="en-US" sz="3600" kern="10">
                <a:ln w="9525">
                  <a:round/>
                  <a:headEnd/>
                  <a:tailEnd/>
                </a:ln>
                <a:blipFill dpi="0" rotWithShape="0">
                  <a:blip r:embed="rId4"/>
                  <a:srcRect/>
                  <a:tile tx="0" ty="0" sx="100000" sy="100000" flip="none" algn="tl"/>
                </a:blipFill>
                <a:latin typeface="Arial Black"/>
              </a:rPr>
              <a:t>Theory</a:t>
            </a:r>
          </a:p>
        </p:txBody>
      </p:sp>
      <p:sp>
        <p:nvSpPr>
          <p:cNvPr id="51211" name="WordArt 12"/>
          <p:cNvSpPr>
            <a:spLocks noChangeArrowheads="1" noChangeShapeType="1" noTextEdit="1"/>
          </p:cNvSpPr>
          <p:nvPr/>
        </p:nvSpPr>
        <p:spPr bwMode="auto">
          <a:xfrm>
            <a:off x="4572000" y="4405769"/>
            <a:ext cx="1143000" cy="914400"/>
          </a:xfrm>
          <a:prstGeom prst="rect">
            <a:avLst/>
          </a:prstGeom>
        </p:spPr>
        <p:txBody>
          <a:bodyPr wrap="none" fromWordArt="1">
            <a:prstTxWarp prst="textDeflateBottom">
              <a:avLst>
                <a:gd name="adj" fmla="val 76472"/>
              </a:avLst>
            </a:prstTxWarp>
            <a:scene3d>
              <a:camera prst="legacyPerspectiveFront">
                <a:rot lat="19799998" lon="19439996" rev="0"/>
              </a:camera>
              <a:lightRig rig="legacyNormal2" dir="t"/>
            </a:scene3d>
            <a:sp3d extrusionH="354000" prstMaterial="legacyMatte">
              <a:extrusionClr>
                <a:srgbClr val="939676"/>
              </a:extrusionClr>
            </a:sp3d>
          </a:bodyPr>
          <a:lstStyle/>
          <a:p>
            <a:pPr algn="ctr"/>
            <a:r>
              <a:rPr lang="en-US" sz="3600" kern="10" dirty="0">
                <a:ln w="9525">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1"/>
                </a:gradFill>
                <a:latin typeface="Impact"/>
              </a:rPr>
              <a:t>BOAL</a:t>
            </a:r>
          </a:p>
        </p:txBody>
      </p:sp>
      <p:sp>
        <p:nvSpPr>
          <p:cNvPr id="51212" name="WordArt 13"/>
          <p:cNvSpPr>
            <a:spLocks noChangeArrowheads="1" noChangeShapeType="1" noTextEdit="1"/>
          </p:cNvSpPr>
          <p:nvPr/>
        </p:nvSpPr>
        <p:spPr bwMode="auto">
          <a:xfrm rot="20659493">
            <a:off x="142909" y="4310844"/>
            <a:ext cx="2166938" cy="6858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en-US" sz="3600" kern="10" dirty="0">
                <a:ln w="9525">
                  <a:solidFill>
                    <a:srgbClr val="FF3399"/>
                  </a:solidFill>
                  <a:round/>
                  <a:headEnd/>
                  <a:tailEnd/>
                </a:ln>
                <a:gradFill rotWithShape="1">
                  <a:gsLst>
                    <a:gs pos="0">
                      <a:srgbClr val="FFFFCC"/>
                    </a:gs>
                    <a:gs pos="100000">
                      <a:srgbClr val="FF9999"/>
                    </a:gs>
                  </a:gsLst>
                  <a:lin ang="5400000" scaled="1"/>
                </a:gradFill>
                <a:latin typeface="Times New Roman"/>
                <a:cs typeface="Times New Roman"/>
              </a:rPr>
              <a:t>Outcomes Approach</a:t>
            </a:r>
          </a:p>
        </p:txBody>
      </p:sp>
      <p:cxnSp>
        <p:nvCxnSpPr>
          <p:cNvPr id="16" name="Straight Connector 15"/>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7"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2" name="Rectangle 1"/>
          <p:cNvSpPr/>
          <p:nvPr/>
        </p:nvSpPr>
        <p:spPr>
          <a:xfrm rot="420175">
            <a:off x="5843606" y="1385035"/>
            <a:ext cx="2895600" cy="4031873"/>
          </a:xfrm>
          <a:prstGeom prst="rect">
            <a:avLst/>
          </a:prstGeom>
        </p:spPr>
        <p:txBody>
          <a:bodyPr wrap="square">
            <a:spAutoFit/>
          </a:bodyPr>
          <a:lstStyle/>
          <a:p>
            <a:pPr algn="ctr"/>
            <a:r>
              <a:rPr lang="en-US" sz="3200" b="1" dirty="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Within the </a:t>
            </a:r>
            <a:r>
              <a:rPr lang="en-US" sz="3200" b="1" dirty="0" smtClean="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BLM R&amp;VS program our planning and management framework is referred to as OFM</a:t>
            </a:r>
            <a:endParaRPr lang="en-US" sz="3200" b="1" dirty="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sp>
        <p:nvSpPr>
          <p:cNvPr id="20" name="Rectangle 19"/>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090248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3" name="Rectangle 2"/>
          <p:cNvSpPr/>
          <p:nvPr/>
        </p:nvSpPr>
        <p:spPr>
          <a:xfrm>
            <a:off x="228600" y="838200"/>
            <a:ext cx="8458200" cy="523220"/>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800" b="1" cap="none" spc="150" dirty="0" smtClean="0">
                <a:ln w="11430"/>
                <a:solidFill>
                  <a:srgbClr val="FFFF00"/>
                </a:solidFill>
                <a:effectLst>
                  <a:outerShdw blurRad="25400" algn="tl" rotWithShape="0">
                    <a:srgbClr val="000000">
                      <a:alpha val="43000"/>
                    </a:srgbClr>
                  </a:outerShdw>
                </a:effectLst>
              </a:rPr>
              <a:t>Definition of Recreation … What’s yours?  </a:t>
            </a:r>
            <a:endParaRPr lang="en-US" sz="2800" b="1" cap="none" spc="150" dirty="0">
              <a:ln w="11430"/>
              <a:solidFill>
                <a:srgbClr val="FFFF00"/>
              </a:solidFill>
              <a:effectLst>
                <a:outerShdw blurRad="25400" algn="tl" rotWithShape="0">
                  <a:srgbClr val="000000">
                    <a:alpha val="43000"/>
                  </a:srgbClr>
                </a:outerShdw>
              </a:effectLst>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9924" y="1524000"/>
            <a:ext cx="3789276" cy="5052368"/>
          </a:xfrm>
          <a:prstGeom prst="rect">
            <a:avLst/>
          </a:prstGeom>
          <a:ln>
            <a:noFill/>
          </a:ln>
          <a:effectLst>
            <a:outerShdw blurRad="190500" algn="tl" rotWithShape="0">
              <a:srgbClr val="000000">
                <a:alpha val="70000"/>
              </a:srgbClr>
            </a:outerShdw>
          </a:effectLst>
        </p:spPr>
      </p:pic>
      <p:grpSp>
        <p:nvGrpSpPr>
          <p:cNvPr id="6" name="Group 5"/>
          <p:cNvGrpSpPr/>
          <p:nvPr/>
        </p:nvGrpSpPr>
        <p:grpSpPr>
          <a:xfrm>
            <a:off x="262328" y="1676400"/>
            <a:ext cx="4614664" cy="4451636"/>
            <a:chOff x="262328" y="1676400"/>
            <a:chExt cx="4614664" cy="4451636"/>
          </a:xfrm>
        </p:grpSpPr>
        <p:sp>
          <p:nvSpPr>
            <p:cNvPr id="5" name="Rectangle 4"/>
            <p:cNvSpPr/>
            <p:nvPr/>
          </p:nvSpPr>
          <p:spPr>
            <a:xfrm>
              <a:off x="262328" y="1676400"/>
              <a:ext cx="4309673" cy="1569660"/>
            </a:xfrm>
            <a:prstGeom prst="rect">
              <a:avLst/>
            </a:prstGeom>
            <a:effectLst>
              <a:outerShdw blurRad="50800" dist="38100" dir="2700000" algn="tl" rotWithShape="0">
                <a:prstClr val="black">
                  <a:alpha val="40000"/>
                </a:prstClr>
              </a:outerShdw>
            </a:effectLst>
          </p:spPr>
          <p:txBody>
            <a:bodyPr wrap="square">
              <a:spAutoFit/>
            </a:bodyPr>
            <a:lstStyle/>
            <a:p>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efinitions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of recreation </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differ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 their particular emphasis but have shared a common </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core ….</a:t>
              </a:r>
            </a:p>
          </p:txBody>
        </p:sp>
        <p:sp>
          <p:nvSpPr>
            <p:cNvPr id="2" name="Rectangle 1"/>
            <p:cNvSpPr/>
            <p:nvPr/>
          </p:nvSpPr>
          <p:spPr>
            <a:xfrm rot="20972451">
              <a:off x="304992" y="3804323"/>
              <a:ext cx="4572000" cy="2323713"/>
            </a:xfrm>
            <a:prstGeom prst="rect">
              <a:avLst/>
            </a:prstGeom>
            <a:effectLst>
              <a:outerShdw blurRad="50800" dist="38100" dir="2700000" algn="tl" rotWithShape="0">
                <a:prstClr val="black">
                  <a:alpha val="40000"/>
                </a:prstClr>
              </a:outerShdw>
            </a:effectLst>
          </p:spPr>
          <p:txBody>
            <a:bodyPr>
              <a:spAutoFit/>
            </a:bodyPr>
            <a:lstStyle/>
            <a:p>
              <a:pPr algn="ctr"/>
              <a:r>
                <a:rPr lang="en-US" sz="2900" b="1" dirty="0">
                  <a:solidFill>
                    <a:srgbClr val="FFFF00"/>
                  </a:solidFill>
                  <a:effectLst>
                    <a:outerShdw blurRad="50800" dist="38100" dir="2700000" algn="tl" rotWithShape="0">
                      <a:prstClr val="black">
                        <a:alpha val="40000"/>
                      </a:prstClr>
                    </a:outerShdw>
                  </a:effectLst>
                </a:rPr>
                <a:t>… </a:t>
              </a:r>
              <a:r>
                <a:rPr lang="en-US" sz="2900" b="1" dirty="0" smtClean="0">
                  <a:solidFill>
                    <a:srgbClr val="FFFF00"/>
                  </a:solidFill>
                  <a:effectLst>
                    <a:outerShdw blurRad="50800" dist="38100" dir="2700000" algn="tl" rotWithShape="0">
                      <a:prstClr val="black">
                        <a:alpha val="40000"/>
                      </a:prstClr>
                    </a:outerShdw>
                  </a:effectLst>
                </a:rPr>
                <a:t>individuals </a:t>
              </a:r>
              <a:r>
                <a:rPr lang="en-US" sz="2900" b="1" dirty="0">
                  <a:solidFill>
                    <a:srgbClr val="FFFF00"/>
                  </a:solidFill>
                  <a:effectLst>
                    <a:outerShdw blurRad="50800" dist="38100" dir="2700000" algn="tl" rotWithShape="0">
                      <a:prstClr val="black">
                        <a:alpha val="40000"/>
                      </a:prstClr>
                    </a:outerShdw>
                  </a:effectLst>
                </a:rPr>
                <a:t>choose to engage in </a:t>
              </a:r>
              <a:r>
                <a:rPr lang="en-US" sz="2900" b="1" dirty="0" smtClean="0">
                  <a:solidFill>
                    <a:srgbClr val="FFFF00"/>
                  </a:solidFill>
                  <a:effectLst>
                    <a:outerShdw blurRad="50800" dist="38100" dir="2700000" algn="tl" rotWithShape="0">
                      <a:prstClr val="black">
                        <a:alpha val="40000"/>
                      </a:prstClr>
                    </a:outerShdw>
                  </a:effectLst>
                </a:rPr>
                <a:t>recreation for </a:t>
              </a:r>
              <a:r>
                <a:rPr lang="en-US" sz="2900" b="1" dirty="0">
                  <a:solidFill>
                    <a:srgbClr val="FFFF00"/>
                  </a:solidFill>
                  <a:effectLst>
                    <a:outerShdw blurRad="50800" dist="38100" dir="2700000" algn="tl" rotWithShape="0">
                      <a:prstClr val="black">
                        <a:alpha val="40000"/>
                      </a:prstClr>
                    </a:outerShdw>
                  </a:effectLst>
                </a:rPr>
                <a:t>the purpose of realizing experiences and personal benefits</a:t>
              </a:r>
            </a:p>
          </p:txBody>
        </p:sp>
      </p:grpSp>
    </p:spTree>
    <p:extLst>
      <p:ext uri="{BB962C8B-B14F-4D97-AF65-F5344CB8AC3E}">
        <p14:creationId xmlns:p14="http://schemas.microsoft.com/office/powerpoint/2010/main" val="3467457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3" name="Rectangle 2"/>
          <p:cNvSpPr/>
          <p:nvPr/>
        </p:nvSpPr>
        <p:spPr>
          <a:xfrm>
            <a:off x="228600" y="685800"/>
            <a:ext cx="8686800" cy="492443"/>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spcBef>
                <a:spcPts val="1200"/>
              </a:spcBef>
              <a:spcAft>
                <a:spcPts val="1200"/>
              </a:spcAft>
            </a:pPr>
            <a:r>
              <a:rPr lang="en-US" sz="2600" b="1" cap="none" spc="150" dirty="0" smtClean="0">
                <a:ln w="11430"/>
                <a:solidFill>
                  <a:srgbClr val="FFFF00"/>
                </a:solidFill>
                <a:effectLst>
                  <a:outerShdw blurRad="25400" algn="tl" rotWithShape="0">
                    <a:srgbClr val="000000">
                      <a:alpha val="43000"/>
                    </a:srgbClr>
                  </a:outerShdw>
                </a:effectLst>
              </a:rPr>
              <a:t>What is the recreation goal of BLM managers?  </a:t>
            </a:r>
            <a:endParaRPr lang="en-US" sz="2600" b="1" cap="none" spc="150" dirty="0">
              <a:ln w="11430"/>
              <a:solidFill>
                <a:srgbClr val="FFFF00"/>
              </a:solidFill>
              <a:effectLst>
                <a:outerShdw blurRad="25400" algn="tl" rotWithShape="0">
                  <a:srgbClr val="000000">
                    <a:alpha val="43000"/>
                  </a:srgbClr>
                </a:outerShdw>
              </a:effectLst>
            </a:endParaRPr>
          </a:p>
        </p:txBody>
      </p:sp>
      <p:sp>
        <p:nvSpPr>
          <p:cNvPr id="5" name="Rectangle 4"/>
          <p:cNvSpPr/>
          <p:nvPr/>
        </p:nvSpPr>
        <p:spPr>
          <a:xfrm>
            <a:off x="228600" y="1371600"/>
            <a:ext cx="8686800" cy="1246495"/>
          </a:xfrm>
          <a:prstGeom prst="rect">
            <a:avLst/>
          </a:prstGeom>
          <a:effectLst>
            <a:outerShdw blurRad="50800" dist="38100" dir="2700000" algn="tl" rotWithShape="0">
              <a:prstClr val="black">
                <a:alpha val="40000"/>
              </a:prstClr>
            </a:outerShdw>
          </a:effectLst>
        </p:spPr>
        <p:txBody>
          <a:bodyPr wrap="square">
            <a:spAutoFit/>
          </a:bodyPr>
          <a:lstStyle/>
          <a:p>
            <a:pPr algn="ctr"/>
            <a:r>
              <a:rPr lang="en-US" sz="25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5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goal of the </a:t>
            </a:r>
            <a:r>
              <a:rPr lang="en-US" sz="25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BLM manager </a:t>
            </a:r>
            <a:r>
              <a:rPr lang="en-US" sz="25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to provide </a:t>
            </a:r>
            <a:r>
              <a:rPr lang="en-US" sz="25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opportunities </a:t>
            </a:r>
            <a:r>
              <a:rPr lang="en-US" sz="25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visitors to obtain desired experiences and beneficial outcomes while protecting </a:t>
            </a:r>
            <a:r>
              <a:rPr lang="en-US" sz="25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resources </a:t>
            </a:r>
          </a:p>
        </p:txBody>
      </p:sp>
      <p:sp>
        <p:nvSpPr>
          <p:cNvPr id="12" name="Rectangle 11"/>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778" t="5021" r="-80" b="22399"/>
          <a:stretch/>
        </p:blipFill>
        <p:spPr>
          <a:xfrm>
            <a:off x="1295400" y="2820596"/>
            <a:ext cx="6553200" cy="3592353"/>
          </a:xfrm>
          <a:prstGeom prst="rect">
            <a:avLst/>
          </a:prstGeom>
        </p:spPr>
      </p:pic>
    </p:spTree>
    <p:extLst>
      <p:ext uri="{BB962C8B-B14F-4D97-AF65-F5344CB8AC3E}">
        <p14:creationId xmlns:p14="http://schemas.microsoft.com/office/powerpoint/2010/main" val="18788291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3" name="Rectangle 2"/>
          <p:cNvSpPr/>
          <p:nvPr/>
        </p:nvSpPr>
        <p:spPr>
          <a:xfrm>
            <a:off x="152400" y="533400"/>
            <a:ext cx="8458200" cy="492443"/>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600" b="1" cap="none" spc="150" dirty="0" smtClean="0">
                <a:ln w="11430"/>
                <a:solidFill>
                  <a:srgbClr val="FFFFCD"/>
                </a:solidFill>
                <a:effectLst>
                  <a:outerShdw blurRad="25400" algn="tl" rotWithShape="0">
                    <a:srgbClr val="000000">
                      <a:alpha val="43000"/>
                    </a:srgbClr>
                  </a:outerShdw>
                </a:effectLst>
                <a:latin typeface="Arial" panose="020B0604020202020204" pitchFamily="34" charset="0"/>
                <a:cs typeface="Arial" panose="020B0604020202020204" pitchFamily="34" charset="0"/>
              </a:rPr>
              <a:t>How do you accomplish this goal?  </a:t>
            </a:r>
            <a:endParaRPr lang="en-US" sz="2600" b="1" cap="none" spc="150" dirty="0">
              <a:ln w="11430"/>
              <a:solidFill>
                <a:srgbClr val="FFFFCD"/>
              </a:solidFill>
              <a:effectLst>
                <a:outerShdw blurRad="25400" algn="tl" rotWithShape="0">
                  <a:srgbClr val="000000">
                    <a:alpha val="43000"/>
                  </a:srgbClr>
                </a:outerShdw>
              </a:effectLst>
              <a:latin typeface="Arial" panose="020B0604020202020204" pitchFamily="34" charset="0"/>
              <a:cs typeface="Arial" panose="020B0604020202020204" pitchFamily="34" charset="0"/>
            </a:endParaRPr>
          </a:p>
        </p:txBody>
      </p:sp>
      <p:grpSp>
        <p:nvGrpSpPr>
          <p:cNvPr id="6" name="Group 5"/>
          <p:cNvGrpSpPr/>
          <p:nvPr/>
        </p:nvGrpSpPr>
        <p:grpSpPr>
          <a:xfrm>
            <a:off x="163088" y="1150203"/>
            <a:ext cx="9143999" cy="5642560"/>
            <a:chOff x="163088" y="1150203"/>
            <a:chExt cx="9143999" cy="5642560"/>
          </a:xfrm>
        </p:grpSpPr>
        <p:sp>
          <p:nvSpPr>
            <p:cNvPr id="5" name="Rectangle 4"/>
            <p:cNvSpPr/>
            <p:nvPr/>
          </p:nvSpPr>
          <p:spPr>
            <a:xfrm>
              <a:off x="163088" y="1150203"/>
              <a:ext cx="9143999" cy="830997"/>
            </a:xfrm>
            <a:prstGeom prst="rect">
              <a:avLst/>
            </a:prstGeom>
            <a:effectLst>
              <a:outerShdw blurRad="50800" dist="38100" dir="2700000" algn="tl" rotWithShape="0">
                <a:prstClr val="black">
                  <a:alpha val="40000"/>
                </a:prstClr>
              </a:outerShdw>
            </a:effectLst>
          </p:spPr>
          <p:txBody>
            <a:bodyPr wrap="square">
              <a:spAutoFit/>
            </a:bodyPr>
            <a:lstStyle/>
            <a:p>
              <a:r>
                <a:rPr lang="en-US" sz="2300" b="1" dirty="0" smtClean="0">
                  <a:solidFill>
                    <a:srgbClr val="FFFFCD"/>
                  </a:solidFill>
                  <a:latin typeface="Arial" panose="020B0604020202020204" pitchFamily="34" charset="0"/>
                  <a:cs typeface="Arial" panose="020B0604020202020204" pitchFamily="34" charset="0"/>
                </a:rPr>
                <a:t>By managing </a:t>
              </a:r>
              <a:r>
                <a:rPr lang="en-US" sz="2300" b="1" dirty="0">
                  <a:solidFill>
                    <a:srgbClr val="FFFFCD"/>
                  </a:solidFill>
                  <a:latin typeface="Arial" panose="020B0604020202020204" pitchFamily="34" charset="0"/>
                  <a:cs typeface="Arial" panose="020B0604020202020204" pitchFamily="34" charset="0"/>
                </a:rPr>
                <a:t>the </a:t>
              </a:r>
              <a:r>
                <a:rPr lang="en-US" sz="2300" b="1" dirty="0" smtClean="0">
                  <a:solidFill>
                    <a:srgbClr val="FFFFCD"/>
                  </a:solidFill>
                  <a:latin typeface="Arial" panose="020B0604020202020204" pitchFamily="34" charset="0"/>
                  <a:cs typeface="Arial" panose="020B0604020202020204" pitchFamily="34" charset="0"/>
                </a:rPr>
                <a:t>recreation setting characteristics (RSC) and </a:t>
              </a:r>
              <a:r>
                <a:rPr lang="en-US" sz="2300" b="1" dirty="0">
                  <a:solidFill>
                    <a:srgbClr val="FFFFCD"/>
                  </a:solidFill>
                  <a:latin typeface="Arial" panose="020B0604020202020204" pitchFamily="34" charset="0"/>
                  <a:cs typeface="Arial" panose="020B0604020202020204" pitchFamily="34" charset="0"/>
                </a:rPr>
                <a:t>the activities that occur within </a:t>
              </a:r>
              <a:r>
                <a:rPr lang="en-US" sz="2300" b="1" dirty="0" smtClean="0">
                  <a:solidFill>
                    <a:srgbClr val="FFFFCD"/>
                  </a:solidFill>
                  <a:latin typeface="Arial" panose="020B0604020202020204" pitchFamily="34" charset="0"/>
                  <a:cs typeface="Arial" panose="020B0604020202020204" pitchFamily="34" charset="0"/>
                </a:rPr>
                <a:t>them </a:t>
              </a:r>
            </a:p>
          </p:txBody>
        </p:sp>
        <p:sp>
          <p:nvSpPr>
            <p:cNvPr id="12" name="TextBox 11"/>
            <p:cNvSpPr txBox="1"/>
            <p:nvPr/>
          </p:nvSpPr>
          <p:spPr>
            <a:xfrm>
              <a:off x="304800" y="3982487"/>
              <a:ext cx="4343400" cy="707886"/>
            </a:xfrm>
            <a:prstGeom prst="rect">
              <a:avLst/>
            </a:prstGeom>
            <a:noFill/>
          </p:spPr>
          <p:txBody>
            <a:bodyPr>
              <a:spAutoFit/>
            </a:bodyPr>
            <a:lstStyle/>
            <a:p>
              <a:pPr fontAlgn="base">
                <a:spcBef>
                  <a:spcPct val="0"/>
                </a:spcBef>
                <a:spcAft>
                  <a:spcPct val="0"/>
                </a:spcAft>
                <a:defRPr/>
              </a:pPr>
              <a:r>
                <a:rPr lang="en-US" sz="2000" b="1" dirty="0" smtClean="0">
                  <a:solidFill>
                    <a:srgbClr val="92D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RSCs.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qualities associated with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use</a:t>
              </a:r>
              <a:endPar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TextBox 12"/>
            <p:cNvSpPr txBox="1"/>
            <p:nvPr/>
          </p:nvSpPr>
          <p:spPr>
            <a:xfrm>
              <a:off x="304800" y="5505843"/>
              <a:ext cx="4762983" cy="1015663"/>
            </a:xfrm>
            <a:prstGeom prst="rect">
              <a:avLst/>
            </a:prstGeom>
            <a:noFill/>
          </p:spPr>
          <p:txBody>
            <a:bodyPr wrap="square">
              <a:spAutoFit/>
            </a:bodyPr>
            <a:lstStyle/>
            <a:p>
              <a:pPr fontAlgn="base">
                <a:spcBef>
                  <a:spcPct val="0"/>
                </a:spcBef>
                <a:spcAft>
                  <a:spcPct val="0"/>
                </a:spcAft>
                <a:defRPr/>
              </a:pPr>
              <a:r>
                <a:rPr lang="en-US" sz="2000" b="1" dirty="0" smtClean="0">
                  <a:solidFill>
                    <a:srgbClr val="92D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OPERATIONAL RSCs.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operational conditions to manage recreation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use</a:t>
              </a:r>
            </a:p>
          </p:txBody>
        </p:sp>
        <p:sp>
          <p:nvSpPr>
            <p:cNvPr id="14" name="Pentagon 13"/>
            <p:cNvSpPr/>
            <p:nvPr/>
          </p:nvSpPr>
          <p:spPr bwMode="auto">
            <a:xfrm flipH="1">
              <a:off x="4876800" y="5192563"/>
              <a:ext cx="3657600" cy="1600200"/>
            </a:xfrm>
            <a:prstGeom prst="homePlate">
              <a:avLst/>
            </a:prstGeom>
            <a:blipFill>
              <a:blip r:embed="rId3"/>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5" name="Pentagon 14"/>
            <p:cNvSpPr/>
            <p:nvPr/>
          </p:nvSpPr>
          <p:spPr bwMode="auto">
            <a:xfrm flipH="1">
              <a:off x="4876800" y="1828188"/>
              <a:ext cx="3657600" cy="1605986"/>
            </a:xfrm>
            <a:prstGeom prst="homePlate">
              <a:avLst/>
            </a:prstGeom>
            <a:blipFill>
              <a:blip r:embed="rId4"/>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6" name="Pentagon 15"/>
            <p:cNvSpPr/>
            <p:nvPr/>
          </p:nvSpPr>
          <p:spPr bwMode="auto">
            <a:xfrm flipH="1">
              <a:off x="4876800" y="3505553"/>
              <a:ext cx="3657600" cy="1600200"/>
            </a:xfrm>
            <a:prstGeom prst="homePlate">
              <a:avLst/>
            </a:prstGeom>
            <a:blipFill>
              <a:blip r:embed="rId5"/>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7" name="TextBox 16"/>
            <p:cNvSpPr txBox="1"/>
            <p:nvPr/>
          </p:nvSpPr>
          <p:spPr>
            <a:xfrm>
              <a:off x="273804" y="2308014"/>
              <a:ext cx="4602996" cy="1015663"/>
            </a:xfrm>
            <a:prstGeom prst="rect">
              <a:avLst/>
            </a:prstGeom>
            <a:noFill/>
          </p:spPr>
          <p:txBody>
            <a:bodyPr wrap="square">
              <a:spAutoFit/>
            </a:bodyPr>
            <a:lstStyle/>
            <a:p>
              <a:pPr fontAlgn="base">
                <a:spcBef>
                  <a:spcPct val="0"/>
                </a:spcBef>
                <a:spcAft>
                  <a:spcPct val="0"/>
                </a:spcAft>
                <a:defRPr/>
              </a:pPr>
              <a:r>
                <a:rPr lang="en-US" sz="2000" b="1" dirty="0" smtClean="0">
                  <a:solidFill>
                    <a:srgbClr val="92D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 RSCs.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 qualities of nature and the </a:t>
              </a:r>
              <a:r>
                <a:rPr lang="en-US"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landscape</a:t>
              </a:r>
              <a:endPar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
        <p:nvSpPr>
          <p:cNvPr id="18" name="Rectangle 17"/>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3475430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2" name="Rectangle 1"/>
          <p:cNvSpPr/>
          <p:nvPr/>
        </p:nvSpPr>
        <p:spPr>
          <a:xfrm>
            <a:off x="609600" y="2057400"/>
            <a:ext cx="8572500" cy="1532727"/>
          </a:xfrm>
          <a:prstGeom prst="rect">
            <a:avLst/>
          </a:prstGeom>
          <a:effectLst>
            <a:outerShdw blurRad="50800" dist="38100" dir="2700000" algn="tl" rotWithShape="0">
              <a:prstClr val="black">
                <a:alpha val="40000"/>
              </a:prstClr>
            </a:outerShdw>
          </a:effectLst>
        </p:spPr>
        <p:txBody>
          <a:bodyPr wrap="square">
            <a:spAutoFit/>
          </a:bodyPr>
          <a:lstStyle/>
          <a:p>
            <a:pPr>
              <a:lnSpc>
                <a:spcPct val="130000"/>
              </a:lnSpc>
              <a:spcBef>
                <a:spcPts val="600"/>
              </a:spcBef>
              <a:spcAft>
                <a:spcPts val="600"/>
              </a:spcAft>
            </a:pP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approach to recreation management that focuses on the positive outcomes gained from engaging in recreational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activities </a:t>
            </a:r>
            <a:endPar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Rectangle 2"/>
          <p:cNvSpPr/>
          <p:nvPr/>
        </p:nvSpPr>
        <p:spPr>
          <a:xfrm>
            <a:off x="255104" y="656345"/>
            <a:ext cx="8458200" cy="1138773"/>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400" dirty="0" smtClean="0">
                <a:solidFill>
                  <a:srgbClr val="FFFF00"/>
                </a:solidFill>
                <a:effectLst>
                  <a:outerShdw blurRad="38100" dist="38100" dir="2700000" algn="tl">
                    <a:srgbClr val="000000">
                      <a:alpha val="43137"/>
                    </a:srgbClr>
                  </a:outerShdw>
                </a:effectLst>
              </a:rPr>
              <a:t>                                     </a:t>
            </a:r>
          </a:p>
          <a:p>
            <a:pPr>
              <a:spcBef>
                <a:spcPts val="1200"/>
              </a:spcBef>
              <a:spcAft>
                <a:spcPts val="1200"/>
              </a:spcAft>
            </a:pPr>
            <a:r>
              <a:rPr lang="en-US" sz="2400" b="1" cap="none" spc="150" dirty="0" smtClean="0">
                <a:ln w="11430">
                  <a:solidFill>
                    <a:srgbClr val="FFFF66"/>
                  </a:solidFill>
                </a:ln>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Outcomes-focused Management (OFM)</a:t>
            </a:r>
            <a:r>
              <a:rPr lang="en-US" sz="2400" b="1" cap="none" spc="150" dirty="0" smtClean="0">
                <a:ln w="11430"/>
                <a:solidFill>
                  <a:srgbClr val="FFFF00"/>
                </a:solidFill>
                <a:effectLst>
                  <a:outerShdw blurRad="25400" algn="tl" rotWithShape="0">
                    <a:srgbClr val="000000">
                      <a:alpha val="43000"/>
                    </a:srgbClr>
                  </a:outerShdw>
                </a:effectLst>
                <a:latin typeface="Arial" panose="020B0604020202020204" pitchFamily="34" charset="0"/>
                <a:cs typeface="Arial" panose="020B0604020202020204" pitchFamily="34" charset="0"/>
              </a:rPr>
              <a:t>…</a:t>
            </a:r>
            <a:endParaRPr lang="en-US" sz="2400" b="1" cap="none" spc="150" dirty="0">
              <a:ln w="11430"/>
              <a:solidFill>
                <a:srgbClr val="FFFF00"/>
              </a:solidFill>
              <a:effectLst>
                <a:outerShdw blurRad="25400" algn="tl" rotWithShape="0">
                  <a:srgbClr val="000000">
                    <a:alpha val="43000"/>
                  </a:srgbClr>
                </a:outerShdw>
              </a:effectLst>
              <a:latin typeface="Arial" panose="020B0604020202020204" pitchFamily="34" charset="0"/>
              <a:cs typeface="Arial" panose="020B0604020202020204" pitchFamily="34" charset="0"/>
            </a:endParaRPr>
          </a:p>
        </p:txBody>
      </p:sp>
      <p:pic>
        <p:nvPicPr>
          <p:cNvPr id="14" name="Picture 7" descr="Visitor%20LG"/>
          <p:cNvPicPr>
            <a:picLocks noChangeAspect="1" noChangeArrowheads="1"/>
          </p:cNvPicPr>
          <p:nvPr/>
        </p:nvPicPr>
        <p:blipFill>
          <a:blip r:embed="rId3"/>
          <a:srcRect/>
          <a:stretch>
            <a:fillRect/>
          </a:stretch>
        </p:blipFill>
        <p:spPr bwMode="auto">
          <a:xfrm rot="539326">
            <a:off x="4064420" y="3693870"/>
            <a:ext cx="4573522" cy="2640831"/>
          </a:xfrm>
          <a:prstGeom prst="rect">
            <a:avLst/>
          </a:prstGeom>
          <a:ln>
            <a:noFill/>
          </a:ln>
          <a:effectLst>
            <a:outerShdw blurRad="190500" algn="tl" rotWithShape="0">
              <a:srgbClr val="000000">
                <a:alpha val="70000"/>
              </a:srgbClr>
            </a:outerShdw>
          </a:effectLst>
        </p:spPr>
      </p:pic>
      <p:sp>
        <p:nvSpPr>
          <p:cNvPr id="6" name="Rectangle 5"/>
          <p:cNvSpPr/>
          <p:nvPr/>
        </p:nvSpPr>
        <p:spPr>
          <a:xfrm>
            <a:off x="228600" y="716577"/>
            <a:ext cx="2971800" cy="461665"/>
          </a:xfrm>
          <a:prstGeom prst="rect">
            <a:avLst/>
          </a:prstGeom>
        </p:spPr>
        <p:txBody>
          <a:bodyPr wrap="square">
            <a:spAutoFit/>
          </a:bodyPr>
          <a:lstStyle/>
          <a:p>
            <a:r>
              <a:rPr lang="en-US" sz="2400" i="1" dirty="0" smtClean="0">
                <a:solidFill>
                  <a:srgbClr val="FFFFCD"/>
                </a:solidFill>
                <a:effectLst>
                  <a:outerShdw blurRad="38100" dist="38100" dir="2700000" algn="tl">
                    <a:srgbClr val="000000">
                      <a:alpha val="43137"/>
                    </a:srgbClr>
                  </a:outerShdw>
                </a:effectLst>
              </a:rPr>
              <a:t>BLM’s definition of</a:t>
            </a:r>
            <a:endParaRPr lang="en-US" i="1" dirty="0">
              <a:solidFill>
                <a:srgbClr val="FFFFCD"/>
              </a:solidFill>
            </a:endParaRPr>
          </a:p>
        </p:txBody>
      </p:sp>
      <p:sp>
        <p:nvSpPr>
          <p:cNvPr id="12" name="Rectangle 11"/>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724413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Effect transition="in" filter="fade">
                                      <p:cBhvr>
                                        <p:cTn id="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2" name="Rectangle 1"/>
          <p:cNvSpPr/>
          <p:nvPr/>
        </p:nvSpPr>
        <p:spPr>
          <a:xfrm>
            <a:off x="304800" y="1676400"/>
            <a:ext cx="3352800" cy="4773614"/>
          </a:xfrm>
          <a:prstGeom prst="rect">
            <a:avLst/>
          </a:prstGeom>
          <a:effectLst>
            <a:outerShdw blurRad="50800" dist="38100" dir="2700000" algn="tl" rotWithShape="0">
              <a:prstClr val="black">
                <a:alpha val="40000"/>
              </a:prstClr>
            </a:outerShdw>
          </a:effectLst>
        </p:spPr>
        <p:txBody>
          <a:bodyPr wrap="square">
            <a:spAutoFit/>
          </a:bodyPr>
          <a:lstStyle/>
          <a:p>
            <a:pPr>
              <a:lnSpc>
                <a:spcPct val="130000"/>
              </a:lnSpc>
            </a:pPr>
            <a:r>
              <a:rPr lang="en-US" sz="2600" b="1" dirty="0">
                <a:solidFill>
                  <a:srgbClr val="FFFFCD"/>
                </a:solidFill>
                <a:latin typeface="Arial" panose="020B0604020202020204" pitchFamily="34" charset="0"/>
                <a:cs typeface="Arial" panose="020B0604020202020204" pitchFamily="34" charset="0"/>
              </a:rPr>
              <a:t>The ability to participate in </a:t>
            </a:r>
            <a:r>
              <a:rPr lang="en-US" sz="2600" b="1" dirty="0" smtClean="0">
                <a:solidFill>
                  <a:srgbClr val="FFFFCD"/>
                </a:solidFill>
                <a:latin typeface="Arial" panose="020B0604020202020204" pitchFamily="34" charset="0"/>
                <a:cs typeface="Arial" panose="020B0604020202020204" pitchFamily="34" charset="0"/>
              </a:rPr>
              <a:t>preferred recreation </a:t>
            </a:r>
            <a:r>
              <a:rPr lang="en-US" sz="2600" b="1" dirty="0">
                <a:solidFill>
                  <a:srgbClr val="FFFFCD"/>
                </a:solidFill>
                <a:latin typeface="Arial" panose="020B0604020202020204" pitchFamily="34" charset="0"/>
                <a:cs typeface="Arial" panose="020B0604020202020204" pitchFamily="34" charset="0"/>
              </a:rPr>
              <a:t>activities that facilitate experiences and benefits within a specific geographic </a:t>
            </a:r>
            <a:r>
              <a:rPr lang="en-US" sz="2600" b="1" dirty="0" smtClean="0">
                <a:solidFill>
                  <a:srgbClr val="FFFFCD"/>
                </a:solidFill>
                <a:latin typeface="Arial" panose="020B0604020202020204" pitchFamily="34" charset="0"/>
                <a:cs typeface="Arial" panose="020B0604020202020204" pitchFamily="34" charset="0"/>
              </a:rPr>
              <a:t>area</a:t>
            </a:r>
            <a:endParaRPr lang="en-US" sz="2600" b="1" dirty="0">
              <a:solidFill>
                <a:srgbClr val="FFFFCD"/>
              </a:solidFill>
              <a:latin typeface="Arial" panose="020B0604020202020204" pitchFamily="34" charset="0"/>
              <a:cs typeface="Arial" panose="020B0604020202020204" pitchFamily="34" charset="0"/>
            </a:endParaRPr>
          </a:p>
        </p:txBody>
      </p:sp>
      <p:sp>
        <p:nvSpPr>
          <p:cNvPr id="3" name="Rectangle 2"/>
          <p:cNvSpPr/>
          <p:nvPr/>
        </p:nvSpPr>
        <p:spPr>
          <a:xfrm>
            <a:off x="381000" y="838199"/>
            <a:ext cx="8485411" cy="523220"/>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800" b="1" cap="none" spc="150" dirty="0" smtClean="0">
                <a:ln w="11430">
                  <a:solidFill>
                    <a:srgbClr val="FF9933"/>
                  </a:solidFill>
                </a:ln>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Opportunity </a:t>
            </a:r>
            <a:r>
              <a:rPr lang="en-US" sz="2800" b="1" cap="none" spc="150" dirty="0" smtClean="0">
                <a:ln w="11430"/>
                <a:effectLst>
                  <a:outerShdw blurRad="25400" algn="tl" rotWithShape="0">
                    <a:srgbClr val="000000">
                      <a:alpha val="43000"/>
                    </a:srgbClr>
                  </a:outerShdw>
                </a:effectLst>
              </a:rPr>
              <a:t>…</a:t>
            </a:r>
            <a:endParaRPr lang="en-US" sz="2800" b="1" cap="none" spc="150" dirty="0">
              <a:ln w="11430"/>
              <a:effectLst>
                <a:outerShdw blurRad="25400" algn="tl" rotWithShape="0">
                  <a:srgbClr val="000000">
                    <a:alpha val="43000"/>
                  </a:srgbClr>
                </a:outerShdw>
              </a:effectLst>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0536" y="1719483"/>
            <a:ext cx="5095875" cy="485013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269499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67133">
            <a:off x="1824443" y="2998545"/>
            <a:ext cx="6274241" cy="37376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4" name="Rectangle 3"/>
          <p:cNvSpPr/>
          <p:nvPr/>
        </p:nvSpPr>
        <p:spPr>
          <a:xfrm>
            <a:off x="380999" y="1524000"/>
            <a:ext cx="8473440" cy="1482714"/>
          </a:xfrm>
          <a:prstGeom prst="rect">
            <a:avLst/>
          </a:prstGeom>
        </p:spPr>
        <p:txBody>
          <a:bodyPr wrap="square">
            <a:spAutoFit/>
          </a:bodyPr>
          <a:lstStyle/>
          <a:p>
            <a:pPr>
              <a:lnSpc>
                <a:spcPct val="130000"/>
              </a:lnSpc>
              <a:spcBef>
                <a:spcPts val="600"/>
              </a:spcBef>
              <a:spcAft>
                <a:spcPts val="600"/>
              </a:spcAft>
            </a:pP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Experiences.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Immediate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states of mind resulting from participation in recreation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activities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that result in benefits. </a:t>
            </a:r>
          </a:p>
        </p:txBody>
      </p:sp>
      <p:sp>
        <p:nvSpPr>
          <p:cNvPr id="12" name="Rectangle 11"/>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11" name="Rectangle 10"/>
          <p:cNvSpPr/>
          <p:nvPr/>
        </p:nvSpPr>
        <p:spPr>
          <a:xfrm>
            <a:off x="380999" y="701937"/>
            <a:ext cx="9059979" cy="461665"/>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400" b="1" dirty="0" smtClean="0">
                <a:ln w="6350">
                  <a:solidFill>
                    <a:srgbClr val="FFFF00"/>
                  </a:solidFill>
                </a:ln>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OUTCOMES </a:t>
            </a:r>
            <a:r>
              <a:rPr lang="en-US" sz="2400" b="1" dirty="0">
                <a:ln w="6350">
                  <a:solidFill>
                    <a:srgbClr val="FFFF00"/>
                  </a:solidFill>
                </a:ln>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inclusive of experiences and benefits…</a:t>
            </a:r>
          </a:p>
        </p:txBody>
      </p:sp>
    </p:spTree>
    <p:extLst>
      <p:ext uri="{BB962C8B-B14F-4D97-AF65-F5344CB8AC3E}">
        <p14:creationId xmlns:p14="http://schemas.microsoft.com/office/powerpoint/2010/main" val="126682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52" y="-75460"/>
            <a:ext cx="9157209" cy="6934200"/>
          </a:xfrm>
          <a:prstGeom prst="rect">
            <a:avLst/>
          </a:prstGeom>
        </p:spPr>
      </p:pic>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5" name="Rectangle 4"/>
          <p:cNvSpPr/>
          <p:nvPr/>
        </p:nvSpPr>
        <p:spPr>
          <a:xfrm>
            <a:off x="1066800" y="4038600"/>
            <a:ext cx="8686800" cy="2565318"/>
          </a:xfrm>
          <a:prstGeom prst="rect">
            <a:avLst/>
          </a:prstGeom>
          <a:effectLst>
            <a:outerShdw blurRad="50800" dist="38100" dir="2700000" algn="tl" rotWithShape="0">
              <a:prstClr val="black">
                <a:alpha val="40000"/>
              </a:prstClr>
            </a:outerShdw>
          </a:effectLst>
        </p:spPr>
        <p:txBody>
          <a:bodyPr wrap="square">
            <a:spAutoFit/>
          </a:bodyPr>
          <a:lstStyle/>
          <a:p>
            <a:pPr>
              <a:lnSpc>
                <a:spcPct val="130000"/>
              </a:lnSpc>
              <a:spcBef>
                <a:spcPts val="500"/>
              </a:spcBef>
              <a:spcAft>
                <a:spcPts val="500"/>
              </a:spcAft>
            </a:pPr>
            <a:r>
              <a:rPr lang="en-US" sz="2500" b="1" dirty="0">
                <a:solidFill>
                  <a:srgbClr val="FFFF00"/>
                </a:solidFill>
                <a:effectLst>
                  <a:outerShdw blurRad="38100" dist="38100" dir="2700000" algn="tl">
                    <a:srgbClr val="000000">
                      <a:alpha val="43137"/>
                    </a:srgbClr>
                  </a:outerShdw>
                </a:effectLst>
                <a:latin typeface="Arial Black" panose="020B0A04020102020204" pitchFamily="34" charset="0"/>
              </a:rPr>
              <a:t>Benefits. </a:t>
            </a:r>
            <a:r>
              <a:rPr lang="en-US" sz="2500" b="1" dirty="0" smtClean="0">
                <a:solidFill>
                  <a:srgbClr val="FFFF00"/>
                </a:solidFill>
                <a:effectLst>
                  <a:outerShdw blurRad="38100" dist="38100" dir="2700000" algn="tl">
                    <a:srgbClr val="000000">
                      <a:alpha val="43137"/>
                    </a:srgbClr>
                  </a:outerShdw>
                </a:effectLst>
                <a:latin typeface="Arial Black" panose="020B0A04020102020204" pitchFamily="34" charset="0"/>
              </a:rPr>
              <a:t>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results of a satisfying recreation experience that improve or maintain a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desired </a:t>
            </a: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condition.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974725" indent="-509588">
              <a:spcBef>
                <a:spcPts val="500"/>
              </a:spcBef>
              <a:spcAft>
                <a:spcPts val="500"/>
              </a:spcAft>
              <a:buFont typeface="Arial" panose="020B0604020202020204" pitchFamily="34" charset="0"/>
              <a:buChar char="•"/>
            </a:pP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accrue </a:t>
            </a: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from recreation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participation</a:t>
            </a:r>
          </a:p>
          <a:p>
            <a:pPr marL="974725" indent="-509588">
              <a:spcBef>
                <a:spcPts val="500"/>
              </a:spcBef>
              <a:spcAft>
                <a:spcPts val="500"/>
              </a:spcAft>
              <a:buFont typeface="Arial" panose="020B0604020202020204" pitchFamily="34" charset="0"/>
              <a:buChar char="•"/>
            </a:pP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a:t>
            </a: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both short and long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term </a:t>
            </a:r>
          </a:p>
          <a:p>
            <a:pPr marL="974725" indent="-509588">
              <a:spcBef>
                <a:spcPts val="500"/>
              </a:spcBef>
              <a:spcAft>
                <a:spcPts val="500"/>
              </a:spcAft>
              <a:buFont typeface="Arial" panose="020B0604020202020204" pitchFamily="34" charset="0"/>
              <a:buChar char="•"/>
            </a:pP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a:t>
            </a:r>
            <a:r>
              <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realized onsite and </a:t>
            </a: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offsite  </a:t>
            </a:r>
            <a:endParaRPr lang="en-US" sz="24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Rectangle 11"/>
          <p:cNvSpPr/>
          <p:nvPr/>
        </p:nvSpPr>
        <p:spPr>
          <a:xfrm>
            <a:off x="380999" y="701937"/>
            <a:ext cx="9059979" cy="461665"/>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400" b="1" dirty="0" smtClean="0">
                <a:ln w="6350">
                  <a:solidFill>
                    <a:srgbClr val="FFFF00"/>
                  </a:solidFill>
                </a:ln>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OUTCOMES </a:t>
            </a:r>
            <a:r>
              <a:rPr lang="en-US" sz="2400" b="1" dirty="0">
                <a:ln w="6350">
                  <a:solidFill>
                    <a:srgbClr val="FFFF00"/>
                  </a:solidFill>
                </a:ln>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inclusive of experiences and benefits…</a:t>
            </a:r>
          </a:p>
        </p:txBody>
      </p:sp>
      <p:sp>
        <p:nvSpPr>
          <p:cNvPr id="13" name="Rectangle 12"/>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740568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2" name="Rectangle 11"/>
          <p:cNvSpPr/>
          <p:nvPr/>
        </p:nvSpPr>
        <p:spPr>
          <a:xfrm>
            <a:off x="228600" y="1440359"/>
            <a:ext cx="8798603" cy="1615827"/>
          </a:xfrm>
          <a:prstGeom prst="rect">
            <a:avLst/>
          </a:prstGeom>
        </p:spPr>
        <p:txBody>
          <a:bodyPr wrap="square">
            <a:spAutoFit/>
          </a:bodyPr>
          <a:lstStyle/>
          <a:p>
            <a:pPr>
              <a:lnSpc>
                <a:spcPct val="150000"/>
              </a:lnSpc>
              <a:spcBef>
                <a:spcPts val="1200"/>
              </a:spcBef>
              <a:spcAft>
                <a:spcPts val="1200"/>
              </a:spcAft>
            </a:pP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  </a:t>
            </a:r>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Personal/Individual </a:t>
            </a:r>
            <a:r>
              <a:rPr lang="en-US" sz="22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Accrue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when recreation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activities contribute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 personal well-being and human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development …</a:t>
            </a:r>
          </a:p>
        </p:txBody>
      </p:sp>
      <p:sp>
        <p:nvSpPr>
          <p:cNvPr id="2" name="Rectangle 1"/>
          <p:cNvSpPr/>
          <p:nvPr/>
        </p:nvSpPr>
        <p:spPr>
          <a:xfrm>
            <a:off x="251085" y="725533"/>
            <a:ext cx="8458200" cy="492443"/>
          </a:xfrm>
          <a:prstGeom prst="rect">
            <a:avLst/>
          </a:prstGeom>
        </p:spPr>
        <p:txBody>
          <a:bodyPr wrap="square">
            <a:spAutoFit/>
          </a:bodyPr>
          <a:lstStyle/>
          <a:p>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identified in one of four </a:t>
            </a:r>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categories</a:t>
            </a:r>
            <a:endPar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 name="TextBox 3"/>
          <p:cNvSpPr txBox="1"/>
          <p:nvPr/>
        </p:nvSpPr>
        <p:spPr>
          <a:xfrm>
            <a:off x="6400799" y="6324600"/>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sp>
        <p:nvSpPr>
          <p:cNvPr id="3" name="Rectangle 2"/>
          <p:cNvSpPr/>
          <p:nvPr/>
        </p:nvSpPr>
        <p:spPr>
          <a:xfrm>
            <a:off x="269266" y="3348644"/>
            <a:ext cx="4651946" cy="2123658"/>
          </a:xfrm>
          <a:prstGeom prst="rect">
            <a:avLst/>
          </a:prstGeom>
        </p:spPr>
        <p:txBody>
          <a:bodyPr wrap="square">
            <a:spAutoFit/>
          </a:bodyPr>
          <a:lstStyle/>
          <a:p>
            <a:pPr marL="342900" indent="-342900">
              <a:buFont typeface="Arial" panose="020B0604020202020204" pitchFamily="34" charset="0"/>
              <a:buChar char="•"/>
            </a:pP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Improved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 fitness and </a:t>
            </a:r>
            <a:endPar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Reduced stress and tension</a:t>
            </a:r>
          </a:p>
          <a:p>
            <a:pPr marL="342900" indent="-342900">
              <a:buFont typeface="Arial" panose="020B0604020202020204" pitchFamily="34" charset="0"/>
              <a:buChar char="•"/>
            </a:pPr>
            <a:endPar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mproved outdoor</a:t>
            </a:r>
          </a:p>
          <a:p>
            <a:pPr marL="347663"/>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skills</a:t>
            </a:r>
            <a:endPar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6033" y="2819400"/>
            <a:ext cx="3988390" cy="3225409"/>
          </a:xfrm>
          <a:prstGeom prst="ellipse">
            <a:avLst/>
          </a:prstGeom>
          <a:ln w="63500" cap="rnd">
            <a:solidFill>
              <a:srgbClr val="333333"/>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15" name="Rectangle 14"/>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2" name="Rectangle 11"/>
          <p:cNvSpPr/>
          <p:nvPr/>
        </p:nvSpPr>
        <p:spPr>
          <a:xfrm>
            <a:off x="306673" y="1450455"/>
            <a:ext cx="8648701" cy="1061829"/>
          </a:xfrm>
          <a:prstGeom prst="rect">
            <a:avLst/>
          </a:prstGeom>
        </p:spPr>
        <p:txBody>
          <a:bodyPr wrap="square">
            <a:spAutoFit/>
          </a:bodyPr>
          <a:lstStyle/>
          <a:p>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Social/Community </a:t>
            </a:r>
            <a:r>
              <a:rPr lang="en-US" sz="22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Accrue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when recreation activities contribute to the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quality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of life within communities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endParaRPr lang="en-US" sz="1900" dirty="0">
              <a:solidFill>
                <a:srgbClr val="FFFF00"/>
              </a:solidFill>
              <a:effectLst>
                <a:outerShdw blurRad="38100" dist="38100" dir="2700000" algn="tl">
                  <a:srgbClr val="000000">
                    <a:alpha val="43137"/>
                  </a:srgbClr>
                </a:outerShdw>
              </a:effectLst>
            </a:endParaRPr>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030408"/>
            <a:ext cx="4221220" cy="3057033"/>
          </a:xfrm>
          <a:prstGeom prst="rect">
            <a:avLst/>
          </a:prstGeom>
          <a:ln>
            <a:noFill/>
          </a:ln>
          <a:effectLst>
            <a:outerShdw blurRad="190500" algn="tl" rotWithShape="0">
              <a:srgbClr val="000000">
                <a:alpha val="70000"/>
              </a:srgbClr>
            </a:outerShdw>
          </a:effectLst>
        </p:spPr>
      </p:pic>
      <p:sp>
        <p:nvSpPr>
          <p:cNvPr id="3" name="Rectangle 2"/>
          <p:cNvSpPr/>
          <p:nvPr/>
        </p:nvSpPr>
        <p:spPr>
          <a:xfrm>
            <a:off x="505918" y="2665751"/>
            <a:ext cx="3946785" cy="3385542"/>
          </a:xfrm>
          <a:prstGeom prst="rect">
            <a:avLst/>
          </a:prstGeom>
        </p:spPr>
        <p:txBody>
          <a:bodyPr wrap="square">
            <a:spAutoFit/>
          </a:bodyPr>
          <a:lstStyle/>
          <a:p>
            <a:pPr marL="285750" indent="-28575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Encouraging </a:t>
            </a:r>
            <a:r>
              <a:rPr lang="en-US" sz="2200" b="1" dirty="0">
                <a:effectLst>
                  <a:outerShdw blurRad="38100" dist="38100" dir="2700000" algn="tl">
                    <a:srgbClr val="000000">
                      <a:alpha val="43137"/>
                    </a:srgbClr>
                  </a:outerShdw>
                </a:effectLst>
              </a:rPr>
              <a:t>positive lifestyle </a:t>
            </a:r>
            <a:r>
              <a:rPr lang="en-US" sz="2200" b="1" dirty="0" smtClean="0">
                <a:effectLst>
                  <a:outerShdw blurRad="38100" dist="38100" dir="2700000" algn="tl">
                    <a:srgbClr val="000000">
                      <a:alpha val="43137"/>
                    </a:srgbClr>
                  </a:outerShdw>
                </a:effectLst>
              </a:rPr>
              <a:t>choices</a:t>
            </a:r>
          </a:p>
          <a:p>
            <a:pPr marL="285750" indent="-28575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Building </a:t>
            </a:r>
            <a:r>
              <a:rPr lang="en-US" sz="2200" b="1" dirty="0">
                <a:effectLst>
                  <a:outerShdw blurRad="38100" dist="38100" dir="2700000" algn="tl">
                    <a:srgbClr val="000000">
                      <a:alpha val="43137"/>
                    </a:srgbClr>
                  </a:outerShdw>
                </a:effectLst>
              </a:rPr>
              <a:t>social </a:t>
            </a:r>
            <a:r>
              <a:rPr lang="en-US" sz="2200" b="1" dirty="0" smtClean="0">
                <a:effectLst>
                  <a:outerShdw blurRad="38100" dist="38100" dir="2700000" algn="tl">
                    <a:srgbClr val="000000">
                      <a:alpha val="43137"/>
                    </a:srgbClr>
                  </a:outerShdw>
                </a:effectLst>
              </a:rPr>
              <a:t>skills</a:t>
            </a:r>
            <a:endParaRPr lang="en-US" sz="2200" b="1" dirty="0">
              <a:effectLst>
                <a:outerShdw blurRad="38100" dist="38100" dir="2700000" algn="tl">
                  <a:srgbClr val="000000">
                    <a:alpha val="43137"/>
                  </a:srgbClr>
                </a:outerShdw>
              </a:effectLst>
            </a:endParaRPr>
          </a:p>
          <a:p>
            <a:pPr marL="285750" indent="-28575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Reducing crime</a:t>
            </a:r>
          </a:p>
          <a:p>
            <a:pPr marL="285750" indent="-28575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Fostering </a:t>
            </a:r>
            <a:r>
              <a:rPr lang="en-US" sz="2200" b="1" dirty="0">
                <a:effectLst>
                  <a:outerShdw blurRad="38100" dist="38100" dir="2700000" algn="tl">
                    <a:srgbClr val="000000">
                      <a:alpha val="43137"/>
                    </a:srgbClr>
                  </a:outerShdw>
                </a:effectLst>
              </a:rPr>
              <a:t>a sense of community pride and involvement</a:t>
            </a:r>
            <a:endParaRPr lang="en-US" sz="2200" dirty="0"/>
          </a:p>
        </p:txBody>
      </p:sp>
      <p:sp>
        <p:nvSpPr>
          <p:cNvPr id="13" name="Rectangle 12"/>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11" name="Rectangle 10"/>
          <p:cNvSpPr/>
          <p:nvPr/>
        </p:nvSpPr>
        <p:spPr>
          <a:xfrm>
            <a:off x="251085" y="725533"/>
            <a:ext cx="8458200" cy="492443"/>
          </a:xfrm>
          <a:prstGeom prst="rect">
            <a:avLst/>
          </a:prstGeom>
        </p:spPr>
        <p:txBody>
          <a:bodyPr wrap="square">
            <a:spAutoFit/>
          </a:bodyPr>
          <a:lstStyle/>
          <a:p>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identified in one of four </a:t>
            </a:r>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categories</a:t>
            </a:r>
            <a:endPar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2691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2" name="Rectangle 11"/>
          <p:cNvSpPr/>
          <p:nvPr/>
        </p:nvSpPr>
        <p:spPr>
          <a:xfrm>
            <a:off x="342899" y="1371600"/>
            <a:ext cx="8574491" cy="1738938"/>
          </a:xfrm>
          <a:prstGeom prst="rect">
            <a:avLst/>
          </a:prstGeom>
        </p:spPr>
        <p:txBody>
          <a:bodyPr wrap="square">
            <a:spAutoFit/>
          </a:bodyPr>
          <a:lstStyle/>
          <a:p>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 Economic </a:t>
            </a:r>
            <a:r>
              <a:rPr lang="en-US" sz="22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Accrue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when investments in recreation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help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diversify economies by supporting businesses and by generating employment opportunities.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Also includes supporting the viability of people and places.</a:t>
            </a:r>
          </a:p>
          <a:p>
            <a:endParaRPr lang="en-US" sz="1900" dirty="0"/>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05019">
            <a:off x="489979" y="3457419"/>
            <a:ext cx="4093587" cy="2801314"/>
          </a:xfrm>
          <a:prstGeom prst="rect">
            <a:avLst/>
          </a:prstGeom>
          <a:ln w="38100">
            <a:solidFill>
              <a:schemeClr val="tx1"/>
            </a:solidFill>
            <a:miter lim="800000"/>
            <a:headEnd/>
            <a:tailEnd/>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pic>
        <p:nvPicPr>
          <p:cNvPr id="3" name="Picture 2"/>
          <p:cNvPicPr>
            <a:picLocks noChangeAspect="1"/>
          </p:cNvPicPr>
          <p:nvPr/>
        </p:nvPicPr>
        <p:blipFill>
          <a:blip r:embed="rId4"/>
          <a:stretch>
            <a:fillRect/>
          </a:stretch>
        </p:blipFill>
        <p:spPr>
          <a:xfrm rot="530778">
            <a:off x="5346882" y="3164328"/>
            <a:ext cx="3353622" cy="2923910"/>
          </a:xfrm>
          <a:prstGeom prst="rect">
            <a:avLst/>
          </a:prstGeom>
          <a:ln>
            <a:noFill/>
          </a:ln>
          <a:effectLst>
            <a:outerShdw blurRad="190500" algn="tl" rotWithShape="0">
              <a:srgbClr val="000000">
                <a:alpha val="70000"/>
              </a:srgbClr>
            </a:outerShdw>
          </a:effectLst>
        </p:spPr>
      </p:pic>
      <p:sp>
        <p:nvSpPr>
          <p:cNvPr id="13" name="Rectangle 12"/>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11" name="Rectangle 10"/>
          <p:cNvSpPr/>
          <p:nvPr/>
        </p:nvSpPr>
        <p:spPr>
          <a:xfrm>
            <a:off x="251085" y="725533"/>
            <a:ext cx="8458200" cy="492443"/>
          </a:xfrm>
          <a:prstGeom prst="rect">
            <a:avLst/>
          </a:prstGeom>
        </p:spPr>
        <p:txBody>
          <a:bodyPr wrap="square">
            <a:spAutoFit/>
          </a:bodyPr>
          <a:lstStyle/>
          <a:p>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identified in one of four </a:t>
            </a:r>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categories</a:t>
            </a:r>
            <a:endPar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2" name="Rectangle 11"/>
          <p:cNvSpPr/>
          <p:nvPr/>
        </p:nvSpPr>
        <p:spPr>
          <a:xfrm>
            <a:off x="545933" y="1304413"/>
            <a:ext cx="8496300" cy="1954381"/>
          </a:xfrm>
          <a:prstGeom prst="rect">
            <a:avLst/>
          </a:prstGeom>
        </p:spPr>
        <p:txBody>
          <a:bodyPr wrap="square">
            <a:spAutoFit/>
          </a:bodyPr>
          <a:lstStyle/>
          <a:p>
            <a:pPr>
              <a:lnSpc>
                <a:spcPct val="110000"/>
              </a:lnSpc>
              <a:spcBef>
                <a:spcPts val="800"/>
              </a:spcBef>
              <a:spcAft>
                <a:spcPts val="800"/>
              </a:spcAft>
            </a:pPr>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4.  Environmental </a:t>
            </a:r>
            <a:r>
              <a:rPr lang="en-US" sz="22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2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Participation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activities and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outdoor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education programs foster the protection of the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environment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through improved understanding  and stewardship of natural, cultural, and historic resources. </a:t>
            </a:r>
            <a:endPar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89779">
            <a:off x="875332" y="3485276"/>
            <a:ext cx="2549427" cy="329181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933553">
            <a:off x="4081728" y="3405092"/>
            <a:ext cx="2495376" cy="29351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11" name="Rectangle 10"/>
          <p:cNvSpPr/>
          <p:nvPr/>
        </p:nvSpPr>
        <p:spPr>
          <a:xfrm>
            <a:off x="251085" y="725533"/>
            <a:ext cx="8458200" cy="492443"/>
          </a:xfrm>
          <a:prstGeom prst="rect">
            <a:avLst/>
          </a:prstGeom>
        </p:spPr>
        <p:txBody>
          <a:bodyPr wrap="square">
            <a:spAutoFit/>
          </a:bodyPr>
          <a:lstStyle/>
          <a:p>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BENEFITS </a:t>
            </a:r>
            <a:r>
              <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are identified in one of four </a:t>
            </a:r>
            <a:r>
              <a:rPr lang="en-US" sz="26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categories</a:t>
            </a:r>
            <a:endParaRPr lang="en-US" sz="26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304800" y="685800"/>
            <a:ext cx="8534400" cy="5733877"/>
          </a:xfrm>
          <a:prstGeom prst="rect">
            <a:avLst/>
          </a:prstGeom>
        </p:spPr>
        <p:txBody>
          <a:bodyPr wrap="square">
            <a:spAutoFit/>
          </a:bodyPr>
          <a:lstStyle/>
          <a:p>
            <a:pPr>
              <a:lnSpc>
                <a:spcPct val="130000"/>
              </a:lnSpc>
            </a:pPr>
            <a:r>
              <a:rPr lang="en-US" sz="2400" b="1"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On-site &amp; Off-site Benefits </a:t>
            </a:r>
          </a:p>
          <a:p>
            <a:pPr>
              <a:lnSpc>
                <a:spcPct val="130000"/>
              </a:lnSpc>
            </a:pPr>
            <a:endParaRPr lang="en-US" sz="2000" b="1" dirty="0"/>
          </a:p>
          <a:p>
            <a:pPr>
              <a:lnSpc>
                <a:spcPct val="130000"/>
              </a:lnSpc>
            </a:pP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The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fundamental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concept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of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OFM is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that benefits endure beyond the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on-site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recreation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experience. </a:t>
            </a:r>
          </a:p>
          <a:p>
            <a:pPr>
              <a:lnSpc>
                <a:spcPct val="130000"/>
              </a:lnSpc>
            </a:pPr>
            <a:endPar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a:p>
            <a:pPr>
              <a:lnSpc>
                <a:spcPct val="130000"/>
              </a:lnSpc>
            </a:pP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E</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xperiences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and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on-site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benefits stay with the individual when they leave the recreation area and cumulatively lead to </a:t>
            </a: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off-site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beneficial outcomes to communities, economies, and the environment. </a:t>
            </a:r>
            <a:endPar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a:p>
            <a:pPr>
              <a:lnSpc>
                <a:spcPct val="130000"/>
              </a:lnSpc>
            </a:pPr>
            <a:endPar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a:p>
            <a:pPr>
              <a:lnSpc>
                <a:spcPct val="130000"/>
              </a:lnSpc>
            </a:pP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This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linkage between experiences and </a:t>
            </a:r>
            <a:endPar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a:p>
            <a:pPr>
              <a:lnSpc>
                <a:spcPct val="130000"/>
              </a:lnSpc>
            </a:pPr>
            <a:r>
              <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outcomes can </a:t>
            </a:r>
            <a:r>
              <a:rPr lang="en-US" sz="2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be viewed as a chain. </a:t>
            </a:r>
            <a:endParaRPr lang="en-US" sz="2200" b="1" dirty="0" smtClean="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a:p>
            <a:pPr>
              <a:lnSpc>
                <a:spcPct val="130000"/>
              </a:lnSpc>
            </a:pPr>
            <a:endParaRPr lang="en-US" dirty="0"/>
          </a:p>
        </p:txBody>
      </p:sp>
      <p:pic>
        <p:nvPicPr>
          <p:cNvPr id="19459" name="Picture 3"/>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6025584" y="4343400"/>
            <a:ext cx="3118415" cy="2514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434715"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I-3</a:t>
            </a:r>
            <a:endParaRPr lang="en-US" dirty="0">
              <a:solidFill>
                <a:schemeClr val="accent4">
                  <a:lumMod val="75000"/>
                </a:schemeClr>
              </a:solidFill>
            </a:endParaRPr>
          </a:p>
        </p:txBody>
      </p:sp>
      <p:sp>
        <p:nvSpPr>
          <p:cNvPr id="10" name="Rectangle 9"/>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8601707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grpSp>
        <p:nvGrpSpPr>
          <p:cNvPr id="13" name="Group 23"/>
          <p:cNvGrpSpPr>
            <a:grpSpLocks/>
          </p:cNvGrpSpPr>
          <p:nvPr/>
        </p:nvGrpSpPr>
        <p:grpSpPr bwMode="auto">
          <a:xfrm>
            <a:off x="152400" y="2209800"/>
            <a:ext cx="2058988" cy="3276600"/>
            <a:chOff x="96" y="1968"/>
            <a:chExt cx="1297" cy="2208"/>
          </a:xfrm>
        </p:grpSpPr>
        <p:sp>
          <p:nvSpPr>
            <p:cNvPr id="14" name="Rectangle 24"/>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5" name="Rectangle 25"/>
            <p:cNvSpPr>
              <a:spLocks noChangeArrowheads="1"/>
            </p:cNvSpPr>
            <p:nvPr/>
          </p:nvSpPr>
          <p:spPr bwMode="auto">
            <a:xfrm>
              <a:off x="240" y="2217"/>
              <a:ext cx="1153" cy="88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dirty="0" smtClean="0">
                  <a:solidFill>
                    <a:srgbClr val="000000"/>
                  </a:solidFill>
                  <a:latin typeface="Arial" charset="0"/>
                </a:rPr>
                <a:t>Enjoying</a:t>
              </a:r>
            </a:p>
            <a:p>
              <a:pPr eaLnBrk="1" fontAlgn="base" hangingPunct="1">
                <a:spcBef>
                  <a:spcPct val="0"/>
                </a:spcBef>
                <a:spcAft>
                  <a:spcPct val="0"/>
                </a:spcAft>
              </a:pPr>
              <a:r>
                <a:rPr lang="en-US" altLang="en-US" sz="1600" dirty="0" smtClean="0">
                  <a:solidFill>
                    <a:srgbClr val="000000"/>
                  </a:solidFill>
                  <a:latin typeface="Arial" charset="0"/>
                </a:rPr>
                <a:t>outdoor</a:t>
              </a:r>
            </a:p>
            <a:p>
              <a:pPr eaLnBrk="1" fontAlgn="base" hangingPunct="1">
                <a:spcBef>
                  <a:spcPct val="0"/>
                </a:spcBef>
                <a:spcAft>
                  <a:spcPct val="0"/>
                </a:spcAft>
              </a:pPr>
              <a:r>
                <a:rPr lang="en-US" altLang="en-US" sz="1600" dirty="0" smtClean="0">
                  <a:solidFill>
                    <a:srgbClr val="000000"/>
                  </a:solidFill>
                  <a:latin typeface="Arial" charset="0"/>
                </a:rPr>
                <a:t>physical exercise</a:t>
              </a:r>
            </a:p>
          </p:txBody>
        </p:sp>
        <p:sp>
          <p:nvSpPr>
            <p:cNvPr id="16" name="Rectangle 26"/>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dirty="0">
                  <a:solidFill>
                    <a:srgbClr val="FFFF00"/>
                  </a:solidFill>
                  <a:effectLst>
                    <a:outerShdw blurRad="38100" dist="38100" dir="2700000" algn="tl">
                      <a:srgbClr val="000000"/>
                    </a:outerShdw>
                  </a:effectLst>
                  <a:ea typeface="Times New Roman" pitchFamily="18" charset="0"/>
                  <a:cs typeface="Arial" charset="0"/>
                </a:rPr>
                <a:t>EXPERIENCE</a:t>
              </a:r>
              <a:endParaRPr lang="en-US" sz="2000" dirty="0">
                <a:solidFill>
                  <a:srgbClr val="FFFF00"/>
                </a:solidFill>
                <a:effectLst>
                  <a:outerShdw blurRad="38100" dist="38100" dir="2700000" algn="tl">
                    <a:srgbClr val="000000"/>
                  </a:outerShdw>
                </a:effectLst>
                <a:ea typeface="Times New Roman" pitchFamily="18" charset="0"/>
                <a:cs typeface="Arial" charset="0"/>
              </a:endParaRPr>
            </a:p>
          </p:txBody>
        </p:sp>
        <p:pic>
          <p:nvPicPr>
            <p:cNvPr id="17" name="Picture 27" descr="j014959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pic>
        <p:nvPicPr>
          <p:cNvPr id="18" name="Picture 28" descr="IN00596_[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300279">
            <a:off x="1828800" y="2803757"/>
            <a:ext cx="8382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p:nvPr/>
        </p:nvSpPr>
        <p:spPr>
          <a:xfrm>
            <a:off x="0" y="678259"/>
            <a:ext cx="911763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 of the Linkage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etween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xperiences and Benefits</a:t>
            </a:r>
            <a:endPar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1" name="Rectangle 2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26682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grpSp>
        <p:nvGrpSpPr>
          <p:cNvPr id="22" name="Group 53"/>
          <p:cNvGrpSpPr>
            <a:grpSpLocks/>
          </p:cNvGrpSpPr>
          <p:nvPr/>
        </p:nvGrpSpPr>
        <p:grpSpPr bwMode="auto">
          <a:xfrm>
            <a:off x="152400" y="2133600"/>
            <a:ext cx="8991600" cy="3352800"/>
            <a:chOff x="96" y="1920"/>
            <a:chExt cx="5664" cy="2256"/>
          </a:xfrm>
        </p:grpSpPr>
        <p:sp>
          <p:nvSpPr>
            <p:cNvPr id="25" name="Rectangle 4"/>
            <p:cNvSpPr>
              <a:spLocks noChangeArrowheads="1"/>
            </p:cNvSpPr>
            <p:nvPr/>
          </p:nvSpPr>
          <p:spPr bwMode="auto">
            <a:xfrm>
              <a:off x="422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6" name="Rectangle 5"/>
            <p:cNvSpPr>
              <a:spLocks noChangeArrowheads="1"/>
            </p:cNvSpPr>
            <p:nvPr/>
          </p:nvSpPr>
          <p:spPr bwMode="auto">
            <a:xfrm>
              <a:off x="2782"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7" name="Rectangle 6"/>
            <p:cNvSpPr>
              <a:spLocks noChangeArrowheads="1"/>
            </p:cNvSpPr>
            <p:nvPr/>
          </p:nvSpPr>
          <p:spPr bwMode="auto">
            <a:xfrm>
              <a:off x="139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8" name="Rectangle 7"/>
            <p:cNvSpPr>
              <a:spLocks noChangeArrowheads="1"/>
            </p:cNvSpPr>
            <p:nvPr/>
          </p:nvSpPr>
          <p:spPr bwMode="auto">
            <a:xfrm>
              <a:off x="422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29" name="Rectangle 8"/>
            <p:cNvSpPr>
              <a:spLocks noChangeArrowheads="1"/>
            </p:cNvSpPr>
            <p:nvPr/>
          </p:nvSpPr>
          <p:spPr bwMode="auto">
            <a:xfrm>
              <a:off x="2782"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30" name="Rectangle 9"/>
            <p:cNvSpPr>
              <a:spLocks noChangeArrowheads="1"/>
            </p:cNvSpPr>
            <p:nvPr/>
          </p:nvSpPr>
          <p:spPr bwMode="auto">
            <a:xfrm>
              <a:off x="139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31" name="Line 10"/>
            <p:cNvSpPr>
              <a:spLocks noChangeShapeType="1"/>
            </p:cNvSpPr>
            <p:nvPr/>
          </p:nvSpPr>
          <p:spPr bwMode="auto">
            <a:xfrm>
              <a:off x="336" y="3072"/>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2" name="Line 12"/>
            <p:cNvSpPr>
              <a:spLocks noChangeShapeType="1"/>
            </p:cNvSpPr>
            <p:nvPr/>
          </p:nvSpPr>
          <p:spPr bwMode="auto">
            <a:xfrm>
              <a:off x="5664" y="1920"/>
              <a:ext cx="0" cy="1131"/>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7" name="Line 31"/>
            <p:cNvSpPr>
              <a:spLocks noChangeShapeType="1"/>
            </p:cNvSpPr>
            <p:nvPr/>
          </p:nvSpPr>
          <p:spPr bwMode="auto">
            <a:xfrm>
              <a:off x="240" y="1968"/>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grpSp>
          <p:nvGrpSpPr>
            <p:cNvPr id="39" name="Group 50"/>
            <p:cNvGrpSpPr>
              <a:grpSpLocks/>
            </p:cNvGrpSpPr>
            <p:nvPr/>
          </p:nvGrpSpPr>
          <p:grpSpPr bwMode="auto">
            <a:xfrm>
              <a:off x="96" y="1968"/>
              <a:ext cx="1297" cy="2208"/>
              <a:chOff x="96" y="1968"/>
              <a:chExt cx="1297" cy="2208"/>
            </a:xfrm>
          </p:grpSpPr>
          <p:sp>
            <p:nvSpPr>
              <p:cNvPr id="49" name="Rectangle 46"/>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50" name="Rectangle 26"/>
              <p:cNvSpPr>
                <a:spLocks noChangeArrowheads="1"/>
              </p:cNvSpPr>
              <p:nvPr/>
            </p:nvSpPr>
            <p:spPr bwMode="auto">
              <a:xfrm>
                <a:off x="240" y="2217"/>
                <a:ext cx="1153"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Enjoying</a:t>
                </a:r>
              </a:p>
              <a:p>
                <a:pPr eaLnBrk="1" fontAlgn="base" hangingPunct="1">
                  <a:spcBef>
                    <a:spcPct val="0"/>
                  </a:spcBef>
                  <a:spcAft>
                    <a:spcPct val="0"/>
                  </a:spcAft>
                </a:pPr>
                <a:r>
                  <a:rPr lang="en-US" altLang="en-US" sz="1600" smtClean="0">
                    <a:solidFill>
                      <a:srgbClr val="000000"/>
                    </a:solidFill>
                    <a:latin typeface="Arial" charset="0"/>
                  </a:rPr>
                  <a:t>outdoor</a:t>
                </a:r>
              </a:p>
              <a:p>
                <a:pPr eaLnBrk="1" fontAlgn="base" hangingPunct="1">
                  <a:spcBef>
                    <a:spcPct val="0"/>
                  </a:spcBef>
                  <a:spcAft>
                    <a:spcPct val="0"/>
                  </a:spcAft>
                </a:pPr>
                <a:r>
                  <a:rPr lang="en-US" altLang="en-US" sz="1600" smtClean="0">
                    <a:solidFill>
                      <a:srgbClr val="000000"/>
                    </a:solidFill>
                    <a:latin typeface="Arial" charset="0"/>
                  </a:rPr>
                  <a:t>physical exercise</a:t>
                </a:r>
              </a:p>
            </p:txBody>
          </p:sp>
          <p:sp>
            <p:nvSpPr>
              <p:cNvPr id="51" name="Rectangle 30"/>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EXPERIENCE</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52" name="Picture 35" descr="j014959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Group 51"/>
            <p:cNvGrpSpPr>
              <a:grpSpLocks/>
            </p:cNvGrpSpPr>
            <p:nvPr/>
          </p:nvGrpSpPr>
          <p:grpSpPr bwMode="auto">
            <a:xfrm>
              <a:off x="1536" y="1968"/>
              <a:ext cx="1248" cy="2208"/>
              <a:chOff x="1536" y="1968"/>
              <a:chExt cx="1248" cy="2208"/>
            </a:xfrm>
          </p:grpSpPr>
          <p:sp>
            <p:nvSpPr>
              <p:cNvPr id="45" name="Rectangle 47"/>
              <p:cNvSpPr>
                <a:spLocks noChangeArrowheads="1"/>
              </p:cNvSpPr>
              <p:nvPr/>
            </p:nvSpPr>
            <p:spPr bwMode="auto">
              <a:xfrm>
                <a:off x="153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46" name="Rectangle 25"/>
              <p:cNvSpPr>
                <a:spLocks noChangeArrowheads="1"/>
              </p:cNvSpPr>
              <p:nvPr/>
            </p:nvSpPr>
            <p:spPr bwMode="auto">
              <a:xfrm>
                <a:off x="1825" y="2217"/>
                <a:ext cx="957"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Improved physical fitness</a:t>
                </a:r>
              </a:p>
            </p:txBody>
          </p:sp>
          <p:sp>
            <p:nvSpPr>
              <p:cNvPr id="47" name="Rectangle 29"/>
              <p:cNvSpPr>
                <a:spLocks noChangeArrowheads="1"/>
              </p:cNvSpPr>
              <p:nvPr/>
            </p:nvSpPr>
            <p:spPr bwMode="auto">
              <a:xfrm>
                <a:off x="1728" y="1968"/>
                <a:ext cx="957"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48" name="Picture 36" descr="PE02237_[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28" y="2784"/>
                <a:ext cx="972"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 name="Picture 32" descr="IN00596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300279">
              <a:off x="1152" y="2352"/>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4" name="Rectangle 33"/>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33" name="TextBox 32"/>
          <p:cNvSpPr txBox="1"/>
          <p:nvPr/>
        </p:nvSpPr>
        <p:spPr>
          <a:xfrm>
            <a:off x="0" y="678259"/>
            <a:ext cx="911763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 of the Linkage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etween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xperiences and Benefits</a:t>
            </a:r>
            <a:endPar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17070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grpSp>
        <p:nvGrpSpPr>
          <p:cNvPr id="9" name="Group 53"/>
          <p:cNvGrpSpPr>
            <a:grpSpLocks/>
          </p:cNvGrpSpPr>
          <p:nvPr/>
        </p:nvGrpSpPr>
        <p:grpSpPr bwMode="auto">
          <a:xfrm>
            <a:off x="152400" y="2133600"/>
            <a:ext cx="8991600" cy="3352800"/>
            <a:chOff x="96" y="1920"/>
            <a:chExt cx="5664" cy="2256"/>
          </a:xfrm>
        </p:grpSpPr>
        <p:sp>
          <p:nvSpPr>
            <p:cNvPr id="10" name="Rectangle 48"/>
            <p:cNvSpPr>
              <a:spLocks noChangeArrowheads="1"/>
            </p:cNvSpPr>
            <p:nvPr/>
          </p:nvSpPr>
          <p:spPr bwMode="auto">
            <a:xfrm>
              <a:off x="441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solidFill>
                <a:srgbClr val="FFFF00"/>
              </a:solid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1" name="Rectangle 49"/>
            <p:cNvSpPr>
              <a:spLocks noChangeArrowheads="1"/>
            </p:cNvSpPr>
            <p:nvPr/>
          </p:nvSpPr>
          <p:spPr bwMode="auto">
            <a:xfrm>
              <a:off x="297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solidFill>
                <a:srgbClr val="FFFF00"/>
              </a:solid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3" name="Rectangle 4"/>
            <p:cNvSpPr>
              <a:spLocks noChangeArrowheads="1"/>
            </p:cNvSpPr>
            <p:nvPr/>
          </p:nvSpPr>
          <p:spPr bwMode="auto">
            <a:xfrm>
              <a:off x="422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4" name="Rectangle 5"/>
            <p:cNvSpPr>
              <a:spLocks noChangeArrowheads="1"/>
            </p:cNvSpPr>
            <p:nvPr/>
          </p:nvSpPr>
          <p:spPr bwMode="auto">
            <a:xfrm>
              <a:off x="2782"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5" name="Rectangle 6"/>
            <p:cNvSpPr>
              <a:spLocks noChangeArrowheads="1"/>
            </p:cNvSpPr>
            <p:nvPr/>
          </p:nvSpPr>
          <p:spPr bwMode="auto">
            <a:xfrm>
              <a:off x="139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6" name="Rectangle 7"/>
            <p:cNvSpPr>
              <a:spLocks noChangeArrowheads="1"/>
            </p:cNvSpPr>
            <p:nvPr/>
          </p:nvSpPr>
          <p:spPr bwMode="auto">
            <a:xfrm>
              <a:off x="422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7" name="Rectangle 8"/>
            <p:cNvSpPr>
              <a:spLocks noChangeArrowheads="1"/>
            </p:cNvSpPr>
            <p:nvPr/>
          </p:nvSpPr>
          <p:spPr bwMode="auto">
            <a:xfrm>
              <a:off x="2782"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8" name="Rectangle 9"/>
            <p:cNvSpPr>
              <a:spLocks noChangeArrowheads="1"/>
            </p:cNvSpPr>
            <p:nvPr/>
          </p:nvSpPr>
          <p:spPr bwMode="auto">
            <a:xfrm>
              <a:off x="139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9" name="Line 10"/>
            <p:cNvSpPr>
              <a:spLocks noChangeShapeType="1"/>
            </p:cNvSpPr>
            <p:nvPr/>
          </p:nvSpPr>
          <p:spPr bwMode="auto">
            <a:xfrm>
              <a:off x="336" y="3072"/>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20" name="Line 12"/>
            <p:cNvSpPr>
              <a:spLocks noChangeShapeType="1"/>
            </p:cNvSpPr>
            <p:nvPr/>
          </p:nvSpPr>
          <p:spPr bwMode="auto">
            <a:xfrm>
              <a:off x="5664" y="1920"/>
              <a:ext cx="0" cy="1131"/>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21" name="Rectangle 23"/>
            <p:cNvSpPr>
              <a:spLocks noChangeArrowheads="1"/>
            </p:cNvSpPr>
            <p:nvPr/>
          </p:nvSpPr>
          <p:spPr bwMode="auto">
            <a:xfrm>
              <a:off x="4655" y="2217"/>
              <a:ext cx="1009"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Greater cultivation of an outdoor-oriented lifestyle</a:t>
              </a:r>
            </a:p>
          </p:txBody>
        </p:sp>
        <p:sp>
          <p:nvSpPr>
            <p:cNvPr id="22" name="Rectangle 24"/>
            <p:cNvSpPr>
              <a:spLocks noChangeArrowheads="1"/>
            </p:cNvSpPr>
            <p:nvPr/>
          </p:nvSpPr>
          <p:spPr bwMode="auto">
            <a:xfrm>
              <a:off x="3168" y="2208"/>
              <a:ext cx="1009"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Better health maintenance</a:t>
              </a:r>
            </a:p>
          </p:txBody>
        </p:sp>
        <p:sp>
          <p:nvSpPr>
            <p:cNvPr id="23" name="Rectangle 27"/>
            <p:cNvSpPr>
              <a:spLocks noChangeArrowheads="1"/>
            </p:cNvSpPr>
            <p:nvPr/>
          </p:nvSpPr>
          <p:spPr bwMode="auto">
            <a:xfrm>
              <a:off x="4655" y="1968"/>
              <a:ext cx="1009"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sp>
          <p:nvSpPr>
            <p:cNvPr id="24" name="Rectangle 28"/>
            <p:cNvSpPr>
              <a:spLocks noChangeArrowheads="1"/>
            </p:cNvSpPr>
            <p:nvPr/>
          </p:nvSpPr>
          <p:spPr bwMode="auto">
            <a:xfrm>
              <a:off x="3168" y="1968"/>
              <a:ext cx="1009" cy="249"/>
            </a:xfrm>
            <a:prstGeom prst="rect">
              <a:avLst/>
            </a:prstGeom>
            <a:noFill/>
            <a:ln w="9525">
              <a:noFill/>
              <a:miter lim="800000"/>
              <a:headEnd/>
              <a:tailEnd/>
            </a:ln>
            <a:effectLst/>
          </p:spPr>
          <p:txBody>
            <a:bodyPr/>
            <a:lstStyle/>
            <a:p>
              <a:pPr fontAlgn="base">
                <a:spcBef>
                  <a:spcPct val="0"/>
                </a:spcBef>
                <a:spcAft>
                  <a:spcPct val="0"/>
                </a:spcAft>
                <a:defRPr/>
              </a:pPr>
              <a:r>
                <a:rPr lang="en-US" sz="2000" b="1" dirty="0">
                  <a:solidFill>
                    <a:srgbClr val="FFFF00"/>
                  </a:solidFill>
                  <a:effectLst>
                    <a:outerShdw blurRad="38100" dist="38100" dir="2700000" algn="tl">
                      <a:srgbClr val="000000"/>
                    </a:outerShdw>
                  </a:effectLst>
                  <a:ea typeface="Times New Roman" pitchFamily="18" charset="0"/>
                  <a:cs typeface="Arial" charset="0"/>
                </a:rPr>
                <a:t>BENEFIT</a:t>
              </a:r>
              <a:endParaRPr lang="en-US" sz="2000" dirty="0">
                <a:solidFill>
                  <a:srgbClr val="FFFF00"/>
                </a:solidFill>
                <a:effectLst>
                  <a:outerShdw blurRad="38100" dist="38100" dir="2700000" algn="tl">
                    <a:srgbClr val="000000"/>
                  </a:outerShdw>
                </a:effectLst>
                <a:ea typeface="Times New Roman" pitchFamily="18" charset="0"/>
                <a:cs typeface="Arial" charset="0"/>
              </a:endParaRPr>
            </a:p>
          </p:txBody>
        </p:sp>
        <p:sp>
          <p:nvSpPr>
            <p:cNvPr id="25" name="Line 31"/>
            <p:cNvSpPr>
              <a:spLocks noChangeShapeType="1"/>
            </p:cNvSpPr>
            <p:nvPr/>
          </p:nvSpPr>
          <p:spPr bwMode="auto">
            <a:xfrm>
              <a:off x="240" y="1968"/>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pic>
          <p:nvPicPr>
            <p:cNvPr id="26" name="Picture 33"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4128" y="2400"/>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50"/>
            <p:cNvGrpSpPr>
              <a:grpSpLocks/>
            </p:cNvGrpSpPr>
            <p:nvPr/>
          </p:nvGrpSpPr>
          <p:grpSpPr bwMode="auto">
            <a:xfrm>
              <a:off x="96" y="1968"/>
              <a:ext cx="1297" cy="2208"/>
              <a:chOff x="96" y="1968"/>
              <a:chExt cx="1297" cy="2208"/>
            </a:xfrm>
          </p:grpSpPr>
          <p:sp>
            <p:nvSpPr>
              <p:cNvPr id="37" name="Rectangle 46"/>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8" name="Rectangle 26"/>
              <p:cNvSpPr>
                <a:spLocks noChangeArrowheads="1"/>
              </p:cNvSpPr>
              <p:nvPr/>
            </p:nvSpPr>
            <p:spPr bwMode="auto">
              <a:xfrm>
                <a:off x="240" y="2217"/>
                <a:ext cx="1153"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Enjoying</a:t>
                </a:r>
              </a:p>
              <a:p>
                <a:pPr eaLnBrk="1" fontAlgn="base" hangingPunct="1">
                  <a:spcBef>
                    <a:spcPct val="0"/>
                  </a:spcBef>
                  <a:spcAft>
                    <a:spcPct val="0"/>
                  </a:spcAft>
                </a:pPr>
                <a:r>
                  <a:rPr lang="en-US" altLang="en-US" sz="1600" smtClean="0">
                    <a:solidFill>
                      <a:srgbClr val="000000"/>
                    </a:solidFill>
                    <a:latin typeface="Arial" charset="0"/>
                  </a:rPr>
                  <a:t>outdoor</a:t>
                </a:r>
              </a:p>
              <a:p>
                <a:pPr eaLnBrk="1" fontAlgn="base" hangingPunct="1">
                  <a:spcBef>
                    <a:spcPct val="0"/>
                  </a:spcBef>
                  <a:spcAft>
                    <a:spcPct val="0"/>
                  </a:spcAft>
                </a:pPr>
                <a:r>
                  <a:rPr lang="en-US" altLang="en-US" sz="1600" smtClean="0">
                    <a:solidFill>
                      <a:srgbClr val="000000"/>
                    </a:solidFill>
                    <a:latin typeface="Arial" charset="0"/>
                  </a:rPr>
                  <a:t>physical exercise</a:t>
                </a:r>
              </a:p>
            </p:txBody>
          </p:sp>
          <p:sp>
            <p:nvSpPr>
              <p:cNvPr id="39" name="Rectangle 30"/>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EXPERIENCE</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40" name="Picture 35" descr="j0149595[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 name="Group 51"/>
            <p:cNvGrpSpPr>
              <a:grpSpLocks/>
            </p:cNvGrpSpPr>
            <p:nvPr/>
          </p:nvGrpSpPr>
          <p:grpSpPr bwMode="auto">
            <a:xfrm>
              <a:off x="1536" y="1968"/>
              <a:ext cx="1248" cy="2208"/>
              <a:chOff x="1536" y="1968"/>
              <a:chExt cx="1248" cy="2208"/>
            </a:xfrm>
          </p:grpSpPr>
          <p:sp>
            <p:nvSpPr>
              <p:cNvPr id="33" name="Rectangle 47"/>
              <p:cNvSpPr>
                <a:spLocks noChangeArrowheads="1"/>
              </p:cNvSpPr>
              <p:nvPr/>
            </p:nvSpPr>
            <p:spPr bwMode="auto">
              <a:xfrm>
                <a:off x="153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4" name="Rectangle 25"/>
              <p:cNvSpPr>
                <a:spLocks noChangeArrowheads="1"/>
              </p:cNvSpPr>
              <p:nvPr/>
            </p:nvSpPr>
            <p:spPr bwMode="auto">
              <a:xfrm>
                <a:off x="1825" y="2217"/>
                <a:ext cx="957"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Improved physical fitness</a:t>
                </a:r>
              </a:p>
            </p:txBody>
          </p:sp>
          <p:sp>
            <p:nvSpPr>
              <p:cNvPr id="35" name="Rectangle 29"/>
              <p:cNvSpPr>
                <a:spLocks noChangeArrowheads="1"/>
              </p:cNvSpPr>
              <p:nvPr/>
            </p:nvSpPr>
            <p:spPr bwMode="auto">
              <a:xfrm>
                <a:off x="1728" y="1968"/>
                <a:ext cx="957"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36" name="Picture 36" descr="PE02237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28" y="2784"/>
                <a:ext cx="972"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 name="Picture 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16" y="2688"/>
              <a:ext cx="886" cy="1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38" descr="PE03276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6" y="3024"/>
              <a:ext cx="1200" cy="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2"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1152" y="2352"/>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4"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2688" y="2400"/>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2"/>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
        <p:nvSpPr>
          <p:cNvPr id="41" name="TextBox 40"/>
          <p:cNvSpPr txBox="1"/>
          <p:nvPr/>
        </p:nvSpPr>
        <p:spPr>
          <a:xfrm>
            <a:off x="0" y="678259"/>
            <a:ext cx="911763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 of the Linkage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etween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xperiences and Benefits</a:t>
            </a:r>
            <a:endPar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17070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387350"/>
            <a:ext cx="8686799" cy="42420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400" y="612338"/>
            <a:ext cx="7619999" cy="1452705"/>
          </a:xfrm>
          <a:prstGeom prst="rect">
            <a:avLst/>
          </a:prstGeom>
          <a:effectLst>
            <a:outerShdw blurRad="50800" dist="38100" dir="2700000" algn="tl" rotWithShape="0">
              <a:prstClr val="black">
                <a:alpha val="40000"/>
              </a:prstClr>
            </a:outerShdw>
          </a:effectLst>
        </p:spPr>
        <p:txBody>
          <a:bodyPr wrap="square">
            <a:spAutoFit/>
          </a:bodyPr>
          <a:lstStyle/>
          <a:p>
            <a:pPr>
              <a:lnSpc>
                <a:spcPct val="130000"/>
              </a:lnSpc>
            </a:pPr>
            <a:r>
              <a:rPr lang="en-US" sz="2000" i="1" dirty="0" smtClean="0">
                <a:solidFill>
                  <a:srgbClr val="FFFFCD"/>
                </a:solidFill>
                <a:latin typeface="Arial" panose="020B0604020202020204" pitchFamily="34" charset="0"/>
                <a:cs typeface="Arial" panose="020B0604020202020204" pitchFamily="34" charset="0"/>
              </a:rPr>
              <a:t>Handbook Example</a:t>
            </a:r>
            <a:r>
              <a:rPr lang="en-US" sz="2000" dirty="0">
                <a:solidFill>
                  <a:srgbClr val="FFFFCD"/>
                </a:solidFill>
                <a:latin typeface="Arial" panose="020B0604020202020204" pitchFamily="34" charset="0"/>
                <a:cs typeface="Arial" panose="020B0604020202020204" pitchFamily="34" charset="0"/>
              </a:rPr>
              <a:t> </a:t>
            </a:r>
            <a:r>
              <a:rPr lang="en-US" sz="2000" dirty="0" smtClean="0">
                <a:solidFill>
                  <a:srgbClr val="FFFFCD"/>
                </a:solidFill>
                <a:latin typeface="Arial" panose="020B0604020202020204" pitchFamily="34" charset="0"/>
                <a:cs typeface="Arial" panose="020B0604020202020204" pitchFamily="34" charset="0"/>
              </a:rPr>
              <a:t> on </a:t>
            </a:r>
            <a:r>
              <a:rPr lang="en-US" sz="2000" i="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Page </a:t>
            </a:r>
            <a:r>
              <a:rPr lang="en-US" sz="2000" i="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I-3 </a:t>
            </a:r>
            <a:r>
              <a:rPr lang="en-US" sz="2000" i="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Figure 1</a:t>
            </a:r>
          </a:p>
          <a:p>
            <a:pPr>
              <a:lnSpc>
                <a:spcPct val="130000"/>
              </a:lnSpc>
            </a:pPr>
            <a:r>
              <a:rPr lang="en-US" sz="800" i="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a:lnSpc>
                <a:spcPct val="130000"/>
              </a:lnSpc>
            </a:pPr>
            <a:r>
              <a:rPr lang="en-US" sz="2000" b="1" dirty="0" smtClean="0">
                <a:solidFill>
                  <a:srgbClr val="FFFFCD"/>
                </a:solidFill>
                <a:latin typeface="Arial" panose="020B0604020202020204" pitchFamily="34" charset="0"/>
                <a:cs typeface="Arial" panose="020B0604020202020204" pitchFamily="34" charset="0"/>
              </a:rPr>
              <a:t>Linkage </a:t>
            </a:r>
            <a:r>
              <a:rPr lang="en-US" sz="2000" b="1" dirty="0">
                <a:solidFill>
                  <a:srgbClr val="FFFFCD"/>
                </a:solidFill>
                <a:latin typeface="Arial" panose="020B0604020202020204" pitchFamily="34" charset="0"/>
                <a:cs typeface="Arial" panose="020B0604020202020204" pitchFamily="34" charset="0"/>
              </a:rPr>
              <a:t>Between Experiences and </a:t>
            </a:r>
            <a:endParaRPr lang="en-US" sz="2000" b="1" dirty="0" smtClean="0">
              <a:solidFill>
                <a:srgbClr val="FFFFCD"/>
              </a:solidFill>
              <a:latin typeface="Arial" panose="020B0604020202020204" pitchFamily="34" charset="0"/>
              <a:cs typeface="Arial" panose="020B0604020202020204" pitchFamily="34" charset="0"/>
            </a:endParaRPr>
          </a:p>
          <a:p>
            <a:pPr>
              <a:lnSpc>
                <a:spcPct val="130000"/>
              </a:lnSpc>
            </a:pPr>
            <a:r>
              <a:rPr lang="en-US" sz="2000" b="1" dirty="0">
                <a:solidFill>
                  <a:srgbClr val="FFFFCD"/>
                </a:solidFill>
                <a:latin typeface="Arial" panose="020B0604020202020204" pitchFamily="34" charset="0"/>
                <a:cs typeface="Arial" panose="020B0604020202020204" pitchFamily="34" charset="0"/>
              </a:rPr>
              <a:t> </a:t>
            </a:r>
            <a:r>
              <a:rPr lang="en-US" sz="2000" b="1" dirty="0" smtClean="0">
                <a:solidFill>
                  <a:srgbClr val="FFFFCD"/>
                </a:solidFill>
                <a:latin typeface="Arial" panose="020B0604020202020204" pitchFamily="34" charset="0"/>
                <a:cs typeface="Arial" panose="020B0604020202020204" pitchFamily="34" charset="0"/>
              </a:rPr>
              <a:t>                                      On-site </a:t>
            </a:r>
            <a:r>
              <a:rPr lang="en-US" sz="2000" b="1" dirty="0">
                <a:solidFill>
                  <a:srgbClr val="FFFFCD"/>
                </a:solidFill>
                <a:latin typeface="Arial" panose="020B0604020202020204" pitchFamily="34" charset="0"/>
                <a:cs typeface="Arial" panose="020B0604020202020204" pitchFamily="34" charset="0"/>
              </a:rPr>
              <a:t>and </a:t>
            </a:r>
            <a:r>
              <a:rPr lang="en-US" sz="2000" b="1" dirty="0" smtClean="0">
                <a:solidFill>
                  <a:srgbClr val="FFFFCD"/>
                </a:solidFill>
                <a:latin typeface="Arial" panose="020B0604020202020204" pitchFamily="34" charset="0"/>
                <a:cs typeface="Arial" panose="020B0604020202020204" pitchFamily="34" charset="0"/>
              </a:rPr>
              <a:t>Off-site </a:t>
            </a:r>
            <a:r>
              <a:rPr lang="en-US" sz="2000" b="1" dirty="0">
                <a:solidFill>
                  <a:srgbClr val="FFFFCD"/>
                </a:solidFill>
                <a:latin typeface="Arial" panose="020B0604020202020204" pitchFamily="34" charset="0"/>
                <a:cs typeface="Arial" panose="020B0604020202020204" pitchFamily="34" charset="0"/>
              </a:rPr>
              <a:t>Benefits </a:t>
            </a:r>
          </a:p>
        </p:txBody>
      </p:sp>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10037">
            <a:off x="7181290" y="680785"/>
            <a:ext cx="1712001" cy="18590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 Terminology</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62329540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70305">
            <a:off x="2860986" y="2035954"/>
            <a:ext cx="3719142" cy="288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Rectangle 2"/>
          <p:cNvSpPr/>
          <p:nvPr/>
        </p:nvSpPr>
        <p:spPr>
          <a:xfrm>
            <a:off x="304799" y="694730"/>
            <a:ext cx="6917279" cy="923330"/>
          </a:xfrm>
          <a:prstGeom prst="rect">
            <a:avLst/>
          </a:prstGeom>
          <a:no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5400" b="1" cap="none" spc="0" dirty="0" smtClean="0">
                <a:ln w="1905">
                  <a:solidFill>
                    <a:schemeClr val="bg1"/>
                  </a:solidFill>
                </a:ln>
                <a:solidFill>
                  <a:schemeClr val="accent5">
                    <a:lumMod val="75000"/>
                  </a:schemeClr>
                </a:solidFill>
                <a:effectLst>
                  <a:outerShdw blurRad="38100" dist="38100" dir="2700000" algn="tl">
                    <a:srgbClr val="000000">
                      <a:alpha val="43137"/>
                    </a:srgbClr>
                  </a:outerShdw>
                </a:effectLst>
              </a:rPr>
              <a:t>A few more points…</a:t>
            </a:r>
            <a:endParaRPr lang="en-US" sz="5400" b="1" cap="none" spc="0" dirty="0">
              <a:ln w="1905">
                <a:solidFill>
                  <a:schemeClr val="bg1"/>
                </a:solidFill>
              </a:ln>
              <a:solidFill>
                <a:schemeClr val="accent5">
                  <a:lumMod val="75000"/>
                </a:schemeClr>
              </a:solidFill>
              <a:effectLst>
                <a:outerShdw blurRad="38100" dist="38100" dir="2700000" algn="tl">
                  <a:srgbClr val="000000">
                    <a:alpha val="43137"/>
                  </a:srgbClr>
                </a:outerShdw>
              </a:effectLst>
            </a:endParaRPr>
          </a:p>
        </p:txBody>
      </p:sp>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989787">
            <a:off x="1464272" y="4567055"/>
            <a:ext cx="3609975"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399765">
            <a:off x="5520961" y="4347306"/>
            <a:ext cx="3846441" cy="212312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2150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07054">
            <a:off x="6657600" y="1929818"/>
            <a:ext cx="2343150" cy="18383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373337">
            <a:off x="98357" y="2291264"/>
            <a:ext cx="3038320" cy="23734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6232954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stretch>
            <a:fillRect/>
          </a:stretch>
        </p:blipFill>
        <p:spPr>
          <a:xfrm>
            <a:off x="457200" y="2335887"/>
            <a:ext cx="5059464" cy="3675467"/>
          </a:xfrm>
          <a:prstGeom prst="rect">
            <a:avLst/>
          </a:prstGeom>
          <a:ln w="38100" cap="sq">
            <a:solidFill>
              <a:srgbClr val="000000"/>
            </a:solidFill>
            <a:prstDash val="solid"/>
            <a:miter lim="800000"/>
          </a:ln>
          <a:effectLst>
            <a:innerShdw blurRad="63500" dist="50800" dir="2700000">
              <a:prstClr val="black">
                <a:alpha val="50000"/>
              </a:prstClr>
            </a:innerShdw>
          </a:effec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228601" y="646093"/>
            <a:ext cx="8686800" cy="1292662"/>
          </a:xfrm>
          <a:prstGeom prst="rect">
            <a:avLst/>
          </a:prstGeom>
        </p:spPr>
        <p:txBody>
          <a:bodyPr wrap="square">
            <a:spAutoFit/>
          </a:bodyPr>
          <a:lstStyle/>
          <a:p>
            <a:pPr marL="457200" indent="-457200"/>
            <a:r>
              <a:rPr lang="en-US" sz="2600" b="1" dirty="0" smtClean="0">
                <a:latin typeface="Arial" panose="020B0604020202020204" pitchFamily="34" charset="0"/>
                <a:cs typeface="Arial" panose="020B0604020202020204" pitchFamily="34" charset="0"/>
              </a:rPr>
              <a:t>1.  OFM helps BLM understand </a:t>
            </a:r>
            <a:r>
              <a:rPr lang="en-US" sz="2600" b="1" dirty="0">
                <a:latin typeface="Arial" panose="020B0604020202020204" pitchFamily="34" charset="0"/>
                <a:cs typeface="Arial" panose="020B0604020202020204" pitchFamily="34" charset="0"/>
              </a:rPr>
              <a:t>and meet the </a:t>
            </a:r>
            <a:r>
              <a:rPr lang="en-US" sz="2600" b="1" dirty="0" smtClean="0">
                <a:latin typeface="Arial" panose="020B0604020202020204" pitchFamily="34" charset="0"/>
                <a:cs typeface="Arial" panose="020B0604020202020204" pitchFamily="34" charset="0"/>
              </a:rPr>
              <a:t>public’s expectations </a:t>
            </a:r>
            <a:r>
              <a:rPr lang="en-US" sz="2600" b="1" dirty="0">
                <a:latin typeface="Arial" panose="020B0604020202020204" pitchFamily="34" charset="0"/>
                <a:cs typeface="Arial" panose="020B0604020202020204" pitchFamily="34" charset="0"/>
              </a:rPr>
              <a:t>and </a:t>
            </a:r>
            <a:r>
              <a:rPr lang="en-US" sz="2600" b="1" dirty="0" smtClean="0">
                <a:latin typeface="Arial" panose="020B0604020202020204" pitchFamily="34" charset="0"/>
                <a:cs typeface="Arial" panose="020B0604020202020204" pitchFamily="34" charset="0"/>
              </a:rPr>
              <a:t>demands for quality recreation opportunities</a:t>
            </a:r>
            <a:endParaRPr lang="en-US" sz="2600" b="1"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stretch>
            <a:fillRect/>
          </a:stretch>
        </p:blipFill>
        <p:spPr>
          <a:xfrm>
            <a:off x="5791200" y="2140020"/>
            <a:ext cx="2925192" cy="4333617"/>
          </a:xfrm>
          <a:prstGeom prst="rect">
            <a:avLst/>
          </a:prstGeom>
          <a:ln w="38100" cap="sq">
            <a:solidFill>
              <a:srgbClr val="000000"/>
            </a:solidFill>
            <a:prstDash val="solid"/>
            <a:miter lim="800000"/>
          </a:ln>
          <a:effectLst>
            <a:innerShdw blurRad="63500" dist="50800" dir="2700000">
              <a:prstClr val="black">
                <a:alpha val="50000"/>
              </a:prstClr>
            </a:innerShdw>
          </a:effectLst>
        </p:spPr>
      </p:pic>
    </p:spTree>
    <p:extLst>
      <p:ext uri="{BB962C8B-B14F-4D97-AF65-F5344CB8AC3E}">
        <p14:creationId xmlns:p14="http://schemas.microsoft.com/office/powerpoint/2010/main" val="141814690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5170" y="36576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35153" y="5408994"/>
            <a:ext cx="1126655" cy="13845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64344" y="5662531"/>
            <a:ext cx="1938311" cy="10634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457898" y="5455337"/>
            <a:ext cx="1864181" cy="1269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01493" y="5365228"/>
            <a:ext cx="2200274" cy="13249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3" name="Rectangle 2"/>
          <p:cNvSpPr/>
          <p:nvPr/>
        </p:nvSpPr>
        <p:spPr>
          <a:xfrm rot="21266697">
            <a:off x="1803577" y="1851684"/>
            <a:ext cx="6322121" cy="1077218"/>
          </a:xfrm>
          <a:prstGeom prst="rect">
            <a:avLst/>
          </a:prstGeom>
        </p:spPr>
        <p:txBody>
          <a:bodyPr wrap="square">
            <a:spAutoFit/>
          </a:bodyPr>
          <a:lstStyle/>
          <a:p>
            <a:pPr algn="ctr"/>
            <a:r>
              <a:rPr lang="en-US" sz="3200" b="1" dirty="0" smtClean="0">
                <a:ln>
                  <a:solidFill>
                    <a:schemeClr val="bg1"/>
                  </a:solidFill>
                </a:ln>
                <a:solidFill>
                  <a:srgbClr val="FF3399"/>
                </a:solidFill>
                <a:effectLst>
                  <a:outerShdw blurRad="38100" dist="38100" dir="2700000" algn="tl">
                    <a:srgbClr val="000000">
                      <a:alpha val="43137"/>
                    </a:srgbClr>
                  </a:outerShdw>
                </a:effectLst>
                <a:latin typeface="+mj-lt"/>
                <a:cs typeface="Arial" panose="020B0604020202020204" pitchFamily="34" charset="0"/>
              </a:rPr>
              <a:t>Where do cross from quantitative into qualitative?</a:t>
            </a:r>
            <a:endParaRPr lang="en-US" sz="3200" b="1" dirty="0">
              <a:ln>
                <a:solidFill>
                  <a:schemeClr val="bg1"/>
                </a:solidFill>
              </a:ln>
              <a:solidFill>
                <a:srgbClr val="FF3399"/>
              </a:solidFill>
              <a:effectLst>
                <a:outerShdw blurRad="38100" dist="38100" dir="2700000" algn="tl">
                  <a:srgbClr val="000000">
                    <a:alpha val="43137"/>
                  </a:srgbClr>
                </a:outerShdw>
              </a:effectLst>
              <a:latin typeface="+mj-lt"/>
              <a:cs typeface="Arial" panose="020B0604020202020204" pitchFamily="34" charset="0"/>
            </a:endParaRPr>
          </a:p>
        </p:txBody>
      </p:sp>
      <p:sp>
        <p:nvSpPr>
          <p:cNvPr id="20" name="Rectangle 19"/>
          <p:cNvSpPr/>
          <p:nvPr/>
        </p:nvSpPr>
        <p:spPr>
          <a:xfrm>
            <a:off x="205170" y="602693"/>
            <a:ext cx="8686800" cy="1292662"/>
          </a:xfrm>
          <a:prstGeom prst="rect">
            <a:avLst/>
          </a:prstGeom>
        </p:spPr>
        <p:txBody>
          <a:bodyPr wrap="square">
            <a:spAutoFit/>
          </a:bodyPr>
          <a:lstStyle/>
          <a:p>
            <a:pPr marL="457200" indent="-457200"/>
            <a:r>
              <a:rPr lang="en-US" sz="2600" b="1" dirty="0" smtClean="0">
                <a:latin typeface="Arial" panose="020B0604020202020204" pitchFamily="34" charset="0"/>
                <a:cs typeface="Arial" panose="020B0604020202020204" pitchFamily="34" charset="0"/>
              </a:rPr>
              <a:t>1.  OFM helps BLM understand </a:t>
            </a:r>
            <a:r>
              <a:rPr lang="en-US" sz="2600" b="1" dirty="0">
                <a:latin typeface="Arial" panose="020B0604020202020204" pitchFamily="34" charset="0"/>
                <a:cs typeface="Arial" panose="020B0604020202020204" pitchFamily="34" charset="0"/>
              </a:rPr>
              <a:t>and meet the </a:t>
            </a:r>
            <a:r>
              <a:rPr lang="en-US" sz="2600" b="1" dirty="0" smtClean="0">
                <a:latin typeface="Arial" panose="020B0604020202020204" pitchFamily="34" charset="0"/>
                <a:cs typeface="Arial" panose="020B0604020202020204" pitchFamily="34" charset="0"/>
              </a:rPr>
              <a:t>public’s expectations </a:t>
            </a:r>
            <a:r>
              <a:rPr lang="en-US" sz="2600" b="1" dirty="0">
                <a:latin typeface="Arial" panose="020B0604020202020204" pitchFamily="34" charset="0"/>
                <a:cs typeface="Arial" panose="020B0604020202020204" pitchFamily="34" charset="0"/>
              </a:rPr>
              <a:t>and </a:t>
            </a:r>
            <a:r>
              <a:rPr lang="en-US" sz="2600" b="1" dirty="0" smtClean="0">
                <a:latin typeface="Arial" panose="020B0604020202020204" pitchFamily="34" charset="0"/>
                <a:cs typeface="Arial" panose="020B0604020202020204" pitchFamily="34" charset="0"/>
              </a:rPr>
              <a:t>demands for quality recreation opportunities</a:t>
            </a:r>
            <a:endParaRPr lang="en-US" sz="2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74025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5170" y="36576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35153" y="5408994"/>
            <a:ext cx="1126655" cy="13845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64344" y="5662531"/>
            <a:ext cx="1938311" cy="10634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457898" y="5455337"/>
            <a:ext cx="1864181" cy="1269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01493" y="5365228"/>
            <a:ext cx="2200274" cy="13249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8" name="WordArt 30"/>
          <p:cNvSpPr>
            <a:spLocks noChangeArrowheads="1" noChangeShapeType="1" noTextEdit="1"/>
          </p:cNvSpPr>
          <p:nvPr/>
        </p:nvSpPr>
        <p:spPr bwMode="auto">
          <a:xfrm rot="21289454">
            <a:off x="1968364" y="2070662"/>
            <a:ext cx="2977523" cy="1175457"/>
          </a:xfrm>
          <a:prstGeom prst="rect">
            <a:avLst/>
          </a:prstGeom>
          <a:noFill/>
        </p:spPr>
        <p:txBody>
          <a:bodyPr wrap="none" fromWordArt="1">
            <a:prstTxWarp prst="textPlain">
              <a:avLst>
                <a:gd name="adj" fmla="val 50000"/>
              </a:avLst>
            </a:prstTxWarp>
          </a:bodyPr>
          <a:lstStyle/>
          <a:p>
            <a:pPr algn="ctr"/>
            <a:r>
              <a:rPr lang="en-US" sz="3600" b="1" kern="10" dirty="0" smtClean="0">
                <a:ln w="9525">
                  <a:solidFill>
                    <a:schemeClr val="bg1"/>
                  </a:solidFill>
                  <a:round/>
                  <a:headEnd/>
                  <a:tailEnd/>
                </a:ln>
                <a:gradFill flip="none" rotWithShape="1">
                  <a:gsLst>
                    <a:gs pos="0">
                      <a:srgbClr val="00FFFF"/>
                    </a:gs>
                    <a:gs pos="50000">
                      <a:srgbClr val="00FF00"/>
                    </a:gs>
                    <a:gs pos="100000">
                      <a:srgbClr val="FFC000"/>
                    </a:gs>
                  </a:gsLst>
                  <a:lin ang="0" scaled="1"/>
                  <a:tileRect/>
                </a:gradFill>
                <a:effectLst>
                  <a:outerShdw blurRad="38100" dist="38100" dir="2700000" algn="tl">
                    <a:srgbClr val="000000">
                      <a:alpha val="43137"/>
                    </a:srgbClr>
                  </a:outerShdw>
                </a:effectLst>
                <a:latin typeface="Arial Black"/>
              </a:rPr>
              <a:t>Quantitative</a:t>
            </a:r>
          </a:p>
          <a:p>
            <a:pPr algn="ctr"/>
            <a:r>
              <a:rPr lang="en-US" sz="3600" b="1" kern="10" dirty="0" smtClean="0">
                <a:ln w="9525">
                  <a:solidFill>
                    <a:schemeClr val="bg1"/>
                  </a:solidFill>
                  <a:round/>
                  <a:headEnd/>
                  <a:tailEnd/>
                </a:ln>
                <a:gradFill flip="none" rotWithShape="1">
                  <a:gsLst>
                    <a:gs pos="0">
                      <a:srgbClr val="00FFFF"/>
                    </a:gs>
                    <a:gs pos="50000">
                      <a:srgbClr val="00FF00"/>
                    </a:gs>
                    <a:gs pos="100000">
                      <a:srgbClr val="FFC000"/>
                    </a:gs>
                  </a:gsLst>
                  <a:lin ang="0" scaled="1"/>
                  <a:tileRect/>
                </a:gradFill>
                <a:effectLst>
                  <a:outerShdw blurRad="38100" dist="38100" dir="2700000" algn="tl">
                    <a:srgbClr val="000000">
                      <a:alpha val="43137"/>
                    </a:srgbClr>
                  </a:outerShdw>
                </a:effectLst>
                <a:latin typeface="Arial Black"/>
              </a:rPr>
              <a:t>Things</a:t>
            </a:r>
            <a:endParaRPr lang="en-US" sz="3600" b="1" kern="10" dirty="0">
              <a:ln w="9525">
                <a:solidFill>
                  <a:schemeClr val="bg1"/>
                </a:solidFill>
                <a:round/>
                <a:headEnd/>
                <a:tailEnd/>
              </a:ln>
              <a:gradFill flip="none" rotWithShape="1">
                <a:gsLst>
                  <a:gs pos="0">
                    <a:srgbClr val="00FFFF"/>
                  </a:gs>
                  <a:gs pos="50000">
                    <a:srgbClr val="00FF00"/>
                  </a:gs>
                  <a:gs pos="100000">
                    <a:srgbClr val="FFC000"/>
                  </a:gs>
                </a:gsLst>
                <a:lin ang="0" scaled="1"/>
                <a:tileRect/>
              </a:gradFill>
              <a:effectLst>
                <a:outerShdw blurRad="38100" dist="38100" dir="2700000" algn="tl">
                  <a:srgbClr val="000000">
                    <a:alpha val="43137"/>
                  </a:srgbClr>
                </a:outerShdw>
              </a:effectLst>
              <a:latin typeface="Arial Black"/>
            </a:endParaRPr>
          </a:p>
        </p:txBody>
      </p:sp>
      <p:sp>
        <p:nvSpPr>
          <p:cNvPr id="29" name="WordArt 31"/>
          <p:cNvSpPr>
            <a:spLocks noChangeArrowheads="1" noChangeShapeType="1" noTextEdit="1"/>
          </p:cNvSpPr>
          <p:nvPr/>
        </p:nvSpPr>
        <p:spPr bwMode="auto">
          <a:xfrm rot="915136">
            <a:off x="6703739" y="2087752"/>
            <a:ext cx="2209800" cy="11430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sz="3600" b="1" kern="10" dirty="0" smtClean="0">
                <a:ln w="9525">
                  <a:solidFill>
                    <a:schemeClr val="bg1"/>
                  </a:solidFill>
                  <a:round/>
                  <a:headEnd/>
                  <a:tailEnd/>
                </a:ln>
                <a:solidFill>
                  <a:srgbClr val="FFFF00"/>
                </a:solidFill>
                <a:effectLst>
                  <a:outerShdw blurRad="38100" dist="38100" dir="2700000" algn="tl">
                    <a:srgbClr val="000000">
                      <a:alpha val="43137"/>
                    </a:srgbClr>
                  </a:outerShdw>
                </a:effectLst>
                <a:latin typeface="Arial Black"/>
              </a:rPr>
              <a:t>Qualitative</a:t>
            </a:r>
          </a:p>
          <a:p>
            <a:pPr algn="ctr" fontAlgn="base">
              <a:spcBef>
                <a:spcPct val="0"/>
              </a:spcBef>
              <a:spcAft>
                <a:spcPct val="0"/>
              </a:spcAft>
            </a:pPr>
            <a:r>
              <a:rPr lang="en-US" sz="3600" b="1" kern="10" dirty="0" smtClean="0">
                <a:ln w="9525">
                  <a:solidFill>
                    <a:schemeClr val="bg1"/>
                  </a:solidFill>
                  <a:round/>
                  <a:headEnd/>
                  <a:tailEnd/>
                </a:ln>
                <a:solidFill>
                  <a:srgbClr val="FFFF00"/>
                </a:solidFill>
                <a:effectLst>
                  <a:outerShdw blurRad="38100" dist="38100" dir="2700000" algn="tl">
                    <a:srgbClr val="000000">
                      <a:alpha val="43137"/>
                    </a:srgbClr>
                  </a:outerShdw>
                </a:effectLst>
                <a:latin typeface="Arial Black"/>
              </a:rPr>
              <a:t>Things</a:t>
            </a:r>
          </a:p>
        </p:txBody>
      </p:sp>
      <p:sp>
        <p:nvSpPr>
          <p:cNvPr id="30" name="Line 28"/>
          <p:cNvSpPr>
            <a:spLocks noChangeShapeType="1"/>
          </p:cNvSpPr>
          <p:nvPr/>
        </p:nvSpPr>
        <p:spPr bwMode="auto">
          <a:xfrm>
            <a:off x="6355599" y="467051"/>
            <a:ext cx="0" cy="6400800"/>
          </a:xfrm>
          <a:prstGeom prst="line">
            <a:avLst/>
          </a:prstGeom>
          <a:noFill/>
          <a:ln w="63500">
            <a:solidFill>
              <a:srgbClr val="FF0000"/>
            </a:solidFill>
            <a:prstDash val="dash"/>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22" name="Rectangle 21"/>
          <p:cNvSpPr/>
          <p:nvPr/>
        </p:nvSpPr>
        <p:spPr>
          <a:xfrm>
            <a:off x="228601" y="646093"/>
            <a:ext cx="8686800" cy="1292662"/>
          </a:xfrm>
          <a:prstGeom prst="rect">
            <a:avLst/>
          </a:prstGeom>
        </p:spPr>
        <p:txBody>
          <a:bodyPr wrap="square">
            <a:spAutoFit/>
          </a:bodyPr>
          <a:lstStyle/>
          <a:p>
            <a:pPr marL="457200" indent="-457200"/>
            <a:r>
              <a:rPr lang="en-US" sz="2600" b="1" dirty="0" smtClean="0">
                <a:latin typeface="Arial" panose="020B0604020202020204" pitchFamily="34" charset="0"/>
                <a:cs typeface="Arial" panose="020B0604020202020204" pitchFamily="34" charset="0"/>
              </a:rPr>
              <a:t>1.  OFM helps BLM understand </a:t>
            </a:r>
            <a:r>
              <a:rPr lang="en-US" sz="2600" b="1" dirty="0">
                <a:latin typeface="Arial" panose="020B0604020202020204" pitchFamily="34" charset="0"/>
                <a:cs typeface="Arial" panose="020B0604020202020204" pitchFamily="34" charset="0"/>
              </a:rPr>
              <a:t>and meet the </a:t>
            </a:r>
            <a:r>
              <a:rPr lang="en-US" sz="2600" b="1" dirty="0" smtClean="0">
                <a:latin typeface="Arial" panose="020B0604020202020204" pitchFamily="34" charset="0"/>
                <a:cs typeface="Arial" panose="020B0604020202020204" pitchFamily="34" charset="0"/>
              </a:rPr>
              <a:t>public’s expectations </a:t>
            </a:r>
            <a:r>
              <a:rPr lang="en-US" sz="2600" b="1" dirty="0">
                <a:latin typeface="Arial" panose="020B0604020202020204" pitchFamily="34" charset="0"/>
                <a:cs typeface="Arial" panose="020B0604020202020204" pitchFamily="34" charset="0"/>
              </a:rPr>
              <a:t>and </a:t>
            </a:r>
            <a:r>
              <a:rPr lang="en-US" sz="2600" b="1" dirty="0" smtClean="0">
                <a:latin typeface="Arial" panose="020B0604020202020204" pitchFamily="34" charset="0"/>
                <a:cs typeface="Arial" panose="020B0604020202020204" pitchFamily="34" charset="0"/>
              </a:rPr>
              <a:t>demands for quality recreation opportunities</a:t>
            </a:r>
            <a:endParaRPr lang="en-US" sz="2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4477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74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40513">
            <a:off x="4875288" y="3365663"/>
            <a:ext cx="3946312" cy="26067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893821">
            <a:off x="813205" y="1498320"/>
            <a:ext cx="2414740" cy="3155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Rectangle 2"/>
          <p:cNvSpPr/>
          <p:nvPr/>
        </p:nvSpPr>
        <p:spPr>
          <a:xfrm>
            <a:off x="228601" y="619780"/>
            <a:ext cx="8686800" cy="523220"/>
          </a:xfrm>
          <a:prstGeom prst="rect">
            <a:avLst/>
          </a:prstGeom>
          <a:effectLst>
            <a:outerShdw blurRad="50800" dist="38100" dir="2700000" algn="tl" rotWithShape="0">
              <a:prstClr val="black">
                <a:alpha val="40000"/>
              </a:prstClr>
            </a:outerShdw>
          </a:effectLst>
        </p:spPr>
        <p:txBody>
          <a:bodyPr wrap="square">
            <a:spAutoFit/>
          </a:bodyPr>
          <a:lstStyle/>
          <a:p>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  OFM Facilitates Working </a:t>
            </a:r>
            <a:r>
              <a:rPr lang="en-US" sz="2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with </a:t>
            </a:r>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Partners</a:t>
            </a:r>
            <a:endParaRPr lang="en-US"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 name="Rectangle 3"/>
          <p:cNvSpPr/>
          <p:nvPr/>
        </p:nvSpPr>
        <p:spPr>
          <a:xfrm>
            <a:off x="319835" y="5005526"/>
            <a:ext cx="4427264" cy="1569660"/>
          </a:xfrm>
          <a:prstGeom prst="rect">
            <a:avLst/>
          </a:prstGeom>
          <a:effectLst>
            <a:outerShdw blurRad="50800" dist="38100" dir="2700000" algn="tl" rotWithShape="0">
              <a:prstClr val="black">
                <a:alpha val="40000"/>
              </a:prstClr>
            </a:outerShdw>
          </a:effectLst>
        </p:spPr>
        <p:txBody>
          <a:bodyPr wrap="square">
            <a:spAutoFit/>
          </a:bodyPr>
          <a:lstStyle/>
          <a:p>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by providing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framework to engage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partners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stakeholders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 planning and management </a:t>
            </a:r>
            <a:endPar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Rectangle 4"/>
          <p:cNvSpPr/>
          <p:nvPr/>
        </p:nvSpPr>
        <p:spPr>
          <a:xfrm>
            <a:off x="3629117" y="1466293"/>
            <a:ext cx="4953000" cy="1200329"/>
          </a:xfrm>
          <a:prstGeom prst="rect">
            <a:avLst/>
          </a:prstGeom>
          <a:effectLst>
            <a:outerShdw blurRad="50800" dist="38100" dir="2700000" algn="tl" rotWithShape="0">
              <a:prstClr val="black">
                <a:alpha val="40000"/>
              </a:prstClr>
            </a:outerShdw>
          </a:effectLst>
        </p:spPr>
        <p:txBody>
          <a:bodyPr wrap="square">
            <a:spAutoFit/>
          </a:bodyPr>
          <a:lstStyle/>
          <a:p>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OFM opens </a:t>
            </a:r>
            <a:r>
              <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door to building and strengthening community-based </a:t>
            </a:r>
            <a:r>
              <a:rPr lang="en-US" sz="24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partnerships ... </a:t>
            </a:r>
            <a:endParaRPr lang="en-US" sz="24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544078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81000" y="1956288"/>
            <a:ext cx="8686800" cy="4616648"/>
          </a:xfrm>
          <a:prstGeom prst="rect">
            <a:avLst/>
          </a:prstGeom>
          <a:effectLst>
            <a:outerShdw blurRad="50800" dist="38100" dir="2700000" algn="tl" rotWithShape="0">
              <a:prstClr val="black">
                <a:alpha val="40000"/>
              </a:prstClr>
            </a:outerShdw>
          </a:effectLst>
        </p:spPr>
        <p:txBody>
          <a:bodyPr wrap="square">
            <a:spAutoFit/>
          </a:bodyPr>
          <a:lstStyle/>
          <a:p>
            <a:pPr marL="457200" indent="-457200">
              <a:lnSpc>
                <a:spcPct val="150000"/>
              </a:lnSpc>
              <a:buFont typeface="Arial" panose="020B0604020202020204" pitchFamily="34" charset="0"/>
              <a:buChar char="•"/>
            </a:pP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budgeting</a:t>
            </a:r>
            <a:r>
              <a:rPr lang="en-US" sz="28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organization</a:t>
            </a:r>
          </a:p>
          <a:p>
            <a:pPr marL="457200" indent="-457200">
              <a:lnSpc>
                <a:spcPct val="150000"/>
              </a:lnSpc>
              <a:buFont typeface="Arial" panose="020B0604020202020204" pitchFamily="34" charset="0"/>
              <a:buChar char="•"/>
            </a:pP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staffing</a:t>
            </a:r>
          </a:p>
          <a:p>
            <a:pPr marL="457200" indent="-457200">
              <a:lnSpc>
                <a:spcPct val="150000"/>
              </a:lnSpc>
              <a:buFont typeface="Arial" panose="020B0604020202020204" pitchFamily="34" charset="0"/>
              <a:buChar char="•"/>
            </a:pP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training </a:t>
            </a:r>
          </a:p>
          <a:p>
            <a:pPr>
              <a:lnSpc>
                <a:spcPct val="150000"/>
              </a:lnSpc>
            </a:pPr>
            <a:endPar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leading </a:t>
            </a:r>
            <a:r>
              <a:rPr lang="en-US" sz="28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 a more </a:t>
            </a: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cost-effective </a:t>
            </a:r>
            <a:r>
              <a:rPr lang="en-US" sz="28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accountable recreation </a:t>
            </a:r>
            <a:r>
              <a:rPr lang="en-US" sz="28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program</a:t>
            </a:r>
            <a:endParaRPr lang="en-US" sz="28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228601" y="722293"/>
            <a:ext cx="8686800" cy="954107"/>
          </a:xfrm>
          <a:prstGeom prst="rect">
            <a:avLst/>
          </a:prstGeom>
          <a:effectLst>
            <a:outerShdw blurRad="50800" dist="38100" dir="2700000" algn="tl" rotWithShape="0">
              <a:prstClr val="black">
                <a:alpha val="40000"/>
              </a:prstClr>
            </a:outerShdw>
          </a:effectLst>
        </p:spPr>
        <p:txBody>
          <a:bodyPr wrap="square">
            <a:spAutoFit/>
          </a:bodyPr>
          <a:lstStyle/>
          <a:p>
            <a:pPr marL="347663" indent="-347663"/>
            <a:r>
              <a:rPr lang="en-US" sz="2800" b="1" dirty="0" smtClean="0">
                <a:latin typeface="Arial" panose="020B0604020202020204" pitchFamily="34" charset="0"/>
                <a:cs typeface="Arial" panose="020B0604020202020204" pitchFamily="34" charset="0"/>
              </a:rPr>
              <a:t>3. OFM Helps Provides Direction </a:t>
            </a:r>
            <a:r>
              <a:rPr lang="en-US" sz="2800" b="1" dirty="0">
                <a:latin typeface="Arial" panose="020B0604020202020204" pitchFamily="34" charset="0"/>
                <a:cs typeface="Arial" panose="020B0604020202020204" pitchFamily="34" charset="0"/>
              </a:rPr>
              <a:t>for </a:t>
            </a:r>
            <a:r>
              <a:rPr lang="en-US" sz="2800" b="1" dirty="0" smtClean="0">
                <a:latin typeface="Arial" panose="020B0604020202020204" pitchFamily="34" charset="0"/>
                <a:cs typeface="Arial" panose="020B0604020202020204" pitchFamily="34" charset="0"/>
              </a:rPr>
              <a:t>Recreation Management</a:t>
            </a:r>
            <a:endParaRPr lang="en-US" sz="2800" b="1" dirty="0">
              <a:latin typeface="Arial" panose="020B0604020202020204" pitchFamily="34" charset="0"/>
              <a:cs typeface="Arial" panose="020B0604020202020204" pitchFamily="34" charset="0"/>
            </a:endParaRPr>
          </a:p>
        </p:txBody>
      </p:sp>
      <p:pic>
        <p:nvPicPr>
          <p:cNvPr id="15" name="Picture 67" descr="recreat2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549" y="2057400"/>
            <a:ext cx="5421855" cy="2743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330707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7" name="Rectangle 6"/>
          <p:cNvSpPr/>
          <p:nvPr/>
        </p:nvSpPr>
        <p:spPr>
          <a:xfrm>
            <a:off x="371338" y="1364934"/>
            <a:ext cx="8382000" cy="3647152"/>
          </a:xfrm>
          <a:prstGeom prst="rect">
            <a:avLst/>
          </a:prstGeom>
          <a:effectLst>
            <a:outerShdw blurRad="50800" dist="38100" dir="2700000" algn="tl" rotWithShape="0">
              <a:prstClr val="black">
                <a:alpha val="40000"/>
              </a:prstClr>
            </a:outerShdw>
          </a:effectLst>
        </p:spPr>
        <p:txBody>
          <a:bodyPr wrap="square">
            <a:spAutoFit/>
          </a:bodyPr>
          <a:lstStyle/>
          <a:p>
            <a:pPr marL="520700" indent="-520700">
              <a:lnSpc>
                <a:spcPct val="150000"/>
              </a:lnSpc>
              <a:buFont typeface="Wingdings" panose="05000000000000000000" pitchFamily="2" charset="2"/>
              <a:buChar char="ü"/>
            </a:pP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Responding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 customer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demand based on the supply of recreation resources and recreation settings </a:t>
            </a:r>
          </a:p>
          <a:p>
            <a:pPr>
              <a:lnSpc>
                <a:spcPct val="150000"/>
              </a:lnSpc>
            </a:pPr>
            <a:endParaRPr lang="en-US" sz="11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endParaRPr lang="en-US" sz="11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endParaRPr lang="en-US" sz="11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endParaRPr lang="en-US" sz="11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endParaRPr lang="en-US" sz="11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150000"/>
              </a:lnSpc>
            </a:pPr>
            <a:endParaRPr lang="en-US" sz="11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520700" indent="-520700">
              <a:lnSpc>
                <a:spcPct val="150000"/>
              </a:lnSpc>
              <a:buFont typeface="Wingdings" panose="05000000000000000000" pitchFamily="2" charset="2"/>
              <a:buChar char="ü"/>
            </a:pP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Better understanding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other resource decisions affect recreation opportunities and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outcomes</a:t>
            </a:r>
            <a:endParaRPr lang="en-US" sz="2200"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14" name="Group 13"/>
          <p:cNvGrpSpPr/>
          <p:nvPr/>
        </p:nvGrpSpPr>
        <p:grpSpPr>
          <a:xfrm>
            <a:off x="5181600" y="4953000"/>
            <a:ext cx="3752850" cy="1500483"/>
            <a:chOff x="321129" y="3791563"/>
            <a:chExt cx="8458200" cy="2209800"/>
          </a:xfrm>
          <a:scene3d>
            <a:camera prst="isometricOffAxis1Right"/>
            <a:lightRig rig="threePt" dir="t"/>
          </a:scene3d>
        </p:grpSpPr>
        <p:sp>
          <p:nvSpPr>
            <p:cNvPr id="15" name="Rectangle 37"/>
            <p:cNvSpPr>
              <a:spLocks noChangeArrowheads="1"/>
            </p:cNvSpPr>
            <p:nvPr/>
          </p:nvSpPr>
          <p:spPr bwMode="auto">
            <a:xfrm>
              <a:off x="847687" y="3829702"/>
              <a:ext cx="7924800" cy="2113898"/>
            </a:xfrm>
            <a:prstGeom prst="rect">
              <a:avLst/>
            </a:prstGeom>
            <a:gradFill rotWithShape="1">
              <a:gsLst>
                <a:gs pos="0">
                  <a:srgbClr val="9900CC"/>
                </a:gs>
                <a:gs pos="64999">
                  <a:srgbClr val="F0EBD5"/>
                </a:gs>
                <a:gs pos="100000">
                  <a:srgbClr val="9900FF"/>
                </a:gs>
              </a:gsLst>
              <a:path path="shape">
                <a:fillToRect l="50000" t="50000" r="50000" b="50000"/>
              </a:path>
            </a:gradFill>
            <a:ln>
              <a:noFill/>
            </a:ln>
            <a:effectLst>
              <a:glow rad="228600">
                <a:schemeClr val="accent5">
                  <a:satMod val="175000"/>
                  <a:alpha val="40000"/>
                </a:schemeClr>
              </a:glow>
            </a:effectLst>
            <a:sp3d/>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16" name="Group 15"/>
            <p:cNvGrpSpPr/>
            <p:nvPr/>
          </p:nvGrpSpPr>
          <p:grpSpPr>
            <a:xfrm>
              <a:off x="321129" y="3791563"/>
              <a:ext cx="8458200" cy="2209800"/>
              <a:chOff x="457200" y="472212"/>
              <a:chExt cx="8458200" cy="2479935"/>
            </a:xfrm>
          </p:grpSpPr>
          <p:pic>
            <p:nvPicPr>
              <p:cNvPr id="17"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8" name="Group 17"/>
              <p:cNvGrpSpPr/>
              <p:nvPr/>
            </p:nvGrpSpPr>
            <p:grpSpPr>
              <a:xfrm>
                <a:off x="2040994" y="472212"/>
                <a:ext cx="6874406" cy="2469218"/>
                <a:chOff x="2040994" y="472212"/>
                <a:chExt cx="6874406" cy="2469218"/>
              </a:xfrm>
            </p:grpSpPr>
            <p:pic>
              <p:nvPicPr>
                <p:cNvPr id="19"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Right Arrow 22"/>
                <p:cNvSpPr/>
                <p:nvPr/>
              </p:nvSpPr>
              <p:spPr bwMode="auto">
                <a:xfrm rot="10800000">
                  <a:off x="2040994" y="1371015"/>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24" name="Right Arrow 23"/>
                <p:cNvSpPr/>
                <p:nvPr/>
              </p:nvSpPr>
              <p:spPr bwMode="auto">
                <a:xfrm rot="10800000">
                  <a:off x="4332514" y="1386781"/>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25" name="Right Arrow 24"/>
                <p:cNvSpPr/>
                <p:nvPr/>
              </p:nvSpPr>
              <p:spPr bwMode="auto">
                <a:xfrm rot="10800000">
                  <a:off x="6623881" y="1408553"/>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grpSp>
      <p:sp>
        <p:nvSpPr>
          <p:cNvPr id="26" name="Rectangle 25"/>
          <p:cNvSpPr/>
          <p:nvPr/>
        </p:nvSpPr>
        <p:spPr>
          <a:xfrm>
            <a:off x="244489" y="619780"/>
            <a:ext cx="6397905" cy="523220"/>
          </a:xfrm>
          <a:prstGeom prst="rect">
            <a:avLst/>
          </a:prstGeom>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4.  </a:t>
            </a:r>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OFM Improves Planning </a:t>
            </a:r>
            <a:r>
              <a:rPr lang="en-US" sz="2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a:t>
            </a:r>
            <a:r>
              <a:rPr lang="en-US" sz="28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R&amp;VS</a:t>
            </a:r>
            <a:endParaRPr lang="en-US" sz="2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Rectangle 2"/>
          <p:cNvSpPr/>
          <p:nvPr/>
        </p:nvSpPr>
        <p:spPr>
          <a:xfrm>
            <a:off x="386134" y="2570480"/>
            <a:ext cx="8388626" cy="1045223"/>
          </a:xfrm>
          <a:prstGeom prst="rect">
            <a:avLst/>
          </a:prstGeom>
          <a:effectLst>
            <a:outerShdw blurRad="50800" dist="38100" dir="2700000" algn="tl" rotWithShape="0">
              <a:prstClr val="black">
                <a:alpha val="40000"/>
              </a:prstClr>
            </a:outerShdw>
          </a:effectLst>
        </p:spPr>
        <p:txBody>
          <a:bodyPr wrap="square">
            <a:spAutoFit/>
          </a:bodyPr>
          <a:lstStyle/>
          <a:p>
            <a:pPr marL="520700" indent="-520700">
              <a:lnSpc>
                <a:spcPct val="150000"/>
              </a:lnSpc>
              <a:buFont typeface="Wingdings" panose="05000000000000000000" pitchFamily="2" charset="2"/>
              <a:buChar char="ü"/>
            </a:pP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Better understanding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a:t>
            </a:r>
            <a:r>
              <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recreation decisions affect recreation opportunities </a:t>
            </a:r>
            <a:r>
              <a:rPr lang="en-US" sz="2200" b="1" dirty="0" smtClean="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outcomes</a:t>
            </a:r>
            <a:endParaRPr lang="en-US" sz="2200" b="1" dirty="0">
              <a:solidFill>
                <a:srgbClr val="FFFFC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069212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4392">
            <a:off x="151064" y="1591069"/>
            <a:ext cx="1847850" cy="3182937"/>
          </a:xfrm>
          <a:prstGeom prst="rect">
            <a:avLst/>
          </a:prstGeom>
          <a:noFill/>
          <a:ln>
            <a:noFill/>
          </a:ln>
          <a:effectLst>
            <a:outerShdw blurRad="50800" dist="38100" algn="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28600" y="4343400"/>
            <a:ext cx="8458200" cy="2209800"/>
            <a:chOff x="457200" y="472212"/>
            <a:chExt cx="8458200" cy="2479935"/>
          </a:xfrm>
        </p:grpSpPr>
        <p:pic>
          <p:nvPicPr>
            <p:cNvPr id="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0" name="Picture 24" descr="j0101054[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42448" y="1613823"/>
            <a:ext cx="1369687" cy="1386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5" descr="SL00638_[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01020" y="2942691"/>
            <a:ext cx="1961843" cy="1175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6" descr="BL00551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51643" y="2833910"/>
            <a:ext cx="981533" cy="122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5"/>
          <p:cNvSpPr txBox="1">
            <a:spLocks noChangeArrowheads="1"/>
          </p:cNvSpPr>
          <p:nvPr/>
        </p:nvSpPr>
        <p:spPr bwMode="auto">
          <a:xfrm>
            <a:off x="5052228" y="1643357"/>
            <a:ext cx="3881844" cy="2239844"/>
          </a:xfrm>
          <a:prstGeom prst="rect">
            <a:avLst/>
          </a:prstGeom>
          <a:noFill/>
          <a:ln w="9525">
            <a:noFill/>
            <a:miter lim="800000"/>
            <a:headEnd/>
            <a:tailEnd/>
          </a:ln>
          <a:effectLst/>
        </p:spPr>
        <p:txBody>
          <a:bodyPr wrap="square">
            <a:spAutoFit/>
          </a:bodyPr>
          <a:lstStyle/>
          <a:p>
            <a:pPr>
              <a:lnSpc>
                <a:spcPct val="150000"/>
              </a:lnSpc>
              <a:spcBef>
                <a:spcPct val="50000"/>
              </a:spcBef>
              <a:defRPr/>
            </a:pPr>
            <a:r>
              <a:rPr lang="en-US" sz="24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2400" b="1" dirty="0">
                <a:solidFill>
                  <a:srgbClr val="00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THINGS</a:t>
            </a:r>
            <a:r>
              <a:rPr lang="en-US" sz="2400" b="1" dirty="0">
                <a:solidFill>
                  <a:srgbClr val="0000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we </a:t>
            </a:r>
            <a:r>
              <a:rPr lang="en-US" sz="2400"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traditionally count are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mistakenly viewed as the</a:t>
            </a:r>
            <a:r>
              <a:rPr lang="en-US" sz="2400" b="1" dirty="0">
                <a:solidFill>
                  <a:srgbClr val="0000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ENDS</a:t>
            </a:r>
            <a:r>
              <a:rPr lang="en-US" sz="2400" b="1" dirty="0">
                <a:solidFill>
                  <a:srgbClr val="0000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of </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management</a:t>
            </a:r>
            <a:endPar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Rectangle 2"/>
          <p:cNvSpPr/>
          <p:nvPr/>
        </p:nvSpPr>
        <p:spPr>
          <a:xfrm>
            <a:off x="217714" y="555248"/>
            <a:ext cx="8726060" cy="892552"/>
          </a:xfrm>
          <a:prstGeom prst="rect">
            <a:avLst/>
          </a:prstGeom>
        </p:spPr>
        <p:txBody>
          <a:bodyPr wrap="square">
            <a:spAutoFit/>
          </a:bodyPr>
          <a:lstStyle/>
          <a:p>
            <a:pPr marL="461963" indent="-461963"/>
            <a:r>
              <a:rPr lang="en-US" sz="2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OFM Improves Monitoring and Evaluating the R&amp;VS Program</a:t>
            </a:r>
            <a:endParaRPr lang="en-US" sz="2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23" name="Group 27"/>
          <p:cNvGrpSpPr>
            <a:grpSpLocks/>
          </p:cNvGrpSpPr>
          <p:nvPr/>
        </p:nvGrpSpPr>
        <p:grpSpPr bwMode="auto">
          <a:xfrm>
            <a:off x="216480" y="1510691"/>
            <a:ext cx="1371600" cy="1266128"/>
            <a:chOff x="3552" y="0"/>
            <a:chExt cx="937" cy="1162"/>
          </a:xfrm>
        </p:grpSpPr>
        <p:pic>
          <p:nvPicPr>
            <p:cNvPr id="24" name="Picture 28" descr="j0186066[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552" y="0"/>
              <a:ext cx="937" cy="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29"/>
            <p:cNvSpPr txBox="1">
              <a:spLocks noChangeArrowheads="1"/>
            </p:cNvSpPr>
            <p:nvPr/>
          </p:nvSpPr>
          <p:spPr bwMode="auto">
            <a:xfrm>
              <a:off x="3936" y="527"/>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1200" b="0" dirty="0">
                  <a:solidFill>
                    <a:schemeClr val="bg1"/>
                  </a:solidFill>
                  <a:latin typeface="Forte" pitchFamily="66" charset="0"/>
                </a:rPr>
                <a:t>Project</a:t>
              </a:r>
            </a:p>
          </p:txBody>
        </p:sp>
      </p:grpSp>
    </p:spTree>
    <p:extLst>
      <p:ext uri="{BB962C8B-B14F-4D97-AF65-F5344CB8AC3E}">
        <p14:creationId xmlns:p14="http://schemas.microsoft.com/office/powerpoint/2010/main" val="262329540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7" name="WordArt 46"/>
          <p:cNvSpPr>
            <a:spLocks noChangeArrowheads="1" noChangeShapeType="1" noTextEdit="1"/>
          </p:cNvSpPr>
          <p:nvPr/>
        </p:nvSpPr>
        <p:spPr bwMode="auto">
          <a:xfrm rot="372850">
            <a:off x="1638301" y="1664624"/>
            <a:ext cx="58674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scene3d>
              <a:camera prst="isometricOffAxis1Right"/>
              <a:lightRig rig="threePt" dir="t"/>
            </a:scene3d>
          </a:bodyPr>
          <a:lstStyle/>
          <a:p>
            <a:pPr algn="ctr"/>
            <a:r>
              <a:rPr lang="en-US" sz="3600" b="1" kern="10" dirty="0" smtClean="0">
                <a:ln>
                  <a:solidFill>
                    <a:schemeClr val="bg2"/>
                  </a:solidFill>
                </a:ln>
                <a:solidFill>
                  <a:srgbClr val="FF3399"/>
                </a:solidFill>
                <a:effectLst>
                  <a:outerShdw blurRad="38100" dist="38100" dir="2700000" algn="tl">
                    <a:srgbClr val="000000">
                      <a:alpha val="43137"/>
                    </a:srgbClr>
                  </a:outerShdw>
                </a:effectLst>
                <a:latin typeface="Impact"/>
              </a:rPr>
              <a:t>You know only what you measure !</a:t>
            </a:r>
            <a:endParaRPr lang="en-US" sz="3600" b="1" kern="10" dirty="0">
              <a:ln>
                <a:solidFill>
                  <a:schemeClr val="bg2"/>
                </a:solidFill>
              </a:ln>
              <a:solidFill>
                <a:srgbClr val="FF3399"/>
              </a:solidFill>
              <a:effectLst>
                <a:outerShdw blurRad="38100" dist="38100" dir="2700000" algn="tl">
                  <a:srgbClr val="000000">
                    <a:alpha val="43137"/>
                  </a:srgbClr>
                </a:outerShdw>
              </a:effectLst>
              <a:latin typeface="Impact"/>
            </a:endParaRPr>
          </a:p>
        </p:txBody>
      </p:sp>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1" name="Rectangle 20"/>
          <p:cNvSpPr/>
          <p:nvPr/>
        </p:nvSpPr>
        <p:spPr>
          <a:xfrm>
            <a:off x="217714" y="555248"/>
            <a:ext cx="8726060" cy="892552"/>
          </a:xfrm>
          <a:prstGeom prst="rect">
            <a:avLst/>
          </a:prstGeom>
        </p:spPr>
        <p:txBody>
          <a:bodyPr wrap="square">
            <a:spAutoFit/>
          </a:bodyPr>
          <a:lstStyle/>
          <a:p>
            <a:pPr marL="461963" indent="-461963"/>
            <a:r>
              <a:rPr lang="en-US" sz="2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OFM Improves Monitoring and Evaluating the R&amp;VS Program</a:t>
            </a:r>
            <a:endParaRPr lang="en-US" sz="2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17855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1" name="Rectangle 20"/>
          <p:cNvSpPr/>
          <p:nvPr/>
        </p:nvSpPr>
        <p:spPr>
          <a:xfrm>
            <a:off x="217714" y="555248"/>
            <a:ext cx="8726060" cy="892552"/>
          </a:xfrm>
          <a:prstGeom prst="rect">
            <a:avLst/>
          </a:prstGeom>
        </p:spPr>
        <p:txBody>
          <a:bodyPr wrap="square">
            <a:spAutoFit/>
          </a:bodyPr>
          <a:lstStyle/>
          <a:p>
            <a:pPr marL="461963" indent="-461963"/>
            <a:r>
              <a:rPr lang="en-US" sz="2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OFM Improves Monitoring and Evaluating the R&amp;VS Program</a:t>
            </a:r>
            <a:endParaRPr lang="en-US" sz="2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2" name="WordArt 45"/>
          <p:cNvSpPr>
            <a:spLocks noChangeArrowheads="1" noChangeShapeType="1" noTextEdit="1"/>
          </p:cNvSpPr>
          <p:nvPr/>
        </p:nvSpPr>
        <p:spPr bwMode="auto">
          <a:xfrm>
            <a:off x="838200" y="1956393"/>
            <a:ext cx="2209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1"/>
                  </a:solidFill>
                </a:ln>
                <a:gradFill rotWithShape="1">
                  <a:gsLst>
                    <a:gs pos="0">
                      <a:srgbClr val="00FFFF"/>
                    </a:gs>
                    <a:gs pos="100000">
                      <a:srgbClr val="00FF00"/>
                    </a:gs>
                  </a:gsLst>
                  <a:lin ang="0" scaled="1"/>
                </a:gradFill>
                <a:effectLst>
                  <a:outerShdw dist="53882" dir="2700000" algn="ctr" rotWithShape="0">
                    <a:schemeClr val="tx2">
                      <a:alpha val="79999"/>
                    </a:schemeClr>
                  </a:outerShdw>
                </a:effectLst>
                <a:latin typeface="Impact"/>
              </a:rPr>
              <a:t>Economy</a:t>
            </a:r>
          </a:p>
        </p:txBody>
      </p:sp>
      <p:sp>
        <p:nvSpPr>
          <p:cNvPr id="23" name="WordArt 47"/>
          <p:cNvSpPr>
            <a:spLocks noChangeArrowheads="1" noChangeShapeType="1" noTextEdit="1"/>
          </p:cNvSpPr>
          <p:nvPr/>
        </p:nvSpPr>
        <p:spPr bwMode="auto">
          <a:xfrm>
            <a:off x="3827293" y="1828800"/>
            <a:ext cx="2112478"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2"/>
                  </a:solidFill>
                </a:ln>
                <a:solidFill>
                  <a:srgbClr val="FFC000"/>
                </a:solidFill>
                <a:effectLst>
                  <a:outerShdw dist="53882" dir="2700000" algn="ctr" rotWithShape="0">
                    <a:schemeClr val="tx2">
                      <a:alpha val="79999"/>
                    </a:schemeClr>
                  </a:outerShdw>
                </a:effectLst>
                <a:latin typeface="Impact"/>
              </a:rPr>
              <a:t>Efficiency</a:t>
            </a:r>
          </a:p>
        </p:txBody>
      </p:sp>
      <p:sp>
        <p:nvSpPr>
          <p:cNvPr id="24" name="WordArt 46"/>
          <p:cNvSpPr>
            <a:spLocks noChangeArrowheads="1" noChangeShapeType="1" noTextEdit="1"/>
          </p:cNvSpPr>
          <p:nvPr/>
        </p:nvSpPr>
        <p:spPr bwMode="auto">
          <a:xfrm>
            <a:off x="6651171" y="1691925"/>
            <a:ext cx="2209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2"/>
                  </a:solidFill>
                </a:ln>
                <a:gradFill rotWithShape="1">
                  <a:gsLst>
                    <a:gs pos="0">
                      <a:srgbClr val="FFFF00"/>
                    </a:gs>
                    <a:gs pos="100000">
                      <a:srgbClr val="FFCC00"/>
                    </a:gs>
                  </a:gsLst>
                  <a:lin ang="0" scaled="1"/>
                </a:gradFill>
                <a:effectLst>
                  <a:outerShdw dist="53882" dir="2700000" algn="ctr" rotWithShape="0">
                    <a:schemeClr val="tx2">
                      <a:alpha val="79999"/>
                    </a:schemeClr>
                  </a:outerShdw>
                </a:effectLst>
                <a:latin typeface="Impact"/>
              </a:rPr>
              <a:t>Effectiveness</a:t>
            </a:r>
          </a:p>
        </p:txBody>
      </p:sp>
    </p:spTree>
    <p:extLst>
      <p:ext uri="{BB962C8B-B14F-4D97-AF65-F5344CB8AC3E}">
        <p14:creationId xmlns:p14="http://schemas.microsoft.com/office/powerpoint/2010/main" val="291926940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5" name="Text Box 2" descr="Stationery"/>
          <p:cNvSpPr txBox="1">
            <a:spLocks noChangeArrowheads="1"/>
          </p:cNvSpPr>
          <p:nvPr/>
        </p:nvSpPr>
        <p:spPr bwMode="auto">
          <a:xfrm>
            <a:off x="165100" y="914400"/>
            <a:ext cx="8458200" cy="3733800"/>
          </a:xfrm>
          <a:prstGeom prst="rect">
            <a:avLst/>
          </a:prstGeom>
          <a:blipFill dpi="0" rotWithShape="0">
            <a:blip r:embed="rId3"/>
            <a:srcRect/>
            <a:tile tx="0" ty="0" sx="100000" sy="100000" flip="none" algn="tl"/>
          </a:blipFill>
          <a:ln w="50800">
            <a:solidFill>
              <a:srgbClr val="9933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2000" b="1" dirty="0">
                <a:solidFill>
                  <a:srgbClr val="000000"/>
                </a:solidFill>
                <a:latin typeface="Arial" charset="0"/>
              </a:rPr>
              <a:t>Benefits of Recreation: Model Projects Final Report</a:t>
            </a:r>
          </a:p>
          <a:p>
            <a:pPr eaLnBrk="0" fontAlgn="base" hangingPunct="0">
              <a:spcBef>
                <a:spcPct val="0"/>
              </a:spcBef>
              <a:spcAft>
                <a:spcPct val="0"/>
              </a:spcAft>
              <a:defRPr/>
            </a:pPr>
            <a:r>
              <a:rPr lang="en-US" sz="1200" b="1" dirty="0">
                <a:solidFill>
                  <a:srgbClr val="000000"/>
                </a:solidFill>
                <a:latin typeface="Arial" charset="0"/>
              </a:rPr>
              <a:t>by Carol Petersen of BPR Consulting</a:t>
            </a:r>
            <a:endParaRPr lang="en-US" sz="1200" dirty="0">
              <a:solidFill>
                <a:srgbClr val="000000"/>
              </a:solidFill>
              <a:latin typeface="Arial" charset="0"/>
            </a:endParaRPr>
          </a:p>
          <a:p>
            <a:pPr eaLnBrk="0" fontAlgn="base" hangingPunct="0">
              <a:spcBef>
                <a:spcPct val="0"/>
              </a:spcBef>
              <a:spcAft>
                <a:spcPct val="0"/>
              </a:spcAft>
              <a:defRPr/>
            </a:pPr>
            <a:r>
              <a:rPr lang="en-US" sz="1200" dirty="0">
                <a:solidFill>
                  <a:srgbClr val="000000"/>
                </a:solidFill>
                <a:latin typeface="Arial" charset="0"/>
              </a:rPr>
              <a:t>                   </a:t>
            </a:r>
          </a:p>
          <a:p>
            <a:pPr eaLnBrk="0" fontAlgn="base" hangingPunct="0">
              <a:spcBef>
                <a:spcPct val="0"/>
              </a:spcBef>
              <a:spcAft>
                <a:spcPct val="0"/>
              </a:spcAft>
              <a:defRPr/>
            </a:pPr>
            <a:r>
              <a:rPr lang="en-US" sz="1600" dirty="0">
                <a:solidFill>
                  <a:srgbClr val="000000"/>
                </a:solidFill>
                <a:latin typeface="Arial" charset="0"/>
              </a:rPr>
              <a:t>Executive Summary:</a:t>
            </a:r>
          </a:p>
          <a:p>
            <a:pPr eaLnBrk="0" fontAlgn="base" hangingPunct="0">
              <a:spcBef>
                <a:spcPct val="0"/>
              </a:spcBef>
              <a:spcAft>
                <a:spcPct val="0"/>
              </a:spcAft>
              <a:defRPr/>
            </a:pPr>
            <a:endParaRPr lang="en-US" sz="1600" dirty="0">
              <a:solidFill>
                <a:srgbClr val="000000"/>
              </a:solidFill>
              <a:latin typeface="Arial" charset="0"/>
            </a:endParaRPr>
          </a:p>
          <a:p>
            <a:pPr eaLnBrk="0" fontAlgn="base" hangingPunct="0">
              <a:spcBef>
                <a:spcPct val="0"/>
              </a:spcBef>
              <a:spcAft>
                <a:spcPct val="0"/>
              </a:spcAft>
              <a:defRPr/>
            </a:pPr>
            <a:r>
              <a:rPr lang="en-US" sz="1600" dirty="0">
                <a:solidFill>
                  <a:srgbClr val="000000"/>
                </a:solidFill>
                <a:latin typeface="Arial" charset="0"/>
              </a:rPr>
              <a:t>The Canadian Panel on Accountability and Governance in the Voluntary Sector describes outcome measurement as both an accountability tool and a planning tool.  The intent, it says, is to change the focus from measuring activities, inputs or outputs to examining results and outcomes, shifting the focus from how a program operates to the good it accomplishes. </a:t>
            </a:r>
          </a:p>
          <a:p>
            <a:pPr eaLnBrk="0" fontAlgn="base" hangingPunct="0">
              <a:spcBef>
                <a:spcPct val="0"/>
              </a:spcBef>
              <a:spcAft>
                <a:spcPct val="0"/>
              </a:spcAft>
              <a:defRPr/>
            </a:pPr>
            <a:endParaRPr lang="en-US" sz="1600" dirty="0">
              <a:solidFill>
                <a:srgbClr val="000000"/>
              </a:solidFill>
              <a:latin typeface="Arial" charset="0"/>
            </a:endParaRPr>
          </a:p>
          <a:p>
            <a:pPr eaLnBrk="0" fontAlgn="base" hangingPunct="0">
              <a:spcBef>
                <a:spcPct val="0"/>
              </a:spcBef>
              <a:spcAft>
                <a:spcPct val="0"/>
              </a:spcAft>
              <a:defRPr/>
            </a:pPr>
            <a:r>
              <a:rPr lang="en-US" sz="1600" dirty="0">
                <a:solidFill>
                  <a:srgbClr val="000000"/>
                </a:solidFill>
                <a:latin typeface="Arial" charset="0"/>
              </a:rPr>
              <a:t>Recreation can contribute significantly to individual and community good. Outcomes based processes help to identify priority outcomes (the good that a group wants to accomplish) so that services/strategies can then be developed to contribute to the desired outcome (good).</a:t>
            </a:r>
          </a:p>
          <a:p>
            <a:pPr eaLnBrk="0" fontAlgn="base" hangingPunct="0">
              <a:spcBef>
                <a:spcPct val="0"/>
              </a:spcBef>
              <a:spcAft>
                <a:spcPct val="0"/>
              </a:spcAft>
              <a:defRPr/>
            </a:pPr>
            <a:endParaRPr lang="en-US" sz="1600" dirty="0">
              <a:solidFill>
                <a:srgbClr val="000000"/>
              </a:solidFill>
              <a:latin typeface="Arial" charset="0"/>
            </a:endParaRPr>
          </a:p>
        </p:txBody>
      </p:sp>
      <p:sp>
        <p:nvSpPr>
          <p:cNvPr id="25" name="Text Box 4" descr="Stationery"/>
          <p:cNvSpPr txBox="1">
            <a:spLocks noChangeArrowheads="1"/>
          </p:cNvSpPr>
          <p:nvPr/>
        </p:nvSpPr>
        <p:spPr bwMode="auto">
          <a:xfrm>
            <a:off x="355600" y="3429000"/>
            <a:ext cx="8534400" cy="2590800"/>
          </a:xfrm>
          <a:prstGeom prst="rect">
            <a:avLst/>
          </a:prstGeom>
          <a:blipFill dpi="0" rotWithShape="0">
            <a:blip r:embed="rId3"/>
            <a:srcRect/>
            <a:tile tx="0" ty="0" sx="100000" sy="100000" flip="none" algn="tl"/>
          </a:blipFill>
          <a:ln w="50800">
            <a:solidFill>
              <a:srgbClr val="9933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1600" dirty="0" smtClean="0">
                <a:solidFill>
                  <a:srgbClr val="000000"/>
                </a:solidFill>
                <a:latin typeface="Arial" charset="0"/>
              </a:rPr>
              <a:t>Feedback </a:t>
            </a:r>
            <a:r>
              <a:rPr lang="en-US" sz="1600" dirty="0">
                <a:solidFill>
                  <a:srgbClr val="000000"/>
                </a:solidFill>
                <a:latin typeface="Arial" charset="0"/>
              </a:rPr>
              <a:t>from coaches also identifies some of the constraints in making the shift to outcomes based practices. The constraints encountered in the project seem to be reflective of general constraints within the industry. They revolve around time and the length of time that it takes to facilitate change.</a:t>
            </a:r>
            <a:r>
              <a:rPr lang="en-US" sz="1600" b="1" dirty="0">
                <a:solidFill>
                  <a:srgbClr val="000000"/>
                </a:solidFill>
                <a:latin typeface="Arial" charset="0"/>
              </a:rPr>
              <a:t>  </a:t>
            </a:r>
            <a:r>
              <a:rPr lang="en-US" sz="1600" dirty="0">
                <a:solidFill>
                  <a:srgbClr val="000000"/>
                </a:solidFill>
                <a:latin typeface="Arial" charset="0"/>
              </a:rPr>
              <a:t>Also</a:t>
            </a:r>
            <a:r>
              <a:rPr lang="en-US" sz="1600" b="1" dirty="0">
                <a:solidFill>
                  <a:srgbClr val="006600"/>
                </a:solidFill>
                <a:latin typeface="Arial" charset="0"/>
              </a:rPr>
              <a:t> </a:t>
            </a:r>
            <a:r>
              <a:rPr lang="en-US" sz="2000" b="1" dirty="0">
                <a:solidFill>
                  <a:schemeClr val="accent6">
                    <a:lumMod val="50000"/>
                  </a:schemeClr>
                </a:solidFill>
                <a:effectLst>
                  <a:outerShdw blurRad="38100" dist="38100" dir="2700000" algn="tl">
                    <a:srgbClr val="000000">
                      <a:alpha val="43137"/>
                    </a:srgbClr>
                  </a:outerShdw>
                </a:effectLst>
                <a:latin typeface="Arial" charset="0"/>
              </a:rPr>
              <a:t>there seems to be difficulty for some in grasping onto an approach that they feel is somewhat conceptual and intangible “While the intuitive logic in this shift is appealing, its implementation is more complex</a:t>
            </a:r>
            <a:r>
              <a:rPr lang="en-US" sz="1400" dirty="0">
                <a:solidFill>
                  <a:srgbClr val="000000"/>
                </a:solidFill>
                <a:latin typeface="Arial" charset="0"/>
              </a:rPr>
              <a:t>, </a:t>
            </a:r>
            <a:r>
              <a:rPr lang="en-US" sz="1600" dirty="0">
                <a:solidFill>
                  <a:srgbClr val="000000"/>
                </a:solidFill>
                <a:latin typeface="Arial" charset="0"/>
              </a:rPr>
              <a:t>and has posed a considerable challenge to all human service providers.”</a:t>
            </a:r>
            <a:r>
              <a:rPr lang="en-US" sz="1600" b="1" dirty="0">
                <a:solidFill>
                  <a:srgbClr val="006600"/>
                </a:solidFill>
                <a:latin typeface="Arial" charset="0"/>
              </a:rPr>
              <a:t> </a:t>
            </a:r>
            <a:r>
              <a:rPr lang="en-US" sz="1600" dirty="0">
                <a:solidFill>
                  <a:srgbClr val="000000"/>
                </a:solidFill>
                <a:latin typeface="Arial" charset="0"/>
              </a:rPr>
              <a:t>- (Panel on Accountability and Governance in the Voluntary Sector</a:t>
            </a:r>
            <a:r>
              <a:rPr lang="en-US" sz="1600" dirty="0" smtClean="0">
                <a:solidFill>
                  <a:srgbClr val="000000"/>
                </a:solidFill>
                <a:latin typeface="Arial" charset="0"/>
              </a:rPr>
              <a:t>).</a:t>
            </a:r>
            <a:endParaRPr lang="en-US" sz="1600" dirty="0">
              <a:solidFill>
                <a:srgbClr val="000000"/>
              </a:solidFill>
              <a:latin typeface="Arial" charset="0"/>
            </a:endParaRPr>
          </a:p>
        </p:txBody>
      </p:sp>
    </p:spTree>
    <p:extLst>
      <p:ext uri="{BB962C8B-B14F-4D97-AF65-F5344CB8AC3E}">
        <p14:creationId xmlns:p14="http://schemas.microsoft.com/office/powerpoint/2010/main" val="293057630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11" name="Rectangle 10"/>
          <p:cNvSpPr/>
          <p:nvPr/>
        </p:nvSpPr>
        <p:spPr>
          <a:xfrm>
            <a:off x="304800" y="656112"/>
            <a:ext cx="8610600" cy="830997"/>
          </a:xfrm>
          <a:prstGeom prst="rect">
            <a:avLst/>
          </a:prstGeom>
        </p:spPr>
        <p:txBody>
          <a:bodyPr wrap="square">
            <a:spAutoFit/>
          </a:bodyPr>
          <a:lstStyle/>
          <a:p>
            <a:pPr algn="ct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Graphics &amp; text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throughout this handbook are highlighted and/or represented in different </a:t>
            </a:r>
            <a:r>
              <a:rPr lang="en-US"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colors </a:t>
            </a:r>
            <a:r>
              <a:rPr lang="en-US"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(Handbook Page iv)</a:t>
            </a:r>
            <a:endPar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 y="1600200"/>
            <a:ext cx="8305799" cy="4953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060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WordArt 4"/>
          <p:cNvSpPr>
            <a:spLocks noChangeArrowheads="1" noChangeShapeType="1" noTextEdit="1"/>
          </p:cNvSpPr>
          <p:nvPr/>
        </p:nvSpPr>
        <p:spPr bwMode="auto">
          <a:xfrm>
            <a:off x="228600" y="762001"/>
            <a:ext cx="8686800" cy="1905000"/>
          </a:xfrm>
          <a:prstGeom prst="rect">
            <a:avLst/>
          </a:prstGeom>
          <a:noFill/>
        </p:spPr>
        <p:txBody>
          <a:bodyPr wrap="none" fromWordArt="1">
            <a:prstTxWarp prst="textPlain">
              <a:avLst/>
            </a:prstTxWarp>
          </a:bodyPr>
          <a:lstStyle/>
          <a:p>
            <a:pPr algn="ctr"/>
            <a:r>
              <a:rPr lang="en-US" sz="1900" kern="10" dirty="0">
                <a:ln w="19050">
                  <a:noFill/>
                  <a:round/>
                  <a:headEnd/>
                  <a:tailEnd/>
                </a:ln>
                <a:solidFill>
                  <a:srgbClr val="FFFFCD"/>
                </a:solidFill>
                <a:effectLst>
                  <a:outerShdw blurRad="38100" dist="38100" dir="2700000" algn="tl">
                    <a:srgbClr val="000000">
                      <a:alpha val="43137"/>
                    </a:srgbClr>
                  </a:outerShdw>
                </a:effectLst>
                <a:latin typeface="Arial Black" panose="020B0A04020102020204" pitchFamily="34" charset="0"/>
                <a:cs typeface="Arial" panose="020B0604020202020204" pitchFamily="34" charset="0"/>
              </a:rPr>
              <a:t> </a:t>
            </a:r>
            <a:r>
              <a:rPr lang="en-US" sz="1900" kern="10" dirty="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“We need to think </a:t>
            </a:r>
            <a:r>
              <a:rPr lang="en-US" sz="1900" kern="10" dirty="0" smtClean="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LESS in </a:t>
            </a:r>
            <a:r>
              <a:rPr lang="en-US" sz="1900" kern="10" dirty="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terms of what things we have for people to do</a:t>
            </a:r>
            <a:r>
              <a:rPr lang="en-US" sz="1900" kern="10" dirty="0" smtClean="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a:t>
            </a:r>
          </a:p>
          <a:p>
            <a:pPr algn="ctr"/>
            <a:r>
              <a:rPr lang="en-US" sz="1900" kern="10" dirty="0" smtClean="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   and MORE in </a:t>
            </a:r>
            <a:r>
              <a:rPr lang="en-US" sz="1900" kern="10" dirty="0">
                <a:ln w="0">
                  <a:solidFill>
                    <a:schemeClr val="bg1"/>
                  </a:solidFill>
                </a:ln>
                <a:solidFill>
                  <a:srgbClr val="FFFF00"/>
                </a:solidFill>
                <a:effectLst>
                  <a:outerShdw blurRad="38100" dist="25400" dir="5400000" algn="ctr" rotWithShape="0">
                    <a:srgbClr val="6E747A">
                      <a:alpha val="43000"/>
                    </a:srgbClr>
                  </a:outerShdw>
                </a:effectLst>
                <a:latin typeface="Arial Black" panose="020B0A04020102020204" pitchFamily="34" charset="0"/>
                <a:cs typeface="Arial" panose="020B0604020202020204" pitchFamily="34" charset="0"/>
              </a:rPr>
              <a:t>terms of what value we can add to people's lives.”</a:t>
            </a:r>
          </a:p>
        </p:txBody>
      </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21" name="Text Box 5"/>
          <p:cNvSpPr txBox="1">
            <a:spLocks noChangeArrowheads="1"/>
          </p:cNvSpPr>
          <p:nvPr/>
        </p:nvSpPr>
        <p:spPr bwMode="auto">
          <a:xfrm>
            <a:off x="7010400" y="6311107"/>
            <a:ext cx="198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1800" i="1" dirty="0">
                <a:solidFill>
                  <a:schemeClr val="accent5">
                    <a:lumMod val="50000"/>
                  </a:schemeClr>
                </a:solidFill>
                <a:latin typeface="Helvetica" pitchFamily="34" charset="0"/>
                <a:ea typeface="Times New Roman" pitchFamily="18" charset="0"/>
                <a:cs typeface="Arial" charset="0"/>
              </a:rPr>
              <a:t>Charles Jordan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3062322"/>
            <a:ext cx="5334000" cy="3539265"/>
          </a:xfrm>
          <a:prstGeom prst="ellipse">
            <a:avLst/>
          </a:prstGeom>
          <a:ln>
            <a:noFill/>
          </a:ln>
          <a:effectLst>
            <a:softEdge rad="112500"/>
          </a:effectLst>
        </p:spPr>
      </p:pic>
    </p:spTree>
    <p:extLst>
      <p:ext uri="{BB962C8B-B14F-4D97-AF65-F5344CB8AC3E}">
        <p14:creationId xmlns:p14="http://schemas.microsoft.com/office/powerpoint/2010/main" val="35801674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1_Apex">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7D04282C63E048938DAF49B0047C1B" ma:contentTypeVersion="0" ma:contentTypeDescription="Create a new document." ma:contentTypeScope="" ma:versionID="2f84abe32b81a59bed4891496bab4ca0">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EC56882-67C0-4FBB-96E0-F934C4B67C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452718B6-C4C2-4E11-B0F0-5B90B694671D}">
  <ds:schemaRefs>
    <ds:schemaRef ds:uri="http://schemas.microsoft.com/sharepoint/v3/contenttype/forms"/>
  </ds:schemaRefs>
</ds:datastoreItem>
</file>

<file path=customXml/itemProps3.xml><?xml version="1.0" encoding="utf-8"?>
<ds:datastoreItem xmlns:ds="http://schemas.openxmlformats.org/officeDocument/2006/customXml" ds:itemID="{5D6FA8EF-9061-436E-A34D-74A78DBAF4E0}">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Apex</Template>
  <TotalTime>10387</TotalTime>
  <Words>4588</Words>
  <Application>Microsoft Office PowerPoint</Application>
  <PresentationFormat>On-screen Show (4:3)</PresentationFormat>
  <Paragraphs>821</Paragraphs>
  <Slides>59</Slides>
  <Notes>59</Notes>
  <HiddenSlides>0</HiddenSlides>
  <MMClips>0</MMClips>
  <ScaleCrop>false</ScaleCrop>
  <HeadingPairs>
    <vt:vector size="6" baseType="variant">
      <vt:variant>
        <vt:lpstr>Fonts Used</vt:lpstr>
      </vt:variant>
      <vt:variant>
        <vt:i4>30</vt:i4>
      </vt:variant>
      <vt:variant>
        <vt:lpstr>Theme</vt:lpstr>
      </vt:variant>
      <vt:variant>
        <vt:i4>2</vt:i4>
      </vt:variant>
      <vt:variant>
        <vt:lpstr>Slide Titles</vt:lpstr>
      </vt:variant>
      <vt:variant>
        <vt:i4>59</vt:i4>
      </vt:variant>
    </vt:vector>
  </HeadingPairs>
  <TitlesOfParts>
    <vt:vector size="91" baseType="lpstr">
      <vt:lpstr>Aharoni</vt:lpstr>
      <vt:lpstr>Arial</vt:lpstr>
      <vt:lpstr>Arial Black</vt:lpstr>
      <vt:lpstr>Arial Narrow</vt:lpstr>
      <vt:lpstr>Book Antiqua</vt:lpstr>
      <vt:lpstr>Bradley Hand ITC</vt:lpstr>
      <vt:lpstr>Calibri</vt:lpstr>
      <vt:lpstr>Century Gothic</vt:lpstr>
      <vt:lpstr>Comic Sans MS</vt:lpstr>
      <vt:lpstr>Edwardian Script ITC</vt:lpstr>
      <vt:lpstr>Eras Bold ITC</vt:lpstr>
      <vt:lpstr>Forte</vt:lpstr>
      <vt:lpstr>Gill Sans MT</vt:lpstr>
      <vt:lpstr>Haettenschweiler</vt:lpstr>
      <vt:lpstr>Helvetica</vt:lpstr>
      <vt:lpstr>Impact</vt:lpstr>
      <vt:lpstr>Kartika</vt:lpstr>
      <vt:lpstr>Kristen ITC</vt:lpstr>
      <vt:lpstr>Lucida Calligraphy</vt:lpstr>
      <vt:lpstr>Lucida Console</vt:lpstr>
      <vt:lpstr>Lucida Sans</vt:lpstr>
      <vt:lpstr>Maiandra GD</vt:lpstr>
      <vt:lpstr>Microsoft Sans Serif</vt:lpstr>
      <vt:lpstr>MV Boli</vt:lpstr>
      <vt:lpstr>Narkisim</vt:lpstr>
      <vt:lpstr>Tempus Sans ITC</vt:lpstr>
      <vt:lpstr>Times New Roman</vt:lpstr>
      <vt:lpstr>Wingdings</vt:lpstr>
      <vt:lpstr>Wingdings 2</vt:lpstr>
      <vt:lpstr>Wingdings 3</vt:lpstr>
      <vt:lpstr>Apex</vt:lpstr>
      <vt:lpstr>1_Apex</vt:lpstr>
      <vt:lpstr>PowerPoint Presentation</vt:lpstr>
      <vt:lpstr>PLANNING  FOR RECREATION AND VISITOR SERVICES </vt:lpstr>
      <vt:lpstr>PLANNING  FOR RECREATION AND VISITOR SERVICES </vt:lpstr>
      <vt:lpstr>PowerPoint Presentation</vt:lpstr>
      <vt:lpstr>PLANNING  FOR RECREATION AND VISITOR SERVICES </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PowerPoint Presentation</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vector>
  </TitlesOfParts>
  <Company>Bureau of Land Management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FOR RECREATION AND VISITOR SERVICES</dc:title>
  <dc:creator>Hopkins, Brian R</dc:creator>
  <cp:lastModifiedBy>Morgan, Dorothy M</cp:lastModifiedBy>
  <cp:revision>537</cp:revision>
  <cp:lastPrinted>2015-11-13T15:36:55Z</cp:lastPrinted>
  <dcterms:created xsi:type="dcterms:W3CDTF">2014-11-12T18:13:36Z</dcterms:created>
  <dcterms:modified xsi:type="dcterms:W3CDTF">2017-08-08T13:56:59Z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0x010100DC7D04282C63E048938DAF49B0047C1B</vt:lpwstr>
  </property>
</Properties>
</file>