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75" r:id="rId6"/>
  </p:sldMasterIdLst>
  <p:sldIdLst>
    <p:sldId id="349" r:id="rId7"/>
    <p:sldId id="258" r:id="rId8"/>
    <p:sldId id="260" r:id="rId9"/>
    <p:sldId id="262" r:id="rId10"/>
    <p:sldId id="263" r:id="rId11"/>
    <p:sldId id="264" r:id="rId12"/>
    <p:sldId id="270" r:id="rId13"/>
    <p:sldId id="271" r:id="rId14"/>
    <p:sldId id="265" r:id="rId15"/>
    <p:sldId id="272" r:id="rId16"/>
    <p:sldId id="274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90" r:id="rId33"/>
    <p:sldId id="291" r:id="rId34"/>
    <p:sldId id="293" r:id="rId35"/>
    <p:sldId id="295" r:id="rId36"/>
    <p:sldId id="294" r:id="rId37"/>
    <p:sldId id="292" r:id="rId38"/>
    <p:sldId id="296" r:id="rId39"/>
    <p:sldId id="297" r:id="rId40"/>
    <p:sldId id="310" r:id="rId41"/>
    <p:sldId id="298" r:id="rId42"/>
    <p:sldId id="299" r:id="rId43"/>
    <p:sldId id="301" r:id="rId44"/>
    <p:sldId id="302" r:id="rId45"/>
    <p:sldId id="304" r:id="rId46"/>
    <p:sldId id="303" r:id="rId47"/>
    <p:sldId id="305" r:id="rId48"/>
    <p:sldId id="306" r:id="rId49"/>
    <p:sldId id="307" r:id="rId50"/>
    <p:sldId id="309" r:id="rId51"/>
    <p:sldId id="308" r:id="rId52"/>
    <p:sldId id="300" r:id="rId53"/>
    <p:sldId id="311" r:id="rId54"/>
    <p:sldId id="314" r:id="rId55"/>
    <p:sldId id="312" r:id="rId56"/>
    <p:sldId id="313" r:id="rId57"/>
    <p:sldId id="315" r:id="rId58"/>
    <p:sldId id="316" r:id="rId59"/>
    <p:sldId id="317" r:id="rId60"/>
    <p:sldId id="343" r:id="rId61"/>
    <p:sldId id="318" r:id="rId62"/>
    <p:sldId id="319" r:id="rId63"/>
    <p:sldId id="325" r:id="rId64"/>
    <p:sldId id="324" r:id="rId65"/>
    <p:sldId id="347" r:id="rId66"/>
    <p:sldId id="326" r:id="rId67"/>
    <p:sldId id="327" r:id="rId68"/>
    <p:sldId id="328" r:id="rId69"/>
    <p:sldId id="320" r:id="rId70"/>
    <p:sldId id="322" r:id="rId71"/>
    <p:sldId id="321" r:id="rId72"/>
    <p:sldId id="289" r:id="rId73"/>
    <p:sldId id="329" r:id="rId74"/>
    <p:sldId id="331" r:id="rId75"/>
    <p:sldId id="332" r:id="rId76"/>
    <p:sldId id="334" r:id="rId77"/>
    <p:sldId id="333" r:id="rId78"/>
    <p:sldId id="335" r:id="rId79"/>
    <p:sldId id="336" r:id="rId80"/>
    <p:sldId id="337" r:id="rId81"/>
    <p:sldId id="339" r:id="rId82"/>
    <p:sldId id="340" r:id="rId83"/>
    <p:sldId id="341" r:id="rId84"/>
    <p:sldId id="344" r:id="rId85"/>
    <p:sldId id="348" r:id="rId86"/>
    <p:sldId id="259" r:id="rId8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805" autoAdjust="0"/>
    <p:restoredTop sz="94660" autoAdjust="0"/>
  </p:normalViewPr>
  <p:slideViewPr>
    <p:cSldViewPr snapToGrid="0">
      <p:cViewPr>
        <p:scale>
          <a:sx n="60" d="100"/>
          <a:sy n="60" d="100"/>
        </p:scale>
        <p:origin x="1386" y="1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76" Type="http://schemas.openxmlformats.org/officeDocument/2006/relationships/slide" Target="slides/slide70.xml"/><Relationship Id="rId84" Type="http://schemas.openxmlformats.org/officeDocument/2006/relationships/slide" Target="slides/slide78.xml"/><Relationship Id="rId89" Type="http://schemas.openxmlformats.org/officeDocument/2006/relationships/viewProps" Target="viewProp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87" Type="http://schemas.openxmlformats.org/officeDocument/2006/relationships/slide" Target="slides/slide8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90" Type="http://schemas.openxmlformats.org/officeDocument/2006/relationships/theme" Target="theme/theme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</p:spTree>
    <p:extLst>
      <p:ext uri="{BB962C8B-B14F-4D97-AF65-F5344CB8AC3E}">
        <p14:creationId xmlns:p14="http://schemas.microsoft.com/office/powerpoint/2010/main" val="237006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Sub-title ]</a:t>
            </a:r>
          </a:p>
        </p:txBody>
      </p:sp>
    </p:spTree>
    <p:extLst>
      <p:ext uri="{BB962C8B-B14F-4D97-AF65-F5344CB8AC3E}">
        <p14:creationId xmlns:p14="http://schemas.microsoft.com/office/powerpoint/2010/main" val="543641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Sub-title ]</a:t>
            </a:r>
          </a:p>
        </p:txBody>
      </p:sp>
    </p:spTree>
    <p:extLst>
      <p:ext uri="{BB962C8B-B14F-4D97-AF65-F5344CB8AC3E}">
        <p14:creationId xmlns:p14="http://schemas.microsoft.com/office/powerpoint/2010/main" val="543641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</p:spTree>
    <p:extLst>
      <p:ext uri="{BB962C8B-B14F-4D97-AF65-F5344CB8AC3E}">
        <p14:creationId xmlns:p14="http://schemas.microsoft.com/office/powerpoint/2010/main" val="237006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5257800"/>
            <a:ext cx="3657600" cy="762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spc="300" baseline="0">
                <a:latin typeface="Cambria" panose="02040503050406030204" pitchFamily="18" charset="0"/>
              </a:defRPr>
            </a:lvl1pPr>
          </a:lstStyle>
          <a:p>
            <a:pPr lvl="0"/>
            <a:r>
              <a:rPr lang="en-US" dirty="0" smtClean="0"/>
              <a:t>March 2017</a:t>
            </a:r>
          </a:p>
          <a:p>
            <a:pPr lvl="0"/>
            <a:r>
              <a:rPr lang="en-US" dirty="0" smtClean="0"/>
              <a:t>Las Vegas, Nevada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260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63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Picture 18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22" name="Rectangle 21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9" name="Rectangle 28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42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 smtClean="0">
                <a:effectLst/>
                <a:latin typeface="Cambria" panose="02040503050406030204" pitchFamily="18" charset="0"/>
              </a:rPr>
              <a:t>June 2016</a:t>
            </a:r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 - </a:t>
            </a:r>
            <a:r>
              <a:rPr lang="en-US" sz="900" b="1" dirty="0" smtClean="0">
                <a:effectLst/>
                <a:latin typeface="Cambria" panose="02040503050406030204" pitchFamily="18" charset="0"/>
              </a:rPr>
              <a:t>Las Vegas, NV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  <p:sp>
        <p:nvSpPr>
          <p:cNvPr id="43" name="TextBox 42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4" name="TextBox 43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5" name="TextBox 44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6" name="TextBox 45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7" name="TextBox 46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8" name="TextBox 47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9" name="TextBox 48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0" name="TextBox 49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1" name="TextBox 50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54" name="TextBox 53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55" name="Rectangle 54"/>
          <p:cNvSpPr/>
          <p:nvPr userDrawn="1"/>
        </p:nvSpPr>
        <p:spPr>
          <a:xfrm>
            <a:off x="8781968" y="1147313"/>
            <a:ext cx="360570" cy="5710687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8781968" y="1"/>
            <a:ext cx="357788" cy="569342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87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8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spc="30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 userDrawn="1"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22" name="Rectangle 21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26" name="Rectangle 25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" name="Rectangle 24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53" name="TextBox 52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4" name="TextBox 53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5" name="TextBox 54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6" name="TextBox 55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7" name="TextBox 56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8" name="TextBox 57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9" name="TextBox 58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0" name="TextBox 59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4" name="TextBox 63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65" name="Picture 64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68" name="Rectangle 67"/>
          <p:cNvSpPr/>
          <p:nvPr userDrawn="1"/>
        </p:nvSpPr>
        <p:spPr>
          <a:xfrm>
            <a:off x="8781968" y="1147313"/>
            <a:ext cx="360570" cy="5710687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ectangle 68"/>
          <p:cNvSpPr/>
          <p:nvPr userDrawn="1"/>
        </p:nvSpPr>
        <p:spPr>
          <a:xfrm>
            <a:off x="8781968" y="1"/>
            <a:ext cx="357788" cy="569342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81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7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775003" y="1417346"/>
            <a:ext cx="42387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pc="6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 Resource Management</a:t>
            </a:r>
            <a:endParaRPr lang="en-US" sz="3200" spc="6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064750" y="2837703"/>
            <a:ext cx="1659221" cy="716757"/>
            <a:chOff x="2125630" y="2939674"/>
            <a:chExt cx="1659221" cy="716757"/>
          </a:xfrm>
        </p:grpSpPr>
        <p:pic>
          <p:nvPicPr>
            <p:cNvPr id="12" name="Picture 11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630" y="2939674"/>
              <a:ext cx="716756" cy="71675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701" y="2939675"/>
              <a:ext cx="819150" cy="716756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5" r="45573"/>
          <a:stretch/>
        </p:blipFill>
        <p:spPr>
          <a:xfrm>
            <a:off x="5802593" y="0"/>
            <a:ext cx="3341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2178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85.jpeg"/><Relationship Id="rId7" Type="http://schemas.openxmlformats.org/officeDocument/2006/relationships/image" Target="../media/image11.jp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7.jpeg"/><Relationship Id="rId4" Type="http://schemas.openxmlformats.org/officeDocument/2006/relationships/image" Target="../media/image86.jpg"/><Relationship Id="rId9" Type="http://schemas.microsoft.com/office/2007/relationships/hdphoto" Target="../media/hdphoto2.wdp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5003" y="5281976"/>
            <a:ext cx="4238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smtClean="0">
                <a:solidFill>
                  <a:prstClr val="white"/>
                </a:solidFill>
                <a:latin typeface="Cambria" panose="02040503050406030204" pitchFamily="18" charset="0"/>
                <a:ea typeface="BatangChe" panose="02030609000101010101" pitchFamily="49" charset="-127"/>
                <a:cs typeface="Times New Roman" panose="02020603050405020304" pitchFamily="18" charset="0"/>
              </a:rPr>
              <a:t>April 2018</a:t>
            </a:r>
            <a:endParaRPr lang="en-US" spc="300" dirty="0" smtClean="0">
              <a:solidFill>
                <a:prstClr val="white"/>
              </a:solidFill>
              <a:latin typeface="Cambria" panose="02040503050406030204" pitchFamily="18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  <a:p>
            <a:pPr algn="ctr"/>
            <a:r>
              <a:rPr lang="en-US" spc="300" dirty="0" smtClean="0">
                <a:solidFill>
                  <a:prstClr val="white"/>
                </a:solidFill>
                <a:latin typeface="Cambria" panose="02040503050406030204" pitchFamily="18" charset="0"/>
                <a:ea typeface="BatangChe" panose="02030609000101010101" pitchFamily="49" charset="-127"/>
                <a:cs typeface="Times New Roman" panose="02020603050405020304" pitchFamily="18" charset="0"/>
              </a:rPr>
              <a:t>Las Vegas, NV</a:t>
            </a:r>
            <a:endParaRPr lang="en-US" spc="300" dirty="0">
              <a:solidFill>
                <a:prstClr val="white"/>
              </a:solidFill>
              <a:latin typeface="Cambria" panose="02040503050406030204" pitchFamily="18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56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6" t="6342"/>
          <a:stretch/>
        </p:blipFill>
        <p:spPr>
          <a:xfrm>
            <a:off x="0" y="1047749"/>
            <a:ext cx="8781968" cy="5810249"/>
          </a:xfrm>
          <a:prstGeom prst="rect">
            <a:avLst/>
          </a:prstGeom>
        </p:spPr>
      </p:pic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228600" y="76200"/>
            <a:ext cx="5891463" cy="544513"/>
          </a:xfrm>
        </p:spPr>
        <p:txBody>
          <a:bodyPr/>
          <a:lstStyle/>
          <a:p>
            <a:r>
              <a:rPr lang="en-US" dirty="0"/>
              <a:t>Language of Landscapes</a:t>
            </a:r>
          </a:p>
        </p:txBody>
      </p:sp>
    </p:spTree>
    <p:extLst>
      <p:ext uri="{BB962C8B-B14F-4D97-AF65-F5344CB8AC3E}">
        <p14:creationId xmlns:p14="http://schemas.microsoft.com/office/powerpoint/2010/main" val="257649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8"/>
          <p:cNvSpPr>
            <a:spLocks noGrp="1"/>
          </p:cNvSpPr>
          <p:nvPr>
            <p:ph idx="1"/>
          </p:nvPr>
        </p:nvSpPr>
        <p:spPr>
          <a:xfrm>
            <a:off x="228601" y="1259701"/>
            <a:ext cx="7827579" cy="2812576"/>
          </a:xfrm>
        </p:spPr>
        <p:txBody>
          <a:bodyPr/>
          <a:lstStyle/>
          <a:p>
            <a:pPr marL="295275" lvl="1" indent="0">
              <a:buNone/>
            </a:pPr>
            <a:r>
              <a:rPr lang="en-US" dirty="0"/>
              <a:t>By end of lesson, be able to analyze and describe the landscape character of a given scene based on:</a:t>
            </a:r>
          </a:p>
          <a:p>
            <a:pPr lvl="1"/>
            <a:r>
              <a:rPr lang="en-US" dirty="0"/>
              <a:t>type of landscape</a:t>
            </a:r>
          </a:p>
          <a:p>
            <a:pPr lvl="1"/>
            <a:r>
              <a:rPr lang="en-US" dirty="0"/>
              <a:t>landscape character elements</a:t>
            </a:r>
          </a:p>
          <a:p>
            <a:pPr lvl="1"/>
            <a:r>
              <a:rPr lang="en-US" dirty="0"/>
              <a:t>landscape analysis factors</a:t>
            </a:r>
          </a:p>
          <a:p>
            <a:pPr lvl="1"/>
            <a:endParaRPr lang="en-US" dirty="0"/>
          </a:p>
        </p:txBody>
      </p:sp>
      <p:sp>
        <p:nvSpPr>
          <p:cNvPr id="9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10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Unit Objective</a:t>
            </a:r>
            <a:endParaRPr lang="en-US" dirty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0" b="44905"/>
          <a:stretch/>
        </p:blipFill>
        <p:spPr>
          <a:xfrm>
            <a:off x="-3" y="5079098"/>
            <a:ext cx="8781393" cy="167320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5" r="17591"/>
          <a:stretch/>
        </p:blipFill>
        <p:spPr>
          <a:xfrm>
            <a:off x="-3" y="3436885"/>
            <a:ext cx="8781393" cy="150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37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8"/>
          <p:cNvSpPr>
            <a:spLocks noGrp="1"/>
          </p:cNvSpPr>
          <p:nvPr>
            <p:ph idx="1"/>
          </p:nvPr>
        </p:nvSpPr>
        <p:spPr>
          <a:xfrm>
            <a:off x="228600" y="1295400"/>
            <a:ext cx="8205952" cy="5181600"/>
          </a:xfrm>
        </p:spPr>
        <p:txBody>
          <a:bodyPr/>
          <a:lstStyle/>
          <a:p>
            <a:pPr marL="295275" lvl="1" indent="0">
              <a:buNone/>
            </a:pPr>
            <a:r>
              <a:rPr lang="en-US" dirty="0" smtClean="0"/>
              <a:t>The </a:t>
            </a:r>
            <a:r>
              <a:rPr lang="en-US" dirty="0"/>
              <a:t>character of a landscape is the overall impression created by its unique combination of visual components (such as land, vegetation, water, </a:t>
            </a:r>
            <a:endParaRPr lang="en-US" dirty="0" smtClean="0"/>
          </a:p>
          <a:p>
            <a:pPr marL="295275" lvl="1" indent="0">
              <a:buNone/>
            </a:pPr>
            <a:r>
              <a:rPr lang="en-US" dirty="0" smtClean="0"/>
              <a:t>and </a:t>
            </a:r>
            <a:r>
              <a:rPr lang="en-US" dirty="0"/>
              <a:t>structures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</a:t>
            </a:r>
            <a:endParaRPr lang="en-US" dirty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9" t="20201"/>
          <a:stretch/>
        </p:blipFill>
        <p:spPr>
          <a:xfrm>
            <a:off x="5834674" y="4319746"/>
            <a:ext cx="2536814" cy="18003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3"/>
          <a:stretch/>
        </p:blipFill>
        <p:spPr>
          <a:xfrm>
            <a:off x="3137973" y="2349059"/>
            <a:ext cx="2536814" cy="18003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"/>
          <a:stretch/>
        </p:blipFill>
        <p:spPr>
          <a:xfrm>
            <a:off x="3138339" y="4318477"/>
            <a:ext cx="2536448" cy="17858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2"/>
          <a:stretch/>
        </p:blipFill>
        <p:spPr>
          <a:xfrm>
            <a:off x="5834674" y="2349059"/>
            <a:ext cx="2536814" cy="180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6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Types of Landscapes</a:t>
            </a:r>
            <a:endParaRPr lang="en-US" dirty="0"/>
          </a:p>
          <a:p>
            <a:endParaRPr lang="en-US" dirty="0"/>
          </a:p>
        </p:txBody>
      </p:sp>
      <p:grpSp>
        <p:nvGrpSpPr>
          <p:cNvPr id="10" name="Group 26"/>
          <p:cNvGrpSpPr>
            <a:grpSpLocks/>
          </p:cNvGrpSpPr>
          <p:nvPr/>
        </p:nvGrpSpPr>
        <p:grpSpPr bwMode="auto">
          <a:xfrm>
            <a:off x="360363" y="3640140"/>
            <a:ext cx="2524126" cy="1851028"/>
            <a:chOff x="1783" y="1188"/>
            <a:chExt cx="1590" cy="1166"/>
          </a:xfrm>
        </p:grpSpPr>
        <p:pic>
          <p:nvPicPr>
            <p:cNvPr id="11" name="Picture 9" descr="6-1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54"/>
            <a:stretch>
              <a:fillRect/>
            </a:stretch>
          </p:blipFill>
          <p:spPr bwMode="auto">
            <a:xfrm>
              <a:off x="2055" y="1188"/>
              <a:ext cx="1318" cy="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 rot="16200000">
              <a:off x="1472" y="1751"/>
              <a:ext cx="9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Enclosed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</p:grpSp>
      <p:grpSp>
        <p:nvGrpSpPr>
          <p:cNvPr id="13" name="Group 28"/>
          <p:cNvGrpSpPr>
            <a:grpSpLocks/>
          </p:cNvGrpSpPr>
          <p:nvPr/>
        </p:nvGrpSpPr>
        <p:grpSpPr bwMode="auto">
          <a:xfrm>
            <a:off x="2921001" y="1600200"/>
            <a:ext cx="2554288" cy="1784350"/>
            <a:chOff x="1840" y="2678"/>
            <a:chExt cx="1609" cy="1124"/>
          </a:xfrm>
        </p:grpSpPr>
        <p:pic>
          <p:nvPicPr>
            <p:cNvPr id="14" name="Picture 8" descr="6-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1" y="2678"/>
              <a:ext cx="1318" cy="1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 rot="16200000">
              <a:off x="1587" y="3257"/>
              <a:ext cx="79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Feature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</p:grpSp>
      <p:grpSp>
        <p:nvGrpSpPr>
          <p:cNvPr id="16" name="Group 27"/>
          <p:cNvGrpSpPr>
            <a:grpSpLocks/>
          </p:cNvGrpSpPr>
          <p:nvPr/>
        </p:nvGrpSpPr>
        <p:grpSpPr bwMode="auto">
          <a:xfrm>
            <a:off x="2919416" y="3611563"/>
            <a:ext cx="2555876" cy="1776412"/>
            <a:chOff x="3625" y="1354"/>
            <a:chExt cx="1610" cy="1119"/>
          </a:xfrm>
        </p:grpSpPr>
        <p:pic>
          <p:nvPicPr>
            <p:cNvPr id="17" name="Picture 10" descr="6-1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75"/>
            <a:stretch>
              <a:fillRect/>
            </a:stretch>
          </p:blipFill>
          <p:spPr bwMode="auto">
            <a:xfrm>
              <a:off x="3917" y="1354"/>
              <a:ext cx="1318" cy="1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 rot="16200000">
              <a:off x="3482" y="2038"/>
              <a:ext cx="57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Focal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</p:grpSp>
      <p:grpSp>
        <p:nvGrpSpPr>
          <p:cNvPr id="19" name="Group 25"/>
          <p:cNvGrpSpPr>
            <a:grpSpLocks/>
          </p:cNvGrpSpPr>
          <p:nvPr/>
        </p:nvGrpSpPr>
        <p:grpSpPr bwMode="auto">
          <a:xfrm>
            <a:off x="361950" y="1600200"/>
            <a:ext cx="2532063" cy="1843088"/>
            <a:chOff x="178" y="1296"/>
            <a:chExt cx="1595" cy="1161"/>
          </a:xfrm>
        </p:grpSpPr>
        <p:pic>
          <p:nvPicPr>
            <p:cNvPr id="20" name="Picture 23" descr="6-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5"/>
            <a:stretch>
              <a:fillRect/>
            </a:stretch>
          </p:blipFill>
          <p:spPr bwMode="auto">
            <a:xfrm>
              <a:off x="455" y="1296"/>
              <a:ext cx="1318" cy="1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4"/>
            <p:cNvSpPr>
              <a:spLocks noChangeArrowheads="1"/>
            </p:cNvSpPr>
            <p:nvPr/>
          </p:nvSpPr>
          <p:spPr bwMode="auto">
            <a:xfrm rot="16200000">
              <a:off x="-215" y="1773"/>
              <a:ext cx="107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Panoramic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</p:grpSp>
      <p:grpSp>
        <p:nvGrpSpPr>
          <p:cNvPr id="22" name="Group 30"/>
          <p:cNvGrpSpPr>
            <a:grpSpLocks/>
          </p:cNvGrpSpPr>
          <p:nvPr/>
        </p:nvGrpSpPr>
        <p:grpSpPr bwMode="auto">
          <a:xfrm>
            <a:off x="5480049" y="1600199"/>
            <a:ext cx="2565399" cy="1838325"/>
            <a:chOff x="3626" y="2794"/>
            <a:chExt cx="1616" cy="1158"/>
          </a:xfrm>
        </p:grpSpPr>
        <p:sp>
          <p:nvSpPr>
            <p:cNvPr id="23" name="Rectangle 13"/>
            <p:cNvSpPr>
              <a:spLocks noChangeArrowheads="1"/>
            </p:cNvSpPr>
            <p:nvPr/>
          </p:nvSpPr>
          <p:spPr bwMode="auto">
            <a:xfrm rot="16200000">
              <a:off x="3295" y="3329"/>
              <a:ext cx="9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Canopied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  <p:pic>
          <p:nvPicPr>
            <p:cNvPr id="24" name="Picture 29" descr="canopied bruss BW 1m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70" r="13588"/>
            <a:stretch>
              <a:fillRect/>
            </a:stretch>
          </p:blipFill>
          <p:spPr bwMode="auto">
            <a:xfrm>
              <a:off x="3917" y="2794"/>
              <a:ext cx="1325" cy="1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3109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8"/>
          <p:cNvSpPr>
            <a:spLocks noGrp="1"/>
          </p:cNvSpPr>
          <p:nvPr>
            <p:ph idx="1"/>
          </p:nvPr>
        </p:nvSpPr>
        <p:spPr>
          <a:xfrm>
            <a:off x="228600" y="1295400"/>
            <a:ext cx="7962900" cy="3048000"/>
          </a:xfrm>
        </p:spPr>
        <p:txBody>
          <a:bodyPr/>
          <a:lstStyle/>
          <a:p>
            <a:r>
              <a:rPr lang="en-US" dirty="0" smtClean="0"/>
              <a:t>Panoramic Landscapes</a:t>
            </a:r>
          </a:p>
          <a:p>
            <a:pPr lvl="1"/>
            <a:r>
              <a:rPr lang="en-US" dirty="0" smtClean="0"/>
              <a:t>Unobstructed</a:t>
            </a:r>
            <a:r>
              <a:rPr lang="en-US" dirty="0"/>
              <a:t>, wide view of an extensive </a:t>
            </a:r>
            <a:r>
              <a:rPr lang="en-US" dirty="0" smtClean="0"/>
              <a:t>area</a:t>
            </a:r>
          </a:p>
          <a:p>
            <a:pPr lvl="1"/>
            <a:r>
              <a:rPr lang="en-US" dirty="0" smtClean="0"/>
              <a:t>Little or no sense of boundary</a:t>
            </a:r>
            <a:endParaRPr lang="en-US" dirty="0"/>
          </a:p>
          <a:p>
            <a:pPr lvl="1"/>
            <a:r>
              <a:rPr lang="en-US" dirty="0"/>
              <a:t>Open and expansive</a:t>
            </a:r>
          </a:p>
          <a:p>
            <a:pPr lvl="1"/>
            <a:r>
              <a:rPr lang="en-US" dirty="0"/>
              <a:t>Foreground/middle ground features do not substantially block background</a:t>
            </a:r>
          </a:p>
          <a:p>
            <a:pPr lvl="1"/>
            <a:r>
              <a:rPr lang="en-US" dirty="0"/>
              <a:t>Sky and foreground occupy much of view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86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5" b="2389"/>
          <a:stretch/>
        </p:blipFill>
        <p:spPr>
          <a:xfrm>
            <a:off x="-1" y="1059661"/>
            <a:ext cx="8781969" cy="5798339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781968" y="1"/>
            <a:ext cx="357788" cy="569342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6235184"/>
            <a:ext cx="132600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Panoramic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28"/>
          <a:stretch/>
        </p:blipFill>
        <p:spPr>
          <a:xfrm>
            <a:off x="0" y="1057183"/>
            <a:ext cx="8781968" cy="5800817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781968" y="1"/>
            <a:ext cx="357788" cy="569342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6235184"/>
            <a:ext cx="132600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Panoramic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"/>
          <a:stretch/>
        </p:blipFill>
        <p:spPr>
          <a:xfrm>
            <a:off x="0" y="1056288"/>
            <a:ext cx="8781392" cy="5785946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8600" y="6235184"/>
            <a:ext cx="132600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Panoramic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94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962900" cy="3048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Enclosed Landscapes</a:t>
            </a:r>
          </a:p>
          <a:p>
            <a:pPr lvl="1"/>
            <a:r>
              <a:rPr lang="en-US" dirty="0"/>
              <a:t>Landscape spaces surrounded by continuous groupings of features.</a:t>
            </a:r>
          </a:p>
          <a:p>
            <a:pPr lvl="1"/>
            <a:r>
              <a:rPr lang="en-US" dirty="0"/>
              <a:t>Eye is drawn to enclosed portion of landscape.</a:t>
            </a:r>
          </a:p>
          <a:p>
            <a:pPr lvl="1"/>
            <a:r>
              <a:rPr lang="en-US" dirty="0"/>
              <a:t>An example is a meadow or small lake surrounded by walls of trees or earth forms.</a:t>
            </a:r>
          </a:p>
          <a:p>
            <a:pPr lvl="1"/>
            <a:r>
              <a:rPr lang="en-US" dirty="0"/>
              <a:t>Modifications within enclosure space may be highly visible. </a:t>
            </a:r>
          </a:p>
        </p:txBody>
      </p:sp>
    </p:spTree>
    <p:extLst>
      <p:ext uri="{BB962C8B-B14F-4D97-AF65-F5344CB8AC3E}">
        <p14:creationId xmlns:p14="http://schemas.microsoft.com/office/powerpoint/2010/main" val="14851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" t="85" r="8907" b="14595"/>
          <a:stretch/>
        </p:blipFill>
        <p:spPr bwMode="auto">
          <a:xfrm>
            <a:off x="0" y="1062147"/>
            <a:ext cx="8781968" cy="578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13364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alt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Enclosed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59660"/>
            <a:ext cx="8781395" cy="576680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13364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Enclosed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2" descr="nmex pana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5"/>
          <a:stretch/>
        </p:blipFill>
        <p:spPr bwMode="auto">
          <a:xfrm>
            <a:off x="0" y="1066800"/>
            <a:ext cx="8784853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13364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Enclosed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8"/>
          <p:cNvSpPr>
            <a:spLocks noGrp="1"/>
          </p:cNvSpPr>
          <p:nvPr>
            <p:ph idx="1"/>
          </p:nvPr>
        </p:nvSpPr>
        <p:spPr>
          <a:xfrm>
            <a:off x="228600" y="1295400"/>
            <a:ext cx="7962900" cy="5181600"/>
          </a:xfrm>
        </p:spPr>
        <p:txBody>
          <a:bodyPr/>
          <a:lstStyle/>
          <a:p>
            <a:r>
              <a:rPr lang="en-US" dirty="0" smtClean="0"/>
              <a:t>Feature Landscapes</a:t>
            </a:r>
          </a:p>
          <a:p>
            <a:pPr lvl="1"/>
            <a:r>
              <a:rPr lang="en-US" dirty="0"/>
              <a:t>Dominated by feature or group of feature objects.</a:t>
            </a:r>
          </a:p>
          <a:p>
            <a:pPr lvl="1"/>
            <a:r>
              <a:rPr lang="en-US" dirty="0"/>
              <a:t>Eye is drawn to feature.</a:t>
            </a:r>
          </a:p>
          <a:p>
            <a:pPr lvl="1"/>
            <a:r>
              <a:rPr lang="en-US" dirty="0"/>
              <a:t>Typically includes such elements as a prominent landform or waterfall.</a:t>
            </a:r>
          </a:p>
          <a:p>
            <a:pPr lvl="1"/>
            <a:r>
              <a:rPr lang="en-US" dirty="0"/>
              <a:t>Vulnerable to modification if near feature. 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7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04%20BOAR'STUS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9" b="15717"/>
          <a:stretch/>
        </p:blipFill>
        <p:spPr bwMode="auto">
          <a:xfrm>
            <a:off x="0" y="1062147"/>
            <a:ext cx="8781968" cy="578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992323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Feature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0"/>
          <a:stretch/>
        </p:blipFill>
        <p:spPr>
          <a:xfrm>
            <a:off x="0" y="1056718"/>
            <a:ext cx="8781394" cy="578551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992323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Feature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"/>
          <a:stretch/>
        </p:blipFill>
        <p:spPr>
          <a:xfrm>
            <a:off x="15765" y="1052124"/>
            <a:ext cx="8758165" cy="580587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992323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Feature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962900" cy="3048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Focal Landscapes</a:t>
            </a:r>
          </a:p>
          <a:p>
            <a:pPr lvl="1"/>
            <a:r>
              <a:rPr lang="en-US" dirty="0"/>
              <a:t>Tend to converge upon themselves as distance increases.</a:t>
            </a:r>
          </a:p>
          <a:p>
            <a:pPr lvl="1"/>
            <a:r>
              <a:rPr lang="en-US" dirty="0"/>
              <a:t>Eye is drawn to focal point.</a:t>
            </a:r>
          </a:p>
          <a:p>
            <a:pPr lvl="1"/>
            <a:r>
              <a:rPr lang="en-US" dirty="0"/>
              <a:t>Vulnerable to modification if near focal point. </a:t>
            </a: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pic>
        <p:nvPicPr>
          <p:cNvPr id="4" name="Picture 4" descr="NM The Box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6" t="3513" b="2944"/>
          <a:stretch/>
        </p:blipFill>
        <p:spPr bwMode="auto">
          <a:xfrm>
            <a:off x="0" y="1066800"/>
            <a:ext cx="8781968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" y="6235184"/>
            <a:ext cx="734432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Focal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Kemmerer-VRM 04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2" b="13706"/>
          <a:stretch/>
        </p:blipFill>
        <p:spPr bwMode="auto">
          <a:xfrm>
            <a:off x="0" y="1064193"/>
            <a:ext cx="8781968" cy="5793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235184"/>
            <a:ext cx="734432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Focal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4"/>
          <a:stretch/>
        </p:blipFill>
        <p:spPr>
          <a:xfrm>
            <a:off x="0" y="1058831"/>
            <a:ext cx="8781394" cy="5799169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82444" y="6274520"/>
            <a:ext cx="734432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Focal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962900" cy="3048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Canopied Landscapes</a:t>
            </a:r>
          </a:p>
          <a:p>
            <a:pPr lvl="1"/>
            <a:r>
              <a:rPr lang="en-US" dirty="0"/>
              <a:t>Features overhead create a ceiling or canopy.</a:t>
            </a:r>
          </a:p>
          <a:p>
            <a:pPr lvl="1"/>
            <a:r>
              <a:rPr lang="en-US" dirty="0"/>
              <a:t>Typically within or at the edge of a forest where branches and foliage are overhead.</a:t>
            </a: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5"/>
          <a:stretch/>
        </p:blipFill>
        <p:spPr>
          <a:xfrm>
            <a:off x="15766" y="1057682"/>
            <a:ext cx="8759066" cy="5800317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235184"/>
            <a:ext cx="118173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Canopied</a:t>
            </a: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oaks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927100" y="1295400"/>
            <a:ext cx="69088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18173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Canopied</a:t>
            </a: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2" descr="Central Park canopied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85789" y="1295400"/>
            <a:ext cx="7791422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18173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Canopied</a:t>
            </a: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26124" y="0"/>
            <a:ext cx="927012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85750" y="467710"/>
            <a:ext cx="7086600" cy="468313"/>
          </a:xfrm>
        </p:spPr>
        <p:txBody>
          <a:bodyPr/>
          <a:lstStyle/>
          <a:p>
            <a:r>
              <a:rPr lang="en-US" dirty="0"/>
              <a:t>Types of Landscapes - EXERCISE A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962900" cy="3048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4414839" y="4005263"/>
            <a:ext cx="3784601" cy="2195512"/>
            <a:chOff x="2800" y="2563"/>
            <a:chExt cx="2384" cy="1383"/>
          </a:xfrm>
        </p:grpSpPr>
        <p:sp>
          <p:nvSpPr>
            <p:cNvPr id="5" name="Rectangle 25"/>
            <p:cNvSpPr>
              <a:spLocks noChangeArrowheads="1"/>
            </p:cNvSpPr>
            <p:nvPr/>
          </p:nvSpPr>
          <p:spPr bwMode="auto">
            <a:xfrm>
              <a:off x="3168" y="2563"/>
              <a:ext cx="2016" cy="13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" name="Rectangle 18"/>
            <p:cNvSpPr>
              <a:spLocks noChangeArrowheads="1"/>
            </p:cNvSpPr>
            <p:nvPr/>
          </p:nvSpPr>
          <p:spPr bwMode="auto">
            <a:xfrm rot="16200000">
              <a:off x="2545" y="3127"/>
              <a:ext cx="8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Texture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  <p:pic>
          <p:nvPicPr>
            <p:cNvPr id="7" name="Picture 19" descr="6-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04" t="49034" r="1234" b="1971"/>
            <a:stretch>
              <a:fillRect/>
            </a:stretch>
          </p:blipFill>
          <p:spPr bwMode="auto">
            <a:xfrm>
              <a:off x="3225" y="2621"/>
              <a:ext cx="1901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28"/>
          <p:cNvGrpSpPr>
            <a:grpSpLocks/>
          </p:cNvGrpSpPr>
          <p:nvPr/>
        </p:nvGrpSpPr>
        <p:grpSpPr bwMode="auto">
          <a:xfrm>
            <a:off x="477838" y="3914775"/>
            <a:ext cx="3789363" cy="2195513"/>
            <a:chOff x="435" y="2506"/>
            <a:chExt cx="2387" cy="1383"/>
          </a:xfrm>
        </p:grpSpPr>
        <p:sp>
          <p:nvSpPr>
            <p:cNvPr id="9" name="Rectangle 24"/>
            <p:cNvSpPr>
              <a:spLocks noChangeArrowheads="1"/>
            </p:cNvSpPr>
            <p:nvPr/>
          </p:nvSpPr>
          <p:spPr bwMode="auto">
            <a:xfrm>
              <a:off x="806" y="2506"/>
              <a:ext cx="2016" cy="13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 rot="16200000">
              <a:off x="329" y="3299"/>
              <a:ext cx="50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Line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  <p:pic>
          <p:nvPicPr>
            <p:cNvPr id="11" name="Picture 20" descr="6-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81" t="48996" r="51257" b="4214"/>
            <a:stretch>
              <a:fillRect/>
            </a:stretch>
          </p:blipFill>
          <p:spPr bwMode="auto">
            <a:xfrm>
              <a:off x="864" y="2621"/>
              <a:ext cx="1901" cy="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29"/>
          <p:cNvGrpSpPr>
            <a:grpSpLocks/>
          </p:cNvGrpSpPr>
          <p:nvPr/>
        </p:nvGrpSpPr>
        <p:grpSpPr bwMode="auto">
          <a:xfrm>
            <a:off x="4411662" y="1444625"/>
            <a:ext cx="3787775" cy="2195514"/>
            <a:chOff x="2798" y="950"/>
            <a:chExt cx="2386" cy="1383"/>
          </a:xfrm>
        </p:grpSpPr>
        <p:sp>
          <p:nvSpPr>
            <p:cNvPr id="13" name="Rectangle 26"/>
            <p:cNvSpPr>
              <a:spLocks noChangeArrowheads="1"/>
            </p:cNvSpPr>
            <p:nvPr/>
          </p:nvSpPr>
          <p:spPr bwMode="auto">
            <a:xfrm>
              <a:off x="3168" y="950"/>
              <a:ext cx="2016" cy="13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 rot="16200000">
              <a:off x="2646" y="1676"/>
              <a:ext cx="59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Color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  <p:pic>
          <p:nvPicPr>
            <p:cNvPr id="15" name="Picture 21" descr="6-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27" r="1212" b="50967"/>
            <a:stretch>
              <a:fillRect/>
            </a:stretch>
          </p:blipFill>
          <p:spPr bwMode="auto">
            <a:xfrm>
              <a:off x="3226" y="1007"/>
              <a:ext cx="1901" cy="1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27"/>
          <p:cNvGrpSpPr>
            <a:grpSpLocks/>
          </p:cNvGrpSpPr>
          <p:nvPr/>
        </p:nvGrpSpPr>
        <p:grpSpPr bwMode="auto">
          <a:xfrm>
            <a:off x="482601" y="1444625"/>
            <a:ext cx="3784600" cy="2195513"/>
            <a:chOff x="438" y="950"/>
            <a:chExt cx="2384" cy="1383"/>
          </a:xfrm>
        </p:grpSpPr>
        <p:sp>
          <p:nvSpPr>
            <p:cNvPr id="17" name="Rectangle 23"/>
            <p:cNvSpPr>
              <a:spLocks noChangeArrowheads="1"/>
            </p:cNvSpPr>
            <p:nvPr/>
          </p:nvSpPr>
          <p:spPr bwMode="auto">
            <a:xfrm>
              <a:off x="806" y="950"/>
              <a:ext cx="2016" cy="13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 rot="16200000">
              <a:off x="290" y="1666"/>
              <a:ext cx="58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Form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  <p:pic>
          <p:nvPicPr>
            <p:cNvPr id="19" name="Picture 22" descr="6-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8" r="49954" b="51006"/>
            <a:stretch>
              <a:fillRect/>
            </a:stretch>
          </p:blipFill>
          <p:spPr bwMode="auto">
            <a:xfrm>
              <a:off x="863" y="1008"/>
              <a:ext cx="1959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495300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Form</a:t>
            </a:r>
          </a:p>
          <a:p>
            <a:pPr marL="295275" lvl="1" indent="0">
              <a:buNone/>
            </a:pPr>
            <a:r>
              <a:rPr lang="en-US" b="1" dirty="0" smtClean="0"/>
              <a:t>Mass of an object or a combination of objects that appears unified. </a:t>
            </a:r>
          </a:p>
          <a:p>
            <a:pPr lvl="1"/>
            <a:r>
              <a:rPr lang="en-US" dirty="0" smtClean="0"/>
              <a:t>2-dimensional </a:t>
            </a:r>
            <a:r>
              <a:rPr lang="en-US" dirty="0"/>
              <a:t>form  = shape</a:t>
            </a:r>
          </a:p>
          <a:p>
            <a:pPr lvl="2"/>
            <a:r>
              <a:rPr lang="en-US" dirty="0"/>
              <a:t>Shapes are sometimes seen when adjacent areas have a contrast in color or texture.</a:t>
            </a:r>
          </a:p>
          <a:p>
            <a:pPr lvl="1"/>
            <a:r>
              <a:rPr lang="en-US" dirty="0"/>
              <a:t>3-dimensional form  = mass </a:t>
            </a:r>
          </a:p>
          <a:p>
            <a:pPr lvl="2"/>
            <a:r>
              <a:rPr lang="en-US" dirty="0"/>
              <a:t>Mass is seen when a natural object, landform or manmade structure’s bulk, size and expanse is perceived.</a:t>
            </a: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6035675" y="3641725"/>
            <a:ext cx="2103438" cy="2743200"/>
            <a:chOff x="6035675" y="1141413"/>
            <a:chExt cx="2103438" cy="2743200"/>
          </a:xfrm>
        </p:grpSpPr>
        <p:sp>
          <p:nvSpPr>
            <p:cNvPr id="6" name="AutoShape 9"/>
            <p:cNvSpPr>
              <a:spLocks noChangeArrowheads="1"/>
            </p:cNvSpPr>
            <p:nvPr/>
          </p:nvSpPr>
          <p:spPr bwMode="auto">
            <a:xfrm>
              <a:off x="6035675" y="1141413"/>
              <a:ext cx="2103438" cy="2743200"/>
            </a:xfrm>
            <a:prstGeom prst="cube">
              <a:avLst>
                <a:gd name="adj" fmla="val 25000"/>
              </a:avLst>
            </a:prstGeom>
            <a:noFill/>
            <a:ln w="76200">
              <a:solidFill>
                <a:srgbClr val="92D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92D050"/>
                </a:solidFill>
              </a:endParaRPr>
            </a:p>
          </p:txBody>
        </p: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6218238" y="1965325"/>
              <a:ext cx="1279525" cy="1354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600"/>
                </a:spcBef>
              </a:pPr>
              <a:r>
                <a:rPr lang="en-US" altLang="en-US" sz="2400" b="1" dirty="0">
                  <a:solidFill>
                    <a:srgbClr val="92D050"/>
                  </a:solidFill>
                </a:rPr>
                <a:t>Mass </a:t>
              </a:r>
            </a:p>
            <a:p>
              <a:pPr algn="ctr" eaLnBrk="1" hangingPunct="1">
                <a:spcBef>
                  <a:spcPts val="600"/>
                </a:spcBef>
              </a:pPr>
              <a:r>
                <a:rPr lang="en-US" altLang="en-US" sz="2400" b="1" dirty="0">
                  <a:solidFill>
                    <a:srgbClr val="92D050"/>
                  </a:solidFill>
                </a:rPr>
                <a:t>= </a:t>
              </a:r>
            </a:p>
            <a:p>
              <a:pPr algn="ctr" eaLnBrk="1" hangingPunct="1">
                <a:spcBef>
                  <a:spcPts val="600"/>
                </a:spcBef>
              </a:pPr>
              <a:r>
                <a:rPr lang="en-US" altLang="en-US" sz="2400" b="1" dirty="0">
                  <a:solidFill>
                    <a:srgbClr val="92D050"/>
                  </a:solidFill>
                </a:rPr>
                <a:t>Cube</a:t>
              </a:r>
            </a:p>
          </p:txBody>
        </p:sp>
      </p:grpSp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5410200" y="1614672"/>
            <a:ext cx="3143250" cy="1700028"/>
            <a:chOff x="6035675" y="4159250"/>
            <a:chExt cx="1554163" cy="2378075"/>
          </a:xfrm>
          <a:noFill/>
        </p:grpSpPr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6035675" y="4159250"/>
              <a:ext cx="1554163" cy="2378075"/>
            </a:xfrm>
            <a:prstGeom prst="rect">
              <a:avLst/>
            </a:prstGeom>
            <a:grpFill/>
            <a:ln w="76200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ln>
                  <a:solidFill>
                    <a:srgbClr val="00FF00"/>
                  </a:solidFill>
                </a:ln>
              </a:endParaRP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6155901" y="4403266"/>
              <a:ext cx="1317815" cy="18943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600"/>
                </a:spcBef>
              </a:pPr>
              <a:r>
                <a:rPr lang="en-US" altLang="en-US" sz="2400" b="1" dirty="0" smtClean="0">
                  <a:solidFill>
                    <a:srgbClr val="92D050"/>
                  </a:solidFill>
                </a:rPr>
                <a:t>Shape</a:t>
              </a:r>
            </a:p>
            <a:p>
              <a:pPr algn="ctr" eaLnBrk="1" hangingPunct="1">
                <a:spcBef>
                  <a:spcPts val="600"/>
                </a:spcBef>
              </a:pPr>
              <a:r>
                <a:rPr lang="en-US" altLang="en-US" sz="2400" b="1" dirty="0" smtClean="0">
                  <a:solidFill>
                    <a:srgbClr val="92D050"/>
                  </a:solidFill>
                </a:rPr>
                <a:t>= </a:t>
              </a:r>
              <a:endParaRPr lang="en-US" altLang="en-US" sz="2400" b="1" dirty="0">
                <a:solidFill>
                  <a:srgbClr val="92D050"/>
                </a:solidFill>
              </a:endParaRPr>
            </a:p>
            <a:p>
              <a:pPr algn="ctr" eaLnBrk="1" hangingPunct="1">
                <a:spcBef>
                  <a:spcPts val="600"/>
                </a:spcBef>
              </a:pPr>
              <a:r>
                <a:rPr lang="en-US" altLang="en-US" sz="2400" b="1" dirty="0" smtClean="0">
                  <a:solidFill>
                    <a:srgbClr val="92D050"/>
                  </a:solidFill>
                </a:rPr>
                <a:t>Rectangle</a:t>
              </a:r>
              <a:endParaRPr lang="en-US" altLang="en-US" sz="2400" b="1" dirty="0">
                <a:solidFill>
                  <a:srgbClr val="92D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47"/>
          <a:stretch/>
        </p:blipFill>
        <p:spPr>
          <a:xfrm>
            <a:off x="0" y="1058862"/>
            <a:ext cx="8781968" cy="57800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86050" y="6633746"/>
            <a:ext cx="609591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dirty="0"/>
              <a:t>By </a:t>
            </a:r>
            <a:r>
              <a:rPr lang="en-US" sz="600" dirty="0" err="1"/>
              <a:t>Kevstan</a:t>
            </a:r>
            <a:r>
              <a:rPr lang="en-US" sz="600" dirty="0"/>
              <a:t> (Own work) [CC BY-SA 3.0 (http://creativecommons.org/licenses/by-sa/3.0) or GFDL (http://www.gnu.org/copyleft/fdl.html)], via Wikimedia Commons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" y="6235184"/>
            <a:ext cx="742447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Form</a:t>
            </a:r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464"/>
            <a:ext cx="8781394" cy="5852834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1000" y="6387584"/>
            <a:ext cx="742447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Form</a:t>
            </a:r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6-46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228600" y="1373952"/>
            <a:ext cx="8305800" cy="502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" y="6235184"/>
            <a:ext cx="742447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Form</a:t>
            </a:r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3600450" cy="193516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Form</a:t>
            </a:r>
          </a:p>
          <a:p>
            <a:pPr marL="295275" lvl="1" indent="0">
              <a:buNone/>
            </a:pPr>
            <a:r>
              <a:rPr lang="en-US" b="1" dirty="0"/>
              <a:t>Forms that are bold, regular, solid or vertical tend to be dominant.</a:t>
            </a:r>
          </a:p>
          <a:p>
            <a:pPr marL="685800" lvl="2" indent="0">
              <a:buNone/>
            </a:pPr>
            <a:endParaRPr lang="en-US" dirty="0"/>
          </a:p>
        </p:txBody>
      </p:sp>
      <p:pic>
        <p:nvPicPr>
          <p:cNvPr id="5" name="Picture 2" descr="http://www.mathsisfun.com/geometry/images/pyrami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150" y="1257300"/>
            <a:ext cx="4519613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150" y="3513138"/>
            <a:ext cx="4519613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\\partnerteamspace.blm.doi.net@SSL\DavWWWRoot\sites-oc\vrm\VRM Photo Library\6-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3513138"/>
            <a:ext cx="3683000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7237413" y="2960688"/>
            <a:ext cx="1403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en-US" sz="1400" dirty="0"/>
              <a:t>Pyramids @ Giza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6629400" y="6103938"/>
            <a:ext cx="1790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bg1"/>
                </a:solidFill>
              </a:rPr>
              <a:t>Serpent Mound, Ohio</a:t>
            </a: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2105025" y="5921375"/>
            <a:ext cx="17811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en-US" sz="1400">
                <a:solidFill>
                  <a:schemeClr val="bg1"/>
                </a:solidFill>
              </a:rPr>
              <a:t>Logging, BLM photo </a:t>
            </a:r>
          </a:p>
          <a:p>
            <a:pPr algn="r" eaLnBrk="1" hangingPunct="1"/>
            <a:r>
              <a:rPr lang="en-US" altLang="en-US" sz="1400">
                <a:solidFill>
                  <a:schemeClr val="bg1"/>
                </a:solidFill>
              </a:rPr>
              <a:t>from Rich Hagan’s file</a:t>
            </a:r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438150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Line</a:t>
            </a:r>
          </a:p>
          <a:p>
            <a:pPr marL="295275" lvl="1" indent="0">
              <a:buNone/>
            </a:pPr>
            <a:r>
              <a:rPr lang="en-US" b="1" dirty="0"/>
              <a:t>Path (real or </a:t>
            </a:r>
            <a:r>
              <a:rPr lang="en-US" b="1" dirty="0" smtClean="0"/>
              <a:t>perceived</a:t>
            </a:r>
            <a:r>
              <a:rPr lang="en-US" b="1" dirty="0"/>
              <a:t>) that the eye follows in a landscape.</a:t>
            </a:r>
          </a:p>
          <a:p>
            <a:pPr lvl="1"/>
            <a:r>
              <a:rPr lang="en-US" dirty="0" smtClean="0"/>
              <a:t>Perceived in abrupt differences in form, color, or texture, or when objects are aligned in sequence.</a:t>
            </a:r>
          </a:p>
          <a:p>
            <a:pPr lvl="1"/>
            <a:r>
              <a:rPr lang="en-US" dirty="0" smtClean="0"/>
              <a:t>Usually </a:t>
            </a:r>
            <a:r>
              <a:rPr lang="en-US" dirty="0"/>
              <a:t>evident as the edge of shapes or masses in the landscape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2" descr="\\partnerteamspace.blm.doi.net@SSL\DavWWWRoot\sites-oc\vrm\VRM Photo Library\6-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975" y="2327275"/>
            <a:ext cx="359410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73430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Line</a:t>
            </a:r>
          </a:p>
          <a:p>
            <a:pPr marL="295275" lvl="1" indent="0">
              <a:buNone/>
            </a:pPr>
            <a:r>
              <a:rPr lang="en-US" b="1" dirty="0" smtClean="0"/>
              <a:t>Types of Line</a:t>
            </a:r>
            <a:endParaRPr lang="en-US" b="1" dirty="0"/>
          </a:p>
          <a:p>
            <a:pPr lvl="1"/>
            <a:r>
              <a:rPr lang="en-US" dirty="0" smtClean="0"/>
              <a:t>Edge</a:t>
            </a:r>
          </a:p>
          <a:p>
            <a:pPr lvl="2"/>
            <a:r>
              <a:rPr lang="en-US" dirty="0"/>
              <a:t>Boundary between two contrasting areas</a:t>
            </a:r>
          </a:p>
          <a:p>
            <a:pPr lvl="2"/>
            <a:r>
              <a:rPr lang="en-US" dirty="0"/>
              <a:t>Outline of a two-dimensional shape on the land surface </a:t>
            </a:r>
          </a:p>
          <a:p>
            <a:pPr lvl="1"/>
            <a:r>
              <a:rPr lang="en-US" dirty="0" smtClean="0"/>
              <a:t>Band</a:t>
            </a:r>
          </a:p>
          <a:p>
            <a:pPr lvl="2"/>
            <a:r>
              <a:rPr lang="en-US" dirty="0"/>
              <a:t>Contrasting linear form with two roughly parallel edges</a:t>
            </a:r>
          </a:p>
          <a:p>
            <a:pPr lvl="1"/>
            <a:r>
              <a:rPr lang="en-US" dirty="0" smtClean="0"/>
              <a:t>Silhouette</a:t>
            </a:r>
          </a:p>
          <a:p>
            <a:pPr lvl="2"/>
            <a:r>
              <a:rPr lang="en-US" altLang="en-US" dirty="0"/>
              <a:t>Outline of a mass seen against a backdrop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wy3-glo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2" b="2252"/>
          <a:stretch/>
        </p:blipFill>
        <p:spPr bwMode="auto">
          <a:xfrm>
            <a:off x="-1" y="1071372"/>
            <a:ext cx="8782051" cy="578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644728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Line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61797"/>
            <a:ext cx="8781393" cy="5780437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6235184"/>
            <a:ext cx="644728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Line</a:t>
            </a:r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G_0007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1"/>
          <a:stretch/>
        </p:blipFill>
        <p:spPr bwMode="auto">
          <a:xfrm>
            <a:off x="2076450" y="1060450"/>
            <a:ext cx="4705350" cy="579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235184"/>
            <a:ext cx="644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Line</a:t>
            </a:r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77240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Color</a:t>
            </a:r>
          </a:p>
          <a:p>
            <a:pPr lvl="1"/>
            <a:r>
              <a:rPr lang="en-US" dirty="0"/>
              <a:t>The property of reflecting light of a particular intensity and wavelength to which the eye is sensitive.</a:t>
            </a:r>
          </a:p>
          <a:p>
            <a:pPr lvl="1"/>
            <a:r>
              <a:rPr lang="en-US" dirty="0"/>
              <a:t>THE major visual property of surfaces.</a:t>
            </a:r>
          </a:p>
          <a:p>
            <a:pPr lvl="1"/>
            <a:r>
              <a:rPr lang="en-US" dirty="0"/>
              <a:t>Color is what enables us to differentiate objects even though they have identical form, line, and texture.</a:t>
            </a:r>
          </a:p>
          <a:p>
            <a:pPr lvl="1"/>
            <a:r>
              <a:rPr lang="en-US" dirty="0"/>
              <a:t>Color is processed by the brain before form or motion.</a:t>
            </a:r>
          </a:p>
          <a:p>
            <a:pPr lvl="1"/>
            <a:r>
              <a:rPr lang="en-US" dirty="0"/>
              <a:t>Light, warm, bright colors typically advance and dominate.  Dark, cool, dull colors will typically retreat.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62500"/>
            <a:ext cx="8781399" cy="5795500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28600" y="6235184"/>
            <a:ext cx="755335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Color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12307" r="9351"/>
          <a:stretch/>
        </p:blipFill>
        <p:spPr>
          <a:xfrm>
            <a:off x="0" y="1056290"/>
            <a:ext cx="8781394" cy="5785944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6235184"/>
            <a:ext cx="755335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Color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8" b="9113"/>
          <a:stretch/>
        </p:blipFill>
        <p:spPr>
          <a:xfrm>
            <a:off x="15765" y="1056289"/>
            <a:ext cx="8765627" cy="5785946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6235184"/>
            <a:ext cx="755335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Color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677150" cy="4953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Texture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lvl="1"/>
            <a:r>
              <a:rPr lang="en-US" dirty="0" smtClean="0"/>
              <a:t>When </a:t>
            </a:r>
            <a:r>
              <a:rPr lang="en-US" dirty="0"/>
              <a:t>individual forms or colors combine into a continuous pattern.  </a:t>
            </a:r>
          </a:p>
          <a:p>
            <a:pPr lvl="1"/>
            <a:r>
              <a:rPr lang="en-US" dirty="0"/>
              <a:t>Texture is not seen as discrete objects in the scene. </a:t>
            </a:r>
          </a:p>
          <a:p>
            <a:pPr lvl="1"/>
            <a:r>
              <a:rPr lang="en-US" dirty="0"/>
              <a:t>Texture dominance diminishes with increasing distance.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937271" y="1981200"/>
            <a:ext cx="2449978" cy="1627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241097" y="1981200"/>
            <a:ext cx="2449979" cy="1627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545529" y="1970158"/>
            <a:ext cx="2449978" cy="1627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73430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Texture</a:t>
            </a:r>
          </a:p>
          <a:p>
            <a:pPr marL="295275" lvl="1" indent="0">
              <a:buNone/>
            </a:pPr>
            <a:r>
              <a:rPr lang="en-US" b="1" dirty="0" smtClean="0"/>
              <a:t>Sub-elements of Texture</a:t>
            </a:r>
            <a:endParaRPr lang="en-US" b="1" dirty="0"/>
          </a:p>
          <a:p>
            <a:pPr lvl="1"/>
            <a:r>
              <a:rPr lang="en-US" dirty="0" smtClean="0"/>
              <a:t>Grain</a:t>
            </a:r>
          </a:p>
          <a:p>
            <a:pPr lvl="2"/>
            <a:r>
              <a:rPr lang="en-US" dirty="0"/>
              <a:t>Relative dimensions of the surface variations.</a:t>
            </a:r>
          </a:p>
          <a:p>
            <a:pPr lvl="3"/>
            <a:r>
              <a:rPr lang="en-US" dirty="0">
                <a:latin typeface="Cambria" panose="02040503050406030204" pitchFamily="18" charset="0"/>
              </a:rPr>
              <a:t>Fine, Medium, Coarse</a:t>
            </a:r>
          </a:p>
          <a:p>
            <a:pPr lvl="1"/>
            <a:r>
              <a:rPr lang="en-US" dirty="0" smtClean="0"/>
              <a:t>Density</a:t>
            </a:r>
          </a:p>
          <a:p>
            <a:pPr lvl="2"/>
            <a:r>
              <a:rPr lang="en-US" dirty="0"/>
              <a:t>Spacing of surface variations.</a:t>
            </a:r>
          </a:p>
          <a:p>
            <a:pPr lvl="3"/>
            <a:r>
              <a:rPr lang="en-US" dirty="0">
                <a:latin typeface="Cambria" panose="02040503050406030204" pitchFamily="18" charset="0"/>
              </a:rPr>
              <a:t>Sparse, Medium, Dense</a:t>
            </a:r>
          </a:p>
          <a:p>
            <a:pPr lvl="1"/>
            <a:r>
              <a:rPr lang="en-US" dirty="0" smtClean="0"/>
              <a:t>Regularity</a:t>
            </a:r>
          </a:p>
          <a:p>
            <a:pPr lvl="2"/>
            <a:r>
              <a:rPr lang="en-US" altLang="en-US" dirty="0"/>
              <a:t>Degree of recurrence and arrangement of surface variation.</a:t>
            </a:r>
          </a:p>
          <a:p>
            <a:pPr lvl="3"/>
            <a:r>
              <a:rPr lang="en-US" altLang="en-US" dirty="0">
                <a:latin typeface="Cambria" panose="02040503050406030204" pitchFamily="18" charset="0"/>
              </a:rPr>
              <a:t>Uneven/Random, Even/ordered, Gradation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4" descr="Kemmerer-VRM 01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91"/>
          <a:stretch/>
        </p:blipFill>
        <p:spPr bwMode="auto">
          <a:xfrm>
            <a:off x="1" y="1062147"/>
            <a:ext cx="8781967" cy="5780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" y="6235184"/>
            <a:ext cx="99809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Texture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659"/>
            <a:ext cx="8781394" cy="5782575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99809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Texture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49589"/>
            <a:ext cx="8781393" cy="5808412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99809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Texture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26124" y="0"/>
            <a:ext cx="927012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85749" y="467710"/>
            <a:ext cx="8637533" cy="468313"/>
          </a:xfrm>
        </p:spPr>
        <p:txBody>
          <a:bodyPr/>
          <a:lstStyle/>
          <a:p>
            <a:r>
              <a:rPr lang="en-US" dirty="0" smtClean="0"/>
              <a:t>Landscape Character Elements - </a:t>
            </a:r>
            <a:r>
              <a:rPr lang="en-US" dirty="0"/>
              <a:t>EXERCISE </a:t>
            </a:r>
            <a:r>
              <a:rPr lang="en-US" dirty="0" smtClean="0"/>
              <a:t>B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4"/>
          <a:stretch/>
        </p:blipFill>
        <p:spPr>
          <a:xfrm>
            <a:off x="-9525" y="-1"/>
            <a:ext cx="9153525" cy="68580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9187" y="189185"/>
            <a:ext cx="7693572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EXERCISE B: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Identify the FORMS, LINES, COLORS, and TEXTURES in this scene.</a:t>
            </a:r>
            <a:endParaRPr lang="en-US" sz="20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Content Placeholder 28"/>
          <p:cNvSpPr txBox="1">
            <a:spLocks/>
          </p:cNvSpPr>
          <p:nvPr/>
        </p:nvSpPr>
        <p:spPr>
          <a:xfrm>
            <a:off x="285750" y="1257300"/>
            <a:ext cx="7677150" cy="4953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Visual Variety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295275" lvl="1" indent="0">
              <a:buNone/>
            </a:pPr>
            <a:endParaRPr lang="en-US" dirty="0" smtClean="0"/>
          </a:p>
          <a:p>
            <a:pPr marL="295275" lvl="1" indent="0">
              <a:buNone/>
            </a:pPr>
            <a:r>
              <a:rPr lang="en-US" dirty="0" smtClean="0"/>
              <a:t>Landscapes </a:t>
            </a:r>
            <a:r>
              <a:rPr lang="en-US" dirty="0"/>
              <a:t>with abundance and variety in form, line, color and texture, as well as combinations of landscape types, are typically the most interesting and visually appealing.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1836737"/>
            <a:ext cx="8781968" cy="3108325"/>
            <a:chOff x="0" y="1143000"/>
            <a:chExt cx="8781968" cy="3108325"/>
          </a:xfrm>
        </p:grpSpPr>
        <p:sp>
          <p:nvSpPr>
            <p:cNvPr id="5" name="Rectangle 13"/>
            <p:cNvSpPr>
              <a:spLocks noChangeArrowheads="1"/>
            </p:cNvSpPr>
            <p:nvPr/>
          </p:nvSpPr>
          <p:spPr bwMode="auto">
            <a:xfrm>
              <a:off x="0" y="1143000"/>
              <a:ext cx="8781968" cy="3108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pic>
          <p:nvPicPr>
            <p:cNvPr id="6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66"/>
            <a:stretch>
              <a:fillRect/>
            </a:stretch>
          </p:blipFill>
          <p:spPr bwMode="auto">
            <a:xfrm>
              <a:off x="4495800" y="1355725"/>
              <a:ext cx="3810000" cy="267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1355725"/>
              <a:ext cx="3810000" cy="267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5" descr="Muddy Mt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63" r="4762" b="1"/>
          <a:stretch/>
        </p:blipFill>
        <p:spPr bwMode="auto">
          <a:xfrm>
            <a:off x="0" y="1062147"/>
            <a:ext cx="8764437" cy="578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11" name="Content Placeholder 28"/>
          <p:cNvSpPr txBox="1">
            <a:spLocks/>
          </p:cNvSpPr>
          <p:nvPr/>
        </p:nvSpPr>
        <p:spPr>
          <a:xfrm>
            <a:off x="285750" y="1333500"/>
            <a:ext cx="392167" cy="50323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vis variety OR 1m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" y="1055324"/>
            <a:ext cx="8801626" cy="581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Variety</a:t>
            </a:r>
          </a:p>
          <a:p>
            <a:endParaRPr lang="en-US" dirty="0"/>
          </a:p>
        </p:txBody>
      </p:sp>
      <p:sp>
        <p:nvSpPr>
          <p:cNvPr id="9" name="Content Placeholder 28"/>
          <p:cNvSpPr txBox="1">
            <a:spLocks/>
          </p:cNvSpPr>
          <p:nvPr/>
        </p:nvSpPr>
        <p:spPr>
          <a:xfrm>
            <a:off x="285750" y="1333500"/>
            <a:ext cx="7962900" cy="5905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285750" y="1333500"/>
            <a:ext cx="392167" cy="50323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Variety</a:t>
            </a:r>
          </a:p>
          <a:p>
            <a:endParaRPr lang="en-US" dirty="0"/>
          </a:p>
        </p:txBody>
      </p:sp>
      <p:pic>
        <p:nvPicPr>
          <p:cNvPr id="4" name="Picture 8" descr="Kemmerer-VRM 06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7" r="5839"/>
          <a:stretch/>
        </p:blipFill>
        <p:spPr bwMode="auto">
          <a:xfrm>
            <a:off x="1" y="1062146"/>
            <a:ext cx="8781968" cy="578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8"/>
          <p:cNvSpPr txBox="1">
            <a:spLocks/>
          </p:cNvSpPr>
          <p:nvPr/>
        </p:nvSpPr>
        <p:spPr>
          <a:xfrm>
            <a:off x="285750" y="1333500"/>
            <a:ext cx="7962900" cy="5905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</a:t>
            </a:r>
          </a:p>
        </p:txBody>
      </p:sp>
      <p:sp>
        <p:nvSpPr>
          <p:cNvPr id="6" name="Content Placeholder 28"/>
          <p:cNvSpPr txBox="1">
            <a:spLocks/>
          </p:cNvSpPr>
          <p:nvPr/>
        </p:nvSpPr>
        <p:spPr>
          <a:xfrm>
            <a:off x="285750" y="1333500"/>
            <a:ext cx="392167" cy="50323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long canyon chinle 1m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43"/>
          <a:stretch/>
        </p:blipFill>
        <p:spPr bwMode="auto">
          <a:xfrm>
            <a:off x="1" y="1070610"/>
            <a:ext cx="8789060" cy="57873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Variety</a:t>
            </a:r>
          </a:p>
          <a:p>
            <a:endParaRPr lang="en-US" dirty="0"/>
          </a:p>
        </p:txBody>
      </p:sp>
      <p:sp>
        <p:nvSpPr>
          <p:cNvPr id="5" name="Content Placeholder 28"/>
          <p:cNvSpPr txBox="1">
            <a:spLocks/>
          </p:cNvSpPr>
          <p:nvPr/>
        </p:nvSpPr>
        <p:spPr>
          <a:xfrm>
            <a:off x="285750" y="1333500"/>
            <a:ext cx="7962900" cy="5905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Language of Landscapes</a:t>
            </a:r>
          </a:p>
          <a:p>
            <a:endParaRPr lang="en-US" dirty="0"/>
          </a:p>
        </p:txBody>
      </p:sp>
      <p:sp>
        <p:nvSpPr>
          <p:cNvPr id="8" name="Content Placeholder 28"/>
          <p:cNvSpPr txBox="1">
            <a:spLocks/>
          </p:cNvSpPr>
          <p:nvPr/>
        </p:nvSpPr>
        <p:spPr>
          <a:xfrm>
            <a:off x="285750" y="1333500"/>
            <a:ext cx="7962900" cy="5905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</a:t>
            </a:r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285750" y="1333500"/>
            <a:ext cx="392167" cy="50323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ig bend 1m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64"/>
          <a:stretch/>
        </p:blipFill>
        <p:spPr bwMode="auto">
          <a:xfrm>
            <a:off x="0" y="1047750"/>
            <a:ext cx="8782050" cy="581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Variety</a:t>
            </a:r>
          </a:p>
          <a:p>
            <a:endParaRPr lang="en-US" dirty="0"/>
          </a:p>
        </p:txBody>
      </p:sp>
      <p:sp>
        <p:nvSpPr>
          <p:cNvPr id="5" name="Content Placeholder 28"/>
          <p:cNvSpPr txBox="1">
            <a:spLocks/>
          </p:cNvSpPr>
          <p:nvPr/>
        </p:nvSpPr>
        <p:spPr>
          <a:xfrm>
            <a:off x="285750" y="1333500"/>
            <a:ext cx="7962900" cy="5905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  <p:sp>
        <p:nvSpPr>
          <p:cNvPr id="6" name="Content Placeholder 28"/>
          <p:cNvSpPr txBox="1">
            <a:spLocks/>
          </p:cNvSpPr>
          <p:nvPr/>
        </p:nvSpPr>
        <p:spPr>
          <a:xfrm>
            <a:off x="285750" y="1333500"/>
            <a:ext cx="392167" cy="50323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"/>
          <a:stretch/>
        </p:blipFill>
        <p:spPr>
          <a:xfrm>
            <a:off x="0" y="1054318"/>
            <a:ext cx="8781396" cy="5803682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Variety</a:t>
            </a:r>
          </a:p>
          <a:p>
            <a:endParaRPr lang="en-US" dirty="0"/>
          </a:p>
        </p:txBody>
      </p:sp>
      <p:sp>
        <p:nvSpPr>
          <p:cNvPr id="5" name="Content Placeholder 28"/>
          <p:cNvSpPr txBox="1">
            <a:spLocks/>
          </p:cNvSpPr>
          <p:nvPr/>
        </p:nvSpPr>
        <p:spPr>
          <a:xfrm>
            <a:off x="285750" y="1333500"/>
            <a:ext cx="7962900" cy="5905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  <p:sp>
        <p:nvSpPr>
          <p:cNvPr id="6" name="Content Placeholder 28"/>
          <p:cNvSpPr txBox="1">
            <a:spLocks/>
          </p:cNvSpPr>
          <p:nvPr/>
        </p:nvSpPr>
        <p:spPr>
          <a:xfrm>
            <a:off x="285750" y="1333500"/>
            <a:ext cx="392167" cy="50323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34253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119"/>
          <p:cNvSpPr>
            <a:spLocks noChangeArrowheads="1"/>
          </p:cNvSpPr>
          <p:nvPr/>
        </p:nvSpPr>
        <p:spPr bwMode="auto">
          <a:xfrm>
            <a:off x="588963" y="1781175"/>
            <a:ext cx="1736725" cy="15541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4338638" y="3333750"/>
            <a:ext cx="1771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Co-dominance</a:t>
            </a:r>
          </a:p>
        </p:txBody>
      </p:sp>
      <p:grpSp>
        <p:nvGrpSpPr>
          <p:cNvPr id="6" name="Group 118"/>
          <p:cNvGrpSpPr>
            <a:grpSpLocks/>
          </p:cNvGrpSpPr>
          <p:nvPr/>
        </p:nvGrpSpPr>
        <p:grpSpPr bwMode="auto">
          <a:xfrm>
            <a:off x="796927" y="1781175"/>
            <a:ext cx="5368927" cy="1554163"/>
            <a:chOff x="1571" y="778"/>
            <a:chExt cx="3382" cy="979"/>
          </a:xfrm>
        </p:grpSpPr>
        <p:sp>
          <p:nvSpPr>
            <p:cNvPr id="7" name="Rectangle 114"/>
            <p:cNvSpPr>
              <a:spLocks noChangeArrowheads="1"/>
            </p:cNvSpPr>
            <p:nvPr/>
          </p:nvSpPr>
          <p:spPr bwMode="auto">
            <a:xfrm>
              <a:off x="3859" y="778"/>
              <a:ext cx="1094" cy="97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" name="Rectangle 69"/>
            <p:cNvSpPr>
              <a:spLocks noChangeArrowheads="1"/>
            </p:cNvSpPr>
            <p:nvPr/>
          </p:nvSpPr>
          <p:spPr bwMode="auto">
            <a:xfrm>
              <a:off x="1571" y="922"/>
              <a:ext cx="864" cy="74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" name="Rectangle 70"/>
            <p:cNvSpPr>
              <a:spLocks noChangeArrowheads="1"/>
            </p:cNvSpPr>
            <p:nvPr/>
          </p:nvSpPr>
          <p:spPr bwMode="auto">
            <a:xfrm>
              <a:off x="1686" y="1325"/>
              <a:ext cx="288" cy="28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" name="Rectangle 71"/>
            <p:cNvSpPr>
              <a:spLocks noChangeArrowheads="1"/>
            </p:cNvSpPr>
            <p:nvPr/>
          </p:nvSpPr>
          <p:spPr bwMode="auto">
            <a:xfrm>
              <a:off x="2031" y="1325"/>
              <a:ext cx="288" cy="28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11" name="Group 130"/>
          <p:cNvGrpSpPr>
            <a:grpSpLocks/>
          </p:cNvGrpSpPr>
          <p:nvPr/>
        </p:nvGrpSpPr>
        <p:grpSpPr bwMode="auto">
          <a:xfrm>
            <a:off x="498475" y="3794125"/>
            <a:ext cx="1828800" cy="1924050"/>
            <a:chOff x="1094" y="1757"/>
            <a:chExt cx="1152" cy="1212"/>
          </a:xfrm>
        </p:grpSpPr>
        <p:sp>
          <p:nvSpPr>
            <p:cNvPr id="12" name="Rectangle 113"/>
            <p:cNvSpPr>
              <a:spLocks noChangeArrowheads="1"/>
            </p:cNvSpPr>
            <p:nvPr/>
          </p:nvSpPr>
          <p:spPr bwMode="auto">
            <a:xfrm>
              <a:off x="1152" y="1757"/>
              <a:ext cx="1094" cy="97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094" y="2736"/>
              <a:ext cx="75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b="1" dirty="0">
                  <a:solidFill>
                    <a:srgbClr val="92D050"/>
                  </a:solidFill>
                  <a:latin typeface="Cambria" panose="02040503050406030204" pitchFamily="18" charset="0"/>
                </a:rPr>
                <a:t>Sequence</a:t>
              </a:r>
            </a:p>
          </p:txBody>
        </p:sp>
        <p:sp>
          <p:nvSpPr>
            <p:cNvPr id="14" name="Oval 75"/>
            <p:cNvSpPr>
              <a:spLocks noChangeArrowheads="1"/>
            </p:cNvSpPr>
            <p:nvPr/>
          </p:nvSpPr>
          <p:spPr bwMode="auto">
            <a:xfrm>
              <a:off x="1268" y="1814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5" name="Oval 76"/>
            <p:cNvSpPr>
              <a:spLocks noChangeArrowheads="1"/>
            </p:cNvSpPr>
            <p:nvPr/>
          </p:nvSpPr>
          <p:spPr bwMode="auto">
            <a:xfrm>
              <a:off x="1383" y="1929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" name="Oval 77"/>
            <p:cNvSpPr>
              <a:spLocks noChangeArrowheads="1"/>
            </p:cNvSpPr>
            <p:nvPr/>
          </p:nvSpPr>
          <p:spPr bwMode="auto">
            <a:xfrm>
              <a:off x="1498" y="2044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7" name="Oval 78"/>
            <p:cNvSpPr>
              <a:spLocks noChangeArrowheads="1"/>
            </p:cNvSpPr>
            <p:nvPr/>
          </p:nvSpPr>
          <p:spPr bwMode="auto">
            <a:xfrm>
              <a:off x="1613" y="2159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" name="Oval 79"/>
            <p:cNvSpPr>
              <a:spLocks noChangeArrowheads="1"/>
            </p:cNvSpPr>
            <p:nvPr/>
          </p:nvSpPr>
          <p:spPr bwMode="auto">
            <a:xfrm>
              <a:off x="1728" y="2274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" name="Oval 80"/>
            <p:cNvSpPr>
              <a:spLocks noChangeArrowheads="1"/>
            </p:cNvSpPr>
            <p:nvPr/>
          </p:nvSpPr>
          <p:spPr bwMode="auto">
            <a:xfrm>
              <a:off x="1843" y="2389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" name="Oval 81"/>
            <p:cNvSpPr>
              <a:spLocks noChangeArrowheads="1"/>
            </p:cNvSpPr>
            <p:nvPr/>
          </p:nvSpPr>
          <p:spPr bwMode="auto">
            <a:xfrm>
              <a:off x="1958" y="2504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21" name="Group 133"/>
          <p:cNvGrpSpPr>
            <a:grpSpLocks/>
          </p:cNvGrpSpPr>
          <p:nvPr/>
        </p:nvGrpSpPr>
        <p:grpSpPr bwMode="auto">
          <a:xfrm>
            <a:off x="2417763" y="3794125"/>
            <a:ext cx="1828800" cy="1924050"/>
            <a:chOff x="1440" y="1930"/>
            <a:chExt cx="1152" cy="1212"/>
          </a:xfrm>
        </p:grpSpPr>
        <p:sp>
          <p:nvSpPr>
            <p:cNvPr id="22" name="Rectangle 68"/>
            <p:cNvSpPr>
              <a:spLocks noChangeArrowheads="1"/>
            </p:cNvSpPr>
            <p:nvPr/>
          </p:nvSpPr>
          <p:spPr bwMode="auto">
            <a:xfrm>
              <a:off x="1498" y="1930"/>
              <a:ext cx="1094" cy="97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1440" y="2909"/>
              <a:ext cx="96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b="1" dirty="0">
                  <a:solidFill>
                    <a:srgbClr val="92D050"/>
                  </a:solidFill>
                  <a:latin typeface="Cambria" panose="02040503050406030204" pitchFamily="18" charset="0"/>
                </a:rPr>
                <a:t>Convergence</a:t>
              </a:r>
            </a:p>
          </p:txBody>
        </p:sp>
        <p:grpSp>
          <p:nvGrpSpPr>
            <p:cNvPr id="24" name="Group 115"/>
            <p:cNvGrpSpPr>
              <a:grpSpLocks/>
            </p:cNvGrpSpPr>
            <p:nvPr/>
          </p:nvGrpSpPr>
          <p:grpSpPr bwMode="auto">
            <a:xfrm>
              <a:off x="1613" y="2059"/>
              <a:ext cx="864" cy="763"/>
              <a:chOff x="2477" y="979"/>
              <a:chExt cx="979" cy="864"/>
            </a:xfrm>
          </p:grpSpPr>
          <p:sp>
            <p:nvSpPr>
              <p:cNvPr id="25" name="AutoShape 83"/>
              <p:cNvSpPr>
                <a:spLocks noChangeArrowheads="1"/>
              </p:cNvSpPr>
              <p:nvPr/>
            </p:nvSpPr>
            <p:spPr bwMode="auto">
              <a:xfrm rot="1624166">
                <a:off x="2477" y="1008"/>
                <a:ext cx="461" cy="40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4 w 21600"/>
                  <a:gd name="T13" fmla="*/ 5413 h 21600"/>
                  <a:gd name="T14" fmla="*/ 18882 w 21600"/>
                  <a:gd name="T15" fmla="*/ 1618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lnTo>
                      <a:pt x="135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AutoShape 84"/>
              <p:cNvSpPr>
                <a:spLocks noChangeArrowheads="1"/>
              </p:cNvSpPr>
              <p:nvPr/>
            </p:nvSpPr>
            <p:spPr bwMode="auto">
              <a:xfrm rot="-5400000">
                <a:off x="2765" y="1411"/>
                <a:ext cx="461" cy="40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4 w 21600"/>
                  <a:gd name="T13" fmla="*/ 5413 h 21600"/>
                  <a:gd name="T14" fmla="*/ 18882 w 21600"/>
                  <a:gd name="T15" fmla="*/ 1618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lnTo>
                      <a:pt x="135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AutoShape 85"/>
              <p:cNvSpPr>
                <a:spLocks noChangeArrowheads="1"/>
              </p:cNvSpPr>
              <p:nvPr/>
            </p:nvSpPr>
            <p:spPr bwMode="auto">
              <a:xfrm rot="8762410">
                <a:off x="2995" y="979"/>
                <a:ext cx="461" cy="40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4 w 21600"/>
                  <a:gd name="T13" fmla="*/ 5413 h 21600"/>
                  <a:gd name="T14" fmla="*/ 18882 w 21600"/>
                  <a:gd name="T15" fmla="*/ 1618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lnTo>
                      <a:pt x="135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498475" y="3336925"/>
            <a:ext cx="1087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Contrast</a:t>
            </a:r>
            <a:endParaRPr lang="en-US" altLang="en-US" b="1" dirty="0">
              <a:solidFill>
                <a:srgbClr val="AEAC68"/>
              </a:solidFill>
            </a:endParaRPr>
          </a:p>
        </p:txBody>
      </p:sp>
      <p:sp>
        <p:nvSpPr>
          <p:cNvPr id="31" name="Rectangle 86"/>
          <p:cNvSpPr>
            <a:spLocks noChangeArrowheads="1"/>
          </p:cNvSpPr>
          <p:nvPr/>
        </p:nvSpPr>
        <p:spPr bwMode="auto">
          <a:xfrm>
            <a:off x="4668774" y="2649538"/>
            <a:ext cx="546100" cy="4254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" name="Rectangle 87"/>
          <p:cNvSpPr>
            <a:spLocks noChangeArrowheads="1"/>
          </p:cNvSpPr>
          <p:nvPr/>
        </p:nvSpPr>
        <p:spPr bwMode="auto">
          <a:xfrm>
            <a:off x="5361877" y="2649249"/>
            <a:ext cx="618528" cy="425450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33" name="Group 127"/>
          <p:cNvGrpSpPr>
            <a:grpSpLocks/>
          </p:cNvGrpSpPr>
          <p:nvPr/>
        </p:nvGrpSpPr>
        <p:grpSpPr bwMode="auto">
          <a:xfrm>
            <a:off x="2417763" y="1781175"/>
            <a:ext cx="1828800" cy="1922463"/>
            <a:chOff x="230" y="2909"/>
            <a:chExt cx="1152" cy="1211"/>
          </a:xfrm>
        </p:grpSpPr>
        <p:sp>
          <p:nvSpPr>
            <p:cNvPr id="34" name="Rectangle 14"/>
            <p:cNvSpPr>
              <a:spLocks noChangeArrowheads="1"/>
            </p:cNvSpPr>
            <p:nvPr/>
          </p:nvSpPr>
          <p:spPr bwMode="auto">
            <a:xfrm>
              <a:off x="230" y="3887"/>
              <a:ext cx="40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b="1" dirty="0">
                  <a:solidFill>
                    <a:srgbClr val="92D050"/>
                  </a:solidFill>
                  <a:latin typeface="Cambria" panose="02040503050406030204" pitchFamily="18" charset="0"/>
                </a:rPr>
                <a:t>Axis</a:t>
              </a:r>
            </a:p>
          </p:txBody>
        </p:sp>
        <p:grpSp>
          <p:nvGrpSpPr>
            <p:cNvPr id="35" name="Group 122"/>
            <p:cNvGrpSpPr>
              <a:grpSpLocks/>
            </p:cNvGrpSpPr>
            <p:nvPr/>
          </p:nvGrpSpPr>
          <p:grpSpPr bwMode="auto">
            <a:xfrm>
              <a:off x="288" y="2909"/>
              <a:ext cx="1094" cy="979"/>
              <a:chOff x="1037" y="2736"/>
              <a:chExt cx="1094" cy="979"/>
            </a:xfrm>
          </p:grpSpPr>
          <p:sp>
            <p:nvSpPr>
              <p:cNvPr id="36" name="Rectangle 121"/>
              <p:cNvSpPr>
                <a:spLocks noChangeArrowheads="1"/>
              </p:cNvSpPr>
              <p:nvPr/>
            </p:nvSpPr>
            <p:spPr bwMode="auto">
              <a:xfrm>
                <a:off x="1037" y="2736"/>
                <a:ext cx="1094" cy="97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7" name="AutoShape 82"/>
              <p:cNvSpPr>
                <a:spLocks noChangeArrowheads="1"/>
              </p:cNvSpPr>
              <p:nvPr/>
            </p:nvSpPr>
            <p:spPr bwMode="auto">
              <a:xfrm>
                <a:off x="1152" y="2909"/>
                <a:ext cx="864" cy="173"/>
              </a:xfrm>
              <a:prstGeom prst="leftRightArrow">
                <a:avLst>
                  <a:gd name="adj1" fmla="val 50000"/>
                  <a:gd name="adj2" fmla="val 99884"/>
                </a:avLst>
              </a:prstGeom>
              <a:solidFill>
                <a:schemeClr val="bg2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8" name="AutoShape 97"/>
              <p:cNvSpPr>
                <a:spLocks noChangeArrowheads="1"/>
              </p:cNvSpPr>
              <p:nvPr/>
            </p:nvSpPr>
            <p:spPr bwMode="auto">
              <a:xfrm>
                <a:off x="1843" y="3197"/>
                <a:ext cx="231" cy="288"/>
              </a:xfrm>
              <a:prstGeom prst="irregularSeal1">
                <a:avLst/>
              </a:prstGeom>
              <a:solidFill>
                <a:schemeClr val="bg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9" name="AutoShape 98"/>
              <p:cNvSpPr>
                <a:spLocks noChangeArrowheads="1"/>
              </p:cNvSpPr>
              <p:nvPr/>
            </p:nvSpPr>
            <p:spPr bwMode="auto">
              <a:xfrm>
                <a:off x="1152" y="3255"/>
                <a:ext cx="634" cy="172"/>
              </a:xfrm>
              <a:prstGeom prst="rightArrow">
                <a:avLst>
                  <a:gd name="adj1" fmla="val 50000"/>
                  <a:gd name="adj2" fmla="val 92151"/>
                </a:avLst>
              </a:prstGeom>
              <a:solidFill>
                <a:schemeClr val="bg2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grpSp>
        <p:nvGrpSpPr>
          <p:cNvPr id="40" name="Group 125"/>
          <p:cNvGrpSpPr>
            <a:grpSpLocks/>
          </p:cNvGrpSpPr>
          <p:nvPr/>
        </p:nvGrpSpPr>
        <p:grpSpPr bwMode="auto">
          <a:xfrm>
            <a:off x="6259513" y="3519488"/>
            <a:ext cx="1828800" cy="2198687"/>
            <a:chOff x="3859" y="2448"/>
            <a:chExt cx="1152" cy="1385"/>
          </a:xfrm>
        </p:grpSpPr>
        <p:sp>
          <p:nvSpPr>
            <p:cNvPr id="41" name="Rectangle 20"/>
            <p:cNvSpPr>
              <a:spLocks noChangeArrowheads="1"/>
            </p:cNvSpPr>
            <p:nvPr/>
          </p:nvSpPr>
          <p:spPr bwMode="auto">
            <a:xfrm>
              <a:off x="3859" y="3600"/>
              <a:ext cx="46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b="1" dirty="0">
                  <a:solidFill>
                    <a:srgbClr val="92D050"/>
                  </a:solidFill>
                  <a:latin typeface="Cambria" panose="02040503050406030204" pitchFamily="18" charset="0"/>
                </a:rPr>
                <a:t>Scale</a:t>
              </a:r>
            </a:p>
          </p:txBody>
        </p:sp>
        <p:grpSp>
          <p:nvGrpSpPr>
            <p:cNvPr id="42" name="Group 117"/>
            <p:cNvGrpSpPr>
              <a:grpSpLocks/>
            </p:cNvGrpSpPr>
            <p:nvPr/>
          </p:nvGrpSpPr>
          <p:grpSpPr bwMode="auto">
            <a:xfrm>
              <a:off x="3917" y="2448"/>
              <a:ext cx="1094" cy="1152"/>
              <a:chOff x="3917" y="2448"/>
              <a:chExt cx="1094" cy="1152"/>
            </a:xfrm>
          </p:grpSpPr>
          <p:sp>
            <p:nvSpPr>
              <p:cNvPr id="43" name="Rectangle 116"/>
              <p:cNvSpPr>
                <a:spLocks noChangeArrowheads="1"/>
              </p:cNvSpPr>
              <p:nvPr/>
            </p:nvSpPr>
            <p:spPr bwMode="auto">
              <a:xfrm>
                <a:off x="3917" y="2448"/>
                <a:ext cx="1094" cy="115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44" name="Rectangle 100"/>
              <p:cNvSpPr>
                <a:spLocks noChangeArrowheads="1"/>
              </p:cNvSpPr>
              <p:nvPr/>
            </p:nvSpPr>
            <p:spPr bwMode="auto">
              <a:xfrm>
                <a:off x="4101" y="2909"/>
                <a:ext cx="507" cy="633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45" name="AutoShape 101"/>
              <p:cNvSpPr>
                <a:spLocks noChangeArrowheads="1"/>
              </p:cNvSpPr>
              <p:nvPr/>
            </p:nvSpPr>
            <p:spPr bwMode="auto">
              <a:xfrm>
                <a:off x="4033" y="2506"/>
                <a:ext cx="633" cy="445"/>
              </a:xfrm>
              <a:prstGeom prst="triangle">
                <a:avLst>
                  <a:gd name="adj" fmla="val 50000"/>
                </a:avLst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pSp>
            <p:nvGrpSpPr>
              <p:cNvPr id="46" name="Group 111"/>
              <p:cNvGrpSpPr>
                <a:grpSpLocks/>
              </p:cNvGrpSpPr>
              <p:nvPr/>
            </p:nvGrpSpPr>
            <p:grpSpPr bwMode="auto">
              <a:xfrm>
                <a:off x="4646" y="3130"/>
                <a:ext cx="235" cy="412"/>
                <a:chOff x="4608" y="1642"/>
                <a:chExt cx="314" cy="550"/>
              </a:xfrm>
            </p:grpSpPr>
            <p:sp>
              <p:nvSpPr>
                <p:cNvPr id="48" name="AutoShape 102"/>
                <p:cNvSpPr>
                  <a:spLocks noChangeArrowheads="1"/>
                </p:cNvSpPr>
                <p:nvPr/>
              </p:nvSpPr>
              <p:spPr bwMode="auto">
                <a:xfrm>
                  <a:off x="4679" y="1679"/>
                  <a:ext cx="173" cy="115"/>
                </a:xfrm>
                <a:prstGeom prst="smileyFace">
                  <a:avLst>
                    <a:gd name="adj" fmla="val 4653"/>
                  </a:avLst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49" name="AutoShape 103"/>
                <p:cNvSpPr>
                  <a:spLocks noChangeArrowheads="1"/>
                </p:cNvSpPr>
                <p:nvPr/>
              </p:nvSpPr>
              <p:spPr bwMode="auto">
                <a:xfrm>
                  <a:off x="4679" y="1794"/>
                  <a:ext cx="173" cy="17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495 w 21600"/>
                    <a:gd name="T13" fmla="*/ 4495 h 21600"/>
                    <a:gd name="T14" fmla="*/ 17105 w 21600"/>
                    <a:gd name="T15" fmla="*/ 17105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0" name="Freeform 105"/>
                <p:cNvSpPr>
                  <a:spLocks/>
                </p:cNvSpPr>
                <p:nvPr/>
              </p:nvSpPr>
              <p:spPr bwMode="auto">
                <a:xfrm>
                  <a:off x="4608" y="1806"/>
                  <a:ext cx="81" cy="158"/>
                </a:xfrm>
                <a:custGeom>
                  <a:avLst/>
                  <a:gdLst>
                    <a:gd name="T0" fmla="*/ 72 w 81"/>
                    <a:gd name="T1" fmla="*/ 0 h 158"/>
                    <a:gd name="T2" fmla="*/ 36 w 81"/>
                    <a:gd name="T3" fmla="*/ 90 h 158"/>
                    <a:gd name="T4" fmla="*/ 12 w 81"/>
                    <a:gd name="T5" fmla="*/ 126 h 158"/>
                    <a:gd name="T6" fmla="*/ 0 w 81"/>
                    <a:gd name="T7" fmla="*/ 144 h 158"/>
                    <a:gd name="T8" fmla="*/ 54 w 81"/>
                    <a:gd name="T9" fmla="*/ 108 h 158"/>
                    <a:gd name="T10" fmla="*/ 78 w 81"/>
                    <a:gd name="T11" fmla="*/ 54 h 15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1"/>
                    <a:gd name="T19" fmla="*/ 0 h 158"/>
                    <a:gd name="T20" fmla="*/ 81 w 81"/>
                    <a:gd name="T21" fmla="*/ 158 h 15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1" h="158">
                      <a:moveTo>
                        <a:pt x="72" y="0"/>
                      </a:moveTo>
                      <a:cubicBezTo>
                        <a:pt x="67" y="15"/>
                        <a:pt x="43" y="80"/>
                        <a:pt x="36" y="90"/>
                      </a:cubicBezTo>
                      <a:cubicBezTo>
                        <a:pt x="28" y="102"/>
                        <a:pt x="20" y="114"/>
                        <a:pt x="12" y="126"/>
                      </a:cubicBezTo>
                      <a:cubicBezTo>
                        <a:pt x="8" y="132"/>
                        <a:pt x="0" y="144"/>
                        <a:pt x="0" y="144"/>
                      </a:cubicBezTo>
                      <a:cubicBezTo>
                        <a:pt x="43" y="158"/>
                        <a:pt x="37" y="138"/>
                        <a:pt x="54" y="108"/>
                      </a:cubicBezTo>
                      <a:cubicBezTo>
                        <a:pt x="81" y="59"/>
                        <a:pt x="78" y="90"/>
                        <a:pt x="78" y="5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Freeform 108"/>
                <p:cNvSpPr>
                  <a:spLocks/>
                </p:cNvSpPr>
                <p:nvPr/>
              </p:nvSpPr>
              <p:spPr bwMode="auto">
                <a:xfrm>
                  <a:off x="4646" y="1968"/>
                  <a:ext cx="276" cy="224"/>
                </a:xfrm>
                <a:custGeom>
                  <a:avLst/>
                  <a:gdLst>
                    <a:gd name="T0" fmla="*/ 160 w 276"/>
                    <a:gd name="T1" fmla="*/ 0 h 224"/>
                    <a:gd name="T2" fmla="*/ 220 w 276"/>
                    <a:gd name="T3" fmla="*/ 144 h 224"/>
                    <a:gd name="T4" fmla="*/ 250 w 276"/>
                    <a:gd name="T5" fmla="*/ 198 h 224"/>
                    <a:gd name="T6" fmla="*/ 268 w 276"/>
                    <a:gd name="T7" fmla="*/ 216 h 224"/>
                    <a:gd name="T8" fmla="*/ 166 w 276"/>
                    <a:gd name="T9" fmla="*/ 210 h 224"/>
                    <a:gd name="T10" fmla="*/ 136 w 276"/>
                    <a:gd name="T11" fmla="*/ 120 h 224"/>
                    <a:gd name="T12" fmla="*/ 112 w 276"/>
                    <a:gd name="T13" fmla="*/ 66 h 224"/>
                    <a:gd name="T14" fmla="*/ 88 w 276"/>
                    <a:gd name="T15" fmla="*/ 180 h 224"/>
                    <a:gd name="T16" fmla="*/ 76 w 276"/>
                    <a:gd name="T17" fmla="*/ 216 h 224"/>
                    <a:gd name="T18" fmla="*/ 10 w 276"/>
                    <a:gd name="T19" fmla="*/ 210 h 224"/>
                    <a:gd name="T20" fmla="*/ 22 w 276"/>
                    <a:gd name="T21" fmla="*/ 174 h 224"/>
                    <a:gd name="T22" fmla="*/ 46 w 276"/>
                    <a:gd name="T23" fmla="*/ 120 h 224"/>
                    <a:gd name="T24" fmla="*/ 76 w 276"/>
                    <a:gd name="T25" fmla="*/ 24 h 224"/>
                    <a:gd name="T26" fmla="*/ 88 w 276"/>
                    <a:gd name="T27" fmla="*/ 0 h 22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276"/>
                    <a:gd name="T43" fmla="*/ 0 h 224"/>
                    <a:gd name="T44" fmla="*/ 276 w 276"/>
                    <a:gd name="T45" fmla="*/ 224 h 22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276" h="224">
                      <a:moveTo>
                        <a:pt x="160" y="0"/>
                      </a:moveTo>
                      <a:cubicBezTo>
                        <a:pt x="177" y="51"/>
                        <a:pt x="203" y="94"/>
                        <a:pt x="220" y="144"/>
                      </a:cubicBezTo>
                      <a:cubicBezTo>
                        <a:pt x="225" y="159"/>
                        <a:pt x="240" y="186"/>
                        <a:pt x="250" y="198"/>
                      </a:cubicBezTo>
                      <a:cubicBezTo>
                        <a:pt x="255" y="205"/>
                        <a:pt x="276" y="215"/>
                        <a:pt x="268" y="216"/>
                      </a:cubicBezTo>
                      <a:cubicBezTo>
                        <a:pt x="234" y="221"/>
                        <a:pt x="200" y="212"/>
                        <a:pt x="166" y="210"/>
                      </a:cubicBezTo>
                      <a:cubicBezTo>
                        <a:pt x="160" y="175"/>
                        <a:pt x="151" y="151"/>
                        <a:pt x="136" y="120"/>
                      </a:cubicBezTo>
                      <a:cubicBezTo>
                        <a:pt x="127" y="102"/>
                        <a:pt x="112" y="66"/>
                        <a:pt x="112" y="66"/>
                      </a:cubicBezTo>
                      <a:cubicBezTo>
                        <a:pt x="99" y="104"/>
                        <a:pt x="101" y="142"/>
                        <a:pt x="88" y="180"/>
                      </a:cubicBezTo>
                      <a:cubicBezTo>
                        <a:pt x="84" y="192"/>
                        <a:pt x="76" y="216"/>
                        <a:pt x="76" y="216"/>
                      </a:cubicBezTo>
                      <a:cubicBezTo>
                        <a:pt x="54" y="214"/>
                        <a:pt x="27" y="224"/>
                        <a:pt x="10" y="210"/>
                      </a:cubicBezTo>
                      <a:cubicBezTo>
                        <a:pt x="0" y="202"/>
                        <a:pt x="18" y="186"/>
                        <a:pt x="22" y="174"/>
                      </a:cubicBezTo>
                      <a:cubicBezTo>
                        <a:pt x="29" y="153"/>
                        <a:pt x="34" y="138"/>
                        <a:pt x="46" y="120"/>
                      </a:cubicBezTo>
                      <a:cubicBezTo>
                        <a:pt x="53" y="91"/>
                        <a:pt x="59" y="49"/>
                        <a:pt x="76" y="24"/>
                      </a:cubicBezTo>
                      <a:cubicBezTo>
                        <a:pt x="89" y="4"/>
                        <a:pt x="88" y="13"/>
                        <a:pt x="88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" name="Freeform 109"/>
                <p:cNvSpPr>
                  <a:spLocks/>
                </p:cNvSpPr>
                <p:nvPr/>
              </p:nvSpPr>
              <p:spPr bwMode="auto">
                <a:xfrm>
                  <a:off x="4680" y="1642"/>
                  <a:ext cx="191" cy="92"/>
                </a:xfrm>
                <a:custGeom>
                  <a:avLst/>
                  <a:gdLst>
                    <a:gd name="T0" fmla="*/ 18 w 191"/>
                    <a:gd name="T1" fmla="*/ 56 h 92"/>
                    <a:gd name="T2" fmla="*/ 36 w 191"/>
                    <a:gd name="T3" fmla="*/ 32 h 92"/>
                    <a:gd name="T4" fmla="*/ 42 w 191"/>
                    <a:gd name="T5" fmla="*/ 14 h 92"/>
                    <a:gd name="T6" fmla="*/ 90 w 191"/>
                    <a:gd name="T7" fmla="*/ 38 h 92"/>
                    <a:gd name="T8" fmla="*/ 162 w 191"/>
                    <a:gd name="T9" fmla="*/ 44 h 92"/>
                    <a:gd name="T10" fmla="*/ 162 w 191"/>
                    <a:gd name="T11" fmla="*/ 92 h 92"/>
                    <a:gd name="T12" fmla="*/ 72 w 191"/>
                    <a:gd name="T13" fmla="*/ 50 h 92"/>
                    <a:gd name="T14" fmla="*/ 54 w 191"/>
                    <a:gd name="T15" fmla="*/ 44 h 92"/>
                    <a:gd name="T16" fmla="*/ 48 w 191"/>
                    <a:gd name="T17" fmla="*/ 62 h 92"/>
                    <a:gd name="T18" fmla="*/ 0 w 191"/>
                    <a:gd name="T19" fmla="*/ 80 h 92"/>
                    <a:gd name="T20" fmla="*/ 18 w 191"/>
                    <a:gd name="T21" fmla="*/ 56 h 9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91"/>
                    <a:gd name="T34" fmla="*/ 0 h 92"/>
                    <a:gd name="T35" fmla="*/ 191 w 191"/>
                    <a:gd name="T36" fmla="*/ 92 h 9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91" h="92">
                      <a:moveTo>
                        <a:pt x="18" y="56"/>
                      </a:moveTo>
                      <a:cubicBezTo>
                        <a:pt x="6" y="20"/>
                        <a:pt x="10" y="53"/>
                        <a:pt x="36" y="32"/>
                      </a:cubicBezTo>
                      <a:cubicBezTo>
                        <a:pt x="41" y="28"/>
                        <a:pt x="40" y="20"/>
                        <a:pt x="42" y="14"/>
                      </a:cubicBezTo>
                      <a:cubicBezTo>
                        <a:pt x="82" y="40"/>
                        <a:pt x="65" y="0"/>
                        <a:pt x="90" y="38"/>
                      </a:cubicBezTo>
                      <a:cubicBezTo>
                        <a:pt x="129" y="25"/>
                        <a:pt x="129" y="22"/>
                        <a:pt x="162" y="44"/>
                      </a:cubicBezTo>
                      <a:cubicBezTo>
                        <a:pt x="180" y="71"/>
                        <a:pt x="191" y="72"/>
                        <a:pt x="162" y="92"/>
                      </a:cubicBezTo>
                      <a:cubicBezTo>
                        <a:pt x="138" y="57"/>
                        <a:pt x="113" y="56"/>
                        <a:pt x="72" y="50"/>
                      </a:cubicBezTo>
                      <a:cubicBezTo>
                        <a:pt x="66" y="48"/>
                        <a:pt x="60" y="41"/>
                        <a:pt x="54" y="44"/>
                      </a:cubicBezTo>
                      <a:cubicBezTo>
                        <a:pt x="48" y="47"/>
                        <a:pt x="52" y="57"/>
                        <a:pt x="48" y="62"/>
                      </a:cubicBezTo>
                      <a:cubicBezTo>
                        <a:pt x="36" y="77"/>
                        <a:pt x="16" y="77"/>
                        <a:pt x="0" y="80"/>
                      </a:cubicBezTo>
                      <a:cubicBezTo>
                        <a:pt x="14" y="60"/>
                        <a:pt x="7" y="67"/>
                        <a:pt x="18" y="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" name="Freeform 110"/>
                <p:cNvSpPr>
                  <a:spLocks/>
                </p:cNvSpPr>
                <p:nvPr/>
              </p:nvSpPr>
              <p:spPr bwMode="auto">
                <a:xfrm flipH="1">
                  <a:off x="4838" y="1814"/>
                  <a:ext cx="81" cy="158"/>
                </a:xfrm>
                <a:custGeom>
                  <a:avLst/>
                  <a:gdLst>
                    <a:gd name="T0" fmla="*/ 72 w 81"/>
                    <a:gd name="T1" fmla="*/ 0 h 158"/>
                    <a:gd name="T2" fmla="*/ 36 w 81"/>
                    <a:gd name="T3" fmla="*/ 90 h 158"/>
                    <a:gd name="T4" fmla="*/ 12 w 81"/>
                    <a:gd name="T5" fmla="*/ 126 h 158"/>
                    <a:gd name="T6" fmla="*/ 0 w 81"/>
                    <a:gd name="T7" fmla="*/ 144 h 158"/>
                    <a:gd name="T8" fmla="*/ 54 w 81"/>
                    <a:gd name="T9" fmla="*/ 108 h 158"/>
                    <a:gd name="T10" fmla="*/ 78 w 81"/>
                    <a:gd name="T11" fmla="*/ 54 h 15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1"/>
                    <a:gd name="T19" fmla="*/ 0 h 158"/>
                    <a:gd name="T20" fmla="*/ 81 w 81"/>
                    <a:gd name="T21" fmla="*/ 158 h 15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1" h="158">
                      <a:moveTo>
                        <a:pt x="72" y="0"/>
                      </a:moveTo>
                      <a:cubicBezTo>
                        <a:pt x="67" y="15"/>
                        <a:pt x="43" y="80"/>
                        <a:pt x="36" y="90"/>
                      </a:cubicBezTo>
                      <a:cubicBezTo>
                        <a:pt x="28" y="102"/>
                        <a:pt x="20" y="114"/>
                        <a:pt x="12" y="126"/>
                      </a:cubicBezTo>
                      <a:cubicBezTo>
                        <a:pt x="8" y="132"/>
                        <a:pt x="0" y="144"/>
                        <a:pt x="0" y="144"/>
                      </a:cubicBezTo>
                      <a:cubicBezTo>
                        <a:pt x="43" y="158"/>
                        <a:pt x="37" y="138"/>
                        <a:pt x="54" y="108"/>
                      </a:cubicBezTo>
                      <a:cubicBezTo>
                        <a:pt x="81" y="59"/>
                        <a:pt x="78" y="90"/>
                        <a:pt x="78" y="5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7" name="Rectangle 112"/>
              <p:cNvSpPr>
                <a:spLocks noChangeArrowheads="1"/>
              </p:cNvSpPr>
              <p:nvPr/>
            </p:nvSpPr>
            <p:spPr bwMode="auto">
              <a:xfrm>
                <a:off x="4205" y="3024"/>
                <a:ext cx="288" cy="50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grpSp>
        <p:nvGrpSpPr>
          <p:cNvPr id="54" name="Group 132"/>
          <p:cNvGrpSpPr>
            <a:grpSpLocks/>
          </p:cNvGrpSpPr>
          <p:nvPr/>
        </p:nvGrpSpPr>
        <p:grpSpPr bwMode="auto">
          <a:xfrm>
            <a:off x="4338638" y="3794125"/>
            <a:ext cx="1827212" cy="1920875"/>
            <a:chOff x="2362" y="2506"/>
            <a:chExt cx="1151" cy="1210"/>
          </a:xfrm>
        </p:grpSpPr>
        <p:grpSp>
          <p:nvGrpSpPr>
            <p:cNvPr id="55" name="Group 126"/>
            <p:cNvGrpSpPr>
              <a:grpSpLocks/>
            </p:cNvGrpSpPr>
            <p:nvPr/>
          </p:nvGrpSpPr>
          <p:grpSpPr bwMode="auto">
            <a:xfrm>
              <a:off x="2362" y="2506"/>
              <a:ext cx="1151" cy="1210"/>
              <a:chOff x="2362" y="2506"/>
              <a:chExt cx="1151" cy="1210"/>
            </a:xfrm>
          </p:grpSpPr>
          <p:sp>
            <p:nvSpPr>
              <p:cNvPr id="66" name="Rectangle 120"/>
              <p:cNvSpPr>
                <a:spLocks noChangeArrowheads="1"/>
              </p:cNvSpPr>
              <p:nvPr/>
            </p:nvSpPr>
            <p:spPr bwMode="auto">
              <a:xfrm>
                <a:off x="2419" y="2506"/>
                <a:ext cx="1094" cy="97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7" name="Rectangle 19"/>
              <p:cNvSpPr>
                <a:spLocks noChangeArrowheads="1"/>
              </p:cNvSpPr>
              <p:nvPr/>
            </p:nvSpPr>
            <p:spPr bwMode="auto">
              <a:xfrm>
                <a:off x="2362" y="3485"/>
                <a:ext cx="103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b="1" dirty="0" err="1">
                    <a:solidFill>
                      <a:srgbClr val="92D050"/>
                    </a:solidFill>
                    <a:latin typeface="Cambria" panose="02040503050406030204" pitchFamily="18" charset="0"/>
                  </a:rPr>
                  <a:t>Enframement</a:t>
                </a:r>
                <a:endParaRPr lang="en-US" altLang="en-US" b="1" dirty="0">
                  <a:solidFill>
                    <a:srgbClr val="92D050"/>
                  </a:solidFill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56" name="Group 124"/>
            <p:cNvGrpSpPr>
              <a:grpSpLocks/>
            </p:cNvGrpSpPr>
            <p:nvPr/>
          </p:nvGrpSpPr>
          <p:grpSpPr bwMode="auto">
            <a:xfrm>
              <a:off x="2477" y="2621"/>
              <a:ext cx="979" cy="754"/>
              <a:chOff x="2362" y="2620"/>
              <a:chExt cx="1338" cy="923"/>
            </a:xfrm>
          </p:grpSpPr>
          <p:sp>
            <p:nvSpPr>
              <p:cNvPr id="57" name="Rectangle 88"/>
              <p:cNvSpPr>
                <a:spLocks noChangeArrowheads="1"/>
              </p:cNvSpPr>
              <p:nvPr/>
            </p:nvSpPr>
            <p:spPr bwMode="auto">
              <a:xfrm>
                <a:off x="2534" y="2678"/>
                <a:ext cx="1037" cy="749"/>
              </a:xfrm>
              <a:prstGeom prst="rect">
                <a:avLst/>
              </a:prstGeom>
              <a:noFill/>
              <a:ln w="1016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8" name="Freeform 89"/>
              <p:cNvSpPr>
                <a:spLocks/>
              </p:cNvSpPr>
              <p:nvPr/>
            </p:nvSpPr>
            <p:spPr bwMode="auto">
              <a:xfrm>
                <a:off x="2534" y="2947"/>
                <a:ext cx="1037" cy="260"/>
              </a:xfrm>
              <a:custGeom>
                <a:avLst/>
                <a:gdLst>
                  <a:gd name="T0" fmla="*/ 0 w 1037"/>
                  <a:gd name="T1" fmla="*/ 135 h 260"/>
                  <a:gd name="T2" fmla="*/ 404 w 1037"/>
                  <a:gd name="T3" fmla="*/ 77 h 260"/>
                  <a:gd name="T4" fmla="*/ 692 w 1037"/>
                  <a:gd name="T5" fmla="*/ 19 h 260"/>
                  <a:gd name="T6" fmla="*/ 922 w 1037"/>
                  <a:gd name="T7" fmla="*/ 192 h 260"/>
                  <a:gd name="T8" fmla="*/ 980 w 1037"/>
                  <a:gd name="T9" fmla="*/ 250 h 260"/>
                  <a:gd name="T10" fmla="*/ 1037 w 1037"/>
                  <a:gd name="T11" fmla="*/ 250 h 2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37"/>
                  <a:gd name="T19" fmla="*/ 0 h 260"/>
                  <a:gd name="T20" fmla="*/ 1037 w 1037"/>
                  <a:gd name="T21" fmla="*/ 260 h 26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37" h="260">
                    <a:moveTo>
                      <a:pt x="0" y="135"/>
                    </a:moveTo>
                    <a:cubicBezTo>
                      <a:pt x="144" y="115"/>
                      <a:pt x="289" y="96"/>
                      <a:pt x="404" y="77"/>
                    </a:cubicBezTo>
                    <a:cubicBezTo>
                      <a:pt x="519" y="58"/>
                      <a:pt x="606" y="0"/>
                      <a:pt x="692" y="19"/>
                    </a:cubicBezTo>
                    <a:cubicBezTo>
                      <a:pt x="778" y="38"/>
                      <a:pt x="874" y="153"/>
                      <a:pt x="922" y="192"/>
                    </a:cubicBezTo>
                    <a:cubicBezTo>
                      <a:pt x="970" y="231"/>
                      <a:pt x="961" y="240"/>
                      <a:pt x="980" y="250"/>
                    </a:cubicBezTo>
                    <a:cubicBezTo>
                      <a:pt x="999" y="260"/>
                      <a:pt x="1037" y="154"/>
                      <a:pt x="1037" y="25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90"/>
              <p:cNvSpPr>
                <a:spLocks/>
              </p:cNvSpPr>
              <p:nvPr/>
            </p:nvSpPr>
            <p:spPr bwMode="auto">
              <a:xfrm>
                <a:off x="2534" y="2851"/>
                <a:ext cx="1037" cy="288"/>
              </a:xfrm>
              <a:custGeom>
                <a:avLst/>
                <a:gdLst>
                  <a:gd name="T0" fmla="*/ 0 w 1037"/>
                  <a:gd name="T1" fmla="*/ 0 h 288"/>
                  <a:gd name="T2" fmla="*/ 116 w 1037"/>
                  <a:gd name="T3" fmla="*/ 115 h 288"/>
                  <a:gd name="T4" fmla="*/ 173 w 1037"/>
                  <a:gd name="T5" fmla="*/ 115 h 288"/>
                  <a:gd name="T6" fmla="*/ 288 w 1037"/>
                  <a:gd name="T7" fmla="*/ 173 h 288"/>
                  <a:gd name="T8" fmla="*/ 404 w 1037"/>
                  <a:gd name="T9" fmla="*/ 115 h 288"/>
                  <a:gd name="T10" fmla="*/ 576 w 1037"/>
                  <a:gd name="T11" fmla="*/ 115 h 288"/>
                  <a:gd name="T12" fmla="*/ 634 w 1037"/>
                  <a:gd name="T13" fmla="*/ 231 h 288"/>
                  <a:gd name="T14" fmla="*/ 807 w 1037"/>
                  <a:gd name="T15" fmla="*/ 231 h 288"/>
                  <a:gd name="T16" fmla="*/ 980 w 1037"/>
                  <a:gd name="T17" fmla="*/ 231 h 288"/>
                  <a:gd name="T18" fmla="*/ 1037 w 1037"/>
                  <a:gd name="T19" fmla="*/ 288 h 28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7"/>
                  <a:gd name="T31" fmla="*/ 0 h 288"/>
                  <a:gd name="T32" fmla="*/ 1037 w 1037"/>
                  <a:gd name="T33" fmla="*/ 288 h 28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7" h="288">
                    <a:moveTo>
                      <a:pt x="0" y="0"/>
                    </a:moveTo>
                    <a:cubicBezTo>
                      <a:pt x="43" y="48"/>
                      <a:pt x="87" y="96"/>
                      <a:pt x="116" y="115"/>
                    </a:cubicBezTo>
                    <a:cubicBezTo>
                      <a:pt x="145" y="134"/>
                      <a:pt x="144" y="105"/>
                      <a:pt x="173" y="115"/>
                    </a:cubicBezTo>
                    <a:cubicBezTo>
                      <a:pt x="202" y="125"/>
                      <a:pt x="250" y="173"/>
                      <a:pt x="288" y="173"/>
                    </a:cubicBezTo>
                    <a:cubicBezTo>
                      <a:pt x="326" y="173"/>
                      <a:pt x="356" y="125"/>
                      <a:pt x="404" y="115"/>
                    </a:cubicBezTo>
                    <a:cubicBezTo>
                      <a:pt x="452" y="105"/>
                      <a:pt x="538" y="96"/>
                      <a:pt x="576" y="115"/>
                    </a:cubicBezTo>
                    <a:cubicBezTo>
                      <a:pt x="614" y="134"/>
                      <a:pt x="596" y="212"/>
                      <a:pt x="634" y="231"/>
                    </a:cubicBezTo>
                    <a:cubicBezTo>
                      <a:pt x="672" y="250"/>
                      <a:pt x="749" y="231"/>
                      <a:pt x="807" y="231"/>
                    </a:cubicBezTo>
                    <a:cubicBezTo>
                      <a:pt x="865" y="231"/>
                      <a:pt x="942" y="222"/>
                      <a:pt x="980" y="231"/>
                    </a:cubicBezTo>
                    <a:cubicBezTo>
                      <a:pt x="1018" y="240"/>
                      <a:pt x="989" y="250"/>
                      <a:pt x="1037" y="28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91"/>
              <p:cNvSpPr>
                <a:spLocks/>
              </p:cNvSpPr>
              <p:nvPr/>
            </p:nvSpPr>
            <p:spPr bwMode="auto">
              <a:xfrm>
                <a:off x="2880" y="3082"/>
                <a:ext cx="691" cy="354"/>
              </a:xfrm>
              <a:custGeom>
                <a:avLst/>
                <a:gdLst>
                  <a:gd name="T0" fmla="*/ 0 w 691"/>
                  <a:gd name="T1" fmla="*/ 0 h 354"/>
                  <a:gd name="T2" fmla="*/ 115 w 691"/>
                  <a:gd name="T3" fmla="*/ 115 h 354"/>
                  <a:gd name="T4" fmla="*/ 230 w 691"/>
                  <a:gd name="T5" fmla="*/ 172 h 354"/>
                  <a:gd name="T6" fmla="*/ 346 w 691"/>
                  <a:gd name="T7" fmla="*/ 172 h 354"/>
                  <a:gd name="T8" fmla="*/ 461 w 691"/>
                  <a:gd name="T9" fmla="*/ 230 h 354"/>
                  <a:gd name="T10" fmla="*/ 518 w 691"/>
                  <a:gd name="T11" fmla="*/ 288 h 354"/>
                  <a:gd name="T12" fmla="*/ 634 w 691"/>
                  <a:gd name="T13" fmla="*/ 345 h 354"/>
                  <a:gd name="T14" fmla="*/ 691 w 691"/>
                  <a:gd name="T15" fmla="*/ 345 h 3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1"/>
                  <a:gd name="T25" fmla="*/ 0 h 354"/>
                  <a:gd name="T26" fmla="*/ 691 w 691"/>
                  <a:gd name="T27" fmla="*/ 354 h 3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1" h="354">
                    <a:moveTo>
                      <a:pt x="0" y="0"/>
                    </a:moveTo>
                    <a:cubicBezTo>
                      <a:pt x="38" y="43"/>
                      <a:pt x="77" y="86"/>
                      <a:pt x="115" y="115"/>
                    </a:cubicBezTo>
                    <a:cubicBezTo>
                      <a:pt x="153" y="144"/>
                      <a:pt x="192" y="163"/>
                      <a:pt x="230" y="172"/>
                    </a:cubicBezTo>
                    <a:cubicBezTo>
                      <a:pt x="268" y="181"/>
                      <a:pt x="308" y="162"/>
                      <a:pt x="346" y="172"/>
                    </a:cubicBezTo>
                    <a:cubicBezTo>
                      <a:pt x="384" y="182"/>
                      <a:pt x="432" y="211"/>
                      <a:pt x="461" y="230"/>
                    </a:cubicBezTo>
                    <a:cubicBezTo>
                      <a:pt x="490" y="249"/>
                      <a:pt x="489" y="269"/>
                      <a:pt x="518" y="288"/>
                    </a:cubicBezTo>
                    <a:cubicBezTo>
                      <a:pt x="547" y="307"/>
                      <a:pt x="605" y="336"/>
                      <a:pt x="634" y="345"/>
                    </a:cubicBezTo>
                    <a:cubicBezTo>
                      <a:pt x="663" y="354"/>
                      <a:pt x="691" y="345"/>
                      <a:pt x="691" y="345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AutoShape 92"/>
              <p:cNvSpPr>
                <a:spLocks noChangeArrowheads="1"/>
              </p:cNvSpPr>
              <p:nvPr/>
            </p:nvSpPr>
            <p:spPr bwMode="auto">
              <a:xfrm rot="1814164">
                <a:off x="3470" y="2912"/>
                <a:ext cx="230" cy="460"/>
              </a:xfrm>
              <a:prstGeom prst="curvedLeftArrow">
                <a:avLst>
                  <a:gd name="adj1" fmla="val 40000"/>
                  <a:gd name="adj2" fmla="val 80000"/>
                  <a:gd name="adj3" fmla="val 33333"/>
                </a:avLst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2" name="AutoShape 93"/>
              <p:cNvSpPr>
                <a:spLocks noChangeArrowheads="1"/>
              </p:cNvSpPr>
              <p:nvPr/>
            </p:nvSpPr>
            <p:spPr bwMode="auto">
              <a:xfrm rot="2194382">
                <a:off x="2938" y="2620"/>
                <a:ext cx="518" cy="231"/>
              </a:xfrm>
              <a:prstGeom prst="curvedDownArrow">
                <a:avLst>
                  <a:gd name="adj1" fmla="val 44848"/>
                  <a:gd name="adj2" fmla="val 89697"/>
                  <a:gd name="adj3" fmla="val 33333"/>
                </a:avLst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3" name="AutoShape 95"/>
              <p:cNvSpPr>
                <a:spLocks noChangeArrowheads="1"/>
              </p:cNvSpPr>
              <p:nvPr/>
            </p:nvSpPr>
            <p:spPr bwMode="auto">
              <a:xfrm rot="1432113" flipH="1">
                <a:off x="2707" y="3312"/>
                <a:ext cx="519" cy="231"/>
              </a:xfrm>
              <a:prstGeom prst="curvedUpArrow">
                <a:avLst>
                  <a:gd name="adj1" fmla="val 44935"/>
                  <a:gd name="adj2" fmla="val 89870"/>
                  <a:gd name="adj3" fmla="val 33333"/>
                </a:avLst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4" name="AutoShape 96"/>
              <p:cNvSpPr>
                <a:spLocks noChangeArrowheads="1"/>
              </p:cNvSpPr>
              <p:nvPr/>
            </p:nvSpPr>
            <p:spPr bwMode="auto">
              <a:xfrm rot="2025511" flipV="1">
                <a:off x="2362" y="2793"/>
                <a:ext cx="288" cy="461"/>
              </a:xfrm>
              <a:prstGeom prst="curvedRightArrow">
                <a:avLst>
                  <a:gd name="adj1" fmla="val 32014"/>
                  <a:gd name="adj2" fmla="val 64028"/>
                  <a:gd name="adj3" fmla="val 33333"/>
                </a:avLst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5" name="Freeform 123"/>
              <p:cNvSpPr>
                <a:spLocks/>
              </p:cNvSpPr>
              <p:nvPr/>
            </p:nvSpPr>
            <p:spPr bwMode="auto">
              <a:xfrm>
                <a:off x="2633" y="2840"/>
                <a:ext cx="719" cy="576"/>
              </a:xfrm>
              <a:custGeom>
                <a:avLst/>
                <a:gdLst>
                  <a:gd name="T0" fmla="*/ 719 w 719"/>
                  <a:gd name="T1" fmla="*/ 576 h 576"/>
                  <a:gd name="T2" fmla="*/ 615 w 719"/>
                  <a:gd name="T3" fmla="*/ 504 h 576"/>
                  <a:gd name="T4" fmla="*/ 519 w 719"/>
                  <a:gd name="T5" fmla="*/ 464 h 576"/>
                  <a:gd name="T6" fmla="*/ 375 w 719"/>
                  <a:gd name="T7" fmla="*/ 424 h 576"/>
                  <a:gd name="T8" fmla="*/ 343 w 719"/>
                  <a:gd name="T9" fmla="*/ 376 h 576"/>
                  <a:gd name="T10" fmla="*/ 335 w 719"/>
                  <a:gd name="T11" fmla="*/ 344 h 576"/>
                  <a:gd name="T12" fmla="*/ 263 w 719"/>
                  <a:gd name="T13" fmla="*/ 288 h 576"/>
                  <a:gd name="T14" fmla="*/ 231 w 719"/>
                  <a:gd name="T15" fmla="*/ 216 h 576"/>
                  <a:gd name="T16" fmla="*/ 183 w 719"/>
                  <a:gd name="T17" fmla="*/ 184 h 576"/>
                  <a:gd name="T18" fmla="*/ 143 w 719"/>
                  <a:gd name="T19" fmla="*/ 184 h 576"/>
                  <a:gd name="T20" fmla="*/ 119 w 719"/>
                  <a:gd name="T21" fmla="*/ 192 h 576"/>
                  <a:gd name="T22" fmla="*/ 95 w 719"/>
                  <a:gd name="T23" fmla="*/ 0 h 576"/>
                  <a:gd name="T24" fmla="*/ 87 w 719"/>
                  <a:gd name="T25" fmla="*/ 240 h 576"/>
                  <a:gd name="T26" fmla="*/ 55 w 719"/>
                  <a:gd name="T27" fmla="*/ 232 h 576"/>
                  <a:gd name="T28" fmla="*/ 31 w 719"/>
                  <a:gd name="T29" fmla="*/ 248 h 576"/>
                  <a:gd name="T30" fmla="*/ 7 w 719"/>
                  <a:gd name="T31" fmla="*/ 240 h 576"/>
                  <a:gd name="T32" fmla="*/ 55 w 719"/>
                  <a:gd name="T33" fmla="*/ 232 h 576"/>
                  <a:gd name="T34" fmla="*/ 103 w 719"/>
                  <a:gd name="T35" fmla="*/ 216 h 576"/>
                  <a:gd name="T36" fmla="*/ 127 w 719"/>
                  <a:gd name="T37" fmla="*/ 208 h 576"/>
                  <a:gd name="T38" fmla="*/ 167 w 719"/>
                  <a:gd name="T39" fmla="*/ 136 h 576"/>
                  <a:gd name="T40" fmla="*/ 159 w 719"/>
                  <a:gd name="T41" fmla="*/ 112 h 576"/>
                  <a:gd name="T42" fmla="*/ 151 w 719"/>
                  <a:gd name="T43" fmla="*/ 144 h 576"/>
                  <a:gd name="T44" fmla="*/ 159 w 719"/>
                  <a:gd name="T45" fmla="*/ 240 h 576"/>
                  <a:gd name="T46" fmla="*/ 151 w 719"/>
                  <a:gd name="T47" fmla="*/ 176 h 576"/>
                  <a:gd name="T48" fmla="*/ 135 w 719"/>
                  <a:gd name="T49" fmla="*/ 128 h 576"/>
                  <a:gd name="T50" fmla="*/ 127 w 719"/>
                  <a:gd name="T51" fmla="*/ 104 h 576"/>
                  <a:gd name="T52" fmla="*/ 135 w 719"/>
                  <a:gd name="T53" fmla="*/ 168 h 576"/>
                  <a:gd name="T54" fmla="*/ 151 w 719"/>
                  <a:gd name="T55" fmla="*/ 144 h 576"/>
                  <a:gd name="T56" fmla="*/ 183 w 719"/>
                  <a:gd name="T57" fmla="*/ 160 h 576"/>
                  <a:gd name="T58" fmla="*/ 207 w 719"/>
                  <a:gd name="T59" fmla="*/ 208 h 576"/>
                  <a:gd name="T60" fmla="*/ 215 w 719"/>
                  <a:gd name="T61" fmla="*/ 184 h 576"/>
                  <a:gd name="T62" fmla="*/ 239 w 719"/>
                  <a:gd name="T63" fmla="*/ 176 h 576"/>
                  <a:gd name="T64" fmla="*/ 287 w 719"/>
                  <a:gd name="T65" fmla="*/ 216 h 576"/>
                  <a:gd name="T66" fmla="*/ 303 w 719"/>
                  <a:gd name="T67" fmla="*/ 192 h 576"/>
                  <a:gd name="T68" fmla="*/ 327 w 719"/>
                  <a:gd name="T69" fmla="*/ 208 h 576"/>
                  <a:gd name="T70" fmla="*/ 319 w 719"/>
                  <a:gd name="T71" fmla="*/ 160 h 576"/>
                  <a:gd name="T72" fmla="*/ 231 w 719"/>
                  <a:gd name="T73" fmla="*/ 152 h 576"/>
                  <a:gd name="T74" fmla="*/ 239 w 719"/>
                  <a:gd name="T75" fmla="*/ 168 h 576"/>
                  <a:gd name="T76" fmla="*/ 327 w 719"/>
                  <a:gd name="T77" fmla="*/ 176 h 576"/>
                  <a:gd name="T78" fmla="*/ 471 w 719"/>
                  <a:gd name="T79" fmla="*/ 216 h 576"/>
                  <a:gd name="T80" fmla="*/ 447 w 719"/>
                  <a:gd name="T81" fmla="*/ 208 h 576"/>
                  <a:gd name="T82" fmla="*/ 335 w 719"/>
                  <a:gd name="T83" fmla="*/ 216 h 576"/>
                  <a:gd name="T84" fmla="*/ 535 w 719"/>
                  <a:gd name="T85" fmla="*/ 224 h 576"/>
                  <a:gd name="T86" fmla="*/ 399 w 719"/>
                  <a:gd name="T87" fmla="*/ 216 h 576"/>
                  <a:gd name="T88" fmla="*/ 391 w 719"/>
                  <a:gd name="T89" fmla="*/ 248 h 576"/>
                  <a:gd name="T90" fmla="*/ 431 w 719"/>
                  <a:gd name="T91" fmla="*/ 296 h 576"/>
                  <a:gd name="T92" fmla="*/ 383 w 719"/>
                  <a:gd name="T93" fmla="*/ 232 h 576"/>
                  <a:gd name="T94" fmla="*/ 375 w 719"/>
                  <a:gd name="T95" fmla="*/ 264 h 576"/>
                  <a:gd name="T96" fmla="*/ 383 w 719"/>
                  <a:gd name="T97" fmla="*/ 288 h 576"/>
                  <a:gd name="T98" fmla="*/ 415 w 719"/>
                  <a:gd name="T99" fmla="*/ 280 h 576"/>
                  <a:gd name="T100" fmla="*/ 495 w 719"/>
                  <a:gd name="T101" fmla="*/ 280 h 576"/>
                  <a:gd name="T102" fmla="*/ 487 w 719"/>
                  <a:gd name="T103" fmla="*/ 224 h 576"/>
                  <a:gd name="T104" fmla="*/ 447 w 719"/>
                  <a:gd name="T105" fmla="*/ 232 h 576"/>
                  <a:gd name="T106" fmla="*/ 431 w 719"/>
                  <a:gd name="T107" fmla="*/ 328 h 576"/>
                  <a:gd name="T108" fmla="*/ 359 w 719"/>
                  <a:gd name="T109" fmla="*/ 320 h 576"/>
                  <a:gd name="T110" fmla="*/ 351 w 719"/>
                  <a:gd name="T111" fmla="*/ 280 h 576"/>
                  <a:gd name="T112" fmla="*/ 335 w 719"/>
                  <a:gd name="T113" fmla="*/ 256 h 576"/>
                  <a:gd name="T114" fmla="*/ 343 w 719"/>
                  <a:gd name="T115" fmla="*/ 352 h 576"/>
                  <a:gd name="T116" fmla="*/ 367 w 719"/>
                  <a:gd name="T117" fmla="*/ 360 h 576"/>
                  <a:gd name="T118" fmla="*/ 351 w 719"/>
                  <a:gd name="T119" fmla="*/ 336 h 576"/>
                  <a:gd name="T120" fmla="*/ 343 w 719"/>
                  <a:gd name="T121" fmla="*/ 312 h 576"/>
                  <a:gd name="T122" fmla="*/ 351 w 719"/>
                  <a:gd name="T123" fmla="*/ 288 h 576"/>
                  <a:gd name="T124" fmla="*/ 367 w 719"/>
                  <a:gd name="T125" fmla="*/ 248 h 57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19"/>
                  <a:gd name="T190" fmla="*/ 0 h 576"/>
                  <a:gd name="T191" fmla="*/ 719 w 719"/>
                  <a:gd name="T192" fmla="*/ 576 h 57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19" h="576">
                    <a:moveTo>
                      <a:pt x="719" y="576"/>
                    </a:moveTo>
                    <a:cubicBezTo>
                      <a:pt x="703" y="528"/>
                      <a:pt x="658" y="518"/>
                      <a:pt x="615" y="504"/>
                    </a:cubicBezTo>
                    <a:cubicBezTo>
                      <a:pt x="580" y="492"/>
                      <a:pt x="551" y="480"/>
                      <a:pt x="519" y="464"/>
                    </a:cubicBezTo>
                    <a:cubicBezTo>
                      <a:pt x="477" y="443"/>
                      <a:pt x="420" y="439"/>
                      <a:pt x="375" y="424"/>
                    </a:cubicBezTo>
                    <a:cubicBezTo>
                      <a:pt x="364" y="408"/>
                      <a:pt x="354" y="392"/>
                      <a:pt x="343" y="376"/>
                    </a:cubicBezTo>
                    <a:cubicBezTo>
                      <a:pt x="337" y="367"/>
                      <a:pt x="342" y="352"/>
                      <a:pt x="335" y="344"/>
                    </a:cubicBezTo>
                    <a:cubicBezTo>
                      <a:pt x="315" y="321"/>
                      <a:pt x="284" y="309"/>
                      <a:pt x="263" y="288"/>
                    </a:cubicBezTo>
                    <a:cubicBezTo>
                      <a:pt x="259" y="277"/>
                      <a:pt x="237" y="222"/>
                      <a:pt x="231" y="216"/>
                    </a:cubicBezTo>
                    <a:cubicBezTo>
                      <a:pt x="217" y="202"/>
                      <a:pt x="183" y="184"/>
                      <a:pt x="183" y="184"/>
                    </a:cubicBezTo>
                    <a:cubicBezTo>
                      <a:pt x="132" y="235"/>
                      <a:pt x="183" y="200"/>
                      <a:pt x="143" y="184"/>
                    </a:cubicBezTo>
                    <a:cubicBezTo>
                      <a:pt x="135" y="181"/>
                      <a:pt x="127" y="189"/>
                      <a:pt x="119" y="192"/>
                    </a:cubicBezTo>
                    <a:cubicBezTo>
                      <a:pt x="103" y="128"/>
                      <a:pt x="116" y="62"/>
                      <a:pt x="95" y="0"/>
                    </a:cubicBezTo>
                    <a:cubicBezTo>
                      <a:pt x="92" y="80"/>
                      <a:pt x="101" y="161"/>
                      <a:pt x="87" y="240"/>
                    </a:cubicBezTo>
                    <a:cubicBezTo>
                      <a:pt x="85" y="251"/>
                      <a:pt x="66" y="230"/>
                      <a:pt x="55" y="232"/>
                    </a:cubicBezTo>
                    <a:cubicBezTo>
                      <a:pt x="45" y="233"/>
                      <a:pt x="39" y="243"/>
                      <a:pt x="31" y="248"/>
                    </a:cubicBezTo>
                    <a:cubicBezTo>
                      <a:pt x="23" y="245"/>
                      <a:pt x="0" y="245"/>
                      <a:pt x="7" y="240"/>
                    </a:cubicBezTo>
                    <a:cubicBezTo>
                      <a:pt x="20" y="231"/>
                      <a:pt x="39" y="236"/>
                      <a:pt x="55" y="232"/>
                    </a:cubicBezTo>
                    <a:cubicBezTo>
                      <a:pt x="71" y="228"/>
                      <a:pt x="87" y="221"/>
                      <a:pt x="103" y="216"/>
                    </a:cubicBezTo>
                    <a:cubicBezTo>
                      <a:pt x="111" y="213"/>
                      <a:pt x="127" y="208"/>
                      <a:pt x="127" y="208"/>
                    </a:cubicBezTo>
                    <a:cubicBezTo>
                      <a:pt x="164" y="153"/>
                      <a:pt x="153" y="178"/>
                      <a:pt x="167" y="136"/>
                    </a:cubicBezTo>
                    <a:cubicBezTo>
                      <a:pt x="164" y="128"/>
                      <a:pt x="167" y="108"/>
                      <a:pt x="159" y="112"/>
                    </a:cubicBezTo>
                    <a:cubicBezTo>
                      <a:pt x="149" y="117"/>
                      <a:pt x="151" y="133"/>
                      <a:pt x="151" y="144"/>
                    </a:cubicBezTo>
                    <a:cubicBezTo>
                      <a:pt x="151" y="176"/>
                      <a:pt x="159" y="208"/>
                      <a:pt x="159" y="240"/>
                    </a:cubicBezTo>
                    <a:cubicBezTo>
                      <a:pt x="159" y="261"/>
                      <a:pt x="156" y="197"/>
                      <a:pt x="151" y="176"/>
                    </a:cubicBezTo>
                    <a:cubicBezTo>
                      <a:pt x="147" y="160"/>
                      <a:pt x="140" y="144"/>
                      <a:pt x="135" y="128"/>
                    </a:cubicBezTo>
                    <a:cubicBezTo>
                      <a:pt x="132" y="120"/>
                      <a:pt x="127" y="104"/>
                      <a:pt x="127" y="104"/>
                    </a:cubicBezTo>
                    <a:cubicBezTo>
                      <a:pt x="130" y="125"/>
                      <a:pt x="124" y="150"/>
                      <a:pt x="135" y="168"/>
                    </a:cubicBezTo>
                    <a:cubicBezTo>
                      <a:pt x="140" y="176"/>
                      <a:pt x="142" y="146"/>
                      <a:pt x="151" y="144"/>
                    </a:cubicBezTo>
                    <a:cubicBezTo>
                      <a:pt x="163" y="142"/>
                      <a:pt x="172" y="155"/>
                      <a:pt x="183" y="160"/>
                    </a:cubicBezTo>
                    <a:cubicBezTo>
                      <a:pt x="185" y="166"/>
                      <a:pt x="197" y="208"/>
                      <a:pt x="207" y="208"/>
                    </a:cubicBezTo>
                    <a:cubicBezTo>
                      <a:pt x="215" y="208"/>
                      <a:pt x="209" y="190"/>
                      <a:pt x="215" y="184"/>
                    </a:cubicBezTo>
                    <a:cubicBezTo>
                      <a:pt x="221" y="178"/>
                      <a:pt x="231" y="179"/>
                      <a:pt x="239" y="176"/>
                    </a:cubicBezTo>
                    <a:cubicBezTo>
                      <a:pt x="241" y="178"/>
                      <a:pt x="278" y="218"/>
                      <a:pt x="287" y="216"/>
                    </a:cubicBezTo>
                    <a:cubicBezTo>
                      <a:pt x="296" y="214"/>
                      <a:pt x="298" y="200"/>
                      <a:pt x="303" y="192"/>
                    </a:cubicBezTo>
                    <a:cubicBezTo>
                      <a:pt x="311" y="197"/>
                      <a:pt x="318" y="210"/>
                      <a:pt x="327" y="208"/>
                    </a:cubicBezTo>
                    <a:cubicBezTo>
                      <a:pt x="370" y="199"/>
                      <a:pt x="325" y="162"/>
                      <a:pt x="319" y="160"/>
                    </a:cubicBezTo>
                    <a:cubicBezTo>
                      <a:pt x="291" y="152"/>
                      <a:pt x="260" y="155"/>
                      <a:pt x="231" y="152"/>
                    </a:cubicBezTo>
                    <a:cubicBezTo>
                      <a:pt x="196" y="100"/>
                      <a:pt x="192" y="159"/>
                      <a:pt x="239" y="168"/>
                    </a:cubicBezTo>
                    <a:cubicBezTo>
                      <a:pt x="268" y="174"/>
                      <a:pt x="298" y="173"/>
                      <a:pt x="327" y="176"/>
                    </a:cubicBezTo>
                    <a:cubicBezTo>
                      <a:pt x="379" y="189"/>
                      <a:pt x="451" y="157"/>
                      <a:pt x="471" y="216"/>
                    </a:cubicBezTo>
                    <a:cubicBezTo>
                      <a:pt x="458" y="268"/>
                      <a:pt x="460" y="311"/>
                      <a:pt x="447" y="208"/>
                    </a:cubicBezTo>
                    <a:cubicBezTo>
                      <a:pt x="405" y="215"/>
                      <a:pt x="375" y="206"/>
                      <a:pt x="335" y="216"/>
                    </a:cubicBezTo>
                    <a:cubicBezTo>
                      <a:pt x="402" y="238"/>
                      <a:pt x="467" y="232"/>
                      <a:pt x="535" y="224"/>
                    </a:cubicBezTo>
                    <a:cubicBezTo>
                      <a:pt x="490" y="221"/>
                      <a:pt x="444" y="209"/>
                      <a:pt x="399" y="216"/>
                    </a:cubicBezTo>
                    <a:cubicBezTo>
                      <a:pt x="388" y="218"/>
                      <a:pt x="391" y="237"/>
                      <a:pt x="391" y="248"/>
                    </a:cubicBezTo>
                    <a:cubicBezTo>
                      <a:pt x="391" y="296"/>
                      <a:pt x="394" y="287"/>
                      <a:pt x="431" y="296"/>
                    </a:cubicBezTo>
                    <a:cubicBezTo>
                      <a:pt x="425" y="272"/>
                      <a:pt x="422" y="232"/>
                      <a:pt x="383" y="232"/>
                    </a:cubicBezTo>
                    <a:cubicBezTo>
                      <a:pt x="372" y="232"/>
                      <a:pt x="378" y="253"/>
                      <a:pt x="375" y="264"/>
                    </a:cubicBezTo>
                    <a:cubicBezTo>
                      <a:pt x="378" y="272"/>
                      <a:pt x="375" y="285"/>
                      <a:pt x="383" y="288"/>
                    </a:cubicBezTo>
                    <a:cubicBezTo>
                      <a:pt x="393" y="292"/>
                      <a:pt x="415" y="280"/>
                      <a:pt x="415" y="280"/>
                    </a:cubicBezTo>
                    <a:cubicBezTo>
                      <a:pt x="436" y="287"/>
                      <a:pt x="477" y="305"/>
                      <a:pt x="495" y="280"/>
                    </a:cubicBezTo>
                    <a:cubicBezTo>
                      <a:pt x="506" y="265"/>
                      <a:pt x="490" y="243"/>
                      <a:pt x="487" y="224"/>
                    </a:cubicBezTo>
                    <a:cubicBezTo>
                      <a:pt x="474" y="227"/>
                      <a:pt x="457" y="222"/>
                      <a:pt x="447" y="232"/>
                    </a:cubicBezTo>
                    <a:cubicBezTo>
                      <a:pt x="443" y="236"/>
                      <a:pt x="432" y="320"/>
                      <a:pt x="431" y="328"/>
                    </a:cubicBezTo>
                    <a:cubicBezTo>
                      <a:pt x="407" y="325"/>
                      <a:pt x="380" y="332"/>
                      <a:pt x="359" y="320"/>
                    </a:cubicBezTo>
                    <a:cubicBezTo>
                      <a:pt x="347" y="313"/>
                      <a:pt x="356" y="293"/>
                      <a:pt x="351" y="280"/>
                    </a:cubicBezTo>
                    <a:cubicBezTo>
                      <a:pt x="348" y="271"/>
                      <a:pt x="340" y="264"/>
                      <a:pt x="335" y="256"/>
                    </a:cubicBezTo>
                    <a:cubicBezTo>
                      <a:pt x="338" y="288"/>
                      <a:pt x="334" y="321"/>
                      <a:pt x="343" y="352"/>
                    </a:cubicBezTo>
                    <a:cubicBezTo>
                      <a:pt x="345" y="360"/>
                      <a:pt x="363" y="368"/>
                      <a:pt x="367" y="360"/>
                    </a:cubicBezTo>
                    <a:cubicBezTo>
                      <a:pt x="371" y="351"/>
                      <a:pt x="355" y="345"/>
                      <a:pt x="351" y="336"/>
                    </a:cubicBezTo>
                    <a:cubicBezTo>
                      <a:pt x="347" y="328"/>
                      <a:pt x="346" y="320"/>
                      <a:pt x="343" y="312"/>
                    </a:cubicBezTo>
                    <a:cubicBezTo>
                      <a:pt x="346" y="304"/>
                      <a:pt x="346" y="295"/>
                      <a:pt x="351" y="288"/>
                    </a:cubicBezTo>
                    <a:cubicBezTo>
                      <a:pt x="375" y="252"/>
                      <a:pt x="382" y="278"/>
                      <a:pt x="367" y="24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6-3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1325563"/>
            <a:ext cx="53498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653415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Contrast</a:t>
            </a:r>
          </a:p>
          <a:p>
            <a:pPr lvl="1"/>
            <a:r>
              <a:rPr lang="en-US" dirty="0" smtClean="0"/>
              <a:t>Degree </a:t>
            </a:r>
            <a:r>
              <a:rPr lang="en-US" dirty="0"/>
              <a:t>to which sharp differences in adjacent objects or areas exist.</a:t>
            </a:r>
          </a:p>
          <a:p>
            <a:pPr lvl="1"/>
            <a:r>
              <a:rPr lang="en-US" dirty="0"/>
              <a:t>Landscapes or areas of landscapes with great contrast attract the eye more readily than those with little to no contrast. 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5"/>
          <a:stretch/>
        </p:blipFill>
        <p:spPr>
          <a:xfrm>
            <a:off x="-1" y="1066800"/>
            <a:ext cx="8775087" cy="5791200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087990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Contrast</a:t>
            </a:r>
          </a:p>
        </p:txBody>
      </p:sp>
    </p:spTree>
    <p:extLst>
      <p:ext uri="{BB962C8B-B14F-4D97-AF65-F5344CB8AC3E}">
        <p14:creationId xmlns:p14="http://schemas.microsoft.com/office/powerpoint/2010/main" val="5071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2" descr="veg treatment UT 2006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0"/>
          <a:stretch/>
        </p:blipFill>
        <p:spPr bwMode="auto">
          <a:xfrm>
            <a:off x="-118428" y="1066800"/>
            <a:ext cx="8906574" cy="581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" y="6235184"/>
            <a:ext cx="1087990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Contrast</a:t>
            </a:r>
          </a:p>
        </p:txBody>
      </p:sp>
    </p:spTree>
    <p:extLst>
      <p:ext uri="{BB962C8B-B14F-4D97-AF65-F5344CB8AC3E}">
        <p14:creationId xmlns:p14="http://schemas.microsoft.com/office/powerpoint/2010/main" val="5071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eatur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7" r="3959"/>
          <a:stretch/>
        </p:blipFill>
        <p:spPr bwMode="auto">
          <a:xfrm>
            <a:off x="0" y="1062147"/>
            <a:ext cx="8781968" cy="578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8600" y="6235184"/>
            <a:ext cx="1087990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Contrast</a:t>
            </a:r>
          </a:p>
        </p:txBody>
      </p:sp>
    </p:spTree>
    <p:extLst>
      <p:ext uri="{BB962C8B-B14F-4D97-AF65-F5344CB8AC3E}">
        <p14:creationId xmlns:p14="http://schemas.microsoft.com/office/powerpoint/2010/main" val="340987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6-3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38" y="1406525"/>
            <a:ext cx="3149600" cy="218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pic>
        <p:nvPicPr>
          <p:cNvPr id="6" name="Picture 11" descr="6-3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025" y="3875088"/>
            <a:ext cx="3228975" cy="218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461010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Sequence</a:t>
            </a:r>
          </a:p>
          <a:p>
            <a:pPr lvl="1"/>
            <a:r>
              <a:rPr lang="en-US" dirty="0"/>
              <a:t>Succession of landscape elements.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Systematic repetition of form, line, color, or texture.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071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cockscomb3 lowrez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2266950" y="1059180"/>
            <a:ext cx="3943350" cy="578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9770" y="6235184"/>
            <a:ext cx="1191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Sequence</a:t>
            </a:r>
          </a:p>
        </p:txBody>
      </p:sp>
    </p:spTree>
    <p:extLst>
      <p:ext uri="{BB962C8B-B14F-4D97-AF65-F5344CB8AC3E}">
        <p14:creationId xmlns:p14="http://schemas.microsoft.com/office/powerpoint/2010/main" val="5071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100-0031_IM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0" t="25774" r="17966" b="36707"/>
          <a:stretch>
            <a:fillRect/>
          </a:stretch>
        </p:blipFill>
        <p:spPr bwMode="auto">
          <a:xfrm>
            <a:off x="0" y="1896977"/>
            <a:ext cx="8781968" cy="319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235184"/>
            <a:ext cx="1191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Sequence</a:t>
            </a:r>
          </a:p>
        </p:txBody>
      </p:sp>
    </p:spTree>
    <p:extLst>
      <p:ext uri="{BB962C8B-B14F-4D97-AF65-F5344CB8AC3E}">
        <p14:creationId xmlns:p14="http://schemas.microsoft.com/office/powerpoint/2010/main" val="5071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442814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Axis</a:t>
            </a:r>
          </a:p>
          <a:p>
            <a:pPr lvl="1"/>
            <a:r>
              <a:rPr lang="en-US" dirty="0"/>
              <a:t>A straight line (real or imaginary) passing through a landscape.</a:t>
            </a:r>
          </a:p>
          <a:p>
            <a:pPr lvl="1"/>
            <a:r>
              <a:rPr lang="en-US" dirty="0"/>
              <a:t>Focuses viewer attention primarily on the terminus and its background.</a:t>
            </a:r>
          </a:p>
          <a:p>
            <a:pPr lvl="1"/>
            <a:r>
              <a:rPr lang="en-US" dirty="0"/>
              <a:t>A design tool of great forcefulness.</a:t>
            </a:r>
          </a:p>
          <a:p>
            <a:pPr marL="685800" lvl="2" indent="0">
              <a:buNone/>
            </a:pPr>
            <a:endParaRPr lang="en-US" dirty="0" smtClean="0"/>
          </a:p>
        </p:txBody>
      </p:sp>
      <p:pic>
        <p:nvPicPr>
          <p:cNvPr id="7" name="Picture 13" descr="IMGP23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98" t="12231" r="26384"/>
          <a:stretch/>
        </p:blipFill>
        <p:spPr bwMode="auto">
          <a:xfrm>
            <a:off x="5013435" y="1333500"/>
            <a:ext cx="3531476" cy="48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235184"/>
            <a:ext cx="635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Axis</a:t>
            </a:r>
          </a:p>
        </p:txBody>
      </p:sp>
      <p:sp>
        <p:nvSpPr>
          <p:cNvPr id="6" name="Rectangle 5"/>
          <p:cNvSpPr/>
          <p:nvPr/>
        </p:nvSpPr>
        <p:spPr>
          <a:xfrm>
            <a:off x="3168869" y="1062147"/>
            <a:ext cx="5596759" cy="57958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17"/>
          <a:stretch/>
        </p:blipFill>
        <p:spPr>
          <a:xfrm>
            <a:off x="2125348" y="1062147"/>
            <a:ext cx="4575572" cy="579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"/>
          <a:stretch/>
        </p:blipFill>
        <p:spPr>
          <a:xfrm>
            <a:off x="15766" y="1059661"/>
            <a:ext cx="8765630" cy="5798339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635110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Axis</a:t>
            </a: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49" y="1333500"/>
            <a:ext cx="7187105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Convergence</a:t>
            </a:r>
          </a:p>
          <a:p>
            <a:pPr lvl="1"/>
            <a:r>
              <a:rPr lang="en-US" dirty="0"/>
              <a:t>Tends to focus attention on one point or small area.</a:t>
            </a:r>
          </a:p>
          <a:p>
            <a:pPr lvl="1"/>
            <a:r>
              <a:rPr lang="en-US" dirty="0"/>
              <a:t>Point of convergence is highly visible.</a:t>
            </a:r>
          </a:p>
          <a:p>
            <a:pPr lvl="1"/>
            <a:r>
              <a:rPr lang="en-US" dirty="0"/>
              <a:t>Point of convergence generally becomes focal point within the landscape.</a:t>
            </a:r>
          </a:p>
          <a:p>
            <a:pPr lvl="2"/>
            <a:endParaRPr lang="en-US" dirty="0" smtClean="0"/>
          </a:p>
        </p:txBody>
      </p:sp>
      <p:pic>
        <p:nvPicPr>
          <p:cNvPr id="5" name="Picture 2" descr="http://blog.safeguard.com/wp-content/uploads/2012/01/2012.01.05-Convergen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84487" y="4217987"/>
            <a:ext cx="5457825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6-4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68"/>
          <a:stretch/>
        </p:blipFill>
        <p:spPr bwMode="auto">
          <a:xfrm>
            <a:off x="1" y="1053583"/>
            <a:ext cx="8782600" cy="580441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53189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Convergence</a:t>
            </a:r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0891"/>
            <a:ext cx="8781393" cy="5781343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53189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Convergence</a:t>
            </a:r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80196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Co-dominance</a:t>
            </a:r>
          </a:p>
          <a:p>
            <a:pPr lvl="1"/>
            <a:r>
              <a:rPr lang="en-US" dirty="0"/>
              <a:t>Two or more landscape form features are nearly identical.</a:t>
            </a:r>
          </a:p>
          <a:p>
            <a:pPr lvl="1"/>
            <a:r>
              <a:rPr lang="en-US" dirty="0"/>
              <a:t>Created co-dominant features often produce a symmetrical composition that does not blend with the characteristic landscape.</a:t>
            </a:r>
          </a:p>
          <a:p>
            <a:pPr lvl="1"/>
            <a:r>
              <a:rPr lang="en-US" dirty="0"/>
              <a:t>Natural landscapes with co-dominant features added are seldom as visually pleasing as those with a single dominant element.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Coyote Gulch_Gary Long 047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2" b="5716"/>
          <a:stretch/>
        </p:blipFill>
        <p:spPr bwMode="auto">
          <a:xfrm>
            <a:off x="0" y="1047750"/>
            <a:ext cx="8801100" cy="581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704441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Co-dominance</a:t>
            </a:r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16"/>
          <a:stretch/>
        </p:blipFill>
        <p:spPr>
          <a:xfrm>
            <a:off x="-15766" y="1056289"/>
            <a:ext cx="8797160" cy="5785945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pic>
        <p:nvPicPr>
          <p:cNvPr id="7" name="Picture 4" descr="IMGP380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63" t="11918" r="5348" b="1"/>
          <a:stretch/>
        </p:blipFill>
        <p:spPr bwMode="auto">
          <a:xfrm>
            <a:off x="-15766" y="1056289"/>
            <a:ext cx="8797160" cy="578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" y="6235184"/>
            <a:ext cx="1704441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Co-dominance</a:t>
            </a:r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enframement 1m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2147"/>
            <a:ext cx="3783816" cy="5780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4020206" y="1333500"/>
            <a:ext cx="4572001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Enframement</a:t>
            </a:r>
            <a:endParaRPr lang="en-US" dirty="0" smtClean="0"/>
          </a:p>
          <a:p>
            <a:pPr lvl="1"/>
            <a:r>
              <a:rPr lang="en-US" dirty="0"/>
              <a:t>Created when features in the landscape direct the viewer’s attention inward like the frame of a picture.</a:t>
            </a:r>
          </a:p>
          <a:p>
            <a:pPr lvl="1"/>
            <a:r>
              <a:rPr lang="en-US" dirty="0"/>
              <a:t>Walls of trees or rock cliffs on either side, reflecting waters at the base, and tree canopies overhead serve as forces of </a:t>
            </a:r>
            <a:r>
              <a:rPr lang="en-US" dirty="0" err="1"/>
              <a:t>enframement</a:t>
            </a:r>
            <a:r>
              <a:rPr lang="en-US" dirty="0"/>
              <a:t>.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6-48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32"/>
          <a:stretch/>
        </p:blipFill>
        <p:spPr bwMode="auto">
          <a:xfrm>
            <a:off x="0" y="1053584"/>
            <a:ext cx="8757557" cy="580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6235184"/>
            <a:ext cx="1636217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err="1" smtClean="0">
                <a:solidFill>
                  <a:srgbClr val="92D050"/>
                </a:solidFill>
                <a:latin typeface="Cambria" panose="02040503050406030204" pitchFamily="18" charset="0"/>
              </a:rPr>
              <a:t>Enframement</a:t>
            </a:r>
            <a:endParaRPr lang="en-US" b="1" dirty="0" smtClean="0">
              <a:solidFill>
                <a:srgbClr val="92D05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7820"/>
            <a:ext cx="8784076" cy="5791630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172122"/>
            <a:ext cx="1636217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err="1" smtClean="0">
                <a:solidFill>
                  <a:srgbClr val="92D050"/>
                </a:solidFill>
                <a:latin typeface="Cambria" panose="02040503050406030204" pitchFamily="18" charset="0"/>
              </a:rPr>
              <a:t>Enframement</a:t>
            </a:r>
            <a:endParaRPr lang="en-US" b="1" dirty="0" smtClean="0">
              <a:solidFill>
                <a:srgbClr val="92D05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74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527685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Scale</a:t>
            </a:r>
          </a:p>
          <a:p>
            <a:pPr lvl="1"/>
            <a:r>
              <a:rPr lang="en-US" dirty="0"/>
              <a:t>The proportionate size relationship between an object and its surroundings.</a:t>
            </a:r>
          </a:p>
          <a:p>
            <a:pPr lvl="1"/>
            <a:r>
              <a:rPr lang="en-US" dirty="0"/>
              <a:t>Relative to the landscape setting, scale determines the object’s dominance in the landscape.</a:t>
            </a:r>
          </a:p>
          <a:p>
            <a:pPr lvl="1"/>
            <a:r>
              <a:rPr lang="en-US" dirty="0"/>
              <a:t>The size of the space inversely affects an object’s relative scale -- small spaces make objects appear larger. </a:t>
            </a:r>
          </a:p>
          <a:p>
            <a:pPr lvl="2"/>
            <a:endParaRPr lang="en-US" dirty="0" smtClean="0"/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5751513" y="1390568"/>
            <a:ext cx="2641901" cy="2782314"/>
            <a:chOff x="3917" y="2448"/>
            <a:chExt cx="1094" cy="1152"/>
          </a:xfrm>
        </p:grpSpPr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3917" y="2448"/>
              <a:ext cx="1094" cy="115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4101" y="2909"/>
              <a:ext cx="507" cy="633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>
              <a:off x="4033" y="2506"/>
              <a:ext cx="633" cy="445"/>
            </a:xfrm>
            <a:prstGeom prst="triangle">
              <a:avLst>
                <a:gd name="adj" fmla="val 50000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9" name="Group 7"/>
            <p:cNvGrpSpPr>
              <a:grpSpLocks/>
            </p:cNvGrpSpPr>
            <p:nvPr/>
          </p:nvGrpSpPr>
          <p:grpSpPr bwMode="auto">
            <a:xfrm>
              <a:off x="4646" y="3130"/>
              <a:ext cx="235" cy="412"/>
              <a:chOff x="4608" y="1642"/>
              <a:chExt cx="314" cy="550"/>
            </a:xfrm>
          </p:grpSpPr>
          <p:sp>
            <p:nvSpPr>
              <p:cNvPr id="11" name="AutoShape 8"/>
              <p:cNvSpPr>
                <a:spLocks noChangeArrowheads="1"/>
              </p:cNvSpPr>
              <p:nvPr/>
            </p:nvSpPr>
            <p:spPr bwMode="auto">
              <a:xfrm>
                <a:off x="4679" y="1679"/>
                <a:ext cx="173" cy="115"/>
              </a:xfrm>
              <a:prstGeom prst="smileyFace">
                <a:avLst>
                  <a:gd name="adj" fmla="val 4653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2" name="AutoShape 9"/>
              <p:cNvSpPr>
                <a:spLocks noChangeArrowheads="1"/>
              </p:cNvSpPr>
              <p:nvPr/>
            </p:nvSpPr>
            <p:spPr bwMode="auto">
              <a:xfrm>
                <a:off x="4679" y="1794"/>
                <a:ext cx="173" cy="17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495 w 21600"/>
                  <a:gd name="T13" fmla="*/ 4495 h 21600"/>
                  <a:gd name="T14" fmla="*/ 17105 w 21600"/>
                  <a:gd name="T15" fmla="*/ 1710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4608" y="1806"/>
                <a:ext cx="81" cy="158"/>
              </a:xfrm>
              <a:custGeom>
                <a:avLst/>
                <a:gdLst>
                  <a:gd name="T0" fmla="*/ 72 w 81"/>
                  <a:gd name="T1" fmla="*/ 0 h 158"/>
                  <a:gd name="T2" fmla="*/ 36 w 81"/>
                  <a:gd name="T3" fmla="*/ 90 h 158"/>
                  <a:gd name="T4" fmla="*/ 12 w 81"/>
                  <a:gd name="T5" fmla="*/ 126 h 158"/>
                  <a:gd name="T6" fmla="*/ 0 w 81"/>
                  <a:gd name="T7" fmla="*/ 144 h 158"/>
                  <a:gd name="T8" fmla="*/ 54 w 81"/>
                  <a:gd name="T9" fmla="*/ 108 h 158"/>
                  <a:gd name="T10" fmla="*/ 78 w 81"/>
                  <a:gd name="T11" fmla="*/ 54 h 15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158"/>
                  <a:gd name="T20" fmla="*/ 81 w 81"/>
                  <a:gd name="T21" fmla="*/ 158 h 15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158">
                    <a:moveTo>
                      <a:pt x="72" y="0"/>
                    </a:moveTo>
                    <a:cubicBezTo>
                      <a:pt x="67" y="15"/>
                      <a:pt x="43" y="80"/>
                      <a:pt x="36" y="90"/>
                    </a:cubicBezTo>
                    <a:cubicBezTo>
                      <a:pt x="28" y="102"/>
                      <a:pt x="20" y="114"/>
                      <a:pt x="12" y="126"/>
                    </a:cubicBezTo>
                    <a:cubicBezTo>
                      <a:pt x="8" y="132"/>
                      <a:pt x="0" y="144"/>
                      <a:pt x="0" y="144"/>
                    </a:cubicBezTo>
                    <a:cubicBezTo>
                      <a:pt x="43" y="158"/>
                      <a:pt x="37" y="138"/>
                      <a:pt x="54" y="108"/>
                    </a:cubicBezTo>
                    <a:cubicBezTo>
                      <a:pt x="81" y="59"/>
                      <a:pt x="78" y="90"/>
                      <a:pt x="78" y="5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4646" y="1968"/>
                <a:ext cx="276" cy="224"/>
              </a:xfrm>
              <a:custGeom>
                <a:avLst/>
                <a:gdLst>
                  <a:gd name="T0" fmla="*/ 160 w 276"/>
                  <a:gd name="T1" fmla="*/ 0 h 224"/>
                  <a:gd name="T2" fmla="*/ 220 w 276"/>
                  <a:gd name="T3" fmla="*/ 144 h 224"/>
                  <a:gd name="T4" fmla="*/ 250 w 276"/>
                  <a:gd name="T5" fmla="*/ 198 h 224"/>
                  <a:gd name="T6" fmla="*/ 268 w 276"/>
                  <a:gd name="T7" fmla="*/ 216 h 224"/>
                  <a:gd name="T8" fmla="*/ 166 w 276"/>
                  <a:gd name="T9" fmla="*/ 210 h 224"/>
                  <a:gd name="T10" fmla="*/ 136 w 276"/>
                  <a:gd name="T11" fmla="*/ 120 h 224"/>
                  <a:gd name="T12" fmla="*/ 112 w 276"/>
                  <a:gd name="T13" fmla="*/ 66 h 224"/>
                  <a:gd name="T14" fmla="*/ 88 w 276"/>
                  <a:gd name="T15" fmla="*/ 180 h 224"/>
                  <a:gd name="T16" fmla="*/ 76 w 276"/>
                  <a:gd name="T17" fmla="*/ 216 h 224"/>
                  <a:gd name="T18" fmla="*/ 10 w 276"/>
                  <a:gd name="T19" fmla="*/ 210 h 224"/>
                  <a:gd name="T20" fmla="*/ 22 w 276"/>
                  <a:gd name="T21" fmla="*/ 174 h 224"/>
                  <a:gd name="T22" fmla="*/ 46 w 276"/>
                  <a:gd name="T23" fmla="*/ 120 h 224"/>
                  <a:gd name="T24" fmla="*/ 76 w 276"/>
                  <a:gd name="T25" fmla="*/ 24 h 224"/>
                  <a:gd name="T26" fmla="*/ 88 w 276"/>
                  <a:gd name="T27" fmla="*/ 0 h 22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76"/>
                  <a:gd name="T43" fmla="*/ 0 h 224"/>
                  <a:gd name="T44" fmla="*/ 276 w 276"/>
                  <a:gd name="T45" fmla="*/ 224 h 22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76" h="224">
                    <a:moveTo>
                      <a:pt x="160" y="0"/>
                    </a:moveTo>
                    <a:cubicBezTo>
                      <a:pt x="177" y="51"/>
                      <a:pt x="203" y="94"/>
                      <a:pt x="220" y="144"/>
                    </a:cubicBezTo>
                    <a:cubicBezTo>
                      <a:pt x="225" y="159"/>
                      <a:pt x="240" y="186"/>
                      <a:pt x="250" y="198"/>
                    </a:cubicBezTo>
                    <a:cubicBezTo>
                      <a:pt x="255" y="205"/>
                      <a:pt x="276" y="215"/>
                      <a:pt x="268" y="216"/>
                    </a:cubicBezTo>
                    <a:cubicBezTo>
                      <a:pt x="234" y="221"/>
                      <a:pt x="200" y="212"/>
                      <a:pt x="166" y="210"/>
                    </a:cubicBezTo>
                    <a:cubicBezTo>
                      <a:pt x="160" y="175"/>
                      <a:pt x="151" y="151"/>
                      <a:pt x="136" y="120"/>
                    </a:cubicBezTo>
                    <a:cubicBezTo>
                      <a:pt x="127" y="102"/>
                      <a:pt x="112" y="66"/>
                      <a:pt x="112" y="66"/>
                    </a:cubicBezTo>
                    <a:cubicBezTo>
                      <a:pt x="99" y="104"/>
                      <a:pt x="101" y="142"/>
                      <a:pt x="88" y="180"/>
                    </a:cubicBezTo>
                    <a:cubicBezTo>
                      <a:pt x="84" y="192"/>
                      <a:pt x="76" y="216"/>
                      <a:pt x="76" y="216"/>
                    </a:cubicBezTo>
                    <a:cubicBezTo>
                      <a:pt x="54" y="214"/>
                      <a:pt x="27" y="224"/>
                      <a:pt x="10" y="210"/>
                    </a:cubicBezTo>
                    <a:cubicBezTo>
                      <a:pt x="0" y="202"/>
                      <a:pt x="18" y="186"/>
                      <a:pt x="22" y="174"/>
                    </a:cubicBezTo>
                    <a:cubicBezTo>
                      <a:pt x="29" y="153"/>
                      <a:pt x="34" y="138"/>
                      <a:pt x="46" y="120"/>
                    </a:cubicBezTo>
                    <a:cubicBezTo>
                      <a:pt x="53" y="91"/>
                      <a:pt x="59" y="49"/>
                      <a:pt x="76" y="24"/>
                    </a:cubicBezTo>
                    <a:cubicBezTo>
                      <a:pt x="89" y="4"/>
                      <a:pt x="88" y="13"/>
                      <a:pt x="88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auto">
              <a:xfrm>
                <a:off x="4680" y="1642"/>
                <a:ext cx="191" cy="92"/>
              </a:xfrm>
              <a:custGeom>
                <a:avLst/>
                <a:gdLst>
                  <a:gd name="T0" fmla="*/ 18 w 191"/>
                  <a:gd name="T1" fmla="*/ 56 h 92"/>
                  <a:gd name="T2" fmla="*/ 36 w 191"/>
                  <a:gd name="T3" fmla="*/ 32 h 92"/>
                  <a:gd name="T4" fmla="*/ 42 w 191"/>
                  <a:gd name="T5" fmla="*/ 14 h 92"/>
                  <a:gd name="T6" fmla="*/ 90 w 191"/>
                  <a:gd name="T7" fmla="*/ 38 h 92"/>
                  <a:gd name="T8" fmla="*/ 162 w 191"/>
                  <a:gd name="T9" fmla="*/ 44 h 92"/>
                  <a:gd name="T10" fmla="*/ 162 w 191"/>
                  <a:gd name="T11" fmla="*/ 92 h 92"/>
                  <a:gd name="T12" fmla="*/ 72 w 191"/>
                  <a:gd name="T13" fmla="*/ 50 h 92"/>
                  <a:gd name="T14" fmla="*/ 54 w 191"/>
                  <a:gd name="T15" fmla="*/ 44 h 92"/>
                  <a:gd name="T16" fmla="*/ 48 w 191"/>
                  <a:gd name="T17" fmla="*/ 62 h 92"/>
                  <a:gd name="T18" fmla="*/ 0 w 191"/>
                  <a:gd name="T19" fmla="*/ 80 h 92"/>
                  <a:gd name="T20" fmla="*/ 18 w 191"/>
                  <a:gd name="T21" fmla="*/ 56 h 9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92"/>
                  <a:gd name="T35" fmla="*/ 191 w 191"/>
                  <a:gd name="T36" fmla="*/ 92 h 9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92">
                    <a:moveTo>
                      <a:pt x="18" y="56"/>
                    </a:moveTo>
                    <a:cubicBezTo>
                      <a:pt x="6" y="20"/>
                      <a:pt x="10" y="53"/>
                      <a:pt x="36" y="32"/>
                    </a:cubicBezTo>
                    <a:cubicBezTo>
                      <a:pt x="41" y="28"/>
                      <a:pt x="40" y="20"/>
                      <a:pt x="42" y="14"/>
                    </a:cubicBezTo>
                    <a:cubicBezTo>
                      <a:pt x="82" y="40"/>
                      <a:pt x="65" y="0"/>
                      <a:pt x="90" y="38"/>
                    </a:cubicBezTo>
                    <a:cubicBezTo>
                      <a:pt x="129" y="25"/>
                      <a:pt x="129" y="22"/>
                      <a:pt x="162" y="44"/>
                    </a:cubicBezTo>
                    <a:cubicBezTo>
                      <a:pt x="180" y="71"/>
                      <a:pt x="191" y="72"/>
                      <a:pt x="162" y="92"/>
                    </a:cubicBezTo>
                    <a:cubicBezTo>
                      <a:pt x="138" y="57"/>
                      <a:pt x="113" y="56"/>
                      <a:pt x="72" y="50"/>
                    </a:cubicBezTo>
                    <a:cubicBezTo>
                      <a:pt x="66" y="48"/>
                      <a:pt x="60" y="41"/>
                      <a:pt x="54" y="44"/>
                    </a:cubicBezTo>
                    <a:cubicBezTo>
                      <a:pt x="48" y="47"/>
                      <a:pt x="52" y="57"/>
                      <a:pt x="48" y="62"/>
                    </a:cubicBezTo>
                    <a:cubicBezTo>
                      <a:pt x="36" y="77"/>
                      <a:pt x="16" y="77"/>
                      <a:pt x="0" y="80"/>
                    </a:cubicBezTo>
                    <a:cubicBezTo>
                      <a:pt x="14" y="60"/>
                      <a:pt x="7" y="67"/>
                      <a:pt x="18" y="5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auto">
              <a:xfrm flipH="1">
                <a:off x="4838" y="1814"/>
                <a:ext cx="81" cy="158"/>
              </a:xfrm>
              <a:custGeom>
                <a:avLst/>
                <a:gdLst>
                  <a:gd name="T0" fmla="*/ 72 w 81"/>
                  <a:gd name="T1" fmla="*/ 0 h 158"/>
                  <a:gd name="T2" fmla="*/ 36 w 81"/>
                  <a:gd name="T3" fmla="*/ 90 h 158"/>
                  <a:gd name="T4" fmla="*/ 12 w 81"/>
                  <a:gd name="T5" fmla="*/ 126 h 158"/>
                  <a:gd name="T6" fmla="*/ 0 w 81"/>
                  <a:gd name="T7" fmla="*/ 144 h 158"/>
                  <a:gd name="T8" fmla="*/ 54 w 81"/>
                  <a:gd name="T9" fmla="*/ 108 h 158"/>
                  <a:gd name="T10" fmla="*/ 78 w 81"/>
                  <a:gd name="T11" fmla="*/ 54 h 15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158"/>
                  <a:gd name="T20" fmla="*/ 81 w 81"/>
                  <a:gd name="T21" fmla="*/ 158 h 15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158">
                    <a:moveTo>
                      <a:pt x="72" y="0"/>
                    </a:moveTo>
                    <a:cubicBezTo>
                      <a:pt x="67" y="15"/>
                      <a:pt x="43" y="80"/>
                      <a:pt x="36" y="90"/>
                    </a:cubicBezTo>
                    <a:cubicBezTo>
                      <a:pt x="28" y="102"/>
                      <a:pt x="20" y="114"/>
                      <a:pt x="12" y="126"/>
                    </a:cubicBezTo>
                    <a:cubicBezTo>
                      <a:pt x="8" y="132"/>
                      <a:pt x="0" y="144"/>
                      <a:pt x="0" y="144"/>
                    </a:cubicBezTo>
                    <a:cubicBezTo>
                      <a:pt x="43" y="158"/>
                      <a:pt x="37" y="138"/>
                      <a:pt x="54" y="108"/>
                    </a:cubicBezTo>
                    <a:cubicBezTo>
                      <a:pt x="81" y="59"/>
                      <a:pt x="78" y="90"/>
                      <a:pt x="78" y="5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4205" y="3024"/>
              <a:ext cx="288" cy="50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374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"/>
          <a:stretch/>
        </p:blipFill>
        <p:spPr>
          <a:xfrm>
            <a:off x="0" y="1055487"/>
            <a:ext cx="8784540" cy="5802513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729752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Scale</a:t>
            </a:r>
          </a:p>
        </p:txBody>
      </p:sp>
    </p:spTree>
    <p:extLst>
      <p:ext uri="{BB962C8B-B14F-4D97-AF65-F5344CB8AC3E}">
        <p14:creationId xmlns:p14="http://schemas.microsoft.com/office/powerpoint/2010/main" val="142374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/>
          <a:stretch/>
        </p:blipFill>
        <p:spPr>
          <a:xfrm>
            <a:off x="-13649" y="1056290"/>
            <a:ext cx="8794373" cy="5801710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729752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Scale</a:t>
            </a:r>
          </a:p>
        </p:txBody>
      </p:sp>
    </p:spTree>
    <p:extLst>
      <p:ext uri="{BB962C8B-B14F-4D97-AF65-F5344CB8AC3E}">
        <p14:creationId xmlns:p14="http://schemas.microsoft.com/office/powerpoint/2010/main" val="142374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26124" y="0"/>
            <a:ext cx="927012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85749" y="467710"/>
            <a:ext cx="8353753" cy="468313"/>
          </a:xfrm>
        </p:spPr>
        <p:txBody>
          <a:bodyPr/>
          <a:lstStyle/>
          <a:p>
            <a:r>
              <a:rPr lang="en-US" dirty="0" smtClean="0"/>
              <a:t>Landscape Analysis Factors </a:t>
            </a:r>
            <a:r>
              <a:rPr lang="en-US" dirty="0"/>
              <a:t>- EXERCISE </a:t>
            </a:r>
            <a:r>
              <a:rPr lang="en-US" dirty="0" smtClean="0"/>
              <a:t>C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09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128094" y="171450"/>
            <a:ext cx="9015905" cy="123168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</a:rPr>
              <a:t>EXERCISE C </a:t>
            </a:r>
            <a:r>
              <a:rPr lang="en-US" dirty="0" smtClean="0">
                <a:solidFill>
                  <a:schemeClr val="bg1"/>
                </a:solidFill>
              </a:rPr>
              <a:t>- </a:t>
            </a:r>
            <a:r>
              <a:rPr lang="en-US" sz="2000" dirty="0" smtClean="0">
                <a:solidFill>
                  <a:schemeClr val="bg1"/>
                </a:solidFill>
              </a:rPr>
              <a:t>Match </a:t>
            </a:r>
            <a:r>
              <a:rPr lang="en-US" sz="2000" dirty="0">
                <a:solidFill>
                  <a:schemeClr val="bg1"/>
                </a:solidFill>
              </a:rPr>
              <a:t>the Analysis Factor to the </a:t>
            </a:r>
            <a:r>
              <a:rPr lang="en-US" sz="2000" dirty="0" smtClean="0">
                <a:solidFill>
                  <a:schemeClr val="bg1"/>
                </a:solidFill>
              </a:rPr>
              <a:t>image </a:t>
            </a:r>
            <a:r>
              <a:rPr lang="en-US" sz="2000" dirty="0">
                <a:solidFill>
                  <a:schemeClr val="bg1"/>
                </a:solidFill>
              </a:rPr>
              <a:t>that best represents </a:t>
            </a:r>
            <a:r>
              <a:rPr lang="en-US" sz="2000" dirty="0" smtClean="0">
                <a:solidFill>
                  <a:schemeClr val="bg1"/>
                </a:solidFill>
              </a:rPr>
              <a:t>it.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" b="4860"/>
          <a:stretch/>
        </p:blipFill>
        <p:spPr>
          <a:xfrm>
            <a:off x="3138242" y="787290"/>
            <a:ext cx="2839868" cy="18751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2684" y="796188"/>
            <a:ext cx="2050690" cy="26961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Axis</a:t>
            </a:r>
          </a:p>
          <a:p>
            <a:pPr marL="342900" lvl="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Co-dominance</a:t>
            </a:r>
          </a:p>
          <a:p>
            <a:pPr marL="34290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Contrast</a:t>
            </a:r>
            <a:endParaRPr lang="en-US" b="1" dirty="0">
              <a:solidFill>
                <a:srgbClr val="92D050"/>
              </a:solidFill>
              <a:latin typeface="Cambria" panose="02040503050406030204" pitchFamily="18" charset="0"/>
            </a:endParaRPr>
          </a:p>
          <a:p>
            <a:pPr marL="34290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Convergence</a:t>
            </a:r>
          </a:p>
          <a:p>
            <a:pPr marL="342900" lvl="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 err="1">
                <a:solidFill>
                  <a:srgbClr val="92D050"/>
                </a:solidFill>
                <a:latin typeface="Cambria" panose="02040503050406030204" pitchFamily="18" charset="0"/>
              </a:rPr>
              <a:t>Enframement</a:t>
            </a:r>
            <a:endParaRPr lang="en-US" b="1" dirty="0">
              <a:solidFill>
                <a:srgbClr val="92D050"/>
              </a:solidFill>
              <a:latin typeface="Cambria" panose="02040503050406030204" pitchFamily="18" charset="0"/>
            </a:endParaRPr>
          </a:p>
          <a:p>
            <a:pPr marL="34290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Scale</a:t>
            </a:r>
            <a:endParaRPr lang="en-US" b="1" dirty="0">
              <a:solidFill>
                <a:srgbClr val="92D050"/>
              </a:solidFill>
              <a:latin typeface="Cambria" panose="02040503050406030204" pitchFamily="18" charset="0"/>
            </a:endParaRPr>
          </a:p>
          <a:p>
            <a:pPr marL="342900" lvl="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Sequence</a:t>
            </a:r>
          </a:p>
          <a:p>
            <a:pPr marL="342900" lvl="0" indent="-342900">
              <a:spcBef>
                <a:spcPct val="20000"/>
              </a:spcBef>
              <a:buFont typeface="+mj-lt"/>
              <a:buAutoNum type="arabicPeriod"/>
            </a:pPr>
            <a:endParaRPr lang="en-US" b="1" dirty="0" smtClean="0">
              <a:solidFill>
                <a:srgbClr val="92D050"/>
              </a:solidFill>
              <a:latin typeface="Cambria" panose="020405030504060302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687" y="787290"/>
            <a:ext cx="2839868" cy="18700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687" y="2799938"/>
            <a:ext cx="2862828" cy="188424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242" y="2794062"/>
            <a:ext cx="2837955" cy="189012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329" y="4822196"/>
            <a:ext cx="2839868" cy="18947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83" y="4813851"/>
            <a:ext cx="2844932" cy="1894725"/>
          </a:xfrm>
          <a:prstGeom prst="rect">
            <a:avLst/>
          </a:prstGeom>
        </p:spPr>
      </p:pic>
      <p:pic>
        <p:nvPicPr>
          <p:cNvPr id="19" name="Picture 4" descr="IMGP3809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63" t="10316" r="5348"/>
          <a:stretch/>
        </p:blipFill>
        <p:spPr bwMode="auto">
          <a:xfrm>
            <a:off x="128095" y="4815136"/>
            <a:ext cx="2839868" cy="190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Content Placeholder 28"/>
          <p:cNvSpPr txBox="1">
            <a:spLocks/>
          </p:cNvSpPr>
          <p:nvPr/>
        </p:nvSpPr>
        <p:spPr>
          <a:xfrm>
            <a:off x="3253839" y="899894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A</a:t>
            </a:r>
          </a:p>
        </p:txBody>
      </p:sp>
      <p:sp>
        <p:nvSpPr>
          <p:cNvPr id="25" name="Content Placeholder 28"/>
          <p:cNvSpPr txBox="1">
            <a:spLocks/>
          </p:cNvSpPr>
          <p:nvPr/>
        </p:nvSpPr>
        <p:spPr>
          <a:xfrm>
            <a:off x="236653" y="4937503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E</a:t>
            </a:r>
          </a:p>
        </p:txBody>
      </p:sp>
      <p:sp>
        <p:nvSpPr>
          <p:cNvPr id="26" name="Content Placeholder 28"/>
          <p:cNvSpPr txBox="1">
            <a:spLocks/>
          </p:cNvSpPr>
          <p:nvPr/>
        </p:nvSpPr>
        <p:spPr>
          <a:xfrm>
            <a:off x="3240496" y="4937504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F</a:t>
            </a:r>
          </a:p>
        </p:txBody>
      </p:sp>
      <p:sp>
        <p:nvSpPr>
          <p:cNvPr id="27" name="Content Placeholder 28"/>
          <p:cNvSpPr txBox="1">
            <a:spLocks/>
          </p:cNvSpPr>
          <p:nvPr/>
        </p:nvSpPr>
        <p:spPr>
          <a:xfrm>
            <a:off x="3229577" y="2896928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C</a:t>
            </a:r>
          </a:p>
        </p:txBody>
      </p:sp>
      <p:sp>
        <p:nvSpPr>
          <p:cNvPr id="28" name="Content Placeholder 28"/>
          <p:cNvSpPr txBox="1">
            <a:spLocks/>
          </p:cNvSpPr>
          <p:nvPr/>
        </p:nvSpPr>
        <p:spPr>
          <a:xfrm>
            <a:off x="6205066" y="865595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B</a:t>
            </a:r>
          </a:p>
        </p:txBody>
      </p:sp>
      <p:sp>
        <p:nvSpPr>
          <p:cNvPr id="29" name="Content Placeholder 28"/>
          <p:cNvSpPr txBox="1">
            <a:spLocks/>
          </p:cNvSpPr>
          <p:nvPr/>
        </p:nvSpPr>
        <p:spPr>
          <a:xfrm>
            <a:off x="6205066" y="2932554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D</a:t>
            </a:r>
          </a:p>
        </p:txBody>
      </p:sp>
      <p:sp>
        <p:nvSpPr>
          <p:cNvPr id="30" name="Content Placeholder 28"/>
          <p:cNvSpPr txBox="1">
            <a:spLocks/>
          </p:cNvSpPr>
          <p:nvPr/>
        </p:nvSpPr>
        <p:spPr>
          <a:xfrm>
            <a:off x="6258297" y="4937504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94935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4155" y="6432208"/>
            <a:ext cx="2107244" cy="3077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Image Caption ]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7782" y="3401887"/>
            <a:ext cx="230104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Change </a:t>
            </a:r>
            <a:r>
              <a:rPr lang="en-US" sz="3200" i="1" dirty="0">
                <a:solidFill>
                  <a:schemeClr val="bg1"/>
                </a:solidFill>
                <a:latin typeface="Cambria" panose="02040503050406030204" pitchFamily="18" charset="0"/>
              </a:rPr>
              <a:t>is inevitable, </a:t>
            </a:r>
          </a:p>
          <a:p>
            <a:r>
              <a:rPr lang="en-US" sz="3200" i="1" dirty="0">
                <a:solidFill>
                  <a:schemeClr val="bg1"/>
                </a:solidFill>
                <a:latin typeface="Cambria" panose="02040503050406030204" pitchFamily="18" charset="0"/>
              </a:rPr>
              <a:t>ugliness is not</a:t>
            </a:r>
            <a:r>
              <a:rPr lang="en-US" sz="32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.</a:t>
            </a:r>
            <a:endParaRPr lang="en-US" sz="3200" i="1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endParaRPr lang="en-US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r>
              <a:rPr lang="en-US" i="1" dirty="0">
                <a:solidFill>
                  <a:schemeClr val="bg1"/>
                </a:solidFill>
                <a:latin typeface="Cambria" panose="02040503050406030204" pitchFamily="18" charset="0"/>
              </a:rPr>
              <a:t>s</a:t>
            </a:r>
            <a:r>
              <a:rPr lang="en-US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cenicamerica.org</a:t>
            </a:r>
            <a:endParaRPr lang="en-US" i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6" t="2722" r="19"/>
          <a:stretch/>
        </p:blipFill>
        <p:spPr>
          <a:xfrm>
            <a:off x="2614588" y="1061724"/>
            <a:ext cx="6158829" cy="5796276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30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Unit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VRM-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505A8CBA611F49854C35C7075BD314" ma:contentTypeVersion="0" ma:contentTypeDescription="Create a new document." ma:contentTypeScope="" ma:versionID="72799aec6109b8c56c15ced4c53eb69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544A9FB-1393-45E5-85F2-203EB9B816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25DAB8F-C875-4D26-9EAA-24B70CA116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3741AA-B43A-416D-8C18-2C54B88EF7C3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8006</TotalTime>
  <Words>1426</Words>
  <Application>Microsoft Office PowerPoint</Application>
  <PresentationFormat>On-screen Show (4:3)</PresentationFormat>
  <Paragraphs>368</Paragraphs>
  <Slides>81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81</vt:i4>
      </vt:variant>
    </vt:vector>
  </HeadingPairs>
  <TitlesOfParts>
    <vt:vector size="91" baseType="lpstr">
      <vt:lpstr>Arial</vt:lpstr>
      <vt:lpstr>BatangChe</vt:lpstr>
      <vt:lpstr>Calibri</vt:lpstr>
      <vt:lpstr>Cambria</vt:lpstr>
      <vt:lpstr>Impact</vt:lpstr>
      <vt:lpstr>Tahoma</vt:lpstr>
      <vt:lpstr>Times New Roman</vt:lpstr>
      <vt:lpstr>2_UnitTitle</vt:lpstr>
      <vt:lpstr>3_Body</vt:lpstr>
      <vt:lpstr>2_VRM-Cover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BLM_SA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L Colvin</dc:creator>
  <cp:lastModifiedBy>Angus, Allysia C</cp:lastModifiedBy>
  <cp:revision>103</cp:revision>
  <dcterms:created xsi:type="dcterms:W3CDTF">2015-01-14T20:26:51Z</dcterms:created>
  <dcterms:modified xsi:type="dcterms:W3CDTF">2018-04-16T16:16:32Z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0x0101005C505A8CBA611F49854C35C7075BD314</vt:lpwstr>
  </property>
</Properties>
</file>