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24"/>
  </p:notesMasterIdLst>
  <p:handoutMasterIdLst>
    <p:handoutMasterId r:id="rId25"/>
  </p:handoutMasterIdLst>
  <p:sldIdLst>
    <p:sldId id="256" r:id="rId7"/>
    <p:sldId id="257" r:id="rId8"/>
    <p:sldId id="258" r:id="rId9"/>
    <p:sldId id="261" r:id="rId10"/>
    <p:sldId id="262" r:id="rId11"/>
    <p:sldId id="263" r:id="rId12"/>
    <p:sldId id="260" r:id="rId13"/>
    <p:sldId id="266" r:id="rId14"/>
    <p:sldId id="267" r:id="rId15"/>
    <p:sldId id="268" r:id="rId16"/>
    <p:sldId id="269" r:id="rId17"/>
    <p:sldId id="270" r:id="rId18"/>
    <p:sldId id="271" r:id="rId19"/>
    <p:sldId id="272" r:id="rId20"/>
    <p:sldId id="273" r:id="rId21"/>
    <p:sldId id="274" r:id="rId22"/>
    <p:sldId id="275"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115" d="100"/>
          <a:sy n="115" d="100"/>
        </p:scale>
        <p:origin x="1500" y="114"/>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43B1517F-A6E7-442E-8033-35B24B015DF1}" type="datetimeFigureOut">
              <a:rPr lang="en-US" smtClean="0"/>
              <a:t>4/9/2018</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AB234840-7512-4FEF-BE94-C0385220D1B4}" type="slidenum">
              <a:rPr lang="en-US" smtClean="0"/>
              <a:t>‹#›</a:t>
            </a:fld>
            <a:endParaRPr lang="en-US"/>
          </a:p>
        </p:txBody>
      </p:sp>
    </p:spTree>
    <p:extLst>
      <p:ext uri="{BB962C8B-B14F-4D97-AF65-F5344CB8AC3E}">
        <p14:creationId xmlns:p14="http://schemas.microsoft.com/office/powerpoint/2010/main" val="5131827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9BC9788-59DB-4199-8A96-8AB948B384A5}" type="datetimeFigureOut">
              <a:rPr lang="en-US" smtClean="0"/>
              <a:t>4/9/2018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F255A72-CEDF-43C9-A333-4B37BD629EC4}" type="slidenum">
              <a:rPr lang="en-US" smtClean="0"/>
              <a:t>‹#›</a:t>
            </a:fld>
            <a:endParaRPr lang="en-US"/>
          </a:p>
        </p:txBody>
      </p:sp>
    </p:spTree>
    <p:extLst>
      <p:ext uri="{BB962C8B-B14F-4D97-AF65-F5344CB8AC3E}">
        <p14:creationId xmlns:p14="http://schemas.microsoft.com/office/powerpoint/2010/main" val="305494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55A72-CEDF-43C9-A333-4B37BD629EC4}" type="slidenum">
              <a:rPr lang="en-US" smtClean="0"/>
              <a:t>1</a:t>
            </a:fld>
            <a:endParaRPr lang="en-US"/>
          </a:p>
        </p:txBody>
      </p:sp>
    </p:spTree>
    <p:extLst>
      <p:ext uri="{BB962C8B-B14F-4D97-AF65-F5344CB8AC3E}">
        <p14:creationId xmlns:p14="http://schemas.microsoft.com/office/powerpoint/2010/main" val="2133051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5</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6</a:t>
            </a:fld>
            <a:endParaRPr lang="en-US" dirty="0"/>
          </a:p>
        </p:txBody>
      </p:sp>
    </p:spTree>
    <p:extLst>
      <p:ext uri="{BB962C8B-B14F-4D97-AF65-F5344CB8AC3E}">
        <p14:creationId xmlns:p14="http://schemas.microsoft.com/office/powerpoint/2010/main" val="2114186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6829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76200"/>
            <a:ext cx="7086600" cy="544513"/>
          </a:xfrm>
          <a:prstGeom prst="rect">
            <a:avLst/>
          </a:prstGeom>
        </p:spPr>
        <p:txBody>
          <a:bodyPr/>
          <a:lstStyle>
            <a:lvl1pPr marL="0" indent="0">
              <a:buNone/>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Tree>
    <p:extLst>
      <p:ext uri="{BB962C8B-B14F-4D97-AF65-F5344CB8AC3E}">
        <p14:creationId xmlns:p14="http://schemas.microsoft.com/office/powerpoint/2010/main" val="237006852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5436411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9" name="TextBox 8"/>
          <p:cNvSpPr txBox="1"/>
          <p:nvPr userDrawn="1"/>
        </p:nvSpPr>
        <p:spPr>
          <a:xfrm>
            <a:off x="775003" y="1417346"/>
            <a:ext cx="4238716" cy="1077218"/>
          </a:xfrm>
          <a:prstGeom prst="rect">
            <a:avLst/>
          </a:prstGeom>
          <a:noFill/>
        </p:spPr>
        <p:txBody>
          <a:bodyPr wrap="square" rtlCol="0">
            <a:spAutoFit/>
          </a:bodyPr>
          <a:lstStyle/>
          <a:p>
            <a:pPr algn="ctr"/>
            <a:r>
              <a:rPr lang="en-US" sz="3200" spc="600" dirty="0" smtClean="0">
                <a:latin typeface="Times New Roman" panose="02020603050405020304" pitchFamily="18" charset="0"/>
                <a:cs typeface="Times New Roman" panose="02020603050405020304" pitchFamily="18" charset="0"/>
              </a:rPr>
              <a:t>Visual Resource Management</a:t>
            </a:r>
            <a:endParaRPr lang="en-US" sz="3200" spc="600" dirty="0">
              <a:latin typeface="Times New Roman" panose="02020603050405020304" pitchFamily="18" charset="0"/>
              <a:cs typeface="Times New Roman" panose="02020603050405020304" pitchFamily="18" charset="0"/>
            </a:endParaRPr>
          </a:p>
        </p:txBody>
      </p:sp>
      <p:grpSp>
        <p:nvGrpSpPr>
          <p:cNvPr id="11" name="Group 10"/>
          <p:cNvGrpSpPr/>
          <p:nvPr userDrawn="1"/>
        </p:nvGrpSpPr>
        <p:grpSpPr>
          <a:xfrm>
            <a:off x="2064750" y="2837703"/>
            <a:ext cx="1659221" cy="716757"/>
            <a:chOff x="2125630" y="2939674"/>
            <a:chExt cx="1659221" cy="716757"/>
          </a:xfrm>
        </p:grpSpPr>
        <p:pic>
          <p:nvPicPr>
            <p:cNvPr id="12" name="Picture 11"/>
            <p:cNvPicPr/>
            <p:nvPr/>
          </p:nvPicPr>
          <p:blipFill>
            <a:blip r:embed="rId3" cstate="screen">
              <a:extLst>
                <a:ext uri="{28A0092B-C50C-407E-A947-70E740481C1C}">
                  <a14:useLocalDpi xmlns:a14="http://schemas.microsoft.com/office/drawing/2010/main"/>
                </a:ext>
              </a:extLst>
            </a:blip>
            <a:stretch>
              <a:fillRect/>
            </a:stretch>
          </p:blipFill>
          <p:spPr>
            <a:xfrm>
              <a:off x="2125630" y="2939674"/>
              <a:ext cx="716756" cy="716756"/>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65701" y="2939675"/>
              <a:ext cx="819150" cy="716756"/>
            </a:xfrm>
            <a:prstGeom prst="rect">
              <a:avLst/>
            </a:prstGeom>
          </p:spPr>
        </p:pic>
      </p:grpSp>
      <p:pic>
        <p:nvPicPr>
          <p:cNvPr id="7" name="Picture 6"/>
          <p:cNvPicPr>
            <a:picLocks noChangeAspect="1"/>
          </p:cNvPicPr>
          <p:nvPr userDrawn="1"/>
        </p:nvPicPr>
        <p:blipFill rotWithShape="1">
          <a:blip r:embed="rId5" cstate="print">
            <a:extLst>
              <a:ext uri="{28A0092B-C50C-407E-A947-70E740481C1C}">
                <a14:useLocalDpi xmlns:a14="http://schemas.microsoft.com/office/drawing/2010/main" val="0"/>
              </a:ext>
            </a:extLst>
          </a:blip>
          <a:srcRect l="30065" r="45573"/>
          <a:stretch/>
        </p:blipFill>
        <p:spPr>
          <a:xfrm>
            <a:off x="5802593" y="0"/>
            <a:ext cx="3341407" cy="6858000"/>
          </a:xfrm>
          <a:prstGeom prst="rect">
            <a:avLst/>
          </a:prstGeom>
        </p:spPr>
      </p:pic>
      <p:sp>
        <p:nvSpPr>
          <p:cNvPr id="8" name="Text Placeholder 8"/>
          <p:cNvSpPr txBox="1">
            <a:spLocks/>
          </p:cNvSpPr>
          <p:nvPr userDrawn="1"/>
        </p:nvSpPr>
        <p:spPr>
          <a:xfrm>
            <a:off x="1066800" y="5257800"/>
            <a:ext cx="3657600" cy="762000"/>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1800" kern="1200" spc="300" baseline="0">
                <a:solidFill>
                  <a:schemeClr val="tx1"/>
                </a:solidFill>
                <a:latin typeface="Cambria" panose="0204050305040603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April 2018</a:t>
            </a:r>
          </a:p>
          <a:p>
            <a:r>
              <a:rPr lang="en-US" dirty="0" smtClean="0"/>
              <a:t>Las Vegas, Nevada</a:t>
            </a:r>
            <a:endParaRPr lang="en-US" dirty="0"/>
          </a:p>
        </p:txBody>
      </p:sp>
    </p:spTree>
    <p:extLst>
      <p:ext uri="{BB962C8B-B14F-4D97-AF65-F5344CB8AC3E}">
        <p14:creationId xmlns:p14="http://schemas.microsoft.com/office/powerpoint/2010/main" val="2482954881"/>
      </p:ext>
    </p:extLst>
  </p:cSld>
  <p:clrMap bg1="dk1" tx1="lt1" bg2="dk2" tx2="lt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3" name="TextBox 182"/>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3" cstate="screen">
            <a:extLst>
              <a:ext uri="{28A0092B-C50C-407E-A947-70E740481C1C}">
                <a14:useLocalDpi xmlns:a14="http://schemas.microsoft.com/office/drawing/2010/main"/>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982548" y="362374"/>
            <a:ext cx="696017" cy="611223"/>
          </a:xfrm>
          <a:prstGeom prst="rect">
            <a:avLst/>
          </a:prstGeom>
        </p:spPr>
      </p:pic>
      <p:sp>
        <p:nvSpPr>
          <p:cNvPr id="32" name="Rectangle 31"/>
          <p:cNvSpPr/>
          <p:nvPr userDrawn="1"/>
        </p:nvSpPr>
        <p:spPr>
          <a:xfrm>
            <a:off x="8782154" y="0"/>
            <a:ext cx="361845" cy="228094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Rectangle 32"/>
          <p:cNvSpPr/>
          <p:nvPr userDrawn="1"/>
        </p:nvSpPr>
        <p:spPr>
          <a:xfrm>
            <a:off x="8781968" y="2851499"/>
            <a:ext cx="360570" cy="40065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09872682"/>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67"/>
          <p:cNvPicPr/>
          <p:nvPr userDrawn="1"/>
        </p:nvPicPr>
        <p:blipFill>
          <a:blip r:embed="rId3" cstate="screen">
            <a:extLst>
              <a:ext uri="{28A0092B-C50C-407E-A947-70E740481C1C}">
                <a14:useLocalDpi xmlns:a14="http://schemas.microsoft.com/office/drawing/2010/main"/>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982548" y="362374"/>
            <a:ext cx="696017" cy="611223"/>
          </a:xfrm>
          <a:prstGeom prst="rect">
            <a:avLst/>
          </a:prstGeom>
        </p:spPr>
      </p:pic>
      <p:sp>
        <p:nvSpPr>
          <p:cNvPr id="36" name="Rectangle 35"/>
          <p:cNvSpPr/>
          <p:nvPr userDrawn="1"/>
        </p:nvSpPr>
        <p:spPr>
          <a:xfrm>
            <a:off x="8782154" y="0"/>
            <a:ext cx="361845" cy="2280945"/>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7" name="Rectangle 36"/>
          <p:cNvSpPr/>
          <p:nvPr userDrawn="1"/>
        </p:nvSpPr>
        <p:spPr>
          <a:xfrm>
            <a:off x="8781968" y="2851499"/>
            <a:ext cx="360570" cy="40065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baseline="0" dirty="0" smtClean="0">
                <a:effectLst/>
                <a:latin typeface="Cambria" panose="02040503050406030204" pitchFamily="18" charset="0"/>
              </a:rPr>
              <a:t>April 2018 - </a:t>
            </a:r>
            <a:r>
              <a:rPr lang="en-US" sz="900" b="1" dirty="0" smtClean="0">
                <a:effectLst/>
                <a:latin typeface="Cambria" panose="02040503050406030204" pitchFamily="18" charset="0"/>
              </a:rPr>
              <a:t>Las Vegas, NV</a:t>
            </a:r>
            <a:endParaRPr lang="en-US" sz="900" b="1" dirty="0">
              <a:effectLst/>
              <a:latin typeface="Cambria" panose="02040503050406030204" pitchFamily="18" charset="0"/>
            </a:endParaRPr>
          </a:p>
        </p:txBody>
      </p:sp>
    </p:spTree>
    <p:extLst>
      <p:ext uri="{BB962C8B-B14F-4D97-AF65-F5344CB8AC3E}">
        <p14:creationId xmlns:p14="http://schemas.microsoft.com/office/powerpoint/2010/main" val="3345816250"/>
      </p:ext>
    </p:extLst>
  </p:cSld>
  <p:clrMap bg1="lt1" tx1="dk1" bg2="lt2" tx2="dk2" accent1="accent1" accent2="accent2" accent3="accent3" accent4="accent4" accent5="accent5" accent6="accent6" hlink="hlink" folHlink="folHlink"/>
  <p:sldLayoutIdLst>
    <p:sldLayoutId id="2147483674"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88945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4" descr="burr trail cattle guard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10100" y="658161"/>
            <a:ext cx="4171950" cy="1986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Placeholder 14"/>
          <p:cNvSpPr>
            <a:spLocks noGrp="1"/>
          </p:cNvSpPr>
          <p:nvPr>
            <p:ph type="body" sz="quarter" idx="10"/>
          </p:nvPr>
        </p:nvSpPr>
        <p:spPr/>
        <p:txBody>
          <a:bodyPr/>
          <a:lstStyle/>
          <a:p>
            <a:r>
              <a:rPr lang="en-US" dirty="0" smtClean="0"/>
              <a:t>Project Planning Essentials</a:t>
            </a:r>
            <a:endParaRPr lang="en-US" dirty="0"/>
          </a:p>
        </p:txBody>
      </p:sp>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3" cstate="screen">
              <a:extLst>
                <a:ext uri="{28A0092B-C50C-407E-A947-70E740481C1C}">
                  <a14:useLocalDpi xmlns:a14="http://schemas.microsoft.com/office/drawing/2010/main"/>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82548" y="362374"/>
              <a:ext cx="696017" cy="611223"/>
            </a:xfrm>
            <a:prstGeom prst="rect">
              <a:avLst/>
            </a:prstGeom>
          </p:spPr>
        </p:pic>
      </p:grpSp>
      <p:pic>
        <p:nvPicPr>
          <p:cNvPr id="6" name="Picture 16" descr="100-0052_IM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658160"/>
            <a:ext cx="4610100" cy="42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9" descr="TowerViewWest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610100" y="2644804"/>
            <a:ext cx="4171950" cy="273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8" descr="ColorStudy#1 095"/>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1" r="32768"/>
          <a:stretch/>
        </p:blipFill>
        <p:spPr bwMode="auto">
          <a:xfrm>
            <a:off x="0" y="4878846"/>
            <a:ext cx="8782050" cy="1979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0108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2459182"/>
            <a:ext cx="8281219" cy="3656610"/>
          </a:xfrm>
        </p:spPr>
        <p:txBody>
          <a:bodyPr/>
          <a:lstStyle/>
          <a:p>
            <a:r>
              <a:rPr lang="en-US" dirty="0" smtClean="0"/>
              <a:t>Students will understand the distinctions between Land Use Plan Conformance and NEPA Compliance for project proposals, and will recognize the need to incorporate visual resource concepts and values early and throughout all phases of project planning. </a:t>
            </a:r>
          </a:p>
          <a:p>
            <a:pPr marL="295275" lvl="1" indent="0">
              <a:buNone/>
            </a:pPr>
            <a:endParaRPr lang="en-US" dirty="0" smtClean="0"/>
          </a:p>
        </p:txBody>
      </p:sp>
      <p:sp>
        <p:nvSpPr>
          <p:cNvPr id="30" name="Text Placeholder 29"/>
          <p:cNvSpPr>
            <a:spLocks noGrp="1"/>
          </p:cNvSpPr>
          <p:nvPr>
            <p:ph type="body" sz="quarter" idx="10"/>
          </p:nvPr>
        </p:nvSpPr>
        <p:spPr/>
        <p:txBody>
          <a:bodyPr/>
          <a:lstStyle/>
          <a:p>
            <a:r>
              <a:rPr lang="en-US" dirty="0"/>
              <a:t>Project Planning Essentials</a:t>
            </a:r>
          </a:p>
          <a:p>
            <a:endParaRPr lang="en-US" dirty="0"/>
          </a:p>
        </p:txBody>
      </p:sp>
      <p:sp>
        <p:nvSpPr>
          <p:cNvPr id="31" name="Text Placeholder 30"/>
          <p:cNvSpPr>
            <a:spLocks noGrp="1"/>
          </p:cNvSpPr>
          <p:nvPr>
            <p:ph type="body" sz="quarter" idx="11"/>
          </p:nvPr>
        </p:nvSpPr>
        <p:spPr/>
        <p:txBody>
          <a:bodyPr/>
          <a:lstStyle/>
          <a:p>
            <a:r>
              <a:rPr lang="en-US" dirty="0" smtClean="0"/>
              <a:t>Unit Objective</a:t>
            </a:r>
            <a:endParaRPr lang="en-US" dirty="0"/>
          </a:p>
        </p:txBody>
      </p:sp>
    </p:spTree>
    <p:extLst>
      <p:ext uri="{BB962C8B-B14F-4D97-AF65-F5344CB8AC3E}">
        <p14:creationId xmlns:p14="http://schemas.microsoft.com/office/powerpoint/2010/main" val="25764984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r>
              <a:rPr lang="en-US" dirty="0" smtClean="0"/>
              <a:t>Plan Conformance vs NEPA Compliance</a:t>
            </a:r>
          </a:p>
          <a:p>
            <a:pPr lvl="1"/>
            <a:r>
              <a:rPr lang="en-US" dirty="0" smtClean="0">
                <a:ea typeface="Tahoma" panose="020B0604030504040204" pitchFamily="34" charset="0"/>
                <a:cs typeface="Tahoma" panose="020B0604030504040204" pitchFamily="34" charset="0"/>
              </a:rPr>
              <a:t>Plan </a:t>
            </a:r>
            <a:r>
              <a:rPr lang="en-US" dirty="0">
                <a:ea typeface="Tahoma" panose="020B0604030504040204" pitchFamily="34" charset="0"/>
                <a:cs typeface="Tahoma" panose="020B0604030504040204" pitchFamily="34" charset="0"/>
              </a:rPr>
              <a:t>Conformance: Does the project meet VRM Class Objectives?</a:t>
            </a:r>
          </a:p>
          <a:p>
            <a:pPr lvl="1"/>
            <a:r>
              <a:rPr lang="en-US" dirty="0" smtClean="0">
                <a:ea typeface="Tahoma" panose="020B0604030504040204" pitchFamily="34" charset="0"/>
                <a:cs typeface="Tahoma" panose="020B0604030504040204" pitchFamily="34" charset="0"/>
              </a:rPr>
              <a:t>NEPA </a:t>
            </a:r>
            <a:r>
              <a:rPr lang="en-US" dirty="0">
                <a:ea typeface="Tahoma" panose="020B0604030504040204" pitchFamily="34" charset="0"/>
                <a:cs typeface="Tahoma" panose="020B0604030504040204" pitchFamily="34" charset="0"/>
              </a:rPr>
              <a:t>Compliance: What are the effects to visual resources and values (VRI) and how can they be avoided, reduced, or mitigated regionally?</a:t>
            </a:r>
          </a:p>
          <a:p>
            <a:pPr lvl="1"/>
            <a:endParaRPr lang="en-US" dirty="0" smtClean="0"/>
          </a:p>
          <a:p>
            <a:pPr indent="-228600"/>
            <a:r>
              <a:rPr lang="en-US" dirty="0" smtClean="0"/>
              <a:t>Both analyses use Visual Resource concepts and tools (Units 6-11)</a:t>
            </a:r>
          </a:p>
        </p:txBody>
      </p:sp>
      <p:sp>
        <p:nvSpPr>
          <p:cNvPr id="30" name="Text Placeholder 29"/>
          <p:cNvSpPr>
            <a:spLocks noGrp="1"/>
          </p:cNvSpPr>
          <p:nvPr>
            <p:ph type="body" sz="quarter" idx="10"/>
          </p:nvPr>
        </p:nvSpPr>
        <p:spPr/>
        <p:txBody>
          <a:bodyPr/>
          <a:lstStyle/>
          <a:p>
            <a:r>
              <a:rPr lang="en-US" dirty="0"/>
              <a:t>Project Planning Essentials</a:t>
            </a:r>
          </a:p>
          <a:p>
            <a:endParaRPr lang="en-US" dirty="0"/>
          </a:p>
        </p:txBody>
      </p:sp>
      <p:sp>
        <p:nvSpPr>
          <p:cNvPr id="31" name="Text Placeholder 30"/>
          <p:cNvSpPr>
            <a:spLocks noGrp="1"/>
          </p:cNvSpPr>
          <p:nvPr>
            <p:ph type="body" sz="quarter" idx="11"/>
          </p:nvPr>
        </p:nvSpPr>
        <p:spPr/>
        <p:txBody>
          <a:bodyPr/>
          <a:lstStyle/>
          <a:p>
            <a:r>
              <a:rPr lang="en-US" dirty="0" smtClean="0"/>
              <a:t>Project Planning</a:t>
            </a:r>
            <a:endParaRPr lang="en-US" dirty="0"/>
          </a:p>
        </p:txBody>
      </p:sp>
    </p:spTree>
    <p:extLst>
      <p:ext uri="{BB962C8B-B14F-4D97-AF65-F5344CB8AC3E}">
        <p14:creationId xmlns:p14="http://schemas.microsoft.com/office/powerpoint/2010/main" val="32246217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64226" y="1556657"/>
            <a:ext cx="8327571" cy="3442855"/>
          </a:xfrm>
        </p:spPr>
        <p:txBody>
          <a:bodyPr/>
          <a:lstStyle/>
          <a:p>
            <a:r>
              <a:rPr lang="en-US" dirty="0" smtClean="0"/>
              <a:t>Key Points to Remember</a:t>
            </a:r>
          </a:p>
          <a:p>
            <a:pPr lvl="1"/>
            <a:r>
              <a:rPr lang="en-US" dirty="0" smtClean="0">
                <a:ea typeface="Tahoma" panose="020B0604030504040204" pitchFamily="34" charset="0"/>
                <a:cs typeface="Tahoma" panose="020B0604030504040204" pitchFamily="34" charset="0"/>
              </a:rPr>
              <a:t>Understand the proposed project</a:t>
            </a:r>
          </a:p>
          <a:p>
            <a:pPr lvl="1"/>
            <a:r>
              <a:rPr lang="en-US" dirty="0" smtClean="0">
                <a:ea typeface="Tahoma" panose="020B0604030504040204" pitchFamily="34" charset="0"/>
                <a:cs typeface="Tahoma" panose="020B0604030504040204" pitchFamily="34" charset="0"/>
              </a:rPr>
              <a:t>Consider a “1</a:t>
            </a:r>
            <a:r>
              <a:rPr lang="en-US" baseline="30000" dirty="0" smtClean="0">
                <a:ea typeface="Tahoma" panose="020B0604030504040204" pitchFamily="34" charset="0"/>
                <a:cs typeface="Tahoma" panose="020B0604030504040204" pitchFamily="34" charset="0"/>
              </a:rPr>
              <a:t>st</a:t>
            </a:r>
            <a:r>
              <a:rPr lang="en-US" dirty="0" smtClean="0">
                <a:ea typeface="Tahoma" panose="020B0604030504040204" pitchFamily="34" charset="0"/>
                <a:cs typeface="Tahoma" panose="020B0604030504040204" pitchFamily="34" charset="0"/>
              </a:rPr>
              <a:t> impression” of plan conformance</a:t>
            </a:r>
          </a:p>
          <a:p>
            <a:pPr lvl="2"/>
            <a:r>
              <a:rPr lang="en-US" dirty="0" smtClean="0">
                <a:ea typeface="Tahoma" panose="020B0604030504040204" pitchFamily="34" charset="0"/>
                <a:cs typeface="Tahoma" panose="020B0604030504040204" pitchFamily="34" charset="0"/>
              </a:rPr>
              <a:t>Clear and obvious v Contrast Rating</a:t>
            </a:r>
          </a:p>
          <a:p>
            <a:pPr lvl="1"/>
            <a:r>
              <a:rPr lang="en-US" dirty="0" smtClean="0">
                <a:ea typeface="Tahoma" panose="020B0604030504040204" pitchFamily="34" charset="0"/>
                <a:cs typeface="Tahoma" panose="020B0604030504040204" pitchFamily="34" charset="0"/>
              </a:rPr>
              <a:t>Coordinate with the project proponent</a:t>
            </a:r>
          </a:p>
          <a:p>
            <a:pPr lvl="1"/>
            <a:r>
              <a:rPr lang="en-US" dirty="0" smtClean="0">
                <a:ea typeface="Tahoma" panose="020B0604030504040204" pitchFamily="34" charset="0"/>
                <a:cs typeface="Tahoma" panose="020B0604030504040204" pitchFamily="34" charset="0"/>
              </a:rPr>
              <a:t>Incorporate visuals early and throughout the project planning  </a:t>
            </a:r>
          </a:p>
          <a:p>
            <a:pPr lvl="1"/>
            <a:endParaRPr lang="en-US" dirty="0" smtClean="0"/>
          </a:p>
        </p:txBody>
      </p:sp>
      <p:sp>
        <p:nvSpPr>
          <p:cNvPr id="30" name="Text Placeholder 29"/>
          <p:cNvSpPr>
            <a:spLocks noGrp="1"/>
          </p:cNvSpPr>
          <p:nvPr>
            <p:ph type="body" sz="quarter" idx="10"/>
          </p:nvPr>
        </p:nvSpPr>
        <p:spPr/>
        <p:txBody>
          <a:bodyPr/>
          <a:lstStyle/>
          <a:p>
            <a:r>
              <a:rPr lang="en-US" dirty="0"/>
              <a:t>Project Planning Essentials</a:t>
            </a:r>
          </a:p>
          <a:p>
            <a:endParaRPr lang="en-US" dirty="0"/>
          </a:p>
        </p:txBody>
      </p:sp>
      <p:sp>
        <p:nvSpPr>
          <p:cNvPr id="31" name="Text Placeholder 30"/>
          <p:cNvSpPr>
            <a:spLocks noGrp="1"/>
          </p:cNvSpPr>
          <p:nvPr>
            <p:ph type="body" sz="quarter" idx="11"/>
          </p:nvPr>
        </p:nvSpPr>
        <p:spPr/>
        <p:txBody>
          <a:bodyPr/>
          <a:lstStyle/>
          <a:p>
            <a:r>
              <a:rPr lang="en-US" dirty="0" smtClean="0"/>
              <a:t>Project Planning</a:t>
            </a:r>
            <a:endParaRPr lang="en-US" dirty="0"/>
          </a:p>
        </p:txBody>
      </p:sp>
    </p:spTree>
    <p:extLst>
      <p:ext uri="{BB962C8B-B14F-4D97-AF65-F5344CB8AC3E}">
        <p14:creationId xmlns:p14="http://schemas.microsoft.com/office/powerpoint/2010/main" val="8278373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64226" y="1556657"/>
            <a:ext cx="8327571" cy="3442855"/>
          </a:xfrm>
        </p:spPr>
        <p:txBody>
          <a:bodyPr/>
          <a:lstStyle/>
          <a:p>
            <a:r>
              <a:rPr lang="en-US" dirty="0" smtClean="0"/>
              <a:t>Key Points to Remember</a:t>
            </a:r>
          </a:p>
          <a:p>
            <a:pPr lvl="1"/>
            <a:r>
              <a:rPr lang="en-US" dirty="0" smtClean="0">
                <a:ea typeface="Tahoma" panose="020B0604030504040204" pitchFamily="34" charset="0"/>
                <a:cs typeface="Tahoma" panose="020B0604030504040204" pitchFamily="34" charset="0"/>
              </a:rPr>
              <a:t>Understand existing constraints</a:t>
            </a:r>
          </a:p>
          <a:p>
            <a:pPr lvl="1"/>
            <a:r>
              <a:rPr lang="en-US" dirty="0" smtClean="0">
                <a:ea typeface="Tahoma" panose="020B0604030504040204" pitchFamily="34" charset="0"/>
                <a:cs typeface="Tahoma" panose="020B0604030504040204" pitchFamily="34" charset="0"/>
              </a:rPr>
              <a:t>A team approach is best</a:t>
            </a:r>
          </a:p>
          <a:p>
            <a:pPr lvl="1"/>
            <a:r>
              <a:rPr lang="en-US" dirty="0" smtClean="0">
                <a:ea typeface="Tahoma" panose="020B0604030504040204" pitchFamily="34" charset="0"/>
                <a:cs typeface="Tahoma" panose="020B0604030504040204" pitchFamily="34" charset="0"/>
              </a:rPr>
              <a:t>Field review is essential</a:t>
            </a:r>
          </a:p>
          <a:p>
            <a:pPr lvl="1"/>
            <a:r>
              <a:rPr lang="en-US" dirty="0" smtClean="0">
                <a:ea typeface="Tahoma" panose="020B0604030504040204" pitchFamily="34" charset="0"/>
                <a:cs typeface="Tahoma" panose="020B0604030504040204" pitchFamily="34" charset="0"/>
              </a:rPr>
              <a:t>Consider how types of projects influence planning and design</a:t>
            </a:r>
          </a:p>
          <a:p>
            <a:pPr lvl="1"/>
            <a:r>
              <a:rPr lang="en-US" dirty="0" smtClean="0">
                <a:ea typeface="Tahoma" panose="020B0604030504040204" pitchFamily="34" charset="0"/>
                <a:cs typeface="Tahoma" panose="020B0604030504040204" pitchFamily="34" charset="0"/>
              </a:rPr>
              <a:t>Don’t jump to design too soon</a:t>
            </a:r>
          </a:p>
          <a:p>
            <a:pPr lvl="1"/>
            <a:endParaRPr lang="en-US" dirty="0" smtClean="0"/>
          </a:p>
        </p:txBody>
      </p:sp>
      <p:sp>
        <p:nvSpPr>
          <p:cNvPr id="30" name="Text Placeholder 29"/>
          <p:cNvSpPr>
            <a:spLocks noGrp="1"/>
          </p:cNvSpPr>
          <p:nvPr>
            <p:ph type="body" sz="quarter" idx="10"/>
          </p:nvPr>
        </p:nvSpPr>
        <p:spPr/>
        <p:txBody>
          <a:bodyPr/>
          <a:lstStyle/>
          <a:p>
            <a:r>
              <a:rPr lang="en-US" dirty="0"/>
              <a:t>Project Planning Essentials</a:t>
            </a:r>
          </a:p>
          <a:p>
            <a:endParaRPr lang="en-US" dirty="0"/>
          </a:p>
        </p:txBody>
      </p:sp>
      <p:sp>
        <p:nvSpPr>
          <p:cNvPr id="31" name="Text Placeholder 30"/>
          <p:cNvSpPr>
            <a:spLocks noGrp="1"/>
          </p:cNvSpPr>
          <p:nvPr>
            <p:ph type="body" sz="quarter" idx="11"/>
          </p:nvPr>
        </p:nvSpPr>
        <p:spPr/>
        <p:txBody>
          <a:bodyPr/>
          <a:lstStyle/>
          <a:p>
            <a:r>
              <a:rPr lang="en-US" dirty="0" smtClean="0"/>
              <a:t>Project Planning</a:t>
            </a:r>
            <a:endParaRPr lang="en-US" dirty="0"/>
          </a:p>
        </p:txBody>
      </p:sp>
    </p:spTree>
    <p:extLst>
      <p:ext uri="{BB962C8B-B14F-4D97-AF65-F5344CB8AC3E}">
        <p14:creationId xmlns:p14="http://schemas.microsoft.com/office/powerpoint/2010/main" val="28840430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3597" y="2043960"/>
            <a:ext cx="4623619" cy="3692236"/>
          </a:xfrm>
        </p:spPr>
        <p:txBody>
          <a:bodyPr/>
          <a:lstStyle/>
          <a:p>
            <a:pPr marL="342900" indent="-342900">
              <a:buFont typeface="Arial" panose="020B0604020202020204" pitchFamily="34" charset="0"/>
              <a:buChar char="•"/>
            </a:pPr>
            <a:r>
              <a:rPr lang="en-US" dirty="0" smtClean="0"/>
              <a:t>Better efficiency</a:t>
            </a:r>
          </a:p>
          <a:p>
            <a:pPr marL="342900" indent="-342900">
              <a:buFont typeface="Arial" panose="020B0604020202020204" pitchFamily="34" charset="0"/>
              <a:buChar char="•"/>
            </a:pPr>
            <a:r>
              <a:rPr lang="en-US" dirty="0" smtClean="0"/>
              <a:t>Better chance of acceptance</a:t>
            </a:r>
          </a:p>
          <a:p>
            <a:pPr marL="342900" indent="-342900">
              <a:buFont typeface="Arial" panose="020B0604020202020204" pitchFamily="34" charset="0"/>
              <a:buChar char="•"/>
            </a:pPr>
            <a:r>
              <a:rPr lang="en-US" dirty="0" smtClean="0"/>
              <a:t>Better projects</a:t>
            </a:r>
          </a:p>
          <a:p>
            <a:pPr marL="342900" indent="-342900">
              <a:buFont typeface="Arial" panose="020B0604020202020204" pitchFamily="34" charset="0"/>
              <a:buChar char="•"/>
            </a:pPr>
            <a:r>
              <a:rPr lang="en-US" dirty="0" smtClean="0"/>
              <a:t>Less chance for costly, time delaying court challenges</a:t>
            </a:r>
          </a:p>
          <a:p>
            <a:pPr marL="342900" indent="-342900">
              <a:buFont typeface="Arial" panose="020B0604020202020204" pitchFamily="34" charset="0"/>
              <a:buChar char="•"/>
            </a:pPr>
            <a:r>
              <a:rPr lang="en-US" dirty="0" smtClean="0"/>
              <a:t>Avoid/minimize mitigation</a:t>
            </a:r>
          </a:p>
          <a:p>
            <a:pPr marL="342900" indent="-342900">
              <a:buFont typeface="Arial" panose="020B0604020202020204" pitchFamily="34" charset="0"/>
              <a:buChar char="•"/>
            </a:pPr>
            <a:endParaRPr lang="en-US" dirty="0"/>
          </a:p>
        </p:txBody>
      </p:sp>
      <p:sp>
        <p:nvSpPr>
          <p:cNvPr id="3" name="Text Placeholder 2"/>
          <p:cNvSpPr>
            <a:spLocks noGrp="1"/>
          </p:cNvSpPr>
          <p:nvPr>
            <p:ph type="body" sz="quarter" idx="10"/>
          </p:nvPr>
        </p:nvSpPr>
        <p:spPr/>
        <p:txBody>
          <a:bodyPr/>
          <a:lstStyle/>
          <a:p>
            <a:r>
              <a:rPr lang="en-US" dirty="0"/>
              <a:t>Project Planning Essentials</a:t>
            </a:r>
          </a:p>
          <a:p>
            <a:endParaRPr lang="en-US" dirty="0"/>
          </a:p>
        </p:txBody>
      </p:sp>
      <p:sp>
        <p:nvSpPr>
          <p:cNvPr id="5" name="Text Placeholder 4"/>
          <p:cNvSpPr>
            <a:spLocks noGrp="1"/>
          </p:cNvSpPr>
          <p:nvPr>
            <p:ph type="body" sz="quarter" idx="11"/>
          </p:nvPr>
        </p:nvSpPr>
        <p:spPr/>
        <p:txBody>
          <a:bodyPr/>
          <a:lstStyle/>
          <a:p>
            <a:r>
              <a:rPr lang="en-US" dirty="0" smtClean="0"/>
              <a:t>Incorporation of Visuals in Planning</a:t>
            </a:r>
            <a:endParaRPr lang="en-US" dirty="0"/>
          </a:p>
        </p:txBody>
      </p:sp>
      <p:sp>
        <p:nvSpPr>
          <p:cNvPr id="4" name="TextBox 3"/>
          <p:cNvSpPr txBox="1"/>
          <p:nvPr/>
        </p:nvSpPr>
        <p:spPr>
          <a:xfrm>
            <a:off x="6755179" y="3613079"/>
            <a:ext cx="1843132" cy="276999"/>
          </a:xfrm>
          <a:prstGeom prst="rect">
            <a:avLst/>
          </a:prstGeom>
          <a:noFill/>
        </p:spPr>
        <p:txBody>
          <a:bodyPr wrap="none" rtlCol="0">
            <a:spAutoFit/>
          </a:bodyPr>
          <a:lstStyle/>
          <a:p>
            <a:pPr algn="r"/>
            <a:r>
              <a:rPr lang="en-US" sz="1200" dirty="0" smtClean="0">
                <a:solidFill>
                  <a:schemeClr val="bg1">
                    <a:lumMod val="85000"/>
                  </a:schemeClr>
                </a:solidFill>
                <a:effectLst>
                  <a:outerShdw blurRad="38100" dist="38100" dir="2700000" algn="tl">
                    <a:srgbClr val="000000">
                      <a:alpha val="43137"/>
                    </a:srgbClr>
                  </a:outerShdw>
                </a:effectLst>
              </a:rPr>
              <a:t>Image Caption (if needed)</a:t>
            </a:r>
            <a:endParaRPr lang="en-US" sz="1200" dirty="0">
              <a:solidFill>
                <a:schemeClr val="bg1">
                  <a:lumMod val="85000"/>
                </a:schemeClr>
              </a:solidFill>
              <a:effectLst>
                <a:outerShdw blurRad="38100" dist="38100" dir="2700000" algn="tl">
                  <a:srgbClr val="000000">
                    <a:alpha val="43137"/>
                  </a:srgbClr>
                </a:outerShdw>
              </a:effectLst>
            </a:endParaRPr>
          </a:p>
        </p:txBody>
      </p:sp>
      <p:sp>
        <p:nvSpPr>
          <p:cNvPr id="12" name="TextBox 11"/>
          <p:cNvSpPr txBox="1"/>
          <p:nvPr/>
        </p:nvSpPr>
        <p:spPr>
          <a:xfrm>
            <a:off x="6769927" y="6243208"/>
            <a:ext cx="1843132" cy="276999"/>
          </a:xfrm>
          <a:prstGeom prst="rect">
            <a:avLst/>
          </a:prstGeom>
          <a:noFill/>
        </p:spPr>
        <p:txBody>
          <a:bodyPr wrap="none" rtlCol="0">
            <a:spAutoFit/>
          </a:bodyPr>
          <a:lstStyle/>
          <a:p>
            <a:pPr algn="r"/>
            <a:r>
              <a:rPr lang="en-US" sz="1200" dirty="0" smtClean="0">
                <a:solidFill>
                  <a:schemeClr val="bg1">
                    <a:lumMod val="85000"/>
                  </a:schemeClr>
                </a:solidFill>
                <a:effectLst>
                  <a:outerShdw blurRad="38100" dist="38100" dir="2700000" algn="tl">
                    <a:srgbClr val="000000">
                      <a:alpha val="43137"/>
                    </a:srgbClr>
                  </a:outerShdw>
                </a:effectLst>
              </a:rPr>
              <a:t>Image Caption (if needed)</a:t>
            </a:r>
            <a:endParaRPr lang="en-US" sz="1200" dirty="0">
              <a:solidFill>
                <a:schemeClr val="bg1">
                  <a:lumMod val="85000"/>
                </a:schemeClr>
              </a:solidFill>
              <a:effectLst>
                <a:outerShdw blurRad="38100" dist="38100" dir="2700000" algn="tl">
                  <a:srgbClr val="000000">
                    <a:alpha val="43137"/>
                  </a:srgbClr>
                </a:outerShdw>
              </a:effectLst>
            </a:endParaRPr>
          </a:p>
        </p:txBody>
      </p:sp>
      <p:pic>
        <p:nvPicPr>
          <p:cNvPr id="9" name="Picture 19" descr="051MARTINSCOV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218688" y="1604078"/>
            <a:ext cx="3379623" cy="2286000"/>
          </a:xfrm>
          <a:prstGeom prst="rect">
            <a:avLst/>
          </a:prstGeom>
          <a:noFill/>
          <a:ln w="9525">
            <a:solidFill>
              <a:schemeClr val="bg2">
                <a:lumMod val="40000"/>
                <a:lumOff val="60000"/>
              </a:schemeClr>
            </a:solidFill>
            <a:miter lim="800000"/>
            <a:headEnd/>
            <a:tailEnd/>
          </a:ln>
        </p:spPr>
      </p:pic>
      <p:pic>
        <p:nvPicPr>
          <p:cNvPr id="10" name="Picture 4" descr="Kemmerer-VRM 02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18687" y="4234207"/>
            <a:ext cx="3379623" cy="2286000"/>
          </a:xfrm>
          <a:prstGeom prst="rect">
            <a:avLst/>
          </a:prstGeom>
          <a:noFill/>
          <a:ln w="9525">
            <a:solidFill>
              <a:schemeClr val="bg2">
                <a:lumMod val="40000"/>
                <a:lumOff val="60000"/>
              </a:schemeClr>
            </a:solidFill>
            <a:miter lim="800000"/>
            <a:headEnd/>
            <a:tailEnd/>
          </a:ln>
        </p:spPr>
      </p:pic>
    </p:spTree>
    <p:extLst>
      <p:ext uri="{BB962C8B-B14F-4D97-AF65-F5344CB8AC3E}">
        <p14:creationId xmlns:p14="http://schemas.microsoft.com/office/powerpoint/2010/main" val="13452731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3597" y="1282535"/>
            <a:ext cx="5325100" cy="5486400"/>
          </a:xfrm>
        </p:spPr>
        <p:txBody>
          <a:bodyPr/>
          <a:lstStyle/>
          <a:p>
            <a:pPr marL="342900" indent="-342900">
              <a:buFont typeface="Arial" panose="020B0604020202020204" pitchFamily="34" charset="0"/>
              <a:buChar char="•"/>
            </a:pPr>
            <a:r>
              <a:rPr lang="en-US" dirty="0" smtClean="0"/>
              <a:t>Law, Mgt. Strategies, Guidance</a:t>
            </a:r>
          </a:p>
          <a:p>
            <a:pPr marL="342900" indent="-342900">
              <a:buFont typeface="Arial" panose="020B0604020202020204" pitchFamily="34" charset="0"/>
              <a:buChar char="•"/>
            </a:pPr>
            <a:r>
              <a:rPr lang="en-US" dirty="0" smtClean="0"/>
              <a:t>RMPs, MFPs, City and County Plans</a:t>
            </a:r>
          </a:p>
          <a:p>
            <a:pPr marL="342900" indent="-342900">
              <a:buFont typeface="Arial" panose="020B0604020202020204" pitchFamily="34" charset="0"/>
              <a:buChar char="•"/>
            </a:pPr>
            <a:r>
              <a:rPr lang="en-US" dirty="0" smtClean="0"/>
              <a:t>VRM Management Classes</a:t>
            </a:r>
          </a:p>
          <a:p>
            <a:pPr marL="342900" indent="-342900">
              <a:buFont typeface="Arial" panose="020B0604020202020204" pitchFamily="34" charset="0"/>
              <a:buChar char="•"/>
            </a:pPr>
            <a:r>
              <a:rPr lang="en-US" dirty="0" smtClean="0"/>
              <a:t>Activity Plans, including</a:t>
            </a:r>
          </a:p>
          <a:p>
            <a:pPr marL="923925" lvl="1" indent="-342900"/>
            <a:r>
              <a:rPr lang="en-US" dirty="0" smtClean="0"/>
              <a:t>Travel Management Plans,</a:t>
            </a:r>
          </a:p>
          <a:p>
            <a:pPr marL="923925" lvl="1" indent="-342900"/>
            <a:r>
              <a:rPr lang="en-US" dirty="0" smtClean="0"/>
              <a:t>Transportation Plans,</a:t>
            </a:r>
          </a:p>
          <a:p>
            <a:pPr marL="923925" lvl="1" indent="-342900"/>
            <a:r>
              <a:rPr lang="en-US" dirty="0" smtClean="0"/>
              <a:t>Master Plans,</a:t>
            </a:r>
          </a:p>
          <a:p>
            <a:pPr marL="923925" lvl="1" indent="-342900"/>
            <a:r>
              <a:rPr lang="en-US" dirty="0" smtClean="0"/>
              <a:t>Recreation Area Management Plans</a:t>
            </a:r>
          </a:p>
          <a:p>
            <a:pPr marL="342900" indent="-342900">
              <a:buFont typeface="Arial" panose="020B0604020202020204" pitchFamily="34" charset="0"/>
              <a:buChar char="•"/>
            </a:pPr>
            <a:r>
              <a:rPr lang="en-US" dirty="0" smtClean="0"/>
              <a:t>Project plan, design guidance/standards</a:t>
            </a:r>
          </a:p>
          <a:p>
            <a:pPr marL="342900" indent="-342900">
              <a:buFont typeface="Arial" panose="020B0604020202020204" pitchFamily="34" charset="0"/>
              <a:buChar char="•"/>
            </a:pPr>
            <a:r>
              <a:rPr lang="en-US" dirty="0" smtClean="0"/>
              <a:t>Existing facilities</a:t>
            </a:r>
          </a:p>
          <a:p>
            <a:pPr marL="342900" indent="-342900">
              <a:buFont typeface="Arial" panose="020B0604020202020204" pitchFamily="34" charset="0"/>
              <a:buChar char="•"/>
            </a:pPr>
            <a:endParaRPr lang="en-US" dirty="0"/>
          </a:p>
        </p:txBody>
      </p:sp>
      <p:sp>
        <p:nvSpPr>
          <p:cNvPr id="3" name="Text Placeholder 2"/>
          <p:cNvSpPr>
            <a:spLocks noGrp="1"/>
          </p:cNvSpPr>
          <p:nvPr>
            <p:ph type="body" sz="quarter" idx="10"/>
          </p:nvPr>
        </p:nvSpPr>
        <p:spPr/>
        <p:txBody>
          <a:bodyPr/>
          <a:lstStyle/>
          <a:p>
            <a:r>
              <a:rPr lang="en-US" dirty="0"/>
              <a:t>Project Planning Essentials</a:t>
            </a:r>
          </a:p>
          <a:p>
            <a:endParaRPr lang="en-US" dirty="0"/>
          </a:p>
        </p:txBody>
      </p:sp>
      <p:sp>
        <p:nvSpPr>
          <p:cNvPr id="5" name="Text Placeholder 4"/>
          <p:cNvSpPr>
            <a:spLocks noGrp="1"/>
          </p:cNvSpPr>
          <p:nvPr>
            <p:ph type="body" sz="quarter" idx="11"/>
          </p:nvPr>
        </p:nvSpPr>
        <p:spPr/>
        <p:txBody>
          <a:bodyPr/>
          <a:lstStyle/>
          <a:p>
            <a:r>
              <a:rPr lang="en-US" dirty="0" smtClean="0"/>
              <a:t>Understanding Existing Constraints</a:t>
            </a:r>
            <a:endParaRPr lang="en-US" dirty="0"/>
          </a:p>
        </p:txBody>
      </p:sp>
      <p:sp>
        <p:nvSpPr>
          <p:cNvPr id="4" name="TextBox 3"/>
          <p:cNvSpPr txBox="1"/>
          <p:nvPr/>
        </p:nvSpPr>
        <p:spPr>
          <a:xfrm>
            <a:off x="6755179" y="3613079"/>
            <a:ext cx="1843132" cy="276999"/>
          </a:xfrm>
          <a:prstGeom prst="rect">
            <a:avLst/>
          </a:prstGeom>
          <a:noFill/>
        </p:spPr>
        <p:txBody>
          <a:bodyPr wrap="none" rtlCol="0">
            <a:spAutoFit/>
          </a:bodyPr>
          <a:lstStyle/>
          <a:p>
            <a:pPr algn="r"/>
            <a:r>
              <a:rPr lang="en-US" sz="1200" dirty="0" smtClean="0">
                <a:solidFill>
                  <a:schemeClr val="bg1">
                    <a:lumMod val="85000"/>
                  </a:schemeClr>
                </a:solidFill>
                <a:effectLst>
                  <a:outerShdw blurRad="38100" dist="38100" dir="2700000" algn="tl">
                    <a:srgbClr val="000000">
                      <a:alpha val="43137"/>
                    </a:srgbClr>
                  </a:outerShdw>
                </a:effectLst>
              </a:rPr>
              <a:t>Image Caption (if needed)</a:t>
            </a:r>
            <a:endParaRPr lang="en-US" sz="1200" dirty="0">
              <a:solidFill>
                <a:schemeClr val="bg1">
                  <a:lumMod val="85000"/>
                </a:schemeClr>
              </a:solidFill>
              <a:effectLst>
                <a:outerShdw blurRad="38100" dist="38100" dir="2700000" algn="tl">
                  <a:srgbClr val="000000">
                    <a:alpha val="43137"/>
                  </a:srgbClr>
                </a:outerShdw>
              </a:effectLst>
            </a:endParaRPr>
          </a:p>
        </p:txBody>
      </p:sp>
      <p:pic>
        <p:nvPicPr>
          <p:cNvPr id="11" name="Picture 4" descr="RMPPhotosVRM 00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458697" y="1447800"/>
            <a:ext cx="3154362" cy="2514600"/>
          </a:xfrm>
          <a:prstGeom prst="rect">
            <a:avLst/>
          </a:prstGeom>
          <a:noFill/>
          <a:ln w="9525">
            <a:solidFill>
              <a:srgbClr val="AEAC68"/>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7915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04849" y="1056904"/>
            <a:ext cx="8281219" cy="2521527"/>
          </a:xfrm>
        </p:spPr>
        <p:txBody>
          <a:bodyPr/>
          <a:lstStyle/>
          <a:p>
            <a:pPr marL="342900" indent="-342900">
              <a:buFont typeface="Arial" panose="020B0604020202020204" pitchFamily="34" charset="0"/>
              <a:buChar char="•"/>
            </a:pPr>
            <a:r>
              <a:rPr lang="en-US" dirty="0" smtClean="0"/>
              <a:t>Minimizing visual impacts is everyone’s job.</a:t>
            </a:r>
          </a:p>
          <a:p>
            <a:pPr marL="342900" indent="-342900">
              <a:buFont typeface="Arial" panose="020B0604020202020204" pitchFamily="34" charset="0"/>
              <a:buChar char="•"/>
            </a:pPr>
            <a:r>
              <a:rPr lang="en-US" dirty="0" smtClean="0"/>
              <a:t>Include all of the disciplines that have a significant stake.</a:t>
            </a:r>
          </a:p>
          <a:p>
            <a:pPr marL="342900" indent="-342900">
              <a:buFont typeface="Arial" panose="020B0604020202020204" pitchFamily="34" charset="0"/>
              <a:buChar char="•"/>
            </a:pPr>
            <a:r>
              <a:rPr lang="en-US" dirty="0" smtClean="0"/>
              <a:t>Include external stakeholders early on.</a:t>
            </a:r>
          </a:p>
          <a:p>
            <a:pPr marL="342900" indent="-342900">
              <a:buFont typeface="Arial" panose="020B0604020202020204" pitchFamily="34" charset="0"/>
              <a:buChar char="•"/>
            </a:pPr>
            <a:r>
              <a:rPr lang="en-US" dirty="0" smtClean="0"/>
              <a:t>Increases the credibility of the recommendations and makes project easier to implement.</a:t>
            </a:r>
          </a:p>
        </p:txBody>
      </p:sp>
      <p:sp>
        <p:nvSpPr>
          <p:cNvPr id="30" name="Text Placeholder 29"/>
          <p:cNvSpPr>
            <a:spLocks noGrp="1"/>
          </p:cNvSpPr>
          <p:nvPr>
            <p:ph type="body" sz="quarter" idx="10"/>
          </p:nvPr>
        </p:nvSpPr>
        <p:spPr/>
        <p:txBody>
          <a:bodyPr/>
          <a:lstStyle/>
          <a:p>
            <a:r>
              <a:rPr lang="en-US" dirty="0"/>
              <a:t>Project Planning Essentials</a:t>
            </a:r>
          </a:p>
          <a:p>
            <a:endParaRPr lang="en-US" dirty="0"/>
          </a:p>
        </p:txBody>
      </p:sp>
      <p:sp>
        <p:nvSpPr>
          <p:cNvPr id="31" name="Text Placeholder 30"/>
          <p:cNvSpPr>
            <a:spLocks noGrp="1"/>
          </p:cNvSpPr>
          <p:nvPr>
            <p:ph type="body" sz="quarter" idx="11"/>
          </p:nvPr>
        </p:nvSpPr>
        <p:spPr/>
        <p:txBody>
          <a:bodyPr/>
          <a:lstStyle/>
          <a:p>
            <a:r>
              <a:rPr lang="en-US" dirty="0" smtClean="0"/>
              <a:t>Team Approach is Best</a:t>
            </a:r>
            <a:endParaRPr lang="en-US" dirty="0"/>
          </a:p>
        </p:txBody>
      </p:sp>
      <p:pic>
        <p:nvPicPr>
          <p:cNvPr id="5" name="Picture 3" descr="design charrette6"/>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67023" y="3709059"/>
            <a:ext cx="3965575" cy="2895600"/>
          </a:xfrm>
          <a:prstGeom prst="rect">
            <a:avLst/>
          </a:prstGeom>
          <a:noFill/>
          <a:ln w="9525">
            <a:solidFill>
              <a:schemeClr val="bg2">
                <a:lumMod val="40000"/>
                <a:lumOff val="60000"/>
              </a:schemeClr>
            </a:solidFill>
            <a:miter lim="800000"/>
            <a:headEnd/>
            <a:tailEnd/>
          </a:ln>
        </p:spPr>
      </p:pic>
      <p:pic>
        <p:nvPicPr>
          <p:cNvPr id="6" name="Picture 4" descr="FortCreek&amp;OregonTrail 09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94514" y="3709059"/>
            <a:ext cx="3158837" cy="2895600"/>
          </a:xfrm>
          <a:prstGeom prst="rect">
            <a:avLst/>
          </a:prstGeom>
          <a:noFill/>
          <a:ln w="9525">
            <a:solidFill>
              <a:schemeClr val="bg2">
                <a:lumMod val="40000"/>
                <a:lumOff val="60000"/>
              </a:schemeClr>
            </a:solidFill>
            <a:miter lim="800000"/>
            <a:headEnd/>
            <a:tailEnd/>
          </a:ln>
        </p:spPr>
      </p:pic>
    </p:spTree>
    <p:extLst>
      <p:ext uri="{BB962C8B-B14F-4D97-AF65-F5344CB8AC3E}">
        <p14:creationId xmlns:p14="http://schemas.microsoft.com/office/powerpoint/2010/main" val="28571502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04849" y="1056904"/>
            <a:ext cx="8281219" cy="2521527"/>
          </a:xfrm>
        </p:spPr>
        <p:txBody>
          <a:bodyPr/>
          <a:lstStyle/>
          <a:p>
            <a:pPr marL="342900" indent="-342900">
              <a:buFont typeface="Arial" panose="020B0604020202020204" pitchFamily="34" charset="0"/>
              <a:buChar char="•"/>
            </a:pPr>
            <a:r>
              <a:rPr lang="en-US" dirty="0" smtClean="0"/>
              <a:t>Proponent and planning team can only meaningfully discuss project on site.</a:t>
            </a:r>
          </a:p>
          <a:p>
            <a:pPr marL="342900" indent="-342900">
              <a:buFont typeface="Arial" panose="020B0604020202020204" pitchFamily="34" charset="0"/>
              <a:buChar char="•"/>
            </a:pPr>
            <a:r>
              <a:rPr lang="en-US" dirty="0" smtClean="0"/>
              <a:t>Keeps everyone on the same page.</a:t>
            </a:r>
          </a:p>
          <a:p>
            <a:pPr marL="342900" indent="-342900">
              <a:buFont typeface="Arial" panose="020B0604020202020204" pitchFamily="34" charset="0"/>
              <a:buChar char="•"/>
            </a:pPr>
            <a:r>
              <a:rPr lang="en-US" dirty="0" smtClean="0"/>
              <a:t>Misunderstandings can be avoided.</a:t>
            </a:r>
          </a:p>
          <a:p>
            <a:pPr marL="342900" indent="-342900">
              <a:buFont typeface="Arial" panose="020B0604020202020204" pitchFamily="34" charset="0"/>
              <a:buChar char="•"/>
            </a:pPr>
            <a:r>
              <a:rPr lang="en-US" dirty="0" smtClean="0"/>
              <a:t>Project parameters can be determined more easily.</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endParaRPr lang="en-US" dirty="0" smtClean="0"/>
          </a:p>
        </p:txBody>
      </p:sp>
      <p:sp>
        <p:nvSpPr>
          <p:cNvPr id="30" name="Text Placeholder 29"/>
          <p:cNvSpPr>
            <a:spLocks noGrp="1"/>
          </p:cNvSpPr>
          <p:nvPr>
            <p:ph type="body" sz="quarter" idx="10"/>
          </p:nvPr>
        </p:nvSpPr>
        <p:spPr/>
        <p:txBody>
          <a:bodyPr/>
          <a:lstStyle/>
          <a:p>
            <a:r>
              <a:rPr lang="en-US" dirty="0"/>
              <a:t>Project Planning Essentials</a:t>
            </a:r>
          </a:p>
          <a:p>
            <a:endParaRPr lang="en-US" dirty="0"/>
          </a:p>
        </p:txBody>
      </p:sp>
      <p:sp>
        <p:nvSpPr>
          <p:cNvPr id="31" name="Text Placeholder 30"/>
          <p:cNvSpPr>
            <a:spLocks noGrp="1"/>
          </p:cNvSpPr>
          <p:nvPr>
            <p:ph type="body" sz="quarter" idx="11"/>
          </p:nvPr>
        </p:nvSpPr>
        <p:spPr/>
        <p:txBody>
          <a:bodyPr/>
          <a:lstStyle/>
          <a:p>
            <a:r>
              <a:rPr lang="en-US" dirty="0" smtClean="0"/>
              <a:t>Field Review is Essential</a:t>
            </a:r>
            <a:endParaRPr lang="en-US" dirty="0"/>
          </a:p>
        </p:txBody>
      </p:sp>
      <p:pic>
        <p:nvPicPr>
          <p:cNvPr id="7" name="Picture 6" descr="MichelenaPOD 01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520914" y="3301340"/>
            <a:ext cx="4775360" cy="3194463"/>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6162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04849" y="1092530"/>
            <a:ext cx="8281219" cy="5765470"/>
          </a:xfrm>
        </p:spPr>
        <p:txBody>
          <a:bodyPr/>
          <a:lstStyle/>
          <a:p>
            <a:pPr marL="342900" indent="-342900">
              <a:buFont typeface="Arial" panose="020B0604020202020204" pitchFamily="34" charset="0"/>
              <a:buChar char="•"/>
            </a:pPr>
            <a:r>
              <a:rPr lang="en-US" altLang="en-US" sz="2400" u="sng" dirty="0" smtClean="0">
                <a:solidFill>
                  <a:srgbClr val="92D050"/>
                </a:solidFill>
              </a:rPr>
              <a:t>Linear </a:t>
            </a:r>
            <a:r>
              <a:rPr lang="en-US" altLang="en-US" sz="2400" u="sng" dirty="0">
                <a:solidFill>
                  <a:srgbClr val="92D050"/>
                </a:solidFill>
              </a:rPr>
              <a:t>alignments</a:t>
            </a:r>
            <a:r>
              <a:rPr lang="en-US" altLang="en-US" sz="2400" dirty="0">
                <a:solidFill>
                  <a:srgbClr val="92D050"/>
                </a:solidFill>
              </a:rPr>
              <a:t> (roads, bridges, transmission corridors, </a:t>
            </a:r>
            <a:r>
              <a:rPr lang="en-US" altLang="en-US" sz="2400" dirty="0" smtClean="0">
                <a:solidFill>
                  <a:srgbClr val="92D050"/>
                </a:solidFill>
              </a:rPr>
              <a:t>pipelines)</a:t>
            </a:r>
          </a:p>
          <a:p>
            <a:pPr marL="342900" indent="-342900">
              <a:buFont typeface="Arial" panose="020B0604020202020204" pitchFamily="34" charset="0"/>
              <a:buChar char="•"/>
            </a:pPr>
            <a:r>
              <a:rPr lang="en-US" altLang="en-US" sz="2400" u="sng" dirty="0" smtClean="0">
                <a:solidFill>
                  <a:srgbClr val="92D050"/>
                </a:solidFill>
              </a:rPr>
              <a:t>Energy </a:t>
            </a:r>
            <a:r>
              <a:rPr lang="en-US" altLang="en-US" sz="2400" u="sng" dirty="0">
                <a:solidFill>
                  <a:srgbClr val="92D050"/>
                </a:solidFill>
              </a:rPr>
              <a:t>production</a:t>
            </a:r>
            <a:r>
              <a:rPr lang="en-US" altLang="en-US" sz="2400" dirty="0">
                <a:solidFill>
                  <a:srgbClr val="92D050"/>
                </a:solidFill>
              </a:rPr>
              <a:t> (oil and gas, wind, solar, geothermal, </a:t>
            </a:r>
            <a:r>
              <a:rPr lang="en-US" altLang="en-US" sz="2400" dirty="0" smtClean="0">
                <a:solidFill>
                  <a:srgbClr val="92D050"/>
                </a:solidFill>
              </a:rPr>
              <a:t>hydro)</a:t>
            </a:r>
          </a:p>
          <a:p>
            <a:pPr marL="342900" indent="-342900">
              <a:buFont typeface="Arial" panose="020B0604020202020204" pitchFamily="34" charset="0"/>
              <a:buChar char="•"/>
            </a:pPr>
            <a:r>
              <a:rPr lang="en-US" altLang="en-US" sz="2400" u="sng" dirty="0" smtClean="0">
                <a:solidFill>
                  <a:srgbClr val="92D050"/>
                </a:solidFill>
              </a:rPr>
              <a:t>Mineral </a:t>
            </a:r>
            <a:r>
              <a:rPr lang="en-US" altLang="en-US" sz="2400" u="sng" dirty="0">
                <a:solidFill>
                  <a:srgbClr val="92D050"/>
                </a:solidFill>
              </a:rPr>
              <a:t>extraction</a:t>
            </a:r>
            <a:r>
              <a:rPr lang="en-US" altLang="en-US" sz="2400" dirty="0">
                <a:solidFill>
                  <a:srgbClr val="92D050"/>
                </a:solidFill>
              </a:rPr>
              <a:t> (mining, gravel operations </a:t>
            </a:r>
            <a:r>
              <a:rPr lang="en-US" altLang="en-US" sz="2400" dirty="0" smtClean="0">
                <a:solidFill>
                  <a:srgbClr val="92D050"/>
                </a:solidFill>
              </a:rPr>
              <a:t>)</a:t>
            </a:r>
          </a:p>
          <a:p>
            <a:pPr marL="342900" indent="-342900">
              <a:buFont typeface="Arial" panose="020B0604020202020204" pitchFamily="34" charset="0"/>
              <a:buChar char="•"/>
            </a:pPr>
            <a:r>
              <a:rPr lang="en-US" altLang="en-US" sz="2400" u="sng" dirty="0" smtClean="0">
                <a:solidFill>
                  <a:srgbClr val="92D050"/>
                </a:solidFill>
              </a:rPr>
              <a:t>Vertical </a:t>
            </a:r>
            <a:r>
              <a:rPr lang="en-US" altLang="en-US" sz="2400" u="sng" dirty="0">
                <a:solidFill>
                  <a:srgbClr val="92D050"/>
                </a:solidFill>
              </a:rPr>
              <a:t>development</a:t>
            </a:r>
            <a:r>
              <a:rPr lang="en-US" altLang="en-US" sz="2400" dirty="0">
                <a:solidFill>
                  <a:srgbClr val="92D050"/>
                </a:solidFill>
              </a:rPr>
              <a:t> (communication sites, radio, </a:t>
            </a:r>
            <a:r>
              <a:rPr lang="en-US" altLang="en-US" sz="2400" dirty="0" smtClean="0">
                <a:solidFill>
                  <a:srgbClr val="92D050"/>
                </a:solidFill>
              </a:rPr>
              <a:t>cellular)</a:t>
            </a:r>
          </a:p>
          <a:p>
            <a:pPr marL="342900" indent="-342900">
              <a:buFont typeface="Arial" panose="020B0604020202020204" pitchFamily="34" charset="0"/>
              <a:buChar char="•"/>
            </a:pPr>
            <a:r>
              <a:rPr lang="en-US" altLang="en-US" sz="2400" u="sng" dirty="0" smtClean="0">
                <a:solidFill>
                  <a:srgbClr val="92D050"/>
                </a:solidFill>
              </a:rPr>
              <a:t>Vegetative </a:t>
            </a:r>
            <a:r>
              <a:rPr lang="en-US" altLang="en-US" sz="2400" u="sng" dirty="0">
                <a:solidFill>
                  <a:srgbClr val="92D050"/>
                </a:solidFill>
              </a:rPr>
              <a:t>manipulation</a:t>
            </a:r>
            <a:r>
              <a:rPr lang="en-US" altLang="en-US" sz="2400" dirty="0">
                <a:solidFill>
                  <a:srgbClr val="92D050"/>
                </a:solidFill>
              </a:rPr>
              <a:t> (fire and fuels, restoration and rehabilitation, </a:t>
            </a:r>
            <a:r>
              <a:rPr lang="en-US" altLang="en-US" sz="2400" dirty="0" smtClean="0">
                <a:solidFill>
                  <a:srgbClr val="92D050"/>
                </a:solidFill>
              </a:rPr>
              <a:t>timber)</a:t>
            </a:r>
          </a:p>
          <a:p>
            <a:pPr marL="342900" indent="-342900">
              <a:buFont typeface="Arial" panose="020B0604020202020204" pitchFamily="34" charset="0"/>
              <a:buChar char="•"/>
            </a:pPr>
            <a:r>
              <a:rPr lang="en-US" altLang="en-US" sz="2400" u="sng" dirty="0" smtClean="0">
                <a:solidFill>
                  <a:srgbClr val="92D050"/>
                </a:solidFill>
              </a:rPr>
              <a:t>Wildlife </a:t>
            </a:r>
            <a:r>
              <a:rPr lang="en-US" altLang="en-US" sz="2400" u="sng" dirty="0">
                <a:solidFill>
                  <a:srgbClr val="92D050"/>
                </a:solidFill>
              </a:rPr>
              <a:t>and Range</a:t>
            </a:r>
            <a:r>
              <a:rPr lang="en-US" altLang="en-US" sz="2400" dirty="0">
                <a:solidFill>
                  <a:srgbClr val="92D050"/>
                </a:solidFill>
              </a:rPr>
              <a:t> (habitat or range improvement, enclosures, water </a:t>
            </a:r>
            <a:r>
              <a:rPr lang="en-US" altLang="en-US" sz="2400" dirty="0" smtClean="0">
                <a:solidFill>
                  <a:srgbClr val="92D050"/>
                </a:solidFill>
              </a:rPr>
              <a:t>sources)</a:t>
            </a:r>
          </a:p>
          <a:p>
            <a:pPr marL="342900" indent="-342900">
              <a:buFont typeface="Arial" panose="020B0604020202020204" pitchFamily="34" charset="0"/>
              <a:buChar char="•"/>
            </a:pPr>
            <a:r>
              <a:rPr lang="en-US" altLang="en-US" sz="2400" u="sng" dirty="0" smtClean="0">
                <a:solidFill>
                  <a:srgbClr val="92D050"/>
                </a:solidFill>
              </a:rPr>
              <a:t>Recreation </a:t>
            </a:r>
            <a:r>
              <a:rPr lang="en-US" altLang="en-US" sz="2400" u="sng" dirty="0">
                <a:solidFill>
                  <a:srgbClr val="92D050"/>
                </a:solidFill>
              </a:rPr>
              <a:t>and </a:t>
            </a:r>
            <a:r>
              <a:rPr lang="en-US" altLang="en-US" sz="2400" u="sng" dirty="0" smtClean="0">
                <a:solidFill>
                  <a:srgbClr val="92D050"/>
                </a:solidFill>
              </a:rPr>
              <a:t>administrative </a:t>
            </a:r>
            <a:r>
              <a:rPr lang="en-US" altLang="en-US" sz="2400" u="sng" dirty="0">
                <a:solidFill>
                  <a:srgbClr val="92D050"/>
                </a:solidFill>
              </a:rPr>
              <a:t>sites</a:t>
            </a:r>
            <a:r>
              <a:rPr lang="en-US" altLang="en-US" sz="2400" dirty="0">
                <a:solidFill>
                  <a:srgbClr val="92D050"/>
                </a:solidFill>
              </a:rPr>
              <a:t> (trails, toilets, campgrounds, visitor centers)</a:t>
            </a:r>
          </a:p>
          <a:p>
            <a:pPr marL="342900" indent="-342900">
              <a:buFont typeface="Arial" panose="020B0604020202020204" pitchFamily="34" charset="0"/>
              <a:buChar char="•"/>
            </a:pPr>
            <a:endParaRPr lang="en-US" dirty="0" smtClean="0"/>
          </a:p>
        </p:txBody>
      </p:sp>
      <p:sp>
        <p:nvSpPr>
          <p:cNvPr id="30" name="Text Placeholder 29"/>
          <p:cNvSpPr>
            <a:spLocks noGrp="1"/>
          </p:cNvSpPr>
          <p:nvPr>
            <p:ph type="body" sz="quarter" idx="10"/>
          </p:nvPr>
        </p:nvSpPr>
        <p:spPr/>
        <p:txBody>
          <a:bodyPr/>
          <a:lstStyle/>
          <a:p>
            <a:r>
              <a:rPr lang="en-US" dirty="0"/>
              <a:t>Project Planning Essentials</a:t>
            </a:r>
          </a:p>
          <a:p>
            <a:endParaRPr lang="en-US" dirty="0"/>
          </a:p>
        </p:txBody>
      </p:sp>
      <p:sp>
        <p:nvSpPr>
          <p:cNvPr id="31" name="Text Placeholder 30"/>
          <p:cNvSpPr>
            <a:spLocks noGrp="1"/>
          </p:cNvSpPr>
          <p:nvPr>
            <p:ph type="body" sz="quarter" idx="11"/>
          </p:nvPr>
        </p:nvSpPr>
        <p:spPr/>
        <p:txBody>
          <a:bodyPr/>
          <a:lstStyle/>
          <a:p>
            <a:r>
              <a:rPr lang="en-US" dirty="0" smtClean="0"/>
              <a:t>Types of Projects</a:t>
            </a:r>
            <a:endParaRPr lang="en-US" dirty="0"/>
          </a:p>
        </p:txBody>
      </p:sp>
    </p:spTree>
    <p:extLst>
      <p:ext uri="{BB962C8B-B14F-4D97-AF65-F5344CB8AC3E}">
        <p14:creationId xmlns:p14="http://schemas.microsoft.com/office/powerpoint/2010/main" val="39874209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04849" y="1056904"/>
            <a:ext cx="8281219" cy="1567543"/>
          </a:xfrm>
        </p:spPr>
        <p:txBody>
          <a:bodyPr/>
          <a:lstStyle/>
          <a:p>
            <a:pPr marL="342900" indent="-342900">
              <a:buFont typeface="Arial" panose="020B0604020202020204" pitchFamily="34" charset="0"/>
              <a:buChar char="•"/>
            </a:pPr>
            <a:r>
              <a:rPr lang="en-US" altLang="en-US" dirty="0" smtClean="0"/>
              <a:t>Thoughtful </a:t>
            </a:r>
            <a:r>
              <a:rPr lang="en-US" altLang="en-US" dirty="0"/>
              <a:t>and comprehensive planning leads to better </a:t>
            </a:r>
            <a:r>
              <a:rPr lang="en-US" altLang="en-US" dirty="0" smtClean="0"/>
              <a:t>design.</a:t>
            </a:r>
          </a:p>
          <a:p>
            <a:pPr marL="342900" indent="-342900">
              <a:buFont typeface="Arial" panose="020B0604020202020204" pitchFamily="34" charset="0"/>
              <a:buChar char="•"/>
            </a:pPr>
            <a:r>
              <a:rPr lang="en-US" altLang="en-US" dirty="0" smtClean="0"/>
              <a:t>Saves </a:t>
            </a:r>
            <a:r>
              <a:rPr lang="en-US" altLang="en-US" dirty="0"/>
              <a:t>time and money if planning leads </a:t>
            </a:r>
            <a:r>
              <a:rPr lang="en-US" altLang="en-US" dirty="0" smtClean="0"/>
              <a:t>design.</a:t>
            </a:r>
            <a:endParaRPr lang="en-US" dirty="0" smtClean="0"/>
          </a:p>
          <a:p>
            <a:pPr marL="342900" indent="-342900">
              <a:buFont typeface="Arial" panose="020B0604020202020204" pitchFamily="34" charset="0"/>
              <a:buChar char="•"/>
            </a:pPr>
            <a:endParaRPr lang="en-US" dirty="0" smtClean="0"/>
          </a:p>
        </p:txBody>
      </p:sp>
      <p:sp>
        <p:nvSpPr>
          <p:cNvPr id="30" name="Text Placeholder 29"/>
          <p:cNvSpPr>
            <a:spLocks noGrp="1"/>
          </p:cNvSpPr>
          <p:nvPr>
            <p:ph type="body" sz="quarter" idx="10"/>
          </p:nvPr>
        </p:nvSpPr>
        <p:spPr/>
        <p:txBody>
          <a:bodyPr/>
          <a:lstStyle/>
          <a:p>
            <a:r>
              <a:rPr lang="en-US" dirty="0"/>
              <a:t>Project Planning Essentials</a:t>
            </a:r>
          </a:p>
          <a:p>
            <a:endParaRPr lang="en-US" dirty="0"/>
          </a:p>
        </p:txBody>
      </p:sp>
      <p:sp>
        <p:nvSpPr>
          <p:cNvPr id="31" name="Text Placeholder 30"/>
          <p:cNvSpPr>
            <a:spLocks noGrp="1"/>
          </p:cNvSpPr>
          <p:nvPr>
            <p:ph type="body" sz="quarter" idx="11"/>
          </p:nvPr>
        </p:nvSpPr>
        <p:spPr/>
        <p:txBody>
          <a:bodyPr/>
          <a:lstStyle/>
          <a:p>
            <a:r>
              <a:rPr lang="en-US" dirty="0" smtClean="0"/>
              <a:t>Don’t Jump to Design Too Soon</a:t>
            </a:r>
            <a:endParaRPr lang="en-US" dirty="0"/>
          </a:p>
        </p:txBody>
      </p:sp>
      <p:pic>
        <p:nvPicPr>
          <p:cNvPr id="6" name="Picture 7" descr="100-0032_IM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003550" y="2403475"/>
            <a:ext cx="5073650" cy="380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Kemmerer-VRM 06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38200" y="5010150"/>
            <a:ext cx="1963738"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descr="MOAB SHELTER ENGINEERI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38200" y="3630613"/>
            <a:ext cx="1963738"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8" descr="IMG_979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38200" y="2395538"/>
            <a:ext cx="1963738"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7837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04849" y="2030681"/>
            <a:ext cx="8281219" cy="3289465"/>
          </a:xfrm>
        </p:spPr>
        <p:txBody>
          <a:bodyPr/>
          <a:lstStyle/>
          <a:p>
            <a:pPr marL="342900" indent="-342900">
              <a:buFont typeface="Arial" panose="020B0604020202020204" pitchFamily="34" charset="0"/>
              <a:buChar char="•"/>
            </a:pPr>
            <a:r>
              <a:rPr lang="en-US" dirty="0" smtClean="0"/>
              <a:t>Integrate </a:t>
            </a:r>
            <a:r>
              <a:rPr lang="en-US" dirty="0"/>
              <a:t>VRI (overall values &amp; individual components)</a:t>
            </a:r>
          </a:p>
          <a:p>
            <a:pPr marL="342900" indent="-342900">
              <a:buFont typeface="Arial" panose="020B0604020202020204" pitchFamily="34" charset="0"/>
              <a:buChar char="•"/>
            </a:pPr>
            <a:r>
              <a:rPr lang="en-US" dirty="0"/>
              <a:t>Establish Key Observation Points (KOPs)</a:t>
            </a:r>
          </a:p>
          <a:p>
            <a:pPr marL="342900" indent="-342900">
              <a:buFont typeface="Arial" panose="020B0604020202020204" pitchFamily="34" charset="0"/>
              <a:buChar char="•"/>
            </a:pPr>
            <a:r>
              <a:rPr lang="en-US" dirty="0"/>
              <a:t>Conduct </a:t>
            </a:r>
            <a:r>
              <a:rPr lang="en-US" dirty="0" smtClean="0"/>
              <a:t>“viewshed </a:t>
            </a:r>
            <a:r>
              <a:rPr lang="en-US" dirty="0"/>
              <a:t>analysis” appropriate to the scale of the </a:t>
            </a:r>
            <a:r>
              <a:rPr lang="en-US" dirty="0" smtClean="0"/>
              <a:t>proposal</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Handouts</a:t>
            </a:r>
            <a:r>
              <a:rPr lang="en-US" dirty="0"/>
              <a:t>: </a:t>
            </a:r>
            <a:r>
              <a:rPr lang="en-US" dirty="0" smtClean="0"/>
              <a:t> </a:t>
            </a:r>
            <a:r>
              <a:rPr lang="en-US" i="1" dirty="0" smtClean="0"/>
              <a:t>Analysis of  Visual Resources in EAs</a:t>
            </a:r>
          </a:p>
          <a:p>
            <a:r>
              <a:rPr lang="en-US" dirty="0"/>
              <a:t> </a:t>
            </a:r>
            <a:r>
              <a:rPr lang="en-US" dirty="0" smtClean="0"/>
              <a:t>    and </a:t>
            </a:r>
            <a:r>
              <a:rPr lang="en-US" i="1" dirty="0" smtClean="0"/>
              <a:t>Impact Indicators</a:t>
            </a:r>
          </a:p>
          <a:p>
            <a:pPr marL="342900" indent="-342900">
              <a:buFont typeface="Arial" panose="020B0604020202020204" pitchFamily="34" charset="0"/>
              <a:buChar char="•"/>
            </a:pPr>
            <a:endParaRPr lang="en-US" dirty="0" smtClean="0"/>
          </a:p>
        </p:txBody>
      </p:sp>
      <p:sp>
        <p:nvSpPr>
          <p:cNvPr id="30" name="Text Placeholder 29"/>
          <p:cNvSpPr>
            <a:spLocks noGrp="1"/>
          </p:cNvSpPr>
          <p:nvPr>
            <p:ph type="body" sz="quarter" idx="10"/>
          </p:nvPr>
        </p:nvSpPr>
        <p:spPr/>
        <p:txBody>
          <a:bodyPr/>
          <a:lstStyle/>
          <a:p>
            <a:r>
              <a:rPr lang="en-US" dirty="0"/>
              <a:t>Project Planning Essentials</a:t>
            </a:r>
          </a:p>
          <a:p>
            <a:endParaRPr lang="en-US" dirty="0"/>
          </a:p>
        </p:txBody>
      </p:sp>
      <p:sp>
        <p:nvSpPr>
          <p:cNvPr id="31" name="Text Placeholder 30"/>
          <p:cNvSpPr>
            <a:spLocks noGrp="1"/>
          </p:cNvSpPr>
          <p:nvPr>
            <p:ph type="body" sz="quarter" idx="11"/>
          </p:nvPr>
        </p:nvSpPr>
        <p:spPr/>
        <p:txBody>
          <a:bodyPr/>
          <a:lstStyle/>
          <a:p>
            <a:r>
              <a:rPr lang="en-US" dirty="0" smtClean="0"/>
              <a:t>Analyzing Impacts using VRI</a:t>
            </a:r>
            <a:endParaRPr lang="en-US" dirty="0"/>
          </a:p>
        </p:txBody>
      </p:sp>
    </p:spTree>
    <p:extLst>
      <p:ext uri="{BB962C8B-B14F-4D97-AF65-F5344CB8AC3E}">
        <p14:creationId xmlns:p14="http://schemas.microsoft.com/office/powerpoint/2010/main" val="6154981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04849" y="2030681"/>
            <a:ext cx="8281219" cy="3289465"/>
          </a:xfrm>
        </p:spPr>
        <p:txBody>
          <a:bodyPr/>
          <a:lstStyle/>
          <a:p>
            <a:pPr marL="342900" indent="-342900">
              <a:buFont typeface="Arial" panose="020B0604020202020204" pitchFamily="34" charset="0"/>
              <a:buChar char="•"/>
            </a:pPr>
            <a:r>
              <a:rPr lang="en-US" dirty="0" smtClean="0"/>
              <a:t>Formulate </a:t>
            </a:r>
            <a:r>
              <a:rPr lang="en-US" dirty="0"/>
              <a:t>alternatives that meet P&amp;N while mitigating visual effects</a:t>
            </a:r>
          </a:p>
          <a:p>
            <a:pPr marL="342900" indent="-342900">
              <a:buFont typeface="Arial" panose="020B0604020202020204" pitchFamily="34" charset="0"/>
              <a:buChar char="•"/>
            </a:pPr>
            <a:r>
              <a:rPr lang="en-US" dirty="0"/>
              <a:t>Ensure conformance of each alternative with the RMP’s VRM Class objectives</a:t>
            </a:r>
          </a:p>
          <a:p>
            <a:pPr marL="342900" indent="-342900">
              <a:buFont typeface="Arial" panose="020B0604020202020204" pitchFamily="34" charset="0"/>
              <a:buChar char="•"/>
            </a:pPr>
            <a:r>
              <a:rPr lang="en-US" dirty="0"/>
              <a:t>Explore ways to further reduce visual effects of otherwise conforming projects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endParaRPr lang="en-US" dirty="0" smtClean="0"/>
          </a:p>
        </p:txBody>
      </p:sp>
      <p:sp>
        <p:nvSpPr>
          <p:cNvPr id="30" name="Text Placeholder 29"/>
          <p:cNvSpPr>
            <a:spLocks noGrp="1"/>
          </p:cNvSpPr>
          <p:nvPr>
            <p:ph type="body" sz="quarter" idx="10"/>
          </p:nvPr>
        </p:nvSpPr>
        <p:spPr/>
        <p:txBody>
          <a:bodyPr/>
          <a:lstStyle/>
          <a:p>
            <a:r>
              <a:rPr lang="en-US" dirty="0"/>
              <a:t>Project Planning Essentials</a:t>
            </a:r>
          </a:p>
          <a:p>
            <a:endParaRPr lang="en-US" dirty="0"/>
          </a:p>
        </p:txBody>
      </p:sp>
      <p:sp>
        <p:nvSpPr>
          <p:cNvPr id="31" name="Text Placeholder 30"/>
          <p:cNvSpPr>
            <a:spLocks noGrp="1"/>
          </p:cNvSpPr>
          <p:nvPr>
            <p:ph type="body" sz="quarter" idx="11"/>
          </p:nvPr>
        </p:nvSpPr>
        <p:spPr/>
        <p:txBody>
          <a:bodyPr/>
          <a:lstStyle/>
          <a:p>
            <a:r>
              <a:rPr lang="en-US" dirty="0" smtClean="0"/>
              <a:t>Alternatives to Consider</a:t>
            </a: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095209" y="4171950"/>
            <a:ext cx="3524915" cy="2368302"/>
          </a:xfrm>
          <a:prstGeom prst="rect">
            <a:avLst/>
          </a:prstGeom>
        </p:spPr>
      </p:pic>
    </p:spTree>
    <p:extLst>
      <p:ext uri="{BB962C8B-B14F-4D97-AF65-F5344CB8AC3E}">
        <p14:creationId xmlns:p14="http://schemas.microsoft.com/office/powerpoint/2010/main" val="19727294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04849" y="2030681"/>
            <a:ext cx="8281219" cy="3289465"/>
          </a:xfrm>
        </p:spPr>
        <p:txBody>
          <a:bodyPr/>
          <a:lstStyle/>
          <a:p>
            <a:pPr marL="342900" indent="-342900">
              <a:buFont typeface="Arial" panose="020B0604020202020204" pitchFamily="34" charset="0"/>
              <a:buChar char="•"/>
            </a:pPr>
            <a:r>
              <a:rPr lang="en-US" dirty="0" smtClean="0"/>
              <a:t>Contemplate </a:t>
            </a:r>
            <a:r>
              <a:rPr lang="en-US" dirty="0"/>
              <a:t>RMP Amendment</a:t>
            </a:r>
          </a:p>
          <a:p>
            <a:pPr lvl="1"/>
            <a:r>
              <a:rPr lang="en-US" dirty="0"/>
              <a:t>ONLY as a last resort</a:t>
            </a:r>
          </a:p>
          <a:p>
            <a:pPr lvl="1"/>
            <a:r>
              <a:rPr lang="en-US" dirty="0"/>
              <a:t>Considering the intent/integrity of the original RMP</a:t>
            </a:r>
          </a:p>
          <a:p>
            <a:pPr lvl="1"/>
            <a:r>
              <a:rPr lang="en-US" dirty="0"/>
              <a:t>Follow RMP Amendment procedures (major </a:t>
            </a:r>
            <a:r>
              <a:rPr lang="en-US" i="1" dirty="0"/>
              <a:t>v</a:t>
            </a:r>
            <a:r>
              <a:rPr lang="en-US" dirty="0"/>
              <a:t> minor)</a:t>
            </a:r>
          </a:p>
          <a:p>
            <a:pPr lvl="1"/>
            <a:r>
              <a:rPr lang="en-US" dirty="0"/>
              <a:t>And offset visual losses through regional mitigation</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endParaRPr lang="en-US" dirty="0" smtClean="0"/>
          </a:p>
        </p:txBody>
      </p:sp>
      <p:sp>
        <p:nvSpPr>
          <p:cNvPr id="30" name="Text Placeholder 29"/>
          <p:cNvSpPr>
            <a:spLocks noGrp="1"/>
          </p:cNvSpPr>
          <p:nvPr>
            <p:ph type="body" sz="quarter" idx="10"/>
          </p:nvPr>
        </p:nvSpPr>
        <p:spPr/>
        <p:txBody>
          <a:bodyPr/>
          <a:lstStyle/>
          <a:p>
            <a:r>
              <a:rPr lang="en-US" dirty="0"/>
              <a:t>Project Planning Essentials</a:t>
            </a:r>
          </a:p>
          <a:p>
            <a:endParaRPr lang="en-US" dirty="0"/>
          </a:p>
        </p:txBody>
      </p:sp>
      <p:sp>
        <p:nvSpPr>
          <p:cNvPr id="31" name="Text Placeholder 30"/>
          <p:cNvSpPr>
            <a:spLocks noGrp="1"/>
          </p:cNvSpPr>
          <p:nvPr>
            <p:ph type="body" sz="quarter" idx="11"/>
          </p:nvPr>
        </p:nvSpPr>
        <p:spPr/>
        <p:txBody>
          <a:bodyPr/>
          <a:lstStyle/>
          <a:p>
            <a:r>
              <a:rPr lang="en-US" dirty="0" smtClean="0"/>
              <a:t>If the Proposal Cannot Conform</a:t>
            </a:r>
            <a:endParaRPr lang="en-US" dirty="0"/>
          </a:p>
        </p:txBody>
      </p:sp>
    </p:spTree>
    <p:extLst>
      <p:ext uri="{BB962C8B-B14F-4D97-AF65-F5344CB8AC3E}">
        <p14:creationId xmlns:p14="http://schemas.microsoft.com/office/powerpoint/2010/main" val="23615140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85008" y="1270661"/>
            <a:ext cx="8281219" cy="1971303"/>
          </a:xfrm>
        </p:spPr>
        <p:txBody>
          <a:bodyPr/>
          <a:lstStyle/>
          <a:p>
            <a:pPr marL="342900" indent="-342900">
              <a:buFont typeface="Arial" panose="020B0604020202020204" pitchFamily="34" charset="0"/>
              <a:buChar char="•"/>
            </a:pPr>
            <a:r>
              <a:rPr lang="en-US" dirty="0" smtClean="0"/>
              <a:t>Following </a:t>
            </a:r>
            <a:r>
              <a:rPr lang="en-US" dirty="0"/>
              <a:t>project design and approval:</a:t>
            </a:r>
          </a:p>
          <a:p>
            <a:pPr marL="342900" indent="-342900">
              <a:buFont typeface="Arial" panose="020B0604020202020204" pitchFamily="34" charset="0"/>
              <a:buChar char="•"/>
            </a:pPr>
            <a:endParaRPr lang="en-US" dirty="0"/>
          </a:p>
          <a:p>
            <a:pPr lvl="1"/>
            <a:r>
              <a:rPr lang="en-US" dirty="0" smtClean="0"/>
              <a:t>Monitor </a:t>
            </a:r>
            <a:r>
              <a:rPr lang="en-US" dirty="0"/>
              <a:t>implementation for compliance with design </a:t>
            </a:r>
            <a:r>
              <a:rPr lang="en-US" dirty="0" smtClean="0"/>
              <a:t>features</a:t>
            </a:r>
          </a:p>
          <a:p>
            <a:pPr lvl="1"/>
            <a:r>
              <a:rPr lang="en-US" dirty="0" smtClean="0"/>
              <a:t>Assess </a:t>
            </a:r>
            <a:r>
              <a:rPr lang="en-US" dirty="0"/>
              <a:t>over time for effectiveness of design features</a:t>
            </a:r>
          </a:p>
          <a:p>
            <a:pPr lvl="1"/>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endParaRPr lang="en-US" dirty="0" smtClean="0"/>
          </a:p>
        </p:txBody>
      </p:sp>
      <p:sp>
        <p:nvSpPr>
          <p:cNvPr id="30" name="Text Placeholder 29"/>
          <p:cNvSpPr>
            <a:spLocks noGrp="1"/>
          </p:cNvSpPr>
          <p:nvPr>
            <p:ph type="body" sz="quarter" idx="10"/>
          </p:nvPr>
        </p:nvSpPr>
        <p:spPr/>
        <p:txBody>
          <a:bodyPr/>
          <a:lstStyle/>
          <a:p>
            <a:r>
              <a:rPr lang="en-US" dirty="0"/>
              <a:t>Project Planning Essentials</a:t>
            </a:r>
          </a:p>
          <a:p>
            <a:endParaRPr lang="en-US" dirty="0"/>
          </a:p>
        </p:txBody>
      </p:sp>
      <p:sp>
        <p:nvSpPr>
          <p:cNvPr id="31" name="Text Placeholder 30"/>
          <p:cNvSpPr>
            <a:spLocks noGrp="1"/>
          </p:cNvSpPr>
          <p:nvPr>
            <p:ph type="body" sz="quarter" idx="11"/>
          </p:nvPr>
        </p:nvSpPr>
        <p:spPr/>
        <p:txBody>
          <a:bodyPr/>
          <a:lstStyle/>
          <a:p>
            <a:r>
              <a:rPr lang="en-US" dirty="0" smtClean="0"/>
              <a:t>All Done and Dusted?</a:t>
            </a:r>
            <a:endParaRPr lang="en-US" dirty="0"/>
          </a:p>
        </p:txBody>
      </p:sp>
      <p:pic>
        <p:nvPicPr>
          <p:cNvPr id="2" name="Picture 2" descr="C:\tmp\Old System\temp photos\Jerry's PHOTOS\Calibration 2010 SlideShow &amp; Actual Session\Cal 53_Juniper treatments on N flank.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3467594" y="3325533"/>
            <a:ext cx="5145780" cy="27716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85008" y="3906978"/>
            <a:ext cx="3340600" cy="26296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78346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496788" y="1983180"/>
            <a:ext cx="4165270" cy="3289465"/>
          </a:xfrm>
        </p:spPr>
        <p:txBody>
          <a:bodyPr/>
          <a:lstStyle/>
          <a:p>
            <a:pPr marL="342900" indent="-342900">
              <a:buFont typeface="Arial" panose="020B0604020202020204" pitchFamily="34" charset="0"/>
              <a:buChar char="•"/>
            </a:pPr>
            <a:r>
              <a:rPr lang="en-US" sz="3200" dirty="0" smtClean="0"/>
              <a:t>It’s Q Time!</a:t>
            </a:r>
          </a:p>
          <a:p>
            <a:endParaRPr lang="en-US" sz="3200" dirty="0" smtClean="0"/>
          </a:p>
          <a:p>
            <a:pPr marL="923925" lvl="1" indent="-342900"/>
            <a:r>
              <a:rPr lang="en-US" sz="2800" dirty="0" smtClean="0"/>
              <a:t>Quiz me!</a:t>
            </a:r>
          </a:p>
          <a:p>
            <a:pPr marL="923925" lvl="1" indent="-342900"/>
            <a:endParaRPr lang="en-US" sz="2800" dirty="0" smtClean="0"/>
          </a:p>
          <a:p>
            <a:pPr marL="923925" lvl="1" indent="-342900"/>
            <a:r>
              <a:rPr lang="en-US" sz="2800" dirty="0" smtClean="0"/>
              <a:t>Questions?</a:t>
            </a:r>
            <a:endParaRPr lang="en-US" sz="2800"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endParaRPr lang="en-US" dirty="0" smtClean="0"/>
          </a:p>
        </p:txBody>
      </p:sp>
      <p:sp>
        <p:nvSpPr>
          <p:cNvPr id="30" name="Text Placeholder 29"/>
          <p:cNvSpPr>
            <a:spLocks noGrp="1"/>
          </p:cNvSpPr>
          <p:nvPr>
            <p:ph type="body" sz="quarter" idx="10"/>
          </p:nvPr>
        </p:nvSpPr>
        <p:spPr/>
        <p:txBody>
          <a:bodyPr/>
          <a:lstStyle/>
          <a:p>
            <a:r>
              <a:rPr lang="en-US" dirty="0"/>
              <a:t>Project Planning Essentials</a:t>
            </a:r>
          </a:p>
          <a:p>
            <a:endParaRPr lang="en-US" dirty="0"/>
          </a:p>
        </p:txBody>
      </p:sp>
      <p:sp>
        <p:nvSpPr>
          <p:cNvPr id="31" name="Text Placeholder 30"/>
          <p:cNvSpPr>
            <a:spLocks noGrp="1"/>
          </p:cNvSpPr>
          <p:nvPr>
            <p:ph type="body" sz="quarter" idx="11"/>
          </p:nvPr>
        </p:nvSpPr>
        <p:spPr/>
        <p:txBody>
          <a:bodyPr/>
          <a:lstStyle/>
          <a:p>
            <a:r>
              <a:rPr lang="en-US" dirty="0" smtClean="0"/>
              <a:t>Rigorous Post-unit Academic Analysis</a:t>
            </a:r>
            <a:endParaRPr lang="en-US" dirty="0"/>
          </a:p>
        </p:txBody>
      </p:sp>
    </p:spTree>
    <p:extLst>
      <p:ext uri="{BB962C8B-B14F-4D97-AF65-F5344CB8AC3E}">
        <p14:creationId xmlns:p14="http://schemas.microsoft.com/office/powerpoint/2010/main" val="179948472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C505A8CBA611F49854C35C7075BD314" ma:contentTypeVersion="0" ma:contentTypeDescription="Create a new document." ma:contentTypeScope="" ma:versionID="72799aec6109b8c56c15ced4c53eb694">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E58BD34-2BD1-4D7E-A32C-5787B89CA95A}">
  <ds:schemaRefs>
    <ds:schemaRef ds:uri="http://schemas.microsoft.com/sharepoint/v3/contenttype/forms"/>
  </ds:schemaRefs>
</ds:datastoreItem>
</file>

<file path=customXml/itemProps2.xml><?xml version="1.0" encoding="utf-8"?>
<ds:datastoreItem xmlns:ds="http://schemas.openxmlformats.org/officeDocument/2006/customXml" ds:itemID="{36359FEE-704D-44B3-9FEF-9F9C58BF43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E92F89BC-472C-40B2-828B-10F782702F03}">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949</TotalTime>
  <Words>652</Words>
  <Application>Microsoft Office PowerPoint</Application>
  <PresentationFormat>On-screen Show (4:3)</PresentationFormat>
  <Paragraphs>116</Paragraphs>
  <Slides>17</Slides>
  <Notes>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17</vt:i4>
      </vt:variant>
    </vt:vector>
  </HeadingPairs>
  <TitlesOfParts>
    <vt:vector size="26" baseType="lpstr">
      <vt:lpstr>Arial</vt:lpstr>
      <vt:lpstr>Calibri</vt:lpstr>
      <vt:lpstr>Cambria</vt:lpstr>
      <vt:lpstr>Impact</vt:lpstr>
      <vt:lpstr>Tahoma</vt:lpstr>
      <vt:lpstr>Times New Roman</vt:lpstr>
      <vt:lpstr>1_VRM-Cover</vt:lpstr>
      <vt:lpstr>2_UnitTitle</vt:lpstr>
      <vt:lpstr>3_Body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Brown, Michael B</cp:lastModifiedBy>
  <cp:revision>63</cp:revision>
  <cp:lastPrinted>2015-04-07T16:58:29Z</cp:lastPrinted>
  <dcterms:created xsi:type="dcterms:W3CDTF">2015-01-14T20:26:51Z</dcterms:created>
  <dcterms:modified xsi:type="dcterms:W3CDTF">2018-04-09T20:48:24Z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0x0101005C505A8CBA611F49854C35C7075BD314</vt:lpwstr>
  </property>
</Properties>
</file>