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35"/>
  </p:notesMasterIdLst>
  <p:sldIdLst>
    <p:sldId id="256" r:id="rId7"/>
    <p:sldId id="257" r:id="rId8"/>
    <p:sldId id="258" r:id="rId9"/>
    <p:sldId id="259" r:id="rId10"/>
    <p:sldId id="260" r:id="rId11"/>
    <p:sldId id="261" r:id="rId12"/>
    <p:sldId id="263" r:id="rId13"/>
    <p:sldId id="262" r:id="rId14"/>
    <p:sldId id="264" r:id="rId15"/>
    <p:sldId id="265" r:id="rId16"/>
    <p:sldId id="266" r:id="rId17"/>
    <p:sldId id="267" r:id="rId18"/>
    <p:sldId id="268" r:id="rId19"/>
    <p:sldId id="270" r:id="rId20"/>
    <p:sldId id="269" r:id="rId21"/>
    <p:sldId id="271" r:id="rId22"/>
    <p:sldId id="272" r:id="rId23"/>
    <p:sldId id="273" r:id="rId24"/>
    <p:sldId id="274" r:id="rId25"/>
    <p:sldId id="275" r:id="rId26"/>
    <p:sldId id="276" r:id="rId27"/>
    <p:sldId id="277" r:id="rId28"/>
    <p:sldId id="282" r:id="rId29"/>
    <p:sldId id="279" r:id="rId30"/>
    <p:sldId id="280" r:id="rId31"/>
    <p:sldId id="281" r:id="rId32"/>
    <p:sldId id="284" r:id="rId33"/>
    <p:sldId id="28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don L Colvin" initials="BLC"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6" autoAdjust="0"/>
    <p:restoredTop sz="97459" autoAdjust="0"/>
  </p:normalViewPr>
  <p:slideViewPr>
    <p:cSldViewPr snapToGrid="0">
      <p:cViewPr>
        <p:scale>
          <a:sx n="50" d="100"/>
          <a:sy n="50" d="100"/>
        </p:scale>
        <p:origin x="3288" y="2502"/>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200" d="100"/>
        <a:sy n="200" d="100"/>
      </p:scale>
      <p:origin x="0" y="0"/>
    </p:cViewPr>
  </p:sorterViewPr>
  <p:notesViewPr>
    <p:cSldViewPr snapToGrid="0" showGuides="1">
      <p:cViewPr varScale="1">
        <p:scale>
          <a:sx n="38" d="100"/>
          <a:sy n="38" d="100"/>
        </p:scale>
        <p:origin x="-2328" y="-77"/>
      </p:cViewPr>
      <p:guideLst>
        <p:guide orient="horz" pos="2880"/>
        <p:guide pos="2160"/>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2-23T18:59:15.405"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D4068-B778-423D-A039-C83FAC4D29F4}" type="datetimeFigureOut">
              <a:rPr lang="en-US" smtClean="0"/>
              <a:t>4/17/2018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87540-22B1-40AE-ACCB-F89F96498F15}" type="slidenum">
              <a:rPr lang="en-US" smtClean="0"/>
              <a:t>‹#›</a:t>
            </a:fld>
            <a:endParaRPr lang="en-US" dirty="0"/>
          </a:p>
        </p:txBody>
      </p:sp>
    </p:spTree>
    <p:extLst>
      <p:ext uri="{BB962C8B-B14F-4D97-AF65-F5344CB8AC3E}">
        <p14:creationId xmlns:p14="http://schemas.microsoft.com/office/powerpoint/2010/main" val="286545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a:t>
            </a:fld>
            <a:endParaRPr lang="en-US" dirty="0"/>
          </a:p>
        </p:txBody>
      </p:sp>
    </p:spTree>
    <p:extLst>
      <p:ext uri="{BB962C8B-B14F-4D97-AF65-F5344CB8AC3E}">
        <p14:creationId xmlns:p14="http://schemas.microsoft.com/office/powerpoint/2010/main" val="3058075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the class if they can describe this landscape</a:t>
            </a:r>
            <a:r>
              <a:rPr lang="en-US" baseline="0" dirty="0" smtClean="0"/>
              <a:t> using “language of landscapes”.</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a:t>
            </a:fld>
            <a:endParaRPr lang="en-US" dirty="0"/>
          </a:p>
        </p:txBody>
      </p:sp>
    </p:spTree>
    <p:extLst>
      <p:ext uri="{BB962C8B-B14F-4D97-AF65-F5344CB8AC3E}">
        <p14:creationId xmlns:p14="http://schemas.microsoft.com/office/powerpoint/2010/main" val="1766803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Apparent</a:t>
            </a:r>
            <a:r>
              <a:rPr lang="en-US" baseline="0" dirty="0" smtClean="0"/>
              <a:t> size of a project is directly related to the angle between the viewer’s line-of-sight and the slope upon which the project is located.  The visual impact of a project can vary greatly depending on the angle of observation.  As this angle nears 90 degrees (vertical and horizontal), the maximum area is viewable.</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9</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10</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12</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Contrast</a:t>
            </a:r>
            <a:r>
              <a:rPr lang="en-US" baseline="0" dirty="0" smtClean="0"/>
              <a:t> ratings should consider the physical conditions that exist during the heaviest or most critical visitor use season, such as snow cover and tree defoliation during the winter, leaf color in the fall, and lush vegetation and flowering in the spring.</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17</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18</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contrast can be substantially affected by the light conditions.  The direction</a:t>
            </a:r>
            <a:r>
              <a:rPr lang="en-US" baseline="0" dirty="0" smtClean="0"/>
              <a:t> and angle of lighting can affect color intensity, reflection, shadow, form, texture, and many other visual aspects of the landscape.  Light conditions during heavy use periods must be a consideration.</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19</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Front</a:t>
            </a:r>
            <a:r>
              <a:rPr lang="en-US" baseline="0" dirty="0" smtClean="0"/>
              <a:t> lighting – when most of the landscape is in full sunlight, it is flattened by lack of shadows.</a:t>
            </a:r>
          </a:p>
          <a:p>
            <a:endParaRPr lang="en-US" baseline="0" dirty="0" smtClean="0"/>
          </a:p>
          <a:p>
            <a:r>
              <a:rPr lang="en-US" baseline="0" dirty="0" smtClean="0"/>
              <a:t>Back lighting – objects in the landscape become silhouetted or shadows creating visible lines and details are difficult to distinguish.</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20</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21</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time required for successful</a:t>
            </a:r>
            <a:r>
              <a:rPr lang="en-US" baseline="0" dirty="0" smtClean="0"/>
              <a:t> revegetation should be considered.  Few projects meet the VRM management objectives during construction activities.  Recovery usually takes several years and goes through several phases (e.g. bare ground to grasses, to shrubs, to trees etc.).</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23</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24</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26</a:t>
            </a:fld>
            <a:endParaRPr lang="en-US" dirty="0"/>
          </a:p>
        </p:txBody>
      </p:sp>
    </p:spTree>
    <p:extLst>
      <p:ext uri="{BB962C8B-B14F-4D97-AF65-F5344CB8AC3E}">
        <p14:creationId xmlns:p14="http://schemas.microsoft.com/office/powerpoint/2010/main" val="2132828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27</a:t>
            </a:fld>
            <a:endParaRPr lang="en-US" dirty="0"/>
          </a:p>
        </p:txBody>
      </p:sp>
    </p:spTree>
    <p:extLst>
      <p:ext uri="{BB962C8B-B14F-4D97-AF65-F5344CB8AC3E}">
        <p14:creationId xmlns:p14="http://schemas.microsoft.com/office/powerpoint/2010/main" val="2058116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eye is attracted to movement in the landscape.</a:t>
            </a:r>
          </a:p>
        </p:txBody>
      </p:sp>
      <p:sp>
        <p:nvSpPr>
          <p:cNvPr id="4" name="Slide Number Placeholder 3"/>
          <p:cNvSpPr>
            <a:spLocks noGrp="1"/>
          </p:cNvSpPr>
          <p:nvPr>
            <p:ph type="sldNum" sz="quarter" idx="10"/>
          </p:nvPr>
        </p:nvSpPr>
        <p:spPr/>
        <p:txBody>
          <a:bodyPr/>
          <a:lstStyle/>
          <a:p>
            <a:fld id="{FEA87540-22B1-40AE-ACCB-F89F96498F15}" type="slidenum">
              <a:rPr lang="en-US" smtClean="0"/>
              <a:t>28</a:t>
            </a:fld>
            <a:endParaRPr lang="en-US" dirty="0"/>
          </a:p>
        </p:txBody>
      </p:sp>
    </p:spTree>
    <p:extLst>
      <p:ext uri="{BB962C8B-B14F-4D97-AF65-F5344CB8AC3E}">
        <p14:creationId xmlns:p14="http://schemas.microsoft.com/office/powerpoint/2010/main" val="2132828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1066800" y="5257800"/>
            <a:ext cx="3657600" cy="762000"/>
          </a:xfrm>
          <a:prstGeom prst="rect">
            <a:avLst/>
          </a:prstGeom>
        </p:spPr>
        <p:txBody>
          <a:bodyPr/>
          <a:lstStyle>
            <a:lvl1pPr marL="0" indent="0" algn="ctr">
              <a:buNone/>
              <a:defRPr sz="1800" spc="300" baseline="0">
                <a:latin typeface="Cambria" panose="02040503050406030204" pitchFamily="18" charset="0"/>
              </a:defRPr>
            </a:lvl1pPr>
          </a:lstStyle>
          <a:p>
            <a:pPr lvl="0"/>
            <a:r>
              <a:rPr lang="en-US" dirty="0" smtClean="0"/>
              <a:t>April 2018</a:t>
            </a:r>
          </a:p>
          <a:p>
            <a:pPr lvl="0"/>
            <a:r>
              <a:rPr lang="en-US" dirty="0" smtClean="0"/>
              <a:t>Las Vegas, Nevada</a:t>
            </a:r>
            <a:endParaRPr lang="en-US" dirty="0"/>
          </a:p>
        </p:txBody>
      </p:sp>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Rectangle 4"/>
          <p:cNvSpPr/>
          <p:nvPr userDrawn="1"/>
        </p:nvSpPr>
        <p:spPr>
          <a:xfrm>
            <a:off x="8782062" y="1"/>
            <a:ext cx="361845" cy="2849879"/>
          </a:xfrm>
          <a:prstGeom prst="rect">
            <a:avLst/>
          </a:prstGeom>
          <a:solidFill>
            <a:sysClr val="windowText" lastClr="000000">
              <a:alpha val="60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876" y="3422052"/>
            <a:ext cx="360570" cy="3435948"/>
          </a:xfrm>
          <a:prstGeom prst="rect">
            <a:avLst/>
          </a:prstGeom>
          <a:solidFill>
            <a:sysClr val="windowText" lastClr="000000">
              <a:alpha val="60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endParaRPr lang="en-US" sz="3200" spc="600" dirty="0">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5"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062" y="1"/>
            <a:ext cx="361845" cy="2849879"/>
          </a:xfrm>
          <a:prstGeom prst="rect">
            <a:avLst/>
          </a:prstGeom>
          <a:solidFill>
            <a:sysClr val="windowText" lastClr="000000">
              <a:alpha val="60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Rectangle 32"/>
          <p:cNvSpPr/>
          <p:nvPr userDrawn="1"/>
        </p:nvSpPr>
        <p:spPr>
          <a:xfrm>
            <a:off x="8781876" y="3422052"/>
            <a:ext cx="360570" cy="3435948"/>
          </a:xfrm>
          <a:prstGeom prst="rect">
            <a:avLst/>
          </a:prstGeom>
          <a:solidFill>
            <a:sysClr val="windowText" lastClr="000000">
              <a:alpha val="60000"/>
            </a:sysClr>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dirty="0" smtClean="0">
                <a:effectLst/>
                <a:latin typeface="Cambria" panose="02040503050406030204" pitchFamily="18" charset="0"/>
              </a:rPr>
              <a:t>April</a:t>
            </a:r>
            <a:r>
              <a:rPr lang="en-US" sz="900" b="1" baseline="0" dirty="0" smtClean="0">
                <a:effectLst/>
                <a:latin typeface="Cambria" panose="02040503050406030204" pitchFamily="18" charset="0"/>
              </a:rPr>
              <a:t> 2018</a:t>
            </a:r>
            <a:r>
              <a:rPr lang="en-US" sz="900" b="1" dirty="0" smtClean="0">
                <a:effectLst/>
                <a:latin typeface="Cambria" panose="02040503050406030204" pitchFamily="18" charset="0"/>
              </a:rPr>
              <a:t> </a:t>
            </a:r>
            <a:r>
              <a:rPr lang="en-US" sz="900" b="1" baseline="0" dirty="0" smtClean="0">
                <a:effectLst/>
                <a:latin typeface="Cambria" panose="02040503050406030204" pitchFamily="18" charset="0"/>
              </a:rPr>
              <a:t>-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7403" y="5434376"/>
            <a:ext cx="4238716" cy="646331"/>
          </a:xfrm>
          <a:prstGeom prst="rect">
            <a:avLst/>
          </a:prstGeom>
          <a:noFill/>
        </p:spPr>
        <p:txBody>
          <a:bodyPr wrap="square" rtlCol="0">
            <a:spAutoFit/>
          </a:bodyPr>
          <a:lstStyle/>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April 2018</a:t>
            </a:r>
          </a:p>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Las Vegas, Nevada</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p:txBody>
      </p:sp>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 contrast="20000"/>
                    </a14:imgEffect>
                  </a14:imgLayer>
                </a14:imgProps>
              </a:ext>
              <a:ext uri="{28A0092B-C50C-407E-A947-70E740481C1C}">
                <a14:useLocalDpi xmlns:a14="http://schemas.microsoft.com/office/drawing/2010/main" val="0"/>
              </a:ext>
            </a:extLst>
          </a:blip>
          <a:srcRect b="5870"/>
          <a:stretch/>
        </p:blipFill>
        <p:spPr>
          <a:xfrm>
            <a:off x="1" y="658045"/>
            <a:ext cx="8782154" cy="6199956"/>
          </a:xfrm>
          <a:prstGeom prst="rect">
            <a:avLst/>
          </a:prstGeom>
        </p:spPr>
      </p:pic>
      <p:sp>
        <p:nvSpPr>
          <p:cNvPr id="15" name="Text Placeholder 14"/>
          <p:cNvSpPr>
            <a:spLocks noGrp="1"/>
          </p:cNvSpPr>
          <p:nvPr>
            <p:ph type="body" sz="quarter" idx="10"/>
          </p:nvPr>
        </p:nvSpPr>
        <p:spPr/>
        <p:txBody>
          <a:bodyPr/>
          <a:lstStyle/>
          <a:p>
            <a:r>
              <a:rPr lang="en-US" dirty="0" smtClean="0"/>
              <a:t>Environmental Factors</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10" name="TextBox 9"/>
          <p:cNvSpPr txBox="1"/>
          <p:nvPr/>
        </p:nvSpPr>
        <p:spPr>
          <a:xfrm>
            <a:off x="5916232" y="6474542"/>
            <a:ext cx="2770567"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Roan Plateau, Colorado</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5590108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endParaRPr lang="en-US" dirty="0" smtClean="0"/>
          </a:p>
          <a:p>
            <a:r>
              <a:rPr lang="en-US" dirty="0" smtClean="0"/>
              <a:t>Provide a background on factors that that affect the viewer’s perspective of objects in the landscape and to be able to use these factors in the planning and design process for a given project</a:t>
            </a:r>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r>
              <a:rPr lang="en-US" dirty="0" smtClean="0"/>
              <a:t>Environmental factors can help you plan a project to minimize visual impacts</a:t>
            </a:r>
          </a:p>
          <a:p>
            <a:endParaRPr lang="en-US" dirty="0"/>
          </a:p>
          <a:p>
            <a:r>
              <a:rPr lang="en-US" dirty="0" smtClean="0"/>
              <a:t>Should be considered when assessing visual impacts of a proposed project</a:t>
            </a:r>
          </a:p>
          <a:p>
            <a:endParaRPr lang="en-US" dirty="0"/>
          </a:p>
          <a:p>
            <a:r>
              <a:rPr lang="en-US" dirty="0" smtClean="0"/>
              <a:t>They are constantly changing</a:t>
            </a:r>
          </a:p>
          <a:p>
            <a:endParaRPr lang="en-US" dirty="0"/>
          </a:p>
          <a:p>
            <a:r>
              <a:rPr lang="en-US" dirty="0" smtClean="0"/>
              <a:t>Identify the most critical time or location to judge them</a:t>
            </a:r>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Key Points to Remember</a:t>
            </a:r>
            <a:endParaRPr lang="en-US" dirty="0"/>
          </a:p>
        </p:txBody>
      </p:sp>
    </p:spTree>
    <p:extLst>
      <p:ext uri="{BB962C8B-B14F-4D97-AF65-F5344CB8AC3E}">
        <p14:creationId xmlns:p14="http://schemas.microsoft.com/office/powerpoint/2010/main" val="248180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14351" y="1377950"/>
            <a:ext cx="6413500" cy="4673600"/>
          </a:xfrm>
        </p:spPr>
        <p:txBody>
          <a:bodyPr/>
          <a:lstStyle/>
          <a:p>
            <a:pPr marL="742950" indent="-742950">
              <a:buFont typeface="+mj-lt"/>
              <a:buAutoNum type="arabicPeriod"/>
            </a:pPr>
            <a:r>
              <a:rPr lang="en-US" dirty="0" smtClean="0"/>
              <a:t>Viewing distance</a:t>
            </a:r>
          </a:p>
          <a:p>
            <a:pPr marL="742950" indent="-742950">
              <a:buFont typeface="+mj-lt"/>
              <a:buAutoNum type="arabicPeriod"/>
            </a:pPr>
            <a:r>
              <a:rPr lang="en-US" dirty="0" smtClean="0"/>
              <a:t>Angle of observation</a:t>
            </a:r>
          </a:p>
          <a:p>
            <a:pPr marL="742950" indent="-742950">
              <a:buFont typeface="+mj-lt"/>
              <a:buAutoNum type="arabicPeriod"/>
            </a:pPr>
            <a:r>
              <a:rPr lang="en-US" dirty="0" smtClean="0"/>
              <a:t>Length of time in view</a:t>
            </a:r>
          </a:p>
          <a:p>
            <a:pPr marL="742950" indent="-742950">
              <a:buFont typeface="+mj-lt"/>
              <a:buAutoNum type="arabicPeriod"/>
            </a:pPr>
            <a:r>
              <a:rPr lang="en-US" dirty="0" smtClean="0"/>
              <a:t>Relative size or scale</a:t>
            </a:r>
          </a:p>
          <a:p>
            <a:pPr marL="742950" indent="-742950">
              <a:buFont typeface="+mj-lt"/>
              <a:buAutoNum type="arabicPeriod"/>
            </a:pPr>
            <a:r>
              <a:rPr lang="en-US" dirty="0" smtClean="0"/>
              <a:t>Season of use</a:t>
            </a:r>
          </a:p>
          <a:p>
            <a:pPr marL="742950" indent="-742950">
              <a:buFont typeface="+mj-lt"/>
              <a:buAutoNum type="arabicPeriod"/>
            </a:pPr>
            <a:r>
              <a:rPr lang="en-US" dirty="0" smtClean="0"/>
              <a:t>Light conditions</a:t>
            </a:r>
          </a:p>
          <a:p>
            <a:pPr marL="742950" indent="-742950">
              <a:buFont typeface="+mj-lt"/>
              <a:buAutoNum type="arabicPeriod"/>
            </a:pPr>
            <a:r>
              <a:rPr lang="en-US" dirty="0" smtClean="0"/>
              <a:t>Recovery time</a:t>
            </a:r>
          </a:p>
          <a:p>
            <a:pPr marL="742950" indent="-742950">
              <a:buFont typeface="+mj-lt"/>
              <a:buAutoNum type="arabicPeriod"/>
            </a:pPr>
            <a:r>
              <a:rPr lang="en-US" dirty="0" smtClean="0"/>
              <a:t>Spatial relationships</a:t>
            </a:r>
          </a:p>
          <a:p>
            <a:pPr marL="742950" indent="-742950">
              <a:buFont typeface="+mj-lt"/>
              <a:buAutoNum type="arabicPeriod"/>
            </a:pPr>
            <a:r>
              <a:rPr lang="en-US" dirty="0" smtClean="0"/>
              <a:t>Atmospheric conditions</a:t>
            </a:r>
          </a:p>
          <a:p>
            <a:pPr marL="742950" indent="-742950">
              <a:buFont typeface="+mj-lt"/>
              <a:buAutoNum type="arabicPeriod"/>
            </a:pPr>
            <a:r>
              <a:rPr lang="en-US" dirty="0" smtClean="0"/>
              <a:t>Motion</a:t>
            </a:r>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Factors</a:t>
            </a:r>
            <a:endParaRPr lang="en-US" dirty="0"/>
          </a:p>
        </p:txBody>
      </p:sp>
    </p:spTree>
    <p:extLst>
      <p:ext uri="{BB962C8B-B14F-4D97-AF65-F5344CB8AC3E}">
        <p14:creationId xmlns:p14="http://schemas.microsoft.com/office/powerpoint/2010/main" val="3849284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smtClean="0"/>
              <a:t>How far is the viewer from the proposed project?</a:t>
            </a:r>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Viewing Distance</a:t>
            </a:r>
            <a:endParaRPr lang="en-US" dirty="0"/>
          </a:p>
        </p:txBody>
      </p:sp>
      <p:pic>
        <p:nvPicPr>
          <p:cNvPr id="7" name="Picture 6" descr="Kemmerer-VRM 017"/>
          <p:cNvPicPr>
            <a:picLocks noChangeAspect="1" noChangeArrowheads="1"/>
          </p:cNvPicPr>
          <p:nvPr/>
        </p:nvPicPr>
        <p:blipFill>
          <a:blip r:embed="rId3">
            <a:extLst>
              <a:ext uri="{28A0092B-C50C-407E-A947-70E740481C1C}">
                <a14:useLocalDpi xmlns:a14="http://schemas.microsoft.com/office/drawing/2010/main" val="0"/>
              </a:ext>
            </a:extLst>
          </a:blip>
          <a:srcRect l="6467" t="24815" b="7172"/>
          <a:stretch>
            <a:fillRect/>
          </a:stretch>
        </p:blipFill>
        <p:spPr bwMode="auto">
          <a:xfrm>
            <a:off x="251032" y="1960517"/>
            <a:ext cx="8319177" cy="4357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8785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smtClean="0"/>
              <a:t>As viewing distance increases, the project becomes less visually dominant and color value decreases toward uniformity</a:t>
            </a:r>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Viewing Distance</a:t>
            </a:r>
            <a:endParaRPr lang="en-US" dirty="0"/>
          </a:p>
        </p:txBody>
      </p:sp>
      <p:pic>
        <p:nvPicPr>
          <p:cNvPr id="6" name="Picture 15" descr="vrm_pics 020"/>
          <p:cNvPicPr>
            <a:picLocks noChangeAspect="1" noChangeArrowheads="1"/>
          </p:cNvPicPr>
          <p:nvPr/>
        </p:nvPicPr>
        <p:blipFill rotWithShape="1">
          <a:blip r:embed="rId3">
            <a:extLst>
              <a:ext uri="{28A0092B-C50C-407E-A947-70E740481C1C}">
                <a14:useLocalDpi xmlns:a14="http://schemas.microsoft.com/office/drawing/2010/main" val="0"/>
              </a:ext>
            </a:extLst>
          </a:blip>
          <a:srcRect l="3192" t="36317" r="2127" b="32108"/>
          <a:stretch/>
        </p:blipFill>
        <p:spPr bwMode="auto">
          <a:xfrm>
            <a:off x="702064" y="4722699"/>
            <a:ext cx="7740213" cy="181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6" descr="Kemmerer-VRM 098"/>
          <p:cNvPicPr>
            <a:picLocks noChangeAspect="1" noChangeArrowheads="1"/>
          </p:cNvPicPr>
          <p:nvPr/>
        </p:nvPicPr>
        <p:blipFill rotWithShape="1">
          <a:blip r:embed="rId4">
            <a:extLst>
              <a:ext uri="{28A0092B-C50C-407E-A947-70E740481C1C}">
                <a14:useLocalDpi xmlns:a14="http://schemas.microsoft.com/office/drawing/2010/main" val="0"/>
              </a:ext>
            </a:extLst>
          </a:blip>
          <a:srcRect t="34468" r="5109" b="32994"/>
          <a:stretch/>
        </p:blipFill>
        <p:spPr bwMode="auto">
          <a:xfrm>
            <a:off x="702063" y="2636264"/>
            <a:ext cx="7740213" cy="1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1429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36020"/>
            <a:ext cx="8311243" cy="5181600"/>
          </a:xfrm>
        </p:spPr>
        <p:txBody>
          <a:bodyPr/>
          <a:lstStyle/>
          <a:p>
            <a:r>
              <a:rPr lang="en-US" dirty="0" smtClean="0"/>
              <a:t>Are you looking up at the project, looking down at the project, or are you at the same level?</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Angle of Observation</a:t>
            </a:r>
            <a:endParaRPr lang="en-US" dirty="0"/>
          </a:p>
        </p:txBody>
      </p:sp>
      <p:pic>
        <p:nvPicPr>
          <p:cNvPr id="10" name="Picture 6" descr="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251" y="2221472"/>
            <a:ext cx="6875239" cy="428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6828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below</a:t>
            </a:r>
            <a:r>
              <a:rPr lang="en-US" dirty="0" smtClean="0"/>
              <a:t> – surface disturbance not visible</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Angle of Observation</a:t>
            </a:r>
            <a:endParaRPr lang="en-US" dirty="0"/>
          </a:p>
        </p:txBody>
      </p:sp>
      <p:pic>
        <p:nvPicPr>
          <p:cNvPr id="8" name="Picture 6" descr="ColorTourColoUtah 043"/>
          <p:cNvPicPr>
            <a:picLocks noChangeAspect="1" noChangeArrowheads="1"/>
          </p:cNvPicPr>
          <p:nvPr/>
        </p:nvPicPr>
        <p:blipFill>
          <a:blip r:embed="rId3">
            <a:extLst>
              <a:ext uri="{28A0092B-C50C-407E-A947-70E740481C1C}">
                <a14:useLocalDpi xmlns:a14="http://schemas.microsoft.com/office/drawing/2010/main" val="0"/>
              </a:ext>
            </a:extLst>
          </a:blip>
          <a:srcRect t="15735" b="10889"/>
          <a:stretch>
            <a:fillRect/>
          </a:stretch>
        </p:blipFill>
        <p:spPr bwMode="auto">
          <a:xfrm>
            <a:off x="572151" y="2016866"/>
            <a:ext cx="7987232" cy="43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7370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level</a:t>
            </a:r>
            <a:r>
              <a:rPr lang="en-US" dirty="0" smtClean="0"/>
              <a:t> – surface disturbance mostly not visible</a:t>
            </a:r>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Angle of Observation</a:t>
            </a:r>
            <a:endParaRPr lang="en-US" dirty="0"/>
          </a:p>
        </p:txBody>
      </p:sp>
      <p:pic>
        <p:nvPicPr>
          <p:cNvPr id="9" name="Picture 7" descr="C:\tmp\VRM\Red Rock Canyon Equestrian Camp\photos\IMGP7623.JPG"/>
          <p:cNvPicPr>
            <a:picLocks noChangeAspect="1" noChangeArrowheads="1"/>
          </p:cNvPicPr>
          <p:nvPr/>
        </p:nvPicPr>
        <p:blipFill>
          <a:blip r:embed="rId3">
            <a:extLst>
              <a:ext uri="{28A0092B-C50C-407E-A947-70E740481C1C}">
                <a14:useLocalDpi xmlns:a14="http://schemas.microsoft.com/office/drawing/2010/main" val="0"/>
              </a:ext>
            </a:extLst>
          </a:blip>
          <a:srcRect t="27017" r="3000"/>
          <a:stretch>
            <a:fillRect/>
          </a:stretch>
        </p:blipFill>
        <p:spPr bwMode="auto">
          <a:xfrm>
            <a:off x="468821" y="2023674"/>
            <a:ext cx="8184748" cy="410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853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above</a:t>
            </a:r>
            <a:r>
              <a:rPr lang="en-US" dirty="0" smtClean="0"/>
              <a:t>  – in addition to structures, surface disturbance is visible</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Angle of Observation</a:t>
            </a:r>
            <a:endParaRPr lang="en-US" dirty="0"/>
          </a:p>
        </p:txBody>
      </p:sp>
      <p:pic>
        <p:nvPicPr>
          <p:cNvPr id="8" name="Picture 8" descr="Remote Fracturing Setup-WilliamsPhoto"/>
          <p:cNvPicPr>
            <a:picLocks noChangeAspect="1" noChangeArrowheads="1"/>
          </p:cNvPicPr>
          <p:nvPr/>
        </p:nvPicPr>
        <p:blipFill>
          <a:blip r:embed="rId3">
            <a:extLst>
              <a:ext uri="{28A0092B-C50C-407E-A947-70E740481C1C}">
                <a14:useLocalDpi xmlns:a14="http://schemas.microsoft.com/office/drawing/2010/main" val="0"/>
              </a:ext>
            </a:extLst>
          </a:blip>
          <a:srcRect b="15511"/>
          <a:stretch>
            <a:fillRect/>
          </a:stretch>
        </p:blipFill>
        <p:spPr bwMode="auto">
          <a:xfrm>
            <a:off x="667512" y="2236684"/>
            <a:ext cx="3754586" cy="417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0" name="Picture 6" descr="E:\Images_GQBE\2010_04 Red Springs\IMGP7664.JPG"/>
          <p:cNvPicPr>
            <a:picLocks noChangeAspect="1" noChangeArrowheads="1"/>
          </p:cNvPicPr>
          <p:nvPr/>
        </p:nvPicPr>
        <p:blipFill>
          <a:blip r:embed="rId4">
            <a:extLst>
              <a:ext uri="{28A0092B-C50C-407E-A947-70E740481C1C}">
                <a14:useLocalDpi xmlns:a14="http://schemas.microsoft.com/office/drawing/2010/main" val="0"/>
              </a:ext>
            </a:extLst>
          </a:blip>
          <a:srcRect t="14000" b="5791"/>
          <a:stretch>
            <a:fillRect/>
          </a:stretch>
        </p:blipFill>
        <p:spPr bwMode="auto">
          <a:xfrm>
            <a:off x="4722000" y="2236684"/>
            <a:ext cx="3471311" cy="417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63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u="sng" dirty="0" smtClean="0"/>
              <a:t>Observer  above</a:t>
            </a:r>
            <a:r>
              <a:rPr lang="en-US" dirty="0" smtClean="0"/>
              <a:t>  – in addition to structures, surface disturbance is visible</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Angle of Observation</a:t>
            </a:r>
            <a:endParaRPr lang="en-US" dirty="0"/>
          </a:p>
        </p:txBody>
      </p:sp>
      <p:pic>
        <p:nvPicPr>
          <p:cNvPr id="9" name="Picture 7" descr="JonahFiel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1908" y="2154449"/>
            <a:ext cx="6388008" cy="4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8955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Length of Time in View</a:t>
            </a:r>
            <a:endParaRPr lang="en-US" dirty="0"/>
          </a:p>
        </p:txBody>
      </p:sp>
      <p:pic>
        <p:nvPicPr>
          <p:cNvPr id="8" name="Picture 4" descr="6-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032" y="1426845"/>
            <a:ext cx="70866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58146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10787" y="1604159"/>
            <a:ext cx="4111831" cy="4713514"/>
          </a:xfrm>
        </p:spPr>
        <p:txBody>
          <a:bodyPr/>
          <a:lstStyle/>
          <a:p>
            <a:pPr marL="342900" indent="-342900">
              <a:buFont typeface="Arial" panose="020B0604020202020204" pitchFamily="34" charset="0"/>
              <a:buChar char="•"/>
            </a:pPr>
            <a:r>
              <a:rPr lang="en-US" sz="2000" dirty="0" smtClean="0"/>
              <a:t>Three-tenths of a second</a:t>
            </a:r>
          </a:p>
          <a:p>
            <a:pPr indent="344488"/>
            <a:r>
              <a:rPr lang="en-US" sz="2000" dirty="0" smtClean="0"/>
              <a:t>is needed for the eye to</a:t>
            </a:r>
          </a:p>
          <a:p>
            <a:pPr indent="344488"/>
            <a:r>
              <a:rPr lang="en-US" sz="2000" dirty="0" smtClean="0"/>
              <a:t>fixate on an object</a:t>
            </a:r>
          </a:p>
          <a:p>
            <a:endParaRPr lang="en-US" sz="2000" dirty="0" smtClean="0"/>
          </a:p>
          <a:p>
            <a:pPr marL="342900" indent="-342900">
              <a:buFont typeface="Arial" panose="020B0604020202020204" pitchFamily="34" charset="0"/>
              <a:buChar char="•"/>
            </a:pPr>
            <a:r>
              <a:rPr lang="en-US" sz="2000" dirty="0" smtClean="0"/>
              <a:t>Cone of vision decreases </a:t>
            </a:r>
          </a:p>
          <a:p>
            <a:pPr marL="344488"/>
            <a:r>
              <a:rPr lang="en-US" sz="2000" dirty="0" smtClean="0"/>
              <a:t>as speed increases along</a:t>
            </a:r>
          </a:p>
          <a:p>
            <a:pPr marL="344488"/>
            <a:r>
              <a:rPr lang="en-US" sz="2000" dirty="0" smtClean="0"/>
              <a:t>a linear corridor</a:t>
            </a:r>
          </a:p>
          <a:p>
            <a:endParaRPr lang="en-US" sz="2000" dirty="0"/>
          </a:p>
          <a:p>
            <a:pPr marL="342900" indent="-342900">
              <a:buFont typeface="Arial" panose="020B0604020202020204" pitchFamily="34" charset="0"/>
              <a:buChar char="•"/>
            </a:pPr>
            <a:r>
              <a:rPr lang="en-US" sz="2000" dirty="0" smtClean="0"/>
              <a:t>The slower the travel speed the more likely any contrast created by a project would be noticed</a:t>
            </a:r>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a:t>Length of Time in View</a:t>
            </a:r>
          </a:p>
        </p:txBody>
      </p:sp>
      <p:pic>
        <p:nvPicPr>
          <p:cNvPr id="8" name="Picture 4" descr="6-53"/>
          <p:cNvPicPr>
            <a:picLocks noChangeAspect="1" noChangeArrowheads="1"/>
          </p:cNvPicPr>
          <p:nvPr/>
        </p:nvPicPr>
        <p:blipFill>
          <a:blip r:embed="rId3">
            <a:extLst>
              <a:ext uri="{28A0092B-C50C-407E-A947-70E740481C1C}">
                <a14:useLocalDpi xmlns:a14="http://schemas.microsoft.com/office/drawing/2010/main" val="0"/>
              </a:ext>
            </a:extLst>
          </a:blip>
          <a:srcRect l="12199"/>
          <a:stretch>
            <a:fillRect/>
          </a:stretch>
        </p:blipFill>
        <p:spPr bwMode="auto">
          <a:xfrm>
            <a:off x="4271963" y="1173480"/>
            <a:ext cx="4418012" cy="538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7410203" y="3390405"/>
            <a:ext cx="308758" cy="302821"/>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42018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47896"/>
            <a:ext cx="7793182" cy="1168730"/>
          </a:xfrm>
        </p:spPr>
        <p:txBody>
          <a:bodyPr/>
          <a:lstStyle/>
          <a:p>
            <a:r>
              <a:rPr lang="en-US" sz="2200" dirty="0" smtClean="0"/>
              <a:t>The contrast created by a project is directly related to its size and scale compared to the surrounding landscape in which it is located</a:t>
            </a:r>
          </a:p>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Relative Size or Scale</a:t>
            </a:r>
            <a:endParaRPr lang="en-US" dirty="0"/>
          </a:p>
        </p:txBody>
      </p:sp>
      <p:pic>
        <p:nvPicPr>
          <p:cNvPr id="10" name="Picture 4" descr="Kemmerer-VRM 013"/>
          <p:cNvPicPr>
            <a:picLocks noChangeAspect="1" noChangeArrowheads="1"/>
          </p:cNvPicPr>
          <p:nvPr/>
        </p:nvPicPr>
        <p:blipFill>
          <a:blip r:embed="rId3" cstate="print">
            <a:extLst>
              <a:ext uri="{28A0092B-C50C-407E-A947-70E740481C1C}">
                <a14:useLocalDpi xmlns:a14="http://schemas.microsoft.com/office/drawing/2010/main" val="0"/>
              </a:ext>
            </a:extLst>
          </a:blip>
          <a:srcRect t="38168" r="990" b="18839"/>
          <a:stretch>
            <a:fillRect/>
          </a:stretch>
        </p:blipFill>
        <p:spPr bwMode="auto">
          <a:xfrm>
            <a:off x="1213492" y="2518740"/>
            <a:ext cx="6746283" cy="223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vrm_pics 029"/>
          <p:cNvPicPr>
            <a:picLocks noChangeAspect="1" noChangeArrowheads="1"/>
          </p:cNvPicPr>
          <p:nvPr/>
        </p:nvPicPr>
        <p:blipFill>
          <a:blip r:embed="rId4" cstate="print">
            <a:extLst>
              <a:ext uri="{28A0092B-C50C-407E-A947-70E740481C1C}">
                <a14:useLocalDpi xmlns:a14="http://schemas.microsoft.com/office/drawing/2010/main" val="0"/>
              </a:ext>
            </a:extLst>
          </a:blip>
          <a:srcRect t="17911" b="51817"/>
          <a:stretch>
            <a:fillRect/>
          </a:stretch>
        </p:blipFill>
        <p:spPr bwMode="auto">
          <a:xfrm>
            <a:off x="1213492" y="4933189"/>
            <a:ext cx="6746283" cy="157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90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smtClean="0"/>
          </a:p>
          <a:p>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Relative Size or Scale</a:t>
            </a:r>
            <a:endParaRPr lang="en-US" dirty="0"/>
          </a:p>
        </p:txBody>
      </p:sp>
      <p:pic>
        <p:nvPicPr>
          <p:cNvPr id="9" name="Picture 2" descr="E:\Images_GQBE\Misc images\Brad's images\Idaho Recreation Lake projects\Egin Lake 026a.jpg"/>
          <p:cNvPicPr>
            <a:picLocks noChangeAspect="1" noChangeArrowheads="1"/>
          </p:cNvPicPr>
          <p:nvPr/>
        </p:nvPicPr>
        <p:blipFill>
          <a:blip r:embed="rId3">
            <a:extLst>
              <a:ext uri="{28A0092B-C50C-407E-A947-70E740481C1C}">
                <a14:useLocalDpi xmlns:a14="http://schemas.microsoft.com/office/drawing/2010/main" val="0"/>
              </a:ext>
            </a:extLst>
          </a:blip>
          <a:srcRect t="10709"/>
          <a:stretch>
            <a:fillRect/>
          </a:stretch>
        </p:blipFill>
        <p:spPr bwMode="auto">
          <a:xfrm>
            <a:off x="969264" y="1289304"/>
            <a:ext cx="71628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E:\Images_GQBE\2007_ 10 Final_pics\boating areas\OR Medford RogueRiver boatramp BLM.jpg"/>
          <p:cNvPicPr>
            <a:picLocks noChangeAspect="1" noChangeArrowheads="1"/>
          </p:cNvPicPr>
          <p:nvPr/>
        </p:nvPicPr>
        <p:blipFill>
          <a:blip r:embed="rId4">
            <a:extLst>
              <a:ext uri="{28A0092B-C50C-407E-A947-70E740481C1C}">
                <a14:useLocalDpi xmlns:a14="http://schemas.microsoft.com/office/drawing/2010/main" val="0"/>
              </a:ext>
            </a:extLst>
          </a:blip>
          <a:srcRect l="11903" t="28571" r="16667"/>
          <a:stretch>
            <a:fillRect/>
          </a:stretch>
        </p:blipFill>
        <p:spPr bwMode="auto">
          <a:xfrm>
            <a:off x="2607564" y="3826763"/>
            <a:ext cx="3886200" cy="2590800"/>
          </a:xfrm>
          <a:prstGeom prst="rect">
            <a:avLst/>
          </a:prstGeom>
          <a:noFill/>
          <a:ln w="57150">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631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894122" cy="925286"/>
          </a:xfrm>
        </p:spPr>
        <p:txBody>
          <a:bodyPr/>
          <a:lstStyle/>
          <a:p>
            <a:r>
              <a:rPr lang="en-US" sz="2200" dirty="0" smtClean="0"/>
              <a:t>Consider the physical conditions that exist during the heaviest or most critical visitor use season</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a:t>	</a:t>
            </a:r>
            <a:r>
              <a:rPr lang="en-US" dirty="0" smtClean="0"/>
              <a:t>			</a:t>
            </a:r>
            <a:endParaRPr lang="en-US" dirty="0"/>
          </a:p>
          <a:p>
            <a:endParaRPr lang="en-US" dirty="0" smtClean="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Season of Use</a:t>
            </a:r>
            <a:endParaRPr lang="en-US" dirty="0"/>
          </a:p>
        </p:txBody>
      </p:sp>
      <p:pic>
        <p:nvPicPr>
          <p:cNvPr id="10" name="Picture 1"/>
          <p:cNvPicPr>
            <a:picLocks noChangeAspect="1"/>
          </p:cNvPicPr>
          <p:nvPr/>
        </p:nvPicPr>
        <p:blipFill>
          <a:blip r:embed="rId3">
            <a:extLst>
              <a:ext uri="{28A0092B-C50C-407E-A947-70E740481C1C}">
                <a14:useLocalDpi xmlns:a14="http://schemas.microsoft.com/office/drawing/2010/main" val="0"/>
              </a:ext>
            </a:extLst>
          </a:blip>
          <a:srcRect l="6429" t="5394" r="3963" b="8810"/>
          <a:stretch>
            <a:fillRect/>
          </a:stretch>
        </p:blipFill>
        <p:spPr bwMode="auto">
          <a:xfrm>
            <a:off x="104586" y="2569986"/>
            <a:ext cx="4147721" cy="2866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9853" y="2569986"/>
            <a:ext cx="4300861" cy="2866121"/>
          </a:xfrm>
          <a:prstGeom prst="rect">
            <a:avLst/>
          </a:prstGeom>
        </p:spPr>
      </p:pic>
      <p:sp>
        <p:nvSpPr>
          <p:cNvPr id="9" name="TextBox 8"/>
          <p:cNvSpPr txBox="1"/>
          <p:nvPr/>
        </p:nvSpPr>
        <p:spPr>
          <a:xfrm>
            <a:off x="2829636" y="5054303"/>
            <a:ext cx="135325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Ski Season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1" name="TextBox 10"/>
          <p:cNvSpPr txBox="1"/>
          <p:nvPr/>
        </p:nvSpPr>
        <p:spPr>
          <a:xfrm>
            <a:off x="6785401" y="5054303"/>
            <a:ext cx="1823576"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Rafting Season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140277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Season of Use</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0715" y="1641195"/>
            <a:ext cx="2763338" cy="41450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067" y="1641197"/>
            <a:ext cx="5526674" cy="4145006"/>
          </a:xfrm>
          <a:prstGeom prst="rect">
            <a:avLst/>
          </a:prstGeom>
        </p:spPr>
      </p:pic>
      <p:sp>
        <p:nvSpPr>
          <p:cNvPr id="7" name="TextBox 6"/>
          <p:cNvSpPr txBox="1"/>
          <p:nvPr/>
        </p:nvSpPr>
        <p:spPr>
          <a:xfrm>
            <a:off x="1993689" y="5399073"/>
            <a:ext cx="3643233"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Fall Colors and Hunting Season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8" name="TextBox 7"/>
          <p:cNvSpPr txBox="1"/>
          <p:nvPr/>
        </p:nvSpPr>
        <p:spPr>
          <a:xfrm>
            <a:off x="6243039" y="5414867"/>
            <a:ext cx="2281626"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Wildflower Season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2434001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endParaRPr lang="en-US" dirty="0" smtClean="0"/>
          </a:p>
          <a:p>
            <a:endParaRPr lang="en-US" dirty="0"/>
          </a:p>
          <a:p>
            <a:pPr marL="342900" indent="-342900">
              <a:buFont typeface="Arial" panose="020B0604020202020204" pitchFamily="34" charset="0"/>
              <a:buChar char="•"/>
            </a:pPr>
            <a:r>
              <a:rPr lang="en-US" sz="2200" dirty="0" smtClean="0"/>
              <a:t>The direction, angle and quality</a:t>
            </a:r>
          </a:p>
          <a:p>
            <a:r>
              <a:rPr lang="en-US" sz="2200" dirty="0" smtClean="0"/>
              <a:t>of light affects the color intensity, </a:t>
            </a:r>
          </a:p>
          <a:p>
            <a:r>
              <a:rPr lang="en-US" sz="2200" dirty="0" smtClean="0"/>
              <a:t>reflection, shadow, form, and</a:t>
            </a:r>
          </a:p>
          <a:p>
            <a:r>
              <a:rPr lang="en-US" sz="2200" dirty="0" smtClean="0"/>
              <a:t>texture</a:t>
            </a:r>
          </a:p>
          <a:p>
            <a:endParaRPr lang="en-US" sz="2200" dirty="0"/>
          </a:p>
          <a:p>
            <a:pPr marL="342900" indent="-342900">
              <a:buFont typeface="Arial" panose="020B0604020202020204" pitchFamily="34" charset="0"/>
              <a:buChar char="•"/>
            </a:pPr>
            <a:r>
              <a:rPr lang="en-US" sz="2200" dirty="0" smtClean="0"/>
              <a:t>Also, consider time of day and</a:t>
            </a:r>
          </a:p>
          <a:p>
            <a:r>
              <a:rPr lang="en-US" sz="2200" dirty="0" smtClean="0"/>
              <a:t>time of year</a:t>
            </a:r>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Light Conditions</a:t>
            </a:r>
            <a:endParaRPr lang="en-US" dirty="0"/>
          </a:p>
        </p:txBody>
      </p:sp>
      <p:grpSp>
        <p:nvGrpSpPr>
          <p:cNvPr id="2" name="Group 1"/>
          <p:cNvGrpSpPr/>
          <p:nvPr/>
        </p:nvGrpSpPr>
        <p:grpSpPr>
          <a:xfrm>
            <a:off x="5413248" y="1124743"/>
            <a:ext cx="2816352" cy="5367497"/>
            <a:chOff x="5212080" y="1124743"/>
            <a:chExt cx="2816352" cy="5367497"/>
          </a:xfrm>
        </p:grpSpPr>
        <p:sp>
          <p:nvSpPr>
            <p:cNvPr id="9" name="Rectangle 7"/>
            <p:cNvSpPr>
              <a:spLocks noChangeArrowheads="1"/>
            </p:cNvSpPr>
            <p:nvPr/>
          </p:nvSpPr>
          <p:spPr bwMode="auto">
            <a:xfrm>
              <a:off x="5212080" y="1124743"/>
              <a:ext cx="2816352" cy="5367497"/>
            </a:xfrm>
            <a:prstGeom prst="rect">
              <a:avLst/>
            </a:prstGeom>
            <a:solidFill>
              <a:schemeClr val="bg1"/>
            </a:solidFill>
            <a:ln w="9525">
              <a:solidFill>
                <a:schemeClr val="tx1"/>
              </a:solidFill>
              <a:miter lim="800000"/>
              <a:headEnd/>
              <a:tailEnd/>
            </a:ln>
          </p:spPr>
          <p:txBody>
            <a:bodyPr wrap="none" anchor="ctr"/>
            <a:lstStyle>
              <a:lvl1pPr eaLnBrk="0" hangingPunct="0">
                <a:defRPr sz="900">
                  <a:solidFill>
                    <a:schemeClr val="tx1"/>
                  </a:solidFill>
                  <a:latin typeface="Tahoma" pitchFamily="34" charset="0"/>
                </a:defRPr>
              </a:lvl1pPr>
              <a:lvl2pPr marL="742950" indent="-285750" eaLnBrk="0" hangingPunct="0">
                <a:defRPr sz="900">
                  <a:solidFill>
                    <a:schemeClr val="tx1"/>
                  </a:solidFill>
                  <a:latin typeface="Tahoma" pitchFamily="34" charset="0"/>
                </a:defRPr>
              </a:lvl2pPr>
              <a:lvl3pPr marL="1143000" indent="-228600" eaLnBrk="0" hangingPunct="0">
                <a:defRPr sz="900">
                  <a:solidFill>
                    <a:schemeClr val="tx1"/>
                  </a:solidFill>
                  <a:latin typeface="Tahoma" pitchFamily="34" charset="0"/>
                </a:defRPr>
              </a:lvl3pPr>
              <a:lvl4pPr marL="1600200" indent="-228600" eaLnBrk="0" hangingPunct="0">
                <a:defRPr sz="900">
                  <a:solidFill>
                    <a:schemeClr val="tx1"/>
                  </a:solidFill>
                  <a:latin typeface="Tahoma" pitchFamily="34" charset="0"/>
                </a:defRPr>
              </a:lvl4pPr>
              <a:lvl5pPr marL="2057400" indent="-228600" eaLnBrk="0" hangingPunct="0">
                <a:defRPr sz="900">
                  <a:solidFill>
                    <a:schemeClr val="tx1"/>
                  </a:solidFill>
                  <a:latin typeface="Tahoma" pitchFamily="34" charset="0"/>
                </a:defRPr>
              </a:lvl5pPr>
              <a:lvl6pPr marL="2514600" indent="-228600" eaLnBrk="0" fontAlgn="base" hangingPunct="0">
                <a:spcBef>
                  <a:spcPct val="0"/>
                </a:spcBef>
                <a:spcAft>
                  <a:spcPct val="0"/>
                </a:spcAft>
                <a:defRPr sz="900">
                  <a:solidFill>
                    <a:schemeClr val="tx1"/>
                  </a:solidFill>
                  <a:latin typeface="Tahoma" pitchFamily="34" charset="0"/>
                </a:defRPr>
              </a:lvl6pPr>
              <a:lvl7pPr marL="2971800" indent="-228600" eaLnBrk="0" fontAlgn="base" hangingPunct="0">
                <a:spcBef>
                  <a:spcPct val="0"/>
                </a:spcBef>
                <a:spcAft>
                  <a:spcPct val="0"/>
                </a:spcAft>
                <a:defRPr sz="900">
                  <a:solidFill>
                    <a:schemeClr val="tx1"/>
                  </a:solidFill>
                  <a:latin typeface="Tahoma" pitchFamily="34" charset="0"/>
                </a:defRPr>
              </a:lvl7pPr>
              <a:lvl8pPr marL="3429000" indent="-228600" eaLnBrk="0" fontAlgn="base" hangingPunct="0">
                <a:spcBef>
                  <a:spcPct val="0"/>
                </a:spcBef>
                <a:spcAft>
                  <a:spcPct val="0"/>
                </a:spcAft>
                <a:defRPr sz="900">
                  <a:solidFill>
                    <a:schemeClr val="tx1"/>
                  </a:solidFill>
                  <a:latin typeface="Tahoma" pitchFamily="34" charset="0"/>
                </a:defRPr>
              </a:lvl8pPr>
              <a:lvl9pPr marL="3886200" indent="-228600" eaLnBrk="0" fontAlgn="base" hangingPunct="0">
                <a:spcBef>
                  <a:spcPct val="0"/>
                </a:spcBef>
                <a:spcAft>
                  <a:spcPct val="0"/>
                </a:spcAft>
                <a:defRPr sz="900">
                  <a:solidFill>
                    <a:schemeClr val="tx1"/>
                  </a:solidFill>
                  <a:latin typeface="Tahoma" pitchFamily="34" charset="0"/>
                </a:defRPr>
              </a:lvl9pPr>
            </a:lstStyle>
            <a:p>
              <a:pPr eaLnBrk="1" hangingPunct="1"/>
              <a:endParaRPr lang="en-US" altLang="en-US" dirty="0"/>
            </a:p>
          </p:txBody>
        </p:sp>
        <p:pic>
          <p:nvPicPr>
            <p:cNvPr id="10" name="Picture 5" descr="6-5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4565" y="2960496"/>
              <a:ext cx="2394337" cy="169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6-6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4565" y="4693061"/>
              <a:ext cx="2418646"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6-5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385" y="1211611"/>
              <a:ext cx="2328301" cy="163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61845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47896"/>
            <a:ext cx="8311243" cy="505968"/>
          </a:xfrm>
        </p:spPr>
        <p:txBody>
          <a:bodyPr/>
          <a:lstStyle/>
          <a:p>
            <a:r>
              <a:rPr lang="en-US" sz="2200" dirty="0" smtClean="0"/>
              <a:t>Front Lighting vs. Back Lighting</a:t>
            </a:r>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Light Conditions</a:t>
            </a:r>
            <a:endParaRPr lang="en-US" dirty="0"/>
          </a:p>
        </p:txBody>
      </p:sp>
      <p:pic>
        <p:nvPicPr>
          <p:cNvPr id="13" name="Picture 5" descr="vrm_pics 001"/>
          <p:cNvPicPr>
            <a:picLocks noChangeAspect="1" noChangeArrowheads="1"/>
          </p:cNvPicPr>
          <p:nvPr/>
        </p:nvPicPr>
        <p:blipFill>
          <a:blip r:embed="rId3">
            <a:extLst>
              <a:ext uri="{28A0092B-C50C-407E-A947-70E740481C1C}">
                <a14:useLocalDpi xmlns:a14="http://schemas.microsoft.com/office/drawing/2010/main" val="0"/>
              </a:ext>
            </a:extLst>
          </a:blip>
          <a:srcRect l="26128" t="39241" r="18219" b="32756"/>
          <a:stretch>
            <a:fillRect/>
          </a:stretch>
        </p:blipFill>
        <p:spPr bwMode="auto">
          <a:xfrm>
            <a:off x="1275410" y="1801368"/>
            <a:ext cx="6629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vrm_pics 009"/>
          <p:cNvPicPr>
            <a:picLocks noChangeAspect="1" noChangeArrowheads="1"/>
          </p:cNvPicPr>
          <p:nvPr/>
        </p:nvPicPr>
        <p:blipFill>
          <a:blip r:embed="rId4">
            <a:extLst>
              <a:ext uri="{28A0092B-C50C-407E-A947-70E740481C1C}">
                <a14:useLocalDpi xmlns:a14="http://schemas.microsoft.com/office/drawing/2010/main" val="0"/>
              </a:ext>
            </a:extLst>
          </a:blip>
          <a:srcRect t="33823" r="13271" b="22060"/>
          <a:stretch>
            <a:fillRect/>
          </a:stretch>
        </p:blipFill>
        <p:spPr bwMode="auto">
          <a:xfrm>
            <a:off x="1275410" y="4239768"/>
            <a:ext cx="6629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940988" y="3635587"/>
            <a:ext cx="1821617"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Front Lighting</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8" name="TextBox 7"/>
          <p:cNvSpPr txBox="1"/>
          <p:nvPr/>
        </p:nvSpPr>
        <p:spPr>
          <a:xfrm>
            <a:off x="5940987" y="6073987"/>
            <a:ext cx="1821617" cy="307777"/>
          </a:xfrm>
          <a:prstGeom prst="rect">
            <a:avLst/>
          </a:prstGeom>
          <a:solidFill>
            <a:schemeClr val="tx1">
              <a:alpha val="50000"/>
            </a:schemeClr>
          </a:solidFill>
        </p:spPr>
        <p:txBody>
          <a:bodyPr wrap="squar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Back Lighting</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8926682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502236" cy="954974"/>
          </a:xfrm>
        </p:spPr>
        <p:txBody>
          <a:bodyPr/>
          <a:lstStyle/>
          <a:p>
            <a:r>
              <a:rPr lang="en-US" sz="2200" dirty="0" smtClean="0"/>
              <a:t>Side lighting causes shadows, creates contrast and accentuating features</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Light Conditions</a:t>
            </a:r>
            <a:endParaRPr lang="en-US" dirty="0"/>
          </a:p>
        </p:txBody>
      </p:sp>
      <p:pic>
        <p:nvPicPr>
          <p:cNvPr id="9" name="Picture 4" descr="NM florida mtns-7561.jpg"/>
          <p:cNvPicPr>
            <a:picLocks noChangeAspect="1"/>
          </p:cNvPicPr>
          <p:nvPr/>
        </p:nvPicPr>
        <p:blipFill rotWithShape="1">
          <a:blip r:embed="rId3">
            <a:extLst>
              <a:ext uri="{28A0092B-C50C-407E-A947-70E740481C1C}">
                <a14:useLocalDpi xmlns:a14="http://schemas.microsoft.com/office/drawing/2010/main" val="0"/>
              </a:ext>
            </a:extLst>
          </a:blip>
          <a:srcRect l="31204" t="23304" r="3317" b="29569"/>
          <a:stretch/>
        </p:blipFill>
        <p:spPr bwMode="auto">
          <a:xfrm>
            <a:off x="178129" y="2362199"/>
            <a:ext cx="8429923" cy="404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841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435850" cy="819150"/>
          </a:xfrm>
        </p:spPr>
        <p:txBody>
          <a:bodyPr/>
          <a:lstStyle/>
          <a:p>
            <a:r>
              <a:rPr lang="en-US" sz="2200" dirty="0" smtClean="0"/>
              <a:t>The amount of time successful revegetation/reclamation is expected to take</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Recovery Time</a:t>
            </a:r>
            <a:endParaRPr lang="en-US" dirty="0"/>
          </a:p>
        </p:txBody>
      </p:sp>
      <p:pic>
        <p:nvPicPr>
          <p:cNvPr id="10" name="Picture 6" descr="Kemmerer-VRM 052"/>
          <p:cNvPicPr>
            <a:picLocks noChangeAspect="1" noChangeArrowheads="1"/>
          </p:cNvPicPr>
          <p:nvPr/>
        </p:nvPicPr>
        <p:blipFill>
          <a:blip r:embed="rId3" cstate="print">
            <a:extLst>
              <a:ext uri="{28A0092B-C50C-407E-A947-70E740481C1C}">
                <a14:useLocalDpi xmlns:a14="http://schemas.microsoft.com/office/drawing/2010/main" val="0"/>
              </a:ext>
            </a:extLst>
          </a:blip>
          <a:srcRect t="10165"/>
          <a:stretch>
            <a:fillRect/>
          </a:stretch>
        </p:blipFill>
        <p:spPr bwMode="auto">
          <a:xfrm>
            <a:off x="977899" y="2182165"/>
            <a:ext cx="6822645" cy="418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517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388393" y="1289050"/>
            <a:ext cx="7016749" cy="857250"/>
          </a:xfrm>
        </p:spPr>
        <p:txBody>
          <a:bodyPr/>
          <a:lstStyle/>
          <a:p>
            <a:pPr indent="-285750"/>
            <a:r>
              <a:rPr lang="en-US" sz="2200" dirty="0"/>
              <a:t>Spatial </a:t>
            </a:r>
            <a:r>
              <a:rPr lang="en-US" sz="2200" dirty="0" smtClean="0"/>
              <a:t>qualities of </a:t>
            </a:r>
            <a:r>
              <a:rPr lang="en-US" sz="2200" dirty="0"/>
              <a:t>a landscape </a:t>
            </a:r>
            <a:r>
              <a:rPr lang="en-US" sz="2200" dirty="0" smtClean="0"/>
              <a:t>are </a:t>
            </a:r>
            <a:r>
              <a:rPr lang="en-US" sz="2200" dirty="0"/>
              <a:t>determined by three-dimensional arrangement of objects and voids</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a:t>Spatial Relationships</a:t>
            </a:r>
          </a:p>
        </p:txBody>
      </p:sp>
      <p:grpSp>
        <p:nvGrpSpPr>
          <p:cNvPr id="6" name="Group 1"/>
          <p:cNvGrpSpPr>
            <a:grpSpLocks/>
          </p:cNvGrpSpPr>
          <p:nvPr/>
        </p:nvGrpSpPr>
        <p:grpSpPr bwMode="auto">
          <a:xfrm>
            <a:off x="1707406" y="2218544"/>
            <a:ext cx="5697736" cy="4302174"/>
            <a:chOff x="3124200" y="2495006"/>
            <a:chExt cx="4953000" cy="3661319"/>
          </a:xfrm>
        </p:grpSpPr>
        <p:pic>
          <p:nvPicPr>
            <p:cNvPr id="7" name="Picture 18" descr="MissionInn 035"/>
            <p:cNvPicPr>
              <a:picLocks noChangeAspect="1" noChangeArrowheads="1"/>
            </p:cNvPicPr>
            <p:nvPr/>
          </p:nvPicPr>
          <p:blipFill>
            <a:blip r:embed="rId3">
              <a:extLst>
                <a:ext uri="{28A0092B-C50C-407E-A947-70E740481C1C}">
                  <a14:useLocalDpi xmlns:a14="http://schemas.microsoft.com/office/drawing/2010/main" val="0"/>
                </a:ext>
              </a:extLst>
            </a:blip>
            <a:srcRect l="12311" t="10481" r="17926" b="69986"/>
            <a:stretch>
              <a:fillRect/>
            </a:stretch>
          </p:blipFill>
          <p:spPr bwMode="auto">
            <a:xfrm>
              <a:off x="3124200" y="2495006"/>
              <a:ext cx="4953000" cy="184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descr="MissionInn 029"/>
            <p:cNvPicPr>
              <a:picLocks noChangeAspect="1" noChangeArrowheads="1"/>
            </p:cNvPicPr>
            <p:nvPr/>
          </p:nvPicPr>
          <p:blipFill>
            <a:blip r:embed="rId4">
              <a:extLst>
                <a:ext uri="{28A0092B-C50C-407E-A947-70E740481C1C}">
                  <a14:useLocalDpi xmlns:a14="http://schemas.microsoft.com/office/drawing/2010/main" val="0"/>
                </a:ext>
              </a:extLst>
            </a:blip>
            <a:srcRect t="22510" b="33092"/>
            <a:stretch>
              <a:fillRect/>
            </a:stretch>
          </p:blipFill>
          <p:spPr bwMode="auto">
            <a:xfrm>
              <a:off x="3124200" y="4506686"/>
              <a:ext cx="4953000" cy="164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705992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283450" cy="844550"/>
          </a:xfrm>
        </p:spPr>
        <p:txBody>
          <a:bodyPr/>
          <a:lstStyle/>
          <a:p>
            <a:r>
              <a:rPr lang="en-US" sz="2200" dirty="0" smtClean="0"/>
              <a:t>Elevated and exposed positions are more prominent than lower obscured positions</a:t>
            </a:r>
          </a:p>
          <a:p>
            <a:endParaRPr lang="en-US" dirty="0"/>
          </a:p>
          <a:p>
            <a:endParaRPr lang="en-US" dirty="0" smtClean="0"/>
          </a:p>
          <a:p>
            <a:endParaRPr lang="en-US" u="sng" dirty="0" smtClean="0"/>
          </a:p>
          <a:p>
            <a:endParaRPr lang="en-US" altLang="en-US" dirty="0"/>
          </a:p>
          <a:p>
            <a:endParaRPr lang="en-US" dirty="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Spatial Relationships</a:t>
            </a:r>
            <a:endParaRPr lang="en-US" dirty="0"/>
          </a:p>
        </p:txBody>
      </p:sp>
      <p:pic>
        <p:nvPicPr>
          <p:cNvPr id="12" name="Picture 4" descr="07_GRCA Building_SA.jpg"/>
          <p:cNvPicPr>
            <a:picLocks noChangeAspect="1"/>
          </p:cNvPicPr>
          <p:nvPr/>
        </p:nvPicPr>
        <p:blipFill>
          <a:blip r:embed="rId3">
            <a:extLst>
              <a:ext uri="{28A0092B-C50C-407E-A947-70E740481C1C}">
                <a14:useLocalDpi xmlns:a14="http://schemas.microsoft.com/office/drawing/2010/main" val="0"/>
              </a:ext>
            </a:extLst>
          </a:blip>
          <a:srcRect t="9859"/>
          <a:stretch>
            <a:fillRect/>
          </a:stretch>
        </p:blipFill>
        <p:spPr bwMode="auto">
          <a:xfrm>
            <a:off x="795019" y="2294855"/>
            <a:ext cx="33051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E:\Images_GQBE\BEIG Images\BEIG examples\Admin and Visitor Facilities\Visitor Facilities\Interpretive Centers\OR Baker NHOT VC BLM.jpg"/>
          <p:cNvPicPr>
            <a:picLocks noChangeAspect="1" noChangeArrowheads="1"/>
          </p:cNvPicPr>
          <p:nvPr/>
        </p:nvPicPr>
        <p:blipFill>
          <a:blip r:embed="rId4">
            <a:extLst>
              <a:ext uri="{28A0092B-C50C-407E-A947-70E740481C1C}">
                <a14:useLocalDpi xmlns:a14="http://schemas.microsoft.com/office/drawing/2010/main" val="0"/>
              </a:ext>
            </a:extLst>
          </a:blip>
          <a:srcRect l="31702" t="1218" r="9486" b="10117"/>
          <a:stretch>
            <a:fillRect/>
          </a:stretch>
        </p:blipFill>
        <p:spPr bwMode="auto">
          <a:xfrm>
            <a:off x="4271644" y="2294855"/>
            <a:ext cx="41560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54767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95400"/>
            <a:ext cx="7308850" cy="1225550"/>
          </a:xfrm>
        </p:spPr>
        <p:txBody>
          <a:bodyPr/>
          <a:lstStyle/>
          <a:p>
            <a:r>
              <a:rPr lang="en-US" sz="2200" dirty="0" smtClean="0"/>
              <a:t>The ability to analyze form, line, color, and texture is reduced by clouds, fog or smog, precipitation, smoke and dust</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Atmospheric Conditions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2445" y="2770990"/>
            <a:ext cx="2622267" cy="349635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243" y="2770990"/>
            <a:ext cx="5240438" cy="3496355"/>
          </a:xfrm>
          <a:prstGeom prst="rect">
            <a:avLst/>
          </a:prstGeom>
        </p:spPr>
      </p:pic>
    </p:spTree>
    <p:extLst>
      <p:ext uri="{BB962C8B-B14F-4D97-AF65-F5344CB8AC3E}">
        <p14:creationId xmlns:p14="http://schemas.microsoft.com/office/powerpoint/2010/main" val="26023411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2250" y="1257300"/>
            <a:ext cx="8311243" cy="463550"/>
          </a:xfrm>
        </p:spPr>
        <p:txBody>
          <a:bodyPr/>
          <a:lstStyle/>
          <a:p>
            <a:r>
              <a:rPr lang="en-US" sz="2200" dirty="0" smtClean="0"/>
              <a:t>Movement draws attention to a project or activity</a:t>
            </a:r>
          </a:p>
          <a:p>
            <a:endParaRPr lang="en-US" dirty="0"/>
          </a:p>
          <a:p>
            <a:endParaRPr lang="en-US" dirty="0" smtClean="0"/>
          </a:p>
          <a:p>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Motion</a:t>
            </a:r>
            <a:endParaRPr lang="en-US" dirty="0"/>
          </a:p>
        </p:txBody>
      </p:sp>
      <p:pic>
        <p:nvPicPr>
          <p:cNvPr id="9" name="Picture 5" descr="AZ LakeHavasu OHV trail BLM.jpg"/>
          <p:cNvPicPr>
            <a:picLocks noChangeAspect="1"/>
          </p:cNvPicPr>
          <p:nvPr/>
        </p:nvPicPr>
        <p:blipFill>
          <a:blip r:embed="rId3" cstate="print">
            <a:extLst>
              <a:ext uri="{28A0092B-C50C-407E-A947-70E740481C1C}">
                <a14:useLocalDpi xmlns:a14="http://schemas.microsoft.com/office/drawing/2010/main" val="0"/>
              </a:ext>
            </a:extLst>
          </a:blip>
          <a:srcRect l="2222" t="3333" r="2222" b="8333"/>
          <a:stretch>
            <a:fillRect/>
          </a:stretch>
        </p:blipFill>
        <p:spPr bwMode="auto">
          <a:xfrm>
            <a:off x="4695661" y="1808364"/>
            <a:ext cx="3761349" cy="231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MissionInn 030"/>
          <p:cNvPicPr>
            <a:picLocks noChangeAspect="1" noChangeArrowheads="1"/>
          </p:cNvPicPr>
          <p:nvPr/>
        </p:nvPicPr>
        <p:blipFill>
          <a:blip r:embed="rId4">
            <a:extLst>
              <a:ext uri="{28A0092B-C50C-407E-A947-70E740481C1C}">
                <a14:useLocalDpi xmlns:a14="http://schemas.microsoft.com/office/drawing/2010/main" val="0"/>
              </a:ext>
            </a:extLst>
          </a:blip>
          <a:srcRect l="22231" t="31454" r="-279" b="37782"/>
          <a:stretch>
            <a:fillRect/>
          </a:stretch>
        </p:blipFill>
        <p:spPr bwMode="auto">
          <a:xfrm>
            <a:off x="674518" y="4233596"/>
            <a:ext cx="7782493" cy="230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MINERALS"/>
          <p:cNvPicPr>
            <a:picLocks noChangeAspect="1" noChangeArrowheads="1"/>
          </p:cNvPicPr>
          <p:nvPr/>
        </p:nvPicPr>
        <p:blipFill rotWithShape="1">
          <a:blip r:embed="rId5">
            <a:extLst>
              <a:ext uri="{28A0092B-C50C-407E-A947-70E740481C1C}">
                <a14:useLocalDpi xmlns:a14="http://schemas.microsoft.com/office/drawing/2010/main" val="0"/>
              </a:ext>
            </a:extLst>
          </a:blip>
          <a:srcRect l="33016" t="15495" r="24245" b="44193"/>
          <a:stretch/>
        </p:blipFill>
        <p:spPr bwMode="auto">
          <a:xfrm>
            <a:off x="674518" y="1808364"/>
            <a:ext cx="3837215" cy="23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0100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Exercise</a:t>
            </a:r>
            <a:endParaRPr lang="en-US" dirty="0"/>
          </a:p>
        </p:txBody>
      </p:sp>
      <p:sp>
        <p:nvSpPr>
          <p:cNvPr id="5" name="Content Placeholder 28"/>
          <p:cNvSpPr txBox="1">
            <a:spLocks/>
          </p:cNvSpPr>
          <p:nvPr/>
        </p:nvSpPr>
        <p:spPr>
          <a:xfrm>
            <a:off x="811252" y="2401326"/>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When assessing the visual impacts of a project, the environmental factors should be considered:</a:t>
            </a:r>
            <a:endParaRPr lang="en-US" sz="3600" dirty="0"/>
          </a:p>
          <a:p>
            <a:pPr lvl="1"/>
            <a:r>
              <a:rPr lang="en-US" sz="2400" dirty="0"/>
              <a:t>Always</a:t>
            </a:r>
            <a:endParaRPr lang="en-US" sz="3600" dirty="0"/>
          </a:p>
          <a:p>
            <a:pPr lvl="1"/>
            <a:r>
              <a:rPr lang="en-US" sz="2400" dirty="0"/>
              <a:t>Sometimes</a:t>
            </a:r>
            <a:endParaRPr lang="en-US" sz="3600" dirty="0"/>
          </a:p>
          <a:p>
            <a:pPr lvl="1"/>
            <a:r>
              <a:rPr lang="en-US" sz="2400" dirty="0"/>
              <a:t>Never</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0" name="Content Placeholder 28"/>
          <p:cNvSpPr txBox="1">
            <a:spLocks/>
          </p:cNvSpPr>
          <p:nvPr/>
        </p:nvSpPr>
        <p:spPr>
          <a:xfrm>
            <a:off x="-655598" y="6962930"/>
            <a:ext cx="8121650" cy="28478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12" name="Content Placeholder 28"/>
          <p:cNvSpPr txBox="1">
            <a:spLocks/>
          </p:cNvSpPr>
          <p:nvPr/>
        </p:nvSpPr>
        <p:spPr>
          <a:xfrm>
            <a:off x="811252" y="2363971"/>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It is best to evaluate the landscape character </a:t>
            </a:r>
            <a:r>
              <a:rPr lang="en-US" dirty="0" smtClean="0"/>
              <a:t>elements</a:t>
            </a:r>
          </a:p>
          <a:p>
            <a:pPr lvl="0"/>
            <a:r>
              <a:rPr lang="en-US" dirty="0" smtClean="0"/>
              <a:t>of </a:t>
            </a:r>
            <a:r>
              <a:rPr lang="en-US" dirty="0"/>
              <a:t>a project when the project area is backlit.</a:t>
            </a:r>
          </a:p>
          <a:p>
            <a:pPr lvl="1"/>
            <a:r>
              <a:rPr lang="en-US" sz="2400" dirty="0" smtClean="0"/>
              <a:t>True</a:t>
            </a:r>
          </a:p>
          <a:p>
            <a:pPr lvl="1"/>
            <a:r>
              <a:rPr lang="en-US" sz="2400" dirty="0" smtClean="0"/>
              <a:t>False</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4" name="Content Placeholder 28"/>
          <p:cNvSpPr txBox="1">
            <a:spLocks/>
          </p:cNvSpPr>
          <p:nvPr/>
        </p:nvSpPr>
        <p:spPr>
          <a:xfrm>
            <a:off x="811252" y="2363971"/>
            <a:ext cx="8121650" cy="3231557"/>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As viewing distance increases, the project becomes:</a:t>
            </a:r>
            <a:endParaRPr lang="en-US" sz="3600" dirty="0"/>
          </a:p>
          <a:p>
            <a:pPr lvl="1"/>
            <a:r>
              <a:rPr lang="en-US" dirty="0" smtClean="0"/>
              <a:t>More </a:t>
            </a:r>
            <a:r>
              <a:rPr lang="en-US" dirty="0"/>
              <a:t>visible</a:t>
            </a:r>
            <a:endParaRPr lang="en-US" sz="3400" dirty="0"/>
          </a:p>
          <a:p>
            <a:pPr lvl="1"/>
            <a:r>
              <a:rPr lang="en-US" sz="2400" dirty="0"/>
              <a:t>Less visible</a:t>
            </a:r>
            <a:endParaRPr lang="en-US" sz="3600" dirty="0"/>
          </a:p>
          <a:p>
            <a:pPr lvl="1"/>
            <a:r>
              <a:rPr lang="en-US" sz="2400" dirty="0"/>
              <a:t>A big eyesore</a:t>
            </a:r>
            <a:endParaRPr lang="en-US" sz="3600"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5" name="Content Placeholder 28"/>
          <p:cNvSpPr txBox="1">
            <a:spLocks/>
          </p:cNvSpPr>
          <p:nvPr/>
        </p:nvSpPr>
        <p:spPr>
          <a:xfrm>
            <a:off x="811252" y="2358338"/>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Recovery times for reclamation vary from </a:t>
            </a:r>
            <a:r>
              <a:rPr lang="en-US" dirty="0" smtClean="0"/>
              <a:t>location</a:t>
            </a:r>
          </a:p>
          <a:p>
            <a:pPr lvl="0"/>
            <a:r>
              <a:rPr lang="en-US" dirty="0" smtClean="0"/>
              <a:t>to </a:t>
            </a:r>
            <a:r>
              <a:rPr lang="en-US" dirty="0"/>
              <a:t>location</a:t>
            </a:r>
            <a:r>
              <a:rPr lang="en-US" dirty="0" smtClean="0"/>
              <a:t>.</a:t>
            </a:r>
          </a:p>
          <a:p>
            <a:pPr lvl="1"/>
            <a:r>
              <a:rPr lang="en-US" dirty="0" smtClean="0"/>
              <a:t>True</a:t>
            </a:r>
          </a:p>
          <a:p>
            <a:pPr lvl="1"/>
            <a:r>
              <a:rPr lang="en-US" dirty="0" smtClean="0"/>
              <a:t>False</a:t>
            </a:r>
            <a:endParaRPr lang="en-US" dirty="0"/>
          </a:p>
          <a:p>
            <a:r>
              <a:rPr lang="en-US" dirty="0"/>
              <a:t> </a:t>
            </a:r>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6" name="Content Placeholder 28"/>
          <p:cNvSpPr txBox="1">
            <a:spLocks/>
          </p:cNvSpPr>
          <p:nvPr/>
        </p:nvSpPr>
        <p:spPr>
          <a:xfrm>
            <a:off x="811252" y="2363971"/>
            <a:ext cx="8121650" cy="232379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Observing a project from a superior position </a:t>
            </a:r>
            <a:r>
              <a:rPr lang="en-US" dirty="0" smtClean="0"/>
              <a:t>allows</a:t>
            </a:r>
          </a:p>
          <a:p>
            <a:pPr lvl="0"/>
            <a:r>
              <a:rPr lang="en-US" dirty="0" smtClean="0"/>
              <a:t>you </a:t>
            </a:r>
            <a:r>
              <a:rPr lang="en-US" dirty="0"/>
              <a:t>to see less of it.</a:t>
            </a:r>
          </a:p>
          <a:p>
            <a:pPr lvl="1"/>
            <a:r>
              <a:rPr lang="en-US" dirty="0" smtClean="0"/>
              <a:t>True</a:t>
            </a:r>
          </a:p>
          <a:p>
            <a:pPr lvl="1"/>
            <a:r>
              <a:rPr lang="en-US" dirty="0" smtClean="0"/>
              <a:t>False</a:t>
            </a:r>
            <a:r>
              <a:rPr lang="en-US" dirty="0"/>
              <a:t> </a:t>
            </a:r>
          </a:p>
          <a:p>
            <a:endParaRPr lang="en-US" sz="1800" dirty="0" smtClean="0"/>
          </a:p>
          <a:p>
            <a:pPr lvl="2"/>
            <a:endParaRPr lang="en-US" dirty="0" smtClean="0"/>
          </a:p>
          <a:p>
            <a:endParaRPr lang="en-US" dirty="0" smtClean="0"/>
          </a:p>
          <a:p>
            <a:pPr lvl="2"/>
            <a:endParaRPr lang="en-US" dirty="0" smtClean="0"/>
          </a:p>
          <a:p>
            <a:endParaRPr lang="en-US" dirty="0" smtClean="0"/>
          </a:p>
          <a:p>
            <a:endParaRPr lang="en-US" dirty="0"/>
          </a:p>
        </p:txBody>
      </p:sp>
      <p:sp>
        <p:nvSpPr>
          <p:cNvPr id="17" name="Content Placeholder 28"/>
          <p:cNvSpPr txBox="1">
            <a:spLocks/>
          </p:cNvSpPr>
          <p:nvPr/>
        </p:nvSpPr>
        <p:spPr>
          <a:xfrm>
            <a:off x="811252" y="2358338"/>
            <a:ext cx="8121650" cy="2711597"/>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If a proposed project is to be located along a Scenic Byway that is primarily traveled during the summer, visual impacts should be evaluated in the winter when fewer folks are around, and it’s easier to get parking spaces at the scenic overlooks</a:t>
            </a:r>
            <a:r>
              <a:rPr lang="en-US" dirty="0" smtClean="0"/>
              <a:t>.</a:t>
            </a:r>
          </a:p>
          <a:p>
            <a:pPr lvl="1"/>
            <a:r>
              <a:rPr lang="en-US" dirty="0" smtClean="0"/>
              <a:t>True</a:t>
            </a:r>
          </a:p>
          <a:p>
            <a:pPr lvl="1"/>
            <a:r>
              <a:rPr lang="en-US" dirty="0" smtClean="0"/>
              <a:t>False</a:t>
            </a:r>
            <a:endParaRPr lang="en-US" dirty="0"/>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18" name="Content Placeholder 28"/>
          <p:cNvSpPr txBox="1">
            <a:spLocks/>
          </p:cNvSpPr>
          <p:nvPr/>
        </p:nvSpPr>
        <p:spPr>
          <a:xfrm>
            <a:off x="565261" y="1405732"/>
            <a:ext cx="8121650" cy="509999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Your field office is in southern Utah. On the day you</a:t>
            </a:r>
          </a:p>
          <a:p>
            <a:pPr lvl="0"/>
            <a:r>
              <a:rPr lang="en-US" dirty="0"/>
              <a:t>h</a:t>
            </a:r>
            <a:r>
              <a:rPr lang="en-US" dirty="0" smtClean="0"/>
              <a:t>ave scheduled for weeks to go into the field to conduct</a:t>
            </a:r>
          </a:p>
          <a:p>
            <a:pPr lvl="0"/>
            <a:r>
              <a:rPr lang="en-US" dirty="0" smtClean="0"/>
              <a:t>a contrast rating for a proposed project, the air quality</a:t>
            </a:r>
          </a:p>
          <a:p>
            <a:pPr lvl="0"/>
            <a:r>
              <a:rPr lang="en-US" dirty="0"/>
              <a:t>i</a:t>
            </a:r>
            <a:r>
              <a:rPr lang="en-US" dirty="0" smtClean="0"/>
              <a:t>s </a:t>
            </a:r>
            <a:r>
              <a:rPr lang="en-US" dirty="0" smtClean="0"/>
              <a:t>especially poor due to fires that kicked up in the area</a:t>
            </a:r>
          </a:p>
          <a:p>
            <a:pPr lvl="0"/>
            <a:r>
              <a:rPr lang="en-US" dirty="0" smtClean="0"/>
              <a:t>A couple of days before.  What would you do?</a:t>
            </a:r>
          </a:p>
          <a:p>
            <a:pPr lvl="1"/>
            <a:r>
              <a:rPr lang="en-US" dirty="0" smtClean="0"/>
              <a:t>a. Ask one of the fire crew to do the assessment for you since </a:t>
            </a:r>
          </a:p>
          <a:p>
            <a:pPr lvl="1"/>
            <a:r>
              <a:rPr lang="en-US" dirty="0" smtClean="0"/>
              <a:t>b. They are used to looking through smoke and are other anyhow.</a:t>
            </a:r>
          </a:p>
          <a:p>
            <a:pPr lvl="1"/>
            <a:r>
              <a:rPr lang="en-US" dirty="0" smtClean="0"/>
              <a:t>c. Reschedule your field visit and go out once the smoke has </a:t>
            </a:r>
          </a:p>
          <a:p>
            <a:pPr marL="295275" lvl="1" indent="0">
              <a:buNone/>
            </a:pPr>
            <a:r>
              <a:rPr lang="en-US" dirty="0" smtClean="0"/>
              <a:t>    cleared.</a:t>
            </a:r>
          </a:p>
          <a:p>
            <a:pPr lvl="1"/>
            <a:r>
              <a:rPr lang="en-US" dirty="0" smtClean="0"/>
              <a:t>d. Go on out, take photos, and get the assessment done.</a:t>
            </a:r>
          </a:p>
          <a:p>
            <a:endParaRPr lang="en-US" sz="1800" dirty="0" smtClean="0"/>
          </a:p>
          <a:p>
            <a:pPr lvl="2"/>
            <a:endParaRPr lang="en-US" dirty="0" smtClean="0"/>
          </a:p>
          <a:p>
            <a:endParaRPr lang="en-US" dirty="0" smtClean="0"/>
          </a:p>
          <a:p>
            <a:endParaRPr lang="en-US" dirty="0" smtClean="0"/>
          </a:p>
          <a:p>
            <a:endParaRPr lang="en-US" dirty="0" smtClean="0"/>
          </a:p>
          <a:p>
            <a:endParaRPr lang="en-US" dirty="0"/>
          </a:p>
        </p:txBody>
      </p:sp>
      <p:sp>
        <p:nvSpPr>
          <p:cNvPr id="21" name="Content Placeholder 28"/>
          <p:cNvSpPr txBox="1">
            <a:spLocks/>
          </p:cNvSpPr>
          <p:nvPr/>
        </p:nvSpPr>
        <p:spPr>
          <a:xfrm>
            <a:off x="811252" y="2352705"/>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BLM typically analyzes the visual impacts of projects from the aerial perspective</a:t>
            </a:r>
            <a:r>
              <a:rPr lang="en-US" dirty="0" smtClean="0"/>
              <a:t>.</a:t>
            </a:r>
          </a:p>
          <a:p>
            <a:pPr lvl="1"/>
            <a:r>
              <a:rPr lang="en-US" dirty="0" smtClean="0"/>
              <a:t>True</a:t>
            </a:r>
          </a:p>
          <a:p>
            <a:pPr lvl="1"/>
            <a:r>
              <a:rPr lang="en-US" dirty="0" smtClean="0"/>
              <a:t>False</a:t>
            </a:r>
          </a:p>
          <a:p>
            <a:endParaRPr lang="en-US" dirty="0" smtClean="0"/>
          </a:p>
          <a:p>
            <a:endParaRPr lang="en-US" dirty="0" smtClean="0"/>
          </a:p>
          <a:p>
            <a:endParaRPr lang="en-US" dirty="0"/>
          </a:p>
        </p:txBody>
      </p:sp>
      <p:sp>
        <p:nvSpPr>
          <p:cNvPr id="22" name="Content Placeholder 28"/>
          <p:cNvSpPr txBox="1">
            <a:spLocks/>
          </p:cNvSpPr>
          <p:nvPr/>
        </p:nvSpPr>
        <p:spPr>
          <a:xfrm>
            <a:off x="811252" y="2315350"/>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Motion associated with a project rarely increases its visibility</a:t>
            </a:r>
            <a:r>
              <a:rPr lang="en-US" dirty="0" smtClean="0"/>
              <a:t>.</a:t>
            </a:r>
          </a:p>
          <a:p>
            <a:pPr lvl="1"/>
            <a:r>
              <a:rPr lang="en-US" dirty="0" smtClean="0"/>
              <a:t>True</a:t>
            </a:r>
          </a:p>
          <a:p>
            <a:pPr lvl="1"/>
            <a:r>
              <a:rPr lang="en-US" dirty="0" smtClean="0"/>
              <a:t>False</a:t>
            </a:r>
          </a:p>
          <a:p>
            <a:endParaRPr lang="en-US" dirty="0" smtClean="0"/>
          </a:p>
          <a:p>
            <a:endParaRPr lang="en-US" dirty="0" smtClean="0"/>
          </a:p>
          <a:p>
            <a:endParaRPr lang="en-US" dirty="0"/>
          </a:p>
        </p:txBody>
      </p:sp>
      <p:sp>
        <p:nvSpPr>
          <p:cNvPr id="23" name="Content Placeholder 28"/>
          <p:cNvSpPr txBox="1">
            <a:spLocks/>
          </p:cNvSpPr>
          <p:nvPr/>
        </p:nvSpPr>
        <p:spPr>
          <a:xfrm>
            <a:off x="811252" y="2347072"/>
            <a:ext cx="8121650" cy="23132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A large scale project set in a small scale landscape </a:t>
            </a:r>
            <a:endParaRPr lang="en-US" dirty="0" smtClean="0"/>
          </a:p>
          <a:p>
            <a:pPr lvl="0"/>
            <a:r>
              <a:rPr lang="en-US" dirty="0" smtClean="0"/>
              <a:t>would </a:t>
            </a:r>
            <a:r>
              <a:rPr lang="en-US" dirty="0"/>
              <a:t>be less visible than a small scale project in </a:t>
            </a:r>
            <a:r>
              <a:rPr lang="en-US" dirty="0" smtClean="0"/>
              <a:t>a</a:t>
            </a:r>
          </a:p>
          <a:p>
            <a:pPr lvl="0"/>
            <a:r>
              <a:rPr lang="en-US" dirty="0" smtClean="0"/>
              <a:t>vast </a:t>
            </a:r>
            <a:r>
              <a:rPr lang="en-US" dirty="0"/>
              <a:t>landscape.</a:t>
            </a:r>
          </a:p>
          <a:p>
            <a:pPr lvl="1"/>
            <a:r>
              <a:rPr lang="en-US" dirty="0" smtClean="0"/>
              <a:t>True</a:t>
            </a:r>
          </a:p>
          <a:p>
            <a:pPr lvl="1"/>
            <a:r>
              <a:rPr lang="en-US" dirty="0" smtClean="0"/>
              <a:t>False</a:t>
            </a:r>
          </a:p>
          <a:p>
            <a:endParaRPr lang="en-US" dirty="0" smtClean="0"/>
          </a:p>
          <a:p>
            <a:endParaRPr lang="en-US" dirty="0"/>
          </a:p>
        </p:txBody>
      </p:sp>
      <p:sp>
        <p:nvSpPr>
          <p:cNvPr id="24" name="Content Placeholder 28"/>
          <p:cNvSpPr txBox="1">
            <a:spLocks/>
          </p:cNvSpPr>
          <p:nvPr/>
        </p:nvSpPr>
        <p:spPr>
          <a:xfrm>
            <a:off x="565261" y="1405732"/>
            <a:ext cx="8121650" cy="48071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a:t>Who is most likely to notice and be sensitive to a proposed water tank development on the eastern slope of your community:</a:t>
            </a:r>
            <a:endParaRPr lang="en-US" sz="3600" dirty="0"/>
          </a:p>
          <a:p>
            <a:pPr lvl="1"/>
            <a:r>
              <a:rPr lang="en-US" dirty="0"/>
              <a:t> </a:t>
            </a:r>
            <a:r>
              <a:rPr lang="en-US" dirty="0" smtClean="0"/>
              <a:t>a. The </a:t>
            </a:r>
            <a:r>
              <a:rPr lang="en-US" dirty="0"/>
              <a:t>truck driver travelling along the bypass around your community.</a:t>
            </a:r>
            <a:endParaRPr lang="en-US" sz="3400" dirty="0"/>
          </a:p>
          <a:p>
            <a:pPr lvl="1"/>
            <a:r>
              <a:rPr lang="en-US" sz="2400" dirty="0" smtClean="0"/>
              <a:t>b. The </a:t>
            </a:r>
            <a:r>
              <a:rPr lang="en-US" sz="2400" dirty="0"/>
              <a:t>homeowner at the base of the slope.</a:t>
            </a:r>
            <a:endParaRPr lang="en-US" sz="3600" dirty="0"/>
          </a:p>
          <a:p>
            <a:pPr lvl="1"/>
            <a:r>
              <a:rPr lang="en-US" sz="2400" dirty="0" smtClean="0"/>
              <a:t>c. The </a:t>
            </a:r>
            <a:r>
              <a:rPr lang="en-US" sz="2400" dirty="0"/>
              <a:t>folks sitting in the stands at the high school football game.</a:t>
            </a:r>
            <a:endParaRPr lang="en-US" sz="3600" dirty="0"/>
          </a:p>
          <a:p>
            <a:pPr lvl="1"/>
            <a:r>
              <a:rPr lang="en-US" sz="2400" dirty="0" smtClean="0"/>
              <a:t>d. The </a:t>
            </a:r>
            <a:r>
              <a:rPr lang="en-US" sz="2400" dirty="0"/>
              <a:t>guy walking his dog along the trail along the ridgeline above the project location.</a:t>
            </a:r>
            <a:endParaRPr lang="en-US" sz="3600" dirty="0"/>
          </a:p>
          <a:p>
            <a:endParaRPr lang="en-US" dirty="0" smtClean="0"/>
          </a:p>
          <a:p>
            <a:endParaRPr lang="en-US" dirty="0"/>
          </a:p>
        </p:txBody>
      </p:sp>
      <p:sp>
        <p:nvSpPr>
          <p:cNvPr id="25" name="Content Placeholder 28"/>
          <p:cNvSpPr txBox="1">
            <a:spLocks/>
          </p:cNvSpPr>
          <p:nvPr/>
        </p:nvSpPr>
        <p:spPr>
          <a:xfrm>
            <a:off x="811252" y="2401326"/>
            <a:ext cx="8121650" cy="480715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US" dirty="0" smtClean="0"/>
              <a:t>What are three </a:t>
            </a:r>
            <a:r>
              <a:rPr lang="en-US" dirty="0"/>
              <a:t>types projects that can add motion:</a:t>
            </a:r>
          </a:p>
          <a:p>
            <a:endParaRPr lang="en-US" dirty="0" smtClean="0"/>
          </a:p>
          <a:p>
            <a:endParaRPr lang="en-US" dirty="0"/>
          </a:p>
        </p:txBody>
      </p:sp>
    </p:spTree>
    <p:extLst>
      <p:ext uri="{BB962C8B-B14F-4D97-AF65-F5344CB8AC3E}">
        <p14:creationId xmlns:p14="http://schemas.microsoft.com/office/powerpoint/2010/main" val="421427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4" grpId="0"/>
      <p:bldP spid="15" grpId="0"/>
      <p:bldP spid="16" grpId="0"/>
      <p:bldP spid="17" grpId="0"/>
      <p:bldP spid="18" grpId="0"/>
      <p:bldP spid="21" grpId="0"/>
      <p:bldP spid="22"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44600"/>
            <a:ext cx="8121650" cy="5181600"/>
          </a:xfrm>
        </p:spPr>
        <p:txBody>
          <a:bodyPr/>
          <a:lstStyle/>
          <a:p>
            <a:r>
              <a:rPr lang="en-US" sz="2800" dirty="0"/>
              <a:t>Why environmental factors are </a:t>
            </a:r>
            <a:r>
              <a:rPr lang="en-US" sz="2800" dirty="0" smtClean="0"/>
              <a:t>important?</a:t>
            </a:r>
          </a:p>
          <a:p>
            <a:endParaRPr lang="en-US" sz="1800" dirty="0" smtClean="0"/>
          </a:p>
          <a:p>
            <a:r>
              <a:rPr lang="en-US" sz="2200" dirty="0" smtClean="0"/>
              <a:t>PLANNING</a:t>
            </a:r>
            <a:endParaRPr lang="en-US" sz="2200" dirty="0"/>
          </a:p>
          <a:p>
            <a:pPr lvl="1"/>
            <a:r>
              <a:rPr lang="en-US" sz="2000" dirty="0"/>
              <a:t>May </a:t>
            </a:r>
            <a:r>
              <a:rPr lang="en-US" sz="2000" dirty="0" smtClean="0"/>
              <a:t>help </a:t>
            </a:r>
            <a:r>
              <a:rPr lang="en-US" sz="2000" dirty="0"/>
              <a:t>identify potential project locations and facility design</a:t>
            </a:r>
          </a:p>
          <a:p>
            <a:pPr lvl="1"/>
            <a:r>
              <a:rPr lang="en-US" sz="2000" dirty="0"/>
              <a:t>May help identify alternatives that would have otherwise gone </a:t>
            </a:r>
            <a:r>
              <a:rPr lang="en-US" sz="2000" dirty="0" smtClean="0"/>
              <a:t>unrealized</a:t>
            </a:r>
          </a:p>
          <a:p>
            <a:r>
              <a:rPr lang="en-US" sz="2200" dirty="0" smtClean="0"/>
              <a:t>ANALYSIS</a:t>
            </a:r>
            <a:endParaRPr lang="en-US" sz="2200" dirty="0"/>
          </a:p>
          <a:p>
            <a:pPr lvl="1"/>
            <a:r>
              <a:rPr lang="en-US" sz="2000" dirty="0" smtClean="0"/>
              <a:t>Will help in understanding </a:t>
            </a:r>
            <a:r>
              <a:rPr lang="en-US" sz="2000" dirty="0"/>
              <a:t>of how a casual observer will </a:t>
            </a:r>
            <a:r>
              <a:rPr lang="en-US" sz="2000" dirty="0" smtClean="0"/>
              <a:t>experience visual </a:t>
            </a:r>
            <a:r>
              <a:rPr lang="en-US" sz="2000" dirty="0"/>
              <a:t>contrast</a:t>
            </a:r>
          </a:p>
          <a:p>
            <a:pPr lvl="1"/>
            <a:r>
              <a:rPr lang="en-US" sz="2000" dirty="0"/>
              <a:t>Will help in selecting Critical Key Observation Points (KOPs), </a:t>
            </a:r>
            <a:endParaRPr lang="en-US" sz="2000" dirty="0" smtClean="0"/>
          </a:p>
          <a:p>
            <a:pPr marL="295275" lvl="1" indent="0">
              <a:buNone/>
            </a:pPr>
            <a:r>
              <a:rPr lang="en-US" sz="2000" dirty="0"/>
              <a:t> </a:t>
            </a:r>
            <a:r>
              <a:rPr lang="en-US" sz="2000" dirty="0" smtClean="0"/>
              <a:t>    (</a:t>
            </a:r>
            <a:r>
              <a:rPr lang="en-US" sz="2000" dirty="0"/>
              <a:t>a subject we will discuss in further detail in another unit</a:t>
            </a:r>
            <a:r>
              <a:rPr lang="en-US" sz="2000" dirty="0" smtClean="0"/>
              <a:t>)</a:t>
            </a:r>
          </a:p>
          <a:p>
            <a:r>
              <a:rPr lang="en-US" sz="2200" dirty="0" smtClean="0"/>
              <a:t>PLAN CONFORMANCE</a:t>
            </a:r>
            <a:endParaRPr lang="en-US" sz="2200" dirty="0"/>
          </a:p>
          <a:p>
            <a:pPr lvl="1"/>
            <a:r>
              <a:rPr lang="en-US" sz="2000" dirty="0" smtClean="0"/>
              <a:t>May </a:t>
            </a:r>
            <a:r>
              <a:rPr lang="en-US" sz="2000" dirty="0"/>
              <a:t>be the difference between being in conformance with the land use plan or not</a:t>
            </a:r>
          </a:p>
          <a:p>
            <a:pPr lvl="2"/>
            <a:endParaRPr lang="en-US" dirty="0"/>
          </a:p>
          <a:p>
            <a:endParaRPr lang="en-US" dirty="0"/>
          </a:p>
          <a:p>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Environmental Factors</a:t>
            </a:r>
            <a:endParaRPr lang="en-US" dirty="0"/>
          </a:p>
        </p:txBody>
      </p:sp>
      <p:sp>
        <p:nvSpPr>
          <p:cNvPr id="31" name="Text Placeholder 30"/>
          <p:cNvSpPr>
            <a:spLocks noGrp="1"/>
          </p:cNvSpPr>
          <p:nvPr>
            <p:ph type="body" sz="quarter" idx="11"/>
          </p:nvPr>
        </p:nvSpPr>
        <p:spPr/>
        <p:txBody>
          <a:bodyPr/>
          <a:lstStyle/>
          <a:p>
            <a:r>
              <a:rPr lang="en-US" dirty="0" smtClean="0"/>
              <a:t>Summary</a:t>
            </a:r>
            <a:endParaRPr lang="en-US" dirty="0"/>
          </a:p>
        </p:txBody>
      </p:sp>
    </p:spTree>
    <p:extLst>
      <p:ext uri="{BB962C8B-B14F-4D97-AF65-F5344CB8AC3E}">
        <p14:creationId xmlns:p14="http://schemas.microsoft.com/office/powerpoint/2010/main" val="110234701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7036A2B-7D7C-465C-9876-D2E6C6CB1A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AFC0E0C-5577-40A9-91BF-172A410EE9DF}">
  <ds:schemaRefs>
    <ds:schemaRef ds:uri="http://schemas.microsoft.com/sharepoint/v3/contenttype/forms"/>
  </ds:schemaRefs>
</ds:datastoreItem>
</file>

<file path=customXml/itemProps3.xml><?xml version="1.0" encoding="utf-8"?>
<ds:datastoreItem xmlns:ds="http://schemas.openxmlformats.org/officeDocument/2006/customXml" ds:itemID="{AD33F9BD-77DD-4250-AB76-BC413F0EB419}">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6932</TotalTime>
  <Words>1261</Words>
  <Application>Microsoft Office PowerPoint</Application>
  <PresentationFormat>On-screen Show (4:3)</PresentationFormat>
  <Paragraphs>300</Paragraphs>
  <Slides>28</Slides>
  <Notes>25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28</vt:i4>
      </vt:variant>
    </vt:vector>
  </HeadingPairs>
  <TitlesOfParts>
    <vt:vector size="38" baseType="lpstr">
      <vt:lpstr>Arial</vt:lpstr>
      <vt:lpstr>BatangChe</vt:lpstr>
      <vt:lpstr>Calibri</vt:lpstr>
      <vt:lpstr>Cambria</vt:lpstr>
      <vt:lpstr>Impact</vt:lpstr>
      <vt:lpstr>Tahoma</vt:lpstr>
      <vt:lpstr>Times New Roman</vt:lpstr>
      <vt:lpstr>1_VRM-Cover</vt:lpstr>
      <vt:lpstr>2_UnitTitle</vt:lpstr>
      <vt:lpstr>3_Body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McGrew, Julie A</cp:lastModifiedBy>
  <cp:revision>278</cp:revision>
  <dcterms:created xsi:type="dcterms:W3CDTF">2015-01-14T20:26:51Z</dcterms:created>
  <dcterms:modified xsi:type="dcterms:W3CDTF">2018-04-17T14:35:58Z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