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81"/>
  </p:notesMasterIdLst>
  <p:sldIdLst>
    <p:sldId id="256" r:id="rId4"/>
    <p:sldId id="257" r:id="rId5"/>
    <p:sldId id="258" r:id="rId6"/>
    <p:sldId id="314" r:id="rId7"/>
    <p:sldId id="261" r:id="rId8"/>
    <p:sldId id="315" r:id="rId9"/>
    <p:sldId id="269" r:id="rId10"/>
    <p:sldId id="265" r:id="rId11"/>
    <p:sldId id="266" r:id="rId12"/>
    <p:sldId id="267" r:id="rId13"/>
    <p:sldId id="262" r:id="rId14"/>
    <p:sldId id="260" r:id="rId15"/>
    <p:sldId id="270" r:id="rId16"/>
    <p:sldId id="295" r:id="rId17"/>
    <p:sldId id="272" r:id="rId18"/>
    <p:sldId id="387" r:id="rId19"/>
    <p:sldId id="355" r:id="rId20"/>
    <p:sldId id="274" r:id="rId21"/>
    <p:sldId id="275" r:id="rId22"/>
    <p:sldId id="276" r:id="rId23"/>
    <p:sldId id="362" r:id="rId24"/>
    <p:sldId id="363" r:id="rId25"/>
    <p:sldId id="368" r:id="rId26"/>
    <p:sldId id="369" r:id="rId27"/>
    <p:sldId id="370" r:id="rId28"/>
    <p:sldId id="371" r:id="rId29"/>
    <p:sldId id="364" r:id="rId30"/>
    <p:sldId id="365" r:id="rId31"/>
    <p:sldId id="366" r:id="rId32"/>
    <p:sldId id="367" r:id="rId33"/>
    <p:sldId id="372" r:id="rId34"/>
    <p:sldId id="374" r:id="rId35"/>
    <p:sldId id="375" r:id="rId36"/>
    <p:sldId id="377" r:id="rId37"/>
    <p:sldId id="376" r:id="rId38"/>
    <p:sldId id="378" r:id="rId39"/>
    <p:sldId id="386" r:id="rId40"/>
    <p:sldId id="383" r:id="rId41"/>
    <p:sldId id="384" r:id="rId42"/>
    <p:sldId id="382" r:id="rId43"/>
    <p:sldId id="385" r:id="rId44"/>
    <p:sldId id="273" r:id="rId45"/>
    <p:sldId id="356" r:id="rId46"/>
    <p:sldId id="357" r:id="rId47"/>
    <p:sldId id="358" r:id="rId48"/>
    <p:sldId id="359" r:id="rId49"/>
    <p:sldId id="360" r:id="rId50"/>
    <p:sldId id="361" r:id="rId51"/>
    <p:sldId id="351" r:id="rId52"/>
    <p:sldId id="352" r:id="rId53"/>
    <p:sldId id="353" r:id="rId54"/>
    <p:sldId id="310" r:id="rId55"/>
    <p:sldId id="294" r:id="rId56"/>
    <p:sldId id="350" r:id="rId57"/>
    <p:sldId id="349" r:id="rId58"/>
    <p:sldId id="296" r:id="rId59"/>
    <p:sldId id="297" r:id="rId60"/>
    <p:sldId id="312" r:id="rId61"/>
    <p:sldId id="313" r:id="rId62"/>
    <p:sldId id="299" r:id="rId63"/>
    <p:sldId id="300" r:id="rId64"/>
    <p:sldId id="307" r:id="rId65"/>
    <p:sldId id="308" r:id="rId66"/>
    <p:sldId id="348" r:id="rId67"/>
    <p:sldId id="346" r:id="rId68"/>
    <p:sldId id="321" r:id="rId69"/>
    <p:sldId id="332" r:id="rId70"/>
    <p:sldId id="333" r:id="rId71"/>
    <p:sldId id="380" r:id="rId72"/>
    <p:sldId id="330" r:id="rId73"/>
    <p:sldId id="341" r:id="rId74"/>
    <p:sldId id="342" r:id="rId75"/>
    <p:sldId id="343" r:id="rId76"/>
    <p:sldId id="344" r:id="rId77"/>
    <p:sldId id="347" r:id="rId78"/>
    <p:sldId id="345" r:id="rId79"/>
    <p:sldId id="320"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15" autoAdjust="0"/>
    <p:restoredTop sz="86282" autoAdjust="0"/>
  </p:normalViewPr>
  <p:slideViewPr>
    <p:cSldViewPr snapToGrid="0">
      <p:cViewPr varScale="1">
        <p:scale>
          <a:sx n="115" d="100"/>
          <a:sy n="115" d="100"/>
        </p:scale>
        <p:origin x="1542" y="108"/>
      </p:cViewPr>
      <p:guideLst>
        <p:guide orient="horz" pos="2160"/>
        <p:guide pos="2880"/>
      </p:guideLst>
    </p:cSldViewPr>
  </p:slideViewPr>
  <p:notesTextViewPr>
    <p:cViewPr>
      <p:scale>
        <a:sx n="1" d="1"/>
        <a:sy n="1" d="1"/>
      </p:scale>
      <p:origin x="0" y="0"/>
    </p:cViewPr>
  </p:notesTextViewPr>
  <p:sorterViewPr>
    <p:cViewPr>
      <p:scale>
        <a:sx n="90" d="100"/>
        <a:sy n="90" d="100"/>
      </p:scale>
      <p:origin x="0" y="42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presProps" Target="presProps.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FF5028-C644-418E-B4D1-E8DCE17E3241}" type="datetimeFigureOut">
              <a:rPr lang="en-US" smtClean="0"/>
              <a:t>4/17/2018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088F5-9B08-4AFA-A5F0-10B0A3DD7F98}" type="slidenum">
              <a:rPr lang="en-US" smtClean="0"/>
              <a:t>‹#›</a:t>
            </a:fld>
            <a:endParaRPr lang="en-US" dirty="0"/>
          </a:p>
        </p:txBody>
      </p:sp>
    </p:spTree>
    <p:extLst>
      <p:ext uri="{BB962C8B-B14F-4D97-AF65-F5344CB8AC3E}">
        <p14:creationId xmlns:p14="http://schemas.microsoft.com/office/powerpoint/2010/main" val="383764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16</a:t>
            </a:fld>
            <a:endParaRPr lang="en-US" dirty="0"/>
          </a:p>
        </p:txBody>
      </p:sp>
    </p:spTree>
    <p:extLst>
      <p:ext uri="{BB962C8B-B14F-4D97-AF65-F5344CB8AC3E}">
        <p14:creationId xmlns:p14="http://schemas.microsoft.com/office/powerpoint/2010/main" val="346955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17</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18</a:t>
            </a:fld>
            <a:endParaRPr lang="en-US" dirty="0"/>
          </a:p>
        </p:txBody>
      </p:sp>
    </p:spTree>
    <p:extLst>
      <p:ext uri="{BB962C8B-B14F-4D97-AF65-F5344CB8AC3E}">
        <p14:creationId xmlns:p14="http://schemas.microsoft.com/office/powerpoint/2010/main" val="1980545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19</a:t>
            </a:fld>
            <a:endParaRPr lang="en-US" dirty="0"/>
          </a:p>
        </p:txBody>
      </p:sp>
    </p:spTree>
    <p:extLst>
      <p:ext uri="{BB962C8B-B14F-4D97-AF65-F5344CB8AC3E}">
        <p14:creationId xmlns:p14="http://schemas.microsoft.com/office/powerpoint/2010/main" val="111090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20</a:t>
            </a:fld>
            <a:endParaRPr lang="en-US" dirty="0"/>
          </a:p>
        </p:txBody>
      </p:sp>
    </p:spTree>
    <p:extLst>
      <p:ext uri="{BB962C8B-B14F-4D97-AF65-F5344CB8AC3E}">
        <p14:creationId xmlns:p14="http://schemas.microsoft.com/office/powerpoint/2010/main" val="170384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42</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43</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44</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45</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46</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47</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48</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49</a:t>
            </a:fld>
            <a:endParaRPr lang="en-US" dirty="0"/>
          </a:p>
        </p:txBody>
      </p:sp>
    </p:spTree>
    <p:extLst>
      <p:ext uri="{BB962C8B-B14F-4D97-AF65-F5344CB8AC3E}">
        <p14:creationId xmlns:p14="http://schemas.microsoft.com/office/powerpoint/2010/main" val="3559800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50</a:t>
            </a:fld>
            <a:endParaRPr lang="en-US" dirty="0"/>
          </a:p>
        </p:txBody>
      </p:sp>
    </p:spTree>
    <p:extLst>
      <p:ext uri="{BB962C8B-B14F-4D97-AF65-F5344CB8AC3E}">
        <p14:creationId xmlns:p14="http://schemas.microsoft.com/office/powerpoint/2010/main" val="4044806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51</a:t>
            </a:fld>
            <a:endParaRPr lang="en-US" dirty="0"/>
          </a:p>
        </p:txBody>
      </p:sp>
    </p:spTree>
    <p:extLst>
      <p:ext uri="{BB962C8B-B14F-4D97-AF65-F5344CB8AC3E}">
        <p14:creationId xmlns:p14="http://schemas.microsoft.com/office/powerpoint/2010/main" val="2412612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0" kern="1200" dirty="0" smtClean="0">
                <a:solidFill>
                  <a:schemeClr val="tx1"/>
                </a:solidFill>
                <a:effectLst/>
                <a:latin typeface="+mn-lt"/>
                <a:ea typeface="+mn-ea"/>
                <a:cs typeface="+mn-cs"/>
              </a:rPr>
              <a:t>Visual simulations were prepared using 3D data of the proposed landform to illustrate the potential visibility of the landfill expansion in relation to a number of nearby residential properties. Mitigation measures to address any potential visual impacts that may occur. These included screen planting along the boundary of the landfill site, as well as rehabilitation to be carried out progressively as each stage of the landfill is completed.</a:t>
            </a:r>
          </a:p>
          <a:p>
            <a:pPr marL="0" marR="0" indent="0" algn="l" defTabSz="914400" rtl="0" eaLnBrk="1" fontAlgn="auto" latinLnBrk="0" hangingPunct="1">
              <a:lnSpc>
                <a:spcPct val="100000"/>
              </a:lnSpc>
              <a:spcBef>
                <a:spcPts val="0"/>
              </a:spcBef>
              <a:spcAft>
                <a:spcPts val="0"/>
              </a:spcAft>
              <a:buClrTx/>
              <a:buSzTx/>
              <a:buFontTx/>
              <a:buNone/>
              <a:tabLst/>
              <a:defRPr/>
            </a:pPr>
            <a:r>
              <a:rPr lang="en-US" sz="800" b="0" i="1" kern="1200" dirty="0" smtClean="0">
                <a:solidFill>
                  <a:schemeClr val="tx1"/>
                </a:solidFill>
                <a:effectLst/>
                <a:latin typeface="+mn-lt"/>
                <a:ea typeface="+mn-ea"/>
                <a:cs typeface="+mn-cs"/>
              </a:rPr>
              <a:t>www.corkeryconsulting.com</a:t>
            </a:r>
            <a:endParaRPr lang="en-US" sz="800" i="1" dirty="0" smtClean="0"/>
          </a:p>
          <a:p>
            <a:endParaRPr lang="en-US" sz="800" dirty="0"/>
          </a:p>
        </p:txBody>
      </p:sp>
      <p:sp>
        <p:nvSpPr>
          <p:cNvPr id="4" name="Slide Number Placeholder 3"/>
          <p:cNvSpPr>
            <a:spLocks noGrp="1"/>
          </p:cNvSpPr>
          <p:nvPr>
            <p:ph type="sldNum" sz="quarter" idx="10"/>
          </p:nvPr>
        </p:nvSpPr>
        <p:spPr/>
        <p:txBody>
          <a:bodyPr/>
          <a:lstStyle/>
          <a:p>
            <a:fld id="{BA8088F5-9B08-4AFA-A5F0-10B0A3DD7F98}" type="slidenum">
              <a:rPr lang="en-US" smtClean="0"/>
              <a:t>62</a:t>
            </a:fld>
            <a:endParaRPr lang="en-US" dirty="0"/>
          </a:p>
        </p:txBody>
      </p:sp>
    </p:spTree>
    <p:extLst>
      <p:ext uri="{BB962C8B-B14F-4D97-AF65-F5344CB8AC3E}">
        <p14:creationId xmlns:p14="http://schemas.microsoft.com/office/powerpoint/2010/main" val="785746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The Visual Assessment addressed all of the above ground components of the proposed mining operations including vegetation clearing, construction of haul roads, spoil dump landforms together with associated remediation works. The potential visual impacts during the period of mining operations as well as the long term post-mining situation were assessed</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Visual Assessment involved mapping of the visual catchment of the proposed above ground works to identify areas from which they may be visible. Key viewing situations were then identified within the visual catchment including public roads and homesteads. The potential visual impact on viewers at each of the key view situations was assessed by use of a matrix that combines the Magnitude of Visibility with the level of Sensitivity of the category of viewer.</a:t>
            </a:r>
          </a:p>
          <a:p>
            <a:r>
              <a:rPr lang="en-US" sz="1200" b="0" i="1" kern="1200" dirty="0" smtClean="0">
                <a:solidFill>
                  <a:schemeClr val="tx1"/>
                </a:solidFill>
                <a:effectLst/>
                <a:latin typeface="+mn-lt"/>
                <a:ea typeface="+mn-ea"/>
                <a:cs typeface="+mn-cs"/>
              </a:rPr>
              <a:t>www.corkeryconsulting.com</a:t>
            </a:r>
            <a:endParaRPr lang="en-US" i="1" dirty="0"/>
          </a:p>
        </p:txBody>
      </p:sp>
      <p:sp>
        <p:nvSpPr>
          <p:cNvPr id="4" name="Slide Number Placeholder 3"/>
          <p:cNvSpPr>
            <a:spLocks noGrp="1"/>
          </p:cNvSpPr>
          <p:nvPr>
            <p:ph type="sldNum" sz="quarter" idx="10"/>
          </p:nvPr>
        </p:nvSpPr>
        <p:spPr/>
        <p:txBody>
          <a:bodyPr/>
          <a:lstStyle/>
          <a:p>
            <a:fld id="{BA8088F5-9B08-4AFA-A5F0-10B0A3DD7F98}" type="slidenum">
              <a:rPr lang="en-US" smtClean="0"/>
              <a:t>63</a:t>
            </a:fld>
            <a:endParaRPr lang="en-US" dirty="0"/>
          </a:p>
        </p:txBody>
      </p:sp>
    </p:spTree>
    <p:extLst>
      <p:ext uri="{BB962C8B-B14F-4D97-AF65-F5344CB8AC3E}">
        <p14:creationId xmlns:p14="http://schemas.microsoft.com/office/powerpoint/2010/main" val="3992730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Angle of the image taken is also important. Perspective should be mostly parallel with a</a:t>
            </a:r>
            <a:r>
              <a:rPr lang="en-US" baseline="0" dirty="0" smtClean="0"/>
              <a:t> roadway, not perpendicular </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68</a:t>
            </a:fld>
            <a:endParaRPr lang="en-US" dirty="0"/>
          </a:p>
        </p:txBody>
      </p:sp>
    </p:spTree>
    <p:extLst>
      <p:ext uri="{BB962C8B-B14F-4D97-AF65-F5344CB8AC3E}">
        <p14:creationId xmlns:p14="http://schemas.microsoft.com/office/powerpoint/2010/main" val="1010022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Angle of the image taken is also important. Perspective should be mostly parallel with a</a:t>
            </a:r>
            <a:r>
              <a:rPr lang="en-US" baseline="0" dirty="0" smtClean="0"/>
              <a:t> roadway, not perpendicular </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69</a:t>
            </a:fld>
            <a:endParaRPr lang="en-US" dirty="0"/>
          </a:p>
        </p:txBody>
      </p:sp>
    </p:spTree>
    <p:extLst>
      <p:ext uri="{BB962C8B-B14F-4D97-AF65-F5344CB8AC3E}">
        <p14:creationId xmlns:p14="http://schemas.microsoft.com/office/powerpoint/2010/main" val="2450851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72</a:t>
            </a:fld>
            <a:endParaRPr lang="en-US" dirty="0"/>
          </a:p>
        </p:txBody>
      </p:sp>
    </p:spTree>
    <p:extLst>
      <p:ext uri="{BB962C8B-B14F-4D97-AF65-F5344CB8AC3E}">
        <p14:creationId xmlns:p14="http://schemas.microsoft.com/office/powerpoint/2010/main" val="2195952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73</a:t>
            </a:fld>
            <a:endParaRPr lang="en-US" dirty="0"/>
          </a:p>
        </p:txBody>
      </p:sp>
    </p:spTree>
    <p:extLst>
      <p:ext uri="{BB962C8B-B14F-4D97-AF65-F5344CB8AC3E}">
        <p14:creationId xmlns:p14="http://schemas.microsoft.com/office/powerpoint/2010/main" val="1208805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74</a:t>
            </a:fld>
            <a:endParaRPr lang="en-US" dirty="0"/>
          </a:p>
        </p:txBody>
      </p:sp>
    </p:spTree>
    <p:extLst>
      <p:ext uri="{BB962C8B-B14F-4D97-AF65-F5344CB8AC3E}">
        <p14:creationId xmlns:p14="http://schemas.microsoft.com/office/powerpoint/2010/main" val="2051232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Contrast changes throughout the day based on the angle</a:t>
            </a:r>
            <a:r>
              <a:rPr lang="en-US" baseline="0" dirty="0" smtClean="0"/>
              <a:t> of the sun, glint / glare. Season may also impact the simulation.  There should be emphasis placed on ensuring that the simulations capture a good range of alternatives.</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76</a:t>
            </a:fld>
            <a:endParaRPr lang="en-US" dirty="0"/>
          </a:p>
        </p:txBody>
      </p:sp>
    </p:spTree>
    <p:extLst>
      <p:ext uri="{BB962C8B-B14F-4D97-AF65-F5344CB8AC3E}">
        <p14:creationId xmlns:p14="http://schemas.microsoft.com/office/powerpoint/2010/main" val="3101818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April 2018</a:t>
            </a:r>
          </a:p>
          <a:p>
            <a:r>
              <a:rPr lang="en-US" dirty="0" smtClean="0"/>
              <a:t>Las Vegas, Nevada</a:t>
            </a:r>
            <a:endParaRPr lang="en-US" dirty="0"/>
          </a:p>
        </p:txBody>
      </p:sp>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1"/>
            <a:ext cx="361845" cy="399260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angle 32"/>
          <p:cNvSpPr/>
          <p:nvPr userDrawn="1"/>
        </p:nvSpPr>
        <p:spPr>
          <a:xfrm>
            <a:off x="8781968" y="4563158"/>
            <a:ext cx="360570" cy="2294842"/>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Simulation</a:t>
            </a: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4" name="Rectangle 33"/>
          <p:cNvSpPr/>
          <p:nvPr userDrawn="1"/>
        </p:nvSpPr>
        <p:spPr>
          <a:xfrm>
            <a:off x="8782154" y="1"/>
            <a:ext cx="361845" cy="399260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Rectangle 34"/>
          <p:cNvSpPr/>
          <p:nvPr userDrawn="1"/>
        </p:nvSpPr>
        <p:spPr>
          <a:xfrm>
            <a:off x="8781968" y="4563158"/>
            <a:ext cx="360570" cy="2294841"/>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Simulation</a:t>
            </a:r>
          </a:p>
        </p:txBody>
      </p:sp>
      <p:sp>
        <p:nvSpPr>
          <p:cNvPr id="37"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35.jpeg"/><Relationship Id="rId1" Type="http://schemas.openxmlformats.org/officeDocument/2006/relationships/slideLayout" Target="../slideLayouts/slideLayout3.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3.xml"/><Relationship Id="rId1" Type="http://schemas.openxmlformats.org/officeDocument/2006/relationships/video" Target="https://www.youtube.com/embed/Wx7RCJvoCMc"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3.xml"/><Relationship Id="rId4" Type="http://schemas.openxmlformats.org/officeDocument/2006/relationships/image" Target="../media/image70.jpg"/></Relationships>
</file>

<file path=ppt/slides/_rels/slide6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3.xml"/><Relationship Id="rId4" Type="http://schemas.openxmlformats.org/officeDocument/2006/relationships/image" Target="../media/image73.jpg"/></Relationships>
</file>

<file path=ppt/slides/_rels/slide6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3.xml"/><Relationship Id="rId5" Type="http://schemas.openxmlformats.org/officeDocument/2006/relationships/image" Target="../media/image84.png"/><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88.png"/><Relationship Id="rId4" Type="http://schemas.openxmlformats.org/officeDocument/2006/relationships/notesSlide" Target="../notesSlides/notesSlide2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32" r="7698"/>
          <a:stretch/>
        </p:blipFill>
        <p:spPr>
          <a:xfrm>
            <a:off x="0" y="658161"/>
            <a:ext cx="8780016" cy="6199839"/>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7" name="TextBox 6"/>
          <p:cNvSpPr txBox="1"/>
          <p:nvPr/>
        </p:nvSpPr>
        <p:spPr>
          <a:xfrm>
            <a:off x="2089865" y="6474542"/>
            <a:ext cx="659693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Rio Mesa Solar Generating Facility (Riverside County, CA)</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81219" cy="1685742"/>
          </a:xfrm>
        </p:spPr>
        <p:txBody>
          <a:bodyPr/>
          <a:lstStyle/>
          <a:p>
            <a:r>
              <a:rPr lang="en-US" dirty="0" smtClean="0"/>
              <a:t>To define the value of visual simulation as it relates to BLM projects, and to provide a baseline for what criteria should be met with simulations produced for use by the BLM.</a:t>
            </a:r>
          </a:p>
          <a:p>
            <a:pPr lvl="1"/>
            <a:endParaRPr lang="en-US" dirty="0"/>
          </a:p>
          <a:p>
            <a:pPr lvl="1"/>
            <a:endParaRPr lang="en-US" dirty="0" smtClean="0"/>
          </a:p>
        </p:txBody>
      </p:sp>
      <p:sp>
        <p:nvSpPr>
          <p:cNvPr id="31" name="Text Placeholder 30"/>
          <p:cNvSpPr>
            <a:spLocks noGrp="1"/>
          </p:cNvSpPr>
          <p:nvPr>
            <p:ph type="body" sz="quarter" idx="11"/>
          </p:nvPr>
        </p:nvSpPr>
        <p:spPr/>
        <p:txBody>
          <a:bodyPr/>
          <a:lstStyle/>
          <a:p>
            <a:r>
              <a:rPr lang="en-US" dirty="0" smtClean="0"/>
              <a:t>Unit Objectives</a:t>
            </a:r>
            <a:endParaRPr lang="en-US" dirty="0"/>
          </a:p>
        </p:txBody>
      </p:sp>
      <p:sp>
        <p:nvSpPr>
          <p:cNvPr id="3" name="Cross 2"/>
          <p:cNvSpPr/>
          <p:nvPr/>
        </p:nvSpPr>
        <p:spPr>
          <a:xfrm>
            <a:off x="2714625" y="4572201"/>
            <a:ext cx="598202" cy="598202"/>
          </a:xfrm>
          <a:prstGeom prst="plus">
            <a:avLst>
              <a:gd name="adj" fmla="val 37500"/>
            </a:avLst>
          </a:prstGeom>
          <a:solidFill>
            <a:schemeClr val="bg1">
              <a:alpha val="5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9295" y="3796675"/>
            <a:ext cx="2218084" cy="2149255"/>
          </a:xfrm>
          <a:prstGeom prst="rect">
            <a:avLst/>
          </a:prstGeom>
        </p:spPr>
      </p:pic>
      <p:sp>
        <p:nvSpPr>
          <p:cNvPr id="7" name="Equal 6"/>
          <p:cNvSpPr/>
          <p:nvPr/>
        </p:nvSpPr>
        <p:spPr>
          <a:xfrm>
            <a:off x="5905500" y="4456389"/>
            <a:ext cx="795103" cy="795103"/>
          </a:xfrm>
          <a:prstGeom prst="mathEqual">
            <a:avLst>
              <a:gd name="adj1" fmla="val 17864"/>
              <a:gd name="adj2" fmla="val 19302"/>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7124700" y="3670975"/>
            <a:ext cx="1343025" cy="2400657"/>
          </a:xfrm>
          <a:prstGeom prst="rect">
            <a:avLst/>
          </a:prstGeom>
          <a:noFill/>
        </p:spPr>
        <p:txBody>
          <a:bodyPr wrap="square" rtlCol="0">
            <a:spAutoFit/>
          </a:bodyPr>
          <a:lstStyle/>
          <a:p>
            <a:r>
              <a:rPr lang="en-US" sz="15000" b="1" dirty="0" smtClean="0">
                <a:solidFill>
                  <a:srgbClr val="0070C0"/>
                </a:solidFill>
                <a:effectLst>
                  <a:outerShdw blurRad="38100" dist="38100" dir="2700000" algn="tl">
                    <a:srgbClr val="000000">
                      <a:alpha val="43137"/>
                    </a:srgbClr>
                  </a:outerShdw>
                </a:effectLst>
                <a:latin typeface="Arial Black" panose="020B0A04020102020204" pitchFamily="34" charset="0"/>
              </a:rPr>
              <a:t>?</a:t>
            </a:r>
            <a:endParaRPr lang="en-US" sz="15000" b="1" dirty="0">
              <a:solidFill>
                <a:srgbClr val="0070C0"/>
              </a:solidFill>
              <a:effectLst>
                <a:outerShdw blurRad="38100" dist="38100" dir="2700000" algn="tl">
                  <a:srgbClr val="000000">
                    <a:alpha val="43137"/>
                  </a:srgbClr>
                </a:outerShdw>
              </a:effectLst>
              <a:latin typeface="Arial Black" panose="020B0A04020102020204" pitchFamily="34" charset="0"/>
            </a:endParaRPr>
          </a:p>
        </p:txBody>
      </p:sp>
      <p:pic>
        <p:nvPicPr>
          <p:cNvPr id="1026" name="Picture 2" descr="http://energy.gov/sites/prod/files/styles/borealis_imagelink_respondsmall/public/EIS-0474_Document_Infographic.png?itok=FxJJcLq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82" y="3556671"/>
            <a:ext cx="1972569" cy="25530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81219" cy="5181600"/>
          </a:xfrm>
        </p:spPr>
        <p:txBody>
          <a:bodyPr/>
          <a:lstStyle/>
          <a:p>
            <a:r>
              <a:rPr lang="en-US" dirty="0" smtClean="0"/>
              <a:t>Visual simulation technology:</a:t>
            </a:r>
          </a:p>
          <a:p>
            <a:pPr lvl="1"/>
            <a:r>
              <a:rPr lang="en-US" dirty="0" smtClean="0"/>
              <a:t>Computer generated techniques</a:t>
            </a:r>
          </a:p>
          <a:p>
            <a:pPr lvl="1"/>
            <a:r>
              <a:rPr lang="en-US" dirty="0" smtClean="0"/>
              <a:t>2D image editing</a:t>
            </a:r>
          </a:p>
          <a:p>
            <a:pPr lvl="1"/>
            <a:r>
              <a:rPr lang="en-US" dirty="0" smtClean="0"/>
              <a:t>3D modeling &amp; rendering</a:t>
            </a:r>
            <a:endParaRPr lang="en-US" dirty="0"/>
          </a:p>
          <a:p>
            <a:pPr lvl="1"/>
            <a:endParaRPr lang="en-US" dirty="0" smtClean="0"/>
          </a:p>
          <a:p>
            <a:pPr lvl="1"/>
            <a:endParaRPr lang="en-US" dirty="0"/>
          </a:p>
          <a:p>
            <a:pPr lvl="1"/>
            <a:endParaRPr lang="en-US" dirty="0" smtClean="0"/>
          </a:p>
        </p:txBody>
      </p:sp>
      <p:sp>
        <p:nvSpPr>
          <p:cNvPr id="31" name="Text Placeholder 30"/>
          <p:cNvSpPr>
            <a:spLocks noGrp="1"/>
          </p:cNvSpPr>
          <p:nvPr>
            <p:ph type="body" sz="quarter" idx="11"/>
          </p:nvPr>
        </p:nvSpPr>
        <p:spPr/>
        <p:txBody>
          <a:bodyPr/>
          <a:lstStyle/>
          <a:p>
            <a:r>
              <a:rPr lang="en-US" dirty="0"/>
              <a:t>Value of </a:t>
            </a:r>
            <a:r>
              <a:rPr lang="en-US" dirty="0" smtClean="0"/>
              <a:t>Visual Simulation</a:t>
            </a:r>
            <a:endParaRPr lang="en-US" dirty="0"/>
          </a:p>
        </p:txBody>
      </p:sp>
      <p:pic>
        <p:nvPicPr>
          <p:cNvPr id="1028" name="Picture 4" descr="http://www.duke-energy.com/_assets/apps/citrus-natural-gas/img/Citrus-Natural-Gas.jpg"/>
          <p:cNvPicPr>
            <a:picLocks noChangeAspect="1" noChangeArrowheads="1"/>
          </p:cNvPicPr>
          <p:nvPr/>
        </p:nvPicPr>
        <p:blipFill rotWithShape="1">
          <a:blip r:embed="rId2">
            <a:extLst>
              <a:ext uri="{28A0092B-C50C-407E-A947-70E740481C1C}">
                <a14:useLocalDpi xmlns:a14="http://schemas.microsoft.com/office/drawing/2010/main" val="0"/>
              </a:ext>
            </a:extLst>
          </a:blip>
          <a:srcRect r="24481"/>
          <a:stretch/>
        </p:blipFill>
        <p:spPr bwMode="auto">
          <a:xfrm>
            <a:off x="4964193" y="2990850"/>
            <a:ext cx="3532107"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207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5299710" cy="5181600"/>
          </a:xfrm>
        </p:spPr>
        <p:txBody>
          <a:bodyPr/>
          <a:lstStyle/>
          <a:p>
            <a:r>
              <a:rPr lang="en-US" dirty="0" smtClean="0"/>
              <a:t>How can visual simulations be utilized?</a:t>
            </a:r>
          </a:p>
          <a:p>
            <a:pPr lvl="1"/>
            <a:r>
              <a:rPr lang="en-US" dirty="0" smtClean="0"/>
              <a:t>Environmental consequences</a:t>
            </a:r>
          </a:p>
          <a:p>
            <a:pPr lvl="2"/>
            <a:r>
              <a:rPr lang="en-US" dirty="0" smtClean="0"/>
              <a:t>Visual Resource Management (contrast ratings) </a:t>
            </a:r>
          </a:p>
          <a:p>
            <a:pPr lvl="1"/>
            <a:r>
              <a:rPr lang="en-US" dirty="0" smtClean="0"/>
              <a:t>Alternative Studies</a:t>
            </a:r>
          </a:p>
          <a:p>
            <a:pPr lvl="1"/>
            <a:r>
              <a:rPr lang="en-US" dirty="0" smtClean="0"/>
              <a:t>Design Considerations</a:t>
            </a:r>
          </a:p>
          <a:p>
            <a:pPr lvl="1"/>
            <a:r>
              <a:rPr lang="en-US" dirty="0" smtClean="0"/>
              <a:t>Negotiations with project proponent</a:t>
            </a:r>
          </a:p>
          <a:p>
            <a:pPr lvl="1"/>
            <a:r>
              <a:rPr lang="en-US" dirty="0" smtClean="0"/>
              <a:t>Engage the public</a:t>
            </a:r>
          </a:p>
          <a:p>
            <a:pPr lvl="1"/>
            <a:r>
              <a:rPr lang="en-US" dirty="0" smtClean="0"/>
              <a:t>BLM Internal review</a:t>
            </a:r>
          </a:p>
          <a:p>
            <a:pPr lvl="1"/>
            <a:r>
              <a:rPr lang="en-US" dirty="0" smtClean="0"/>
              <a:t>Landscape level planning</a:t>
            </a:r>
          </a:p>
          <a:p>
            <a:pPr lvl="2"/>
            <a:r>
              <a:rPr lang="en-US" dirty="0" smtClean="0"/>
              <a:t>Land Use Plan and Activity</a:t>
            </a:r>
          </a:p>
          <a:p>
            <a:pPr lvl="1"/>
            <a:endParaRPr lang="en-US" dirty="0" smtClean="0"/>
          </a:p>
          <a:p>
            <a:pPr lvl="1"/>
            <a:endParaRPr lang="en-US" dirty="0"/>
          </a:p>
          <a:p>
            <a:pPr lvl="1"/>
            <a:endParaRPr lang="en-US" dirty="0" smtClean="0"/>
          </a:p>
        </p:txBody>
      </p:sp>
      <p:sp>
        <p:nvSpPr>
          <p:cNvPr id="31" name="Text Placeholder 30"/>
          <p:cNvSpPr>
            <a:spLocks noGrp="1"/>
          </p:cNvSpPr>
          <p:nvPr>
            <p:ph type="body" sz="quarter" idx="11"/>
          </p:nvPr>
        </p:nvSpPr>
        <p:spPr/>
        <p:txBody>
          <a:bodyPr/>
          <a:lstStyle/>
          <a:p>
            <a:r>
              <a:rPr lang="en-US" dirty="0" smtClean="0"/>
              <a:t>Value of Visual Simulation</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310" y="4798130"/>
            <a:ext cx="2840735" cy="1609750"/>
          </a:xfrm>
          <a:prstGeom prst="rect">
            <a:avLst/>
          </a:prstGeo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003" t="21905" r="50000" b="40827"/>
          <a:stretch/>
        </p:blipFill>
        <p:spPr bwMode="auto">
          <a:xfrm>
            <a:off x="5528310" y="3016708"/>
            <a:ext cx="2840732" cy="16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8310" y="1279592"/>
            <a:ext cx="2840735" cy="1590812"/>
          </a:xfrm>
          <a:prstGeom prst="rect">
            <a:avLst/>
          </a:prstGeom>
        </p:spPr>
      </p:pic>
    </p:spTree>
    <p:extLst>
      <p:ext uri="{BB962C8B-B14F-4D97-AF65-F5344CB8AC3E}">
        <p14:creationId xmlns:p14="http://schemas.microsoft.com/office/powerpoint/2010/main" val="9402472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05800" cy="1590675"/>
          </a:xfrm>
        </p:spPr>
        <p:txBody>
          <a:bodyPr/>
          <a:lstStyle/>
          <a:p>
            <a:r>
              <a:rPr lang="en-US" dirty="0" smtClean="0"/>
              <a:t>History of Visual Simulation</a:t>
            </a:r>
          </a:p>
          <a:p>
            <a:pPr lvl="1"/>
            <a:r>
              <a:rPr lang="en-US" dirty="0" smtClean="0"/>
              <a:t>For hundreds of years, we have worked to develop means to represent the proposed built environment in a 3-dimentional, or perspective method. </a:t>
            </a:r>
          </a:p>
          <a:p>
            <a:pPr lvl="1"/>
            <a:endParaRPr lang="en-US" dirty="0" smtClean="0"/>
          </a:p>
          <a:p>
            <a:pPr lvl="1"/>
            <a:endParaRPr lang="en-US" dirty="0"/>
          </a:p>
        </p:txBody>
      </p:sp>
      <p:sp>
        <p:nvSpPr>
          <p:cNvPr id="4" name="Text Placeholder 3"/>
          <p:cNvSpPr>
            <a:spLocks noGrp="1"/>
          </p:cNvSpPr>
          <p:nvPr>
            <p:ph type="body" sz="quarter" idx="11"/>
          </p:nvPr>
        </p:nvSpPr>
        <p:spPr/>
        <p:txBody>
          <a:bodyPr/>
          <a:lstStyle/>
          <a:p>
            <a:r>
              <a:rPr lang="en-US" dirty="0"/>
              <a:t>Why is </a:t>
            </a:r>
            <a:r>
              <a:rPr lang="en-US" dirty="0" smtClean="0"/>
              <a:t>Visual Simulation </a:t>
            </a:r>
            <a:r>
              <a:rPr lang="en-US" dirty="0"/>
              <a:t>a Useful Tool?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125" y="3014699"/>
            <a:ext cx="5419725" cy="3165119"/>
          </a:xfrm>
          <a:prstGeom prst="rect">
            <a:avLst/>
          </a:prstGeom>
        </p:spPr>
      </p:pic>
      <p:sp>
        <p:nvSpPr>
          <p:cNvPr id="5" name="TextBox 4"/>
          <p:cNvSpPr txBox="1"/>
          <p:nvPr/>
        </p:nvSpPr>
        <p:spPr>
          <a:xfrm>
            <a:off x="4344216" y="6132966"/>
            <a:ext cx="2942409"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Ancient Temple – Florence, Italy ca. 1530-50</a:t>
            </a:r>
            <a:endParaRPr lang="en-US" sz="1200" dirty="0">
              <a:solidFill>
                <a:schemeClr val="bg1">
                  <a:lumMod val="8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8346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4463"/>
          <a:stretch/>
        </p:blipFill>
        <p:spPr>
          <a:xfrm>
            <a:off x="0" y="1066800"/>
            <a:ext cx="8779764" cy="5791200"/>
          </a:xfrm>
          <a:prstGeom prst="rect">
            <a:avLst/>
          </a:prstGeom>
        </p:spPr>
      </p:pic>
      <p:sp>
        <p:nvSpPr>
          <p:cNvPr id="4" name="Text Placeholder 3"/>
          <p:cNvSpPr>
            <a:spLocks noGrp="1"/>
          </p:cNvSpPr>
          <p:nvPr>
            <p:ph type="body" sz="quarter" idx="11"/>
          </p:nvPr>
        </p:nvSpPr>
        <p:spPr/>
        <p:txBody>
          <a:bodyPr/>
          <a:lstStyle/>
          <a:p>
            <a:r>
              <a:rPr lang="en-US" dirty="0"/>
              <a:t>History of Visual Simulation</a:t>
            </a:r>
          </a:p>
        </p:txBody>
      </p:sp>
      <p:sp>
        <p:nvSpPr>
          <p:cNvPr id="6" name="TextBox 5"/>
          <p:cNvSpPr txBox="1"/>
          <p:nvPr/>
        </p:nvSpPr>
        <p:spPr>
          <a:xfrm>
            <a:off x="4449292" y="6474542"/>
            <a:ext cx="423750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Hyde Park plan </a:t>
            </a:r>
            <a:r>
              <a:rPr lang="en-US" sz="1400" b="1" spc="300" dirty="0">
                <a:solidFill>
                  <a:schemeClr val="bg1"/>
                </a:solidFill>
                <a:effectLst>
                  <a:outerShdw blurRad="38100" dist="38100" dir="2700000" algn="tl">
                    <a:srgbClr val="000000">
                      <a:alpha val="43137"/>
                    </a:srgbClr>
                  </a:outerShdw>
                </a:effectLst>
                <a:latin typeface="+mj-lt"/>
              </a:rPr>
              <a:t>r</a:t>
            </a:r>
            <a:r>
              <a:rPr lang="en-US" sz="1400" b="1" spc="300" dirty="0" smtClean="0">
                <a:solidFill>
                  <a:schemeClr val="bg1"/>
                </a:solidFill>
                <a:effectLst>
                  <a:outerShdw blurRad="38100" dist="38100" dir="2700000" algn="tl">
                    <a:srgbClr val="000000">
                      <a:alpha val="43137"/>
                    </a:srgbClr>
                  </a:outerShdw>
                </a:effectLst>
                <a:latin typeface="+mj-lt"/>
              </a:rPr>
              <a:t>endering – ca. 1833</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488203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263" b="-5263"/>
          <a:stretch/>
        </p:blipFill>
        <p:spPr>
          <a:xfrm>
            <a:off x="0" y="1062010"/>
            <a:ext cx="8780583" cy="6133920"/>
          </a:xfrm>
          <a:prstGeom prst="rect">
            <a:avLst/>
          </a:prstGeom>
          <a:noFill/>
          <a:ln>
            <a:noFill/>
          </a:ln>
        </p:spPr>
      </p:pic>
      <p:sp>
        <p:nvSpPr>
          <p:cNvPr id="6" name="TextBox 5"/>
          <p:cNvSpPr txBox="1"/>
          <p:nvPr/>
        </p:nvSpPr>
        <p:spPr>
          <a:xfrm>
            <a:off x="2292676" y="6474542"/>
            <a:ext cx="639412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Connecticut State Library and Supreme Court – ca. 1906</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3" name="Text Placeholder 2"/>
          <p:cNvSpPr>
            <a:spLocks noGrp="1"/>
          </p:cNvSpPr>
          <p:nvPr>
            <p:ph type="body" sz="quarter" idx="11"/>
          </p:nvPr>
        </p:nvSpPr>
        <p:spPr/>
        <p:txBody>
          <a:bodyPr/>
          <a:lstStyle/>
          <a:p>
            <a:r>
              <a:rPr lang="en-US" dirty="0" smtClean="0"/>
              <a:t>History of Visual Simulation</a:t>
            </a:r>
            <a:endParaRPr lang="en-US" dirty="0"/>
          </a:p>
        </p:txBody>
      </p:sp>
    </p:spTree>
    <p:extLst>
      <p:ext uri="{BB962C8B-B14F-4D97-AF65-F5344CB8AC3E}">
        <p14:creationId xmlns:p14="http://schemas.microsoft.com/office/powerpoint/2010/main" val="3835652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7140" r="18046"/>
          <a:stretch/>
        </p:blipFill>
        <p:spPr>
          <a:xfrm>
            <a:off x="0" y="1057670"/>
            <a:ext cx="8782050" cy="5800330"/>
          </a:xfrm>
          <a:prstGeom prst="rect">
            <a:avLst/>
          </a:prstGeom>
        </p:spPr>
      </p:pic>
      <p:sp>
        <p:nvSpPr>
          <p:cNvPr id="4" name="Text Placeholder 3"/>
          <p:cNvSpPr>
            <a:spLocks noGrp="1"/>
          </p:cNvSpPr>
          <p:nvPr>
            <p:ph type="body" sz="quarter" idx="11"/>
          </p:nvPr>
        </p:nvSpPr>
        <p:spPr/>
        <p:txBody>
          <a:bodyPr/>
          <a:lstStyle/>
          <a:p>
            <a:r>
              <a:rPr lang="en-US" dirty="0"/>
              <a:t>History of Visual Simulation</a:t>
            </a:r>
          </a:p>
        </p:txBody>
      </p:sp>
      <p:sp>
        <p:nvSpPr>
          <p:cNvPr id="6" name="TextBox 5"/>
          <p:cNvSpPr txBox="1"/>
          <p:nvPr/>
        </p:nvSpPr>
        <p:spPr>
          <a:xfrm>
            <a:off x="5461942" y="6474542"/>
            <a:ext cx="322485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Perspective hand </a:t>
            </a:r>
            <a:r>
              <a:rPr lang="en-US" sz="1400" b="1" spc="300" dirty="0">
                <a:solidFill>
                  <a:schemeClr val="bg1"/>
                </a:solidFill>
                <a:effectLst>
                  <a:outerShdw blurRad="38100" dist="38100" dir="2700000" algn="tl">
                    <a:srgbClr val="000000">
                      <a:alpha val="43137"/>
                    </a:srgbClr>
                  </a:outerShdw>
                </a:effectLst>
                <a:latin typeface="+mj-lt"/>
              </a:rPr>
              <a:t>r</a:t>
            </a:r>
            <a:r>
              <a:rPr lang="en-US" sz="1400" b="1" spc="300" dirty="0" smtClean="0">
                <a:solidFill>
                  <a:schemeClr val="bg1"/>
                </a:solidFill>
                <a:effectLst>
                  <a:outerShdw blurRad="38100" dist="38100" dir="2700000" algn="tl">
                    <a:srgbClr val="000000">
                      <a:alpha val="43137"/>
                    </a:srgbClr>
                  </a:outerShdw>
                </a:effectLst>
                <a:latin typeface="+mj-lt"/>
              </a:rPr>
              <a:t>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38367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17438" r="15421"/>
          <a:stretch/>
        </p:blipFill>
        <p:spPr>
          <a:xfrm>
            <a:off x="0" y="1057787"/>
            <a:ext cx="8777085" cy="5800213"/>
          </a:xfrm>
          <a:prstGeom prst="rect">
            <a:avLst/>
          </a:prstGeom>
        </p:spPr>
      </p:pic>
      <p:sp>
        <p:nvSpPr>
          <p:cNvPr id="4" name="Text Placeholder 3"/>
          <p:cNvSpPr>
            <a:spLocks noGrp="1"/>
          </p:cNvSpPr>
          <p:nvPr>
            <p:ph type="body" sz="quarter" idx="11"/>
          </p:nvPr>
        </p:nvSpPr>
        <p:spPr/>
        <p:txBody>
          <a:bodyPr/>
          <a:lstStyle/>
          <a:p>
            <a:r>
              <a:rPr lang="en-US" dirty="0"/>
              <a:t>History of Visual Simulation</a:t>
            </a:r>
          </a:p>
        </p:txBody>
      </p:sp>
      <p:sp>
        <p:nvSpPr>
          <p:cNvPr id="6" name="TextBox 5"/>
          <p:cNvSpPr txBox="1"/>
          <p:nvPr/>
        </p:nvSpPr>
        <p:spPr>
          <a:xfrm>
            <a:off x="4748926" y="6474542"/>
            <a:ext cx="393787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3D computer </a:t>
            </a:r>
            <a:r>
              <a:rPr lang="en-US" sz="1400" b="1" spc="300" dirty="0">
                <a:solidFill>
                  <a:schemeClr val="bg1"/>
                </a:solidFill>
                <a:effectLst>
                  <a:outerShdw blurRad="38100" dist="38100" dir="2700000" algn="tl">
                    <a:srgbClr val="000000">
                      <a:alpha val="43137"/>
                    </a:srgbClr>
                  </a:outerShdw>
                </a:effectLst>
                <a:latin typeface="+mj-lt"/>
              </a:rPr>
              <a:t>g</a:t>
            </a:r>
            <a:r>
              <a:rPr lang="en-US" sz="1400" b="1" spc="300" dirty="0" smtClean="0">
                <a:solidFill>
                  <a:schemeClr val="bg1"/>
                </a:solidFill>
                <a:effectLst>
                  <a:outerShdw blurRad="38100" dist="38100" dir="2700000" algn="tl">
                    <a:srgbClr val="000000">
                      <a:alpha val="43137"/>
                    </a:srgbClr>
                  </a:outerShdw>
                </a:effectLst>
                <a:latin typeface="+mj-lt"/>
              </a:rPr>
              <a:t>enerated </a:t>
            </a:r>
            <a:r>
              <a:rPr lang="en-US" sz="1400" b="1" spc="300" dirty="0">
                <a:solidFill>
                  <a:schemeClr val="bg1"/>
                </a:solidFill>
                <a:effectLst>
                  <a:outerShdw blurRad="38100" dist="38100" dir="2700000" algn="tl">
                    <a:srgbClr val="000000">
                      <a:alpha val="43137"/>
                    </a:srgbClr>
                  </a:outerShdw>
                </a:effectLst>
                <a:latin typeface="+mj-lt"/>
              </a:rPr>
              <a:t>r</a:t>
            </a:r>
            <a:r>
              <a:rPr lang="en-US" sz="1400" b="1" spc="300" dirty="0" smtClean="0">
                <a:solidFill>
                  <a:schemeClr val="bg1"/>
                </a:solidFill>
                <a:effectLst>
                  <a:outerShdw blurRad="38100" dist="38100" dir="2700000" algn="tl">
                    <a:srgbClr val="000000">
                      <a:alpha val="43137"/>
                    </a:srgbClr>
                  </a:outerShdw>
                </a:effectLst>
                <a:latin typeface="+mj-lt"/>
              </a:rPr>
              <a:t>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446445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05800" cy="2171700"/>
          </a:xfrm>
        </p:spPr>
        <p:txBody>
          <a:bodyPr/>
          <a:lstStyle/>
          <a:p>
            <a:r>
              <a:rPr lang="en-US" dirty="0" smtClean="0"/>
              <a:t>Why is there a need for 3-D / perspective visual simulation?</a:t>
            </a:r>
          </a:p>
          <a:p>
            <a:pPr lvl="1"/>
            <a:r>
              <a:rPr lang="en-US" dirty="0" smtClean="0"/>
              <a:t>Many people have difficulty interpreting 2-D plans and drawings (aerial plan drawings and front or side elevations).</a:t>
            </a:r>
          </a:p>
          <a:p>
            <a:pPr lvl="1"/>
            <a:r>
              <a:rPr lang="en-US" dirty="0" smtClean="0"/>
              <a:t>Visual simulations help provide a tool to inform designers, decision makers, and the general public.</a:t>
            </a:r>
          </a:p>
          <a:p>
            <a:pPr lvl="1"/>
            <a:endParaRPr lang="en-US" dirty="0" smtClean="0"/>
          </a:p>
          <a:p>
            <a:pPr lvl="1"/>
            <a:endParaRPr lang="en-US" dirty="0" smtClean="0"/>
          </a:p>
          <a:p>
            <a:pPr lvl="1"/>
            <a:endParaRPr lang="en-US" dirty="0"/>
          </a:p>
        </p:txBody>
      </p:sp>
      <p:sp>
        <p:nvSpPr>
          <p:cNvPr id="4" name="Text Placeholder 3"/>
          <p:cNvSpPr>
            <a:spLocks noGrp="1"/>
          </p:cNvSpPr>
          <p:nvPr>
            <p:ph type="body" sz="quarter" idx="11"/>
          </p:nvPr>
        </p:nvSpPr>
        <p:spPr/>
        <p:txBody>
          <a:bodyPr/>
          <a:lstStyle/>
          <a:p>
            <a:r>
              <a:rPr lang="en-US" dirty="0"/>
              <a:t>Why is </a:t>
            </a:r>
            <a:r>
              <a:rPr lang="en-US" dirty="0" smtClean="0"/>
              <a:t>Visual Simulation </a:t>
            </a:r>
            <a:r>
              <a:rPr lang="en-US" dirty="0"/>
              <a:t>a Useful Tool?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 y="3876675"/>
            <a:ext cx="4000498" cy="2400299"/>
          </a:xfrm>
          <a:prstGeom prst="rect">
            <a:avLst/>
          </a:prstGeom>
        </p:spPr>
      </p:pic>
      <p:sp>
        <p:nvSpPr>
          <p:cNvPr id="5" name="TextBox 4"/>
          <p:cNvSpPr txBox="1"/>
          <p:nvPr/>
        </p:nvSpPr>
        <p:spPr>
          <a:xfrm>
            <a:off x="2938314" y="6229349"/>
            <a:ext cx="1538434"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www.cgarchitect.com</a:t>
            </a:r>
            <a:endParaRPr lang="en-US" sz="1200" dirty="0">
              <a:solidFill>
                <a:schemeClr val="bg1">
                  <a:lumMod val="85000"/>
                </a:schemeClr>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8" y="3873489"/>
            <a:ext cx="3845577" cy="2403485"/>
          </a:xfrm>
          <a:prstGeom prst="rect">
            <a:avLst/>
          </a:prstGeom>
        </p:spPr>
      </p:pic>
      <p:sp>
        <p:nvSpPr>
          <p:cNvPr id="8" name="TextBox 7"/>
          <p:cNvSpPr txBox="1"/>
          <p:nvPr/>
        </p:nvSpPr>
        <p:spPr>
          <a:xfrm>
            <a:off x="7094550" y="6229349"/>
            <a:ext cx="1418273"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www.architizer.com</a:t>
            </a:r>
            <a:endParaRPr lang="en-US" sz="1200" dirty="0">
              <a:solidFill>
                <a:schemeClr val="bg1">
                  <a:lumMod val="8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93676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278906" cy="2254624"/>
          </a:xfrm>
        </p:spPr>
        <p:txBody>
          <a:bodyPr/>
          <a:lstStyle/>
          <a:p>
            <a:r>
              <a:rPr lang="en-US" dirty="0" smtClean="0"/>
              <a:t>From the BLM perspective, visual simulations are…</a:t>
            </a:r>
          </a:p>
          <a:p>
            <a:pPr lvl="1"/>
            <a:r>
              <a:rPr lang="en-US" dirty="0" smtClean="0"/>
              <a:t>The use of illustrations, photographs, or computer generated images or models designed to communicate the visible changes to the environment as a result of management activities or decisions.</a:t>
            </a:r>
            <a:endParaRPr lang="en-US" dirty="0"/>
          </a:p>
        </p:txBody>
      </p:sp>
      <p:sp>
        <p:nvSpPr>
          <p:cNvPr id="5" name="Text Placeholder 4"/>
          <p:cNvSpPr>
            <a:spLocks noGrp="1"/>
          </p:cNvSpPr>
          <p:nvPr>
            <p:ph type="body" sz="quarter" idx="11"/>
          </p:nvPr>
        </p:nvSpPr>
        <p:spPr/>
        <p:txBody>
          <a:bodyPr/>
          <a:lstStyle/>
          <a:p>
            <a:r>
              <a:rPr lang="en-US" dirty="0" smtClean="0"/>
              <a:t>What is Visual Simulation?</a:t>
            </a:r>
            <a:endParaRPr lang="en-US" dirty="0"/>
          </a:p>
        </p:txBody>
      </p:sp>
      <p:pic>
        <p:nvPicPr>
          <p:cNvPr id="1026" name="Picture 2" descr="http://nevadajournal.com/assets/uploads/2013/03/hilltop-simulation-picture-with-generators-east-crop-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49" t="10091"/>
          <a:stretch/>
        </p:blipFill>
        <p:spPr bwMode="auto">
          <a:xfrm>
            <a:off x="469900" y="3350033"/>
            <a:ext cx="7861300" cy="305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273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Raster-based (pixel) 2D</a:t>
            </a:r>
          </a:p>
          <a:p>
            <a:pPr lvl="1"/>
            <a:r>
              <a:rPr lang="en-US" dirty="0" smtClean="0"/>
              <a:t>Photo editing and manipulation software (Photoshop, etc.).</a:t>
            </a:r>
          </a:p>
          <a:p>
            <a:pPr lvl="1"/>
            <a:r>
              <a:rPr lang="en-US" dirty="0" smtClean="0"/>
              <a:t>Operates with raster technology.</a:t>
            </a:r>
          </a:p>
          <a:p>
            <a:pPr lvl="1"/>
            <a:r>
              <a:rPr lang="en-US" dirty="0" smtClean="0"/>
              <a:t>Raster is the same type of technology that digital cameras utilize (megapixels).</a:t>
            </a:r>
          </a:p>
          <a:p>
            <a:pPr lvl="1"/>
            <a:endParaRPr lang="en-US" dirty="0"/>
          </a:p>
          <a:p>
            <a:r>
              <a:rPr lang="en-US" dirty="0" smtClean="0"/>
              <a:t>CAD Based (vector) 2D + 3D</a:t>
            </a:r>
          </a:p>
          <a:p>
            <a:pPr lvl="1"/>
            <a:r>
              <a:rPr lang="en-US" dirty="0" smtClean="0"/>
              <a:t>Computer-aided drafting applications utilize vector technology (</a:t>
            </a:r>
            <a:r>
              <a:rPr lang="en-US" dirty="0"/>
              <a:t>AutoCAD, </a:t>
            </a:r>
            <a:r>
              <a:rPr lang="en-US" dirty="0" smtClean="0"/>
              <a:t>3DS Max, etc.).</a:t>
            </a:r>
          </a:p>
          <a:p>
            <a:pPr lvl="1"/>
            <a:r>
              <a:rPr lang="en-US" dirty="0" smtClean="0"/>
              <a:t>CAD based applications use lines and points on a coordinate system, utilizing the x, y, and z coordinates.</a:t>
            </a:r>
            <a:endParaRPr lang="en-US" dirty="0"/>
          </a:p>
        </p:txBody>
      </p:sp>
      <p:sp>
        <p:nvSpPr>
          <p:cNvPr id="4" name="Text Placeholder 3"/>
          <p:cNvSpPr>
            <a:spLocks noGrp="1"/>
          </p:cNvSpPr>
          <p:nvPr>
            <p:ph type="body" sz="quarter" idx="11"/>
          </p:nvPr>
        </p:nvSpPr>
        <p:spPr/>
        <p:txBody>
          <a:bodyPr/>
          <a:lstStyle/>
          <a:p>
            <a:r>
              <a:rPr lang="en-US" dirty="0" smtClean="0"/>
              <a:t>Rendering Technology</a:t>
            </a:r>
            <a:endParaRPr lang="en-US" dirty="0"/>
          </a:p>
        </p:txBody>
      </p:sp>
    </p:spTree>
    <p:extLst>
      <p:ext uri="{BB962C8B-B14F-4D97-AF65-F5344CB8AC3E}">
        <p14:creationId xmlns:p14="http://schemas.microsoft.com/office/powerpoint/2010/main" val="1386403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399"/>
            <a:ext cx="4558553" cy="1160929"/>
          </a:xfrm>
        </p:spPr>
        <p:txBody>
          <a:bodyPr/>
          <a:lstStyle/>
          <a:p>
            <a:r>
              <a:rPr lang="en-US" dirty="0" smtClean="0"/>
              <a:t>Basics of 2D Visual Simulation</a:t>
            </a:r>
          </a:p>
          <a:p>
            <a:pPr lvl="1"/>
            <a:r>
              <a:rPr lang="en-US" dirty="0" smtClean="0"/>
              <a:t>Raster technology 	    vs.		</a:t>
            </a:r>
          </a:p>
        </p:txBody>
      </p:sp>
      <p:sp>
        <p:nvSpPr>
          <p:cNvPr id="5" name="Text Placeholder 4"/>
          <p:cNvSpPr>
            <a:spLocks noGrp="1"/>
          </p:cNvSpPr>
          <p:nvPr>
            <p:ph type="body" sz="quarter" idx="11"/>
          </p:nvPr>
        </p:nvSpPr>
        <p:spPr/>
        <p:txBody>
          <a:bodyPr/>
          <a:lstStyle/>
          <a:p>
            <a:r>
              <a:rPr lang="en-US" dirty="0" smtClean="0"/>
              <a:t>2D Visual Simulation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281" y="2636002"/>
            <a:ext cx="4176838" cy="27876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423" y="2636002"/>
            <a:ext cx="4191000" cy="2787646"/>
          </a:xfrm>
          <a:prstGeom prst="rect">
            <a:avLst/>
          </a:prstGeom>
        </p:spPr>
      </p:pic>
      <p:sp>
        <p:nvSpPr>
          <p:cNvPr id="7" name="Content Placeholder 1"/>
          <p:cNvSpPr txBox="1">
            <a:spLocks/>
          </p:cNvSpPr>
          <p:nvPr/>
        </p:nvSpPr>
        <p:spPr>
          <a:xfrm>
            <a:off x="4896970" y="1331257"/>
            <a:ext cx="4558553" cy="1160929"/>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US" dirty="0" smtClean="0"/>
          </a:p>
          <a:p>
            <a:pPr lvl="1"/>
            <a:r>
              <a:rPr lang="en-US" dirty="0" smtClean="0"/>
              <a:t>Vector technology		</a:t>
            </a:r>
          </a:p>
        </p:txBody>
      </p:sp>
    </p:spTree>
    <p:extLst>
      <p:ext uri="{BB962C8B-B14F-4D97-AF65-F5344CB8AC3E}">
        <p14:creationId xmlns:p14="http://schemas.microsoft.com/office/powerpoint/2010/main" val="1085796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623619" cy="5181600"/>
          </a:xfrm>
        </p:spPr>
        <p:txBody>
          <a:bodyPr/>
          <a:lstStyle/>
          <a:p>
            <a:r>
              <a:rPr lang="en-US" dirty="0" smtClean="0"/>
              <a:t>Image Editing</a:t>
            </a:r>
          </a:p>
          <a:p>
            <a:pPr lvl="1"/>
            <a:r>
              <a:rPr lang="en-US" dirty="0" smtClean="0"/>
              <a:t>Process</a:t>
            </a:r>
          </a:p>
          <a:p>
            <a:pPr lvl="2"/>
            <a:r>
              <a:rPr lang="en-US" dirty="0" smtClean="0"/>
              <a:t>Input: (photographs, digital scans, etc.)</a:t>
            </a:r>
          </a:p>
          <a:p>
            <a:pPr lvl="2"/>
            <a:r>
              <a:rPr lang="en-US" dirty="0" smtClean="0"/>
              <a:t>Edit: (software)</a:t>
            </a:r>
          </a:p>
          <a:p>
            <a:pPr lvl="2"/>
            <a:r>
              <a:rPr lang="en-US" dirty="0" smtClean="0"/>
              <a:t>Export (print, save digitally)</a:t>
            </a:r>
            <a:endParaRPr lang="en-US" dirty="0"/>
          </a:p>
          <a:p>
            <a:pPr lvl="1"/>
            <a:r>
              <a:rPr lang="en-US" dirty="0" smtClean="0"/>
              <a:t>System Requirements</a:t>
            </a:r>
          </a:p>
          <a:p>
            <a:pPr lvl="2"/>
            <a:r>
              <a:rPr lang="en-US" dirty="0" smtClean="0"/>
              <a:t>Hardware: (CPU, memory, storage space, etc.)</a:t>
            </a:r>
          </a:p>
          <a:p>
            <a:pPr lvl="1"/>
            <a:r>
              <a:rPr lang="en-US" dirty="0" smtClean="0"/>
              <a:t>Considerations</a:t>
            </a:r>
          </a:p>
          <a:p>
            <a:pPr lvl="2"/>
            <a:r>
              <a:rPr lang="en-US" dirty="0" smtClean="0"/>
              <a:t>Source imagery</a:t>
            </a:r>
          </a:p>
          <a:p>
            <a:pPr lvl="2"/>
            <a:r>
              <a:rPr lang="en-US" dirty="0" smtClean="0"/>
              <a:t>Ultimate Application</a:t>
            </a:r>
            <a:endParaRPr lang="en-US" dirty="0"/>
          </a:p>
        </p:txBody>
      </p:sp>
      <p:sp>
        <p:nvSpPr>
          <p:cNvPr id="5" name="Text Placeholder 4"/>
          <p:cNvSpPr>
            <a:spLocks noGrp="1"/>
          </p:cNvSpPr>
          <p:nvPr>
            <p:ph type="body" sz="quarter" idx="11"/>
          </p:nvPr>
        </p:nvSpPr>
        <p:spPr/>
        <p:txBody>
          <a:bodyPr/>
          <a:lstStyle/>
          <a:p>
            <a:r>
              <a:rPr lang="en-US" dirty="0" smtClean="0"/>
              <a:t>System Requirements </a:t>
            </a:r>
            <a:endParaRPr lang="en-US" dirty="0"/>
          </a:p>
        </p:txBody>
      </p:sp>
      <p:grpSp>
        <p:nvGrpSpPr>
          <p:cNvPr id="9" name="Group 8"/>
          <p:cNvGrpSpPr/>
          <p:nvPr/>
        </p:nvGrpSpPr>
        <p:grpSpPr>
          <a:xfrm flipH="1">
            <a:off x="6768353" y="4779697"/>
            <a:ext cx="1603944" cy="1324906"/>
            <a:chOff x="6832600" y="2938780"/>
            <a:chExt cx="1741714" cy="154432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19361" b="84211" l="1167" r="100000">
                          <a14:foregroundMark x1="36333" y1="50376" x2="36333" y2="50376"/>
                          <a14:foregroundMark x1="65000" y1="47744" x2="65000" y2="47744"/>
                          <a14:foregroundMark x1="72167" y1="47744" x2="74500" y2="47744"/>
                          <a14:foregroundMark x1="83667" y1="46241" x2="83667" y2="46241"/>
                          <a14:foregroundMark x1="83667" y1="43045" x2="83667" y2="43045"/>
                          <a14:foregroundMark x1="83667" y1="40602" x2="83667" y2="40602"/>
                          <a14:foregroundMark x1="78333" y1="38346" x2="78333" y2="38346"/>
                          <a14:foregroundMark x1="70833" y1="39286" x2="68667" y2="39662"/>
                          <a14:foregroundMark x1="61333" y1="40977" x2="57167" y2="41917"/>
                          <a14:foregroundMark x1="53333" y1="42481" x2="47000" y2="42481"/>
                          <a14:foregroundMark x1="43333" y1="42481" x2="39667" y2="43045"/>
                          <a14:foregroundMark x1="46333" y1="34398" x2="46333" y2="34398"/>
                          <a14:foregroundMark x1="44500" y1="35338" x2="44500" y2="35338"/>
                          <a14:foregroundMark x1="44667" y1="31767" x2="44667" y2="31767"/>
                          <a14:backgroundMark x1="77833" y1="90414" x2="77833" y2="90414"/>
                          <a14:backgroundMark x1="81333" y1="79511" x2="81333" y2="79511"/>
                          <a14:backgroundMark x1="50000" y1="92857" x2="50000" y2="92857"/>
                          <a14:backgroundMark x1="6167" y1="76692" x2="6167" y2="76692"/>
                          <a14:backgroundMark x1="12833" y1="15602" x2="12833" y2="15602"/>
                          <a14:backgroundMark x1="50000" y1="10526" x2="50000" y2="10526"/>
                          <a14:backgroundMark x1="84500" y1="8647" x2="84500" y2="8647"/>
                          <a14:backgroundMark x1="92167" y1="22368" x2="92167" y2="22368"/>
                          <a14:backgroundMark x1="64167" y1="21805" x2="64167" y2="21805"/>
                          <a14:backgroundMark x1="31333" y1="22180" x2="31333" y2="22180"/>
                          <a14:backgroundMark x1="35333" y1="80075" x2="35333" y2="80075"/>
                          <a14:backgroundMark x1="28333" y1="89850" x2="28333" y2="89850"/>
                        </a14:backgroundRemoval>
                      </a14:imgEffect>
                    </a14:imgLayer>
                  </a14:imgProps>
                </a:ext>
                <a:ext uri="{28A0092B-C50C-407E-A947-70E740481C1C}">
                  <a14:useLocalDpi xmlns:a14="http://schemas.microsoft.com/office/drawing/2010/main" val="0"/>
                </a:ext>
              </a:extLst>
            </a:blip>
            <a:stretch>
              <a:fillRect/>
            </a:stretch>
          </p:blipFill>
          <p:spPr>
            <a:xfrm>
              <a:off x="6832600" y="2938780"/>
              <a:ext cx="1741714" cy="1544320"/>
            </a:xfrm>
            <a:prstGeom prst="rect">
              <a:avLst/>
            </a:prstGeom>
          </p:spPr>
        </p:pic>
        <p:sp>
          <p:nvSpPr>
            <p:cNvPr id="8" name="Freeform 7"/>
            <p:cNvSpPr/>
            <p:nvPr/>
          </p:nvSpPr>
          <p:spPr>
            <a:xfrm>
              <a:off x="7401560" y="3398520"/>
              <a:ext cx="660400" cy="132080"/>
            </a:xfrm>
            <a:custGeom>
              <a:avLst/>
              <a:gdLst>
                <a:gd name="connsiteX0" fmla="*/ 645160 w 660400"/>
                <a:gd name="connsiteY0" fmla="*/ 101600 h 132080"/>
                <a:gd name="connsiteX1" fmla="*/ 25400 w 660400"/>
                <a:gd name="connsiteY1" fmla="*/ 132080 h 132080"/>
                <a:gd name="connsiteX2" fmla="*/ 0 w 660400"/>
                <a:gd name="connsiteY2" fmla="*/ 15240 h 132080"/>
                <a:gd name="connsiteX3" fmla="*/ 508000 w 660400"/>
                <a:gd name="connsiteY3" fmla="*/ 0 h 132080"/>
                <a:gd name="connsiteX4" fmla="*/ 660400 w 660400"/>
                <a:gd name="connsiteY4" fmla="*/ 0 h 132080"/>
                <a:gd name="connsiteX5" fmla="*/ 645160 w 660400"/>
                <a:gd name="connsiteY5" fmla="*/ 101600 h 13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00" h="132080">
                  <a:moveTo>
                    <a:pt x="645160" y="101600"/>
                  </a:moveTo>
                  <a:lnTo>
                    <a:pt x="25400" y="132080"/>
                  </a:lnTo>
                  <a:lnTo>
                    <a:pt x="0" y="15240"/>
                  </a:lnTo>
                  <a:lnTo>
                    <a:pt x="508000" y="0"/>
                  </a:lnTo>
                  <a:lnTo>
                    <a:pt x="660400" y="0"/>
                  </a:lnTo>
                  <a:lnTo>
                    <a:pt x="645160" y="101600"/>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879" y="4952470"/>
            <a:ext cx="979360" cy="97936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0570" y="1582622"/>
            <a:ext cx="3892638" cy="3090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9831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3916"/>
            <a:ext cx="8778240" cy="2682121"/>
          </a:xfrm>
          <a:prstGeom prst="rect">
            <a:avLst/>
          </a:prstGeom>
        </p:spPr>
      </p:pic>
    </p:spTree>
    <p:extLst>
      <p:ext uri="{BB962C8B-B14F-4D97-AF65-F5344CB8AC3E}">
        <p14:creationId xmlns:p14="http://schemas.microsoft.com/office/powerpoint/2010/main" val="705625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3916"/>
            <a:ext cx="8778240" cy="2682121"/>
          </a:xfrm>
          <a:prstGeom prst="rect">
            <a:avLst/>
          </a:prstGeom>
        </p:spPr>
      </p:pic>
      <p:sp>
        <p:nvSpPr>
          <p:cNvPr id="3" name="Freeform 2"/>
          <p:cNvSpPr/>
          <p:nvPr/>
        </p:nvSpPr>
        <p:spPr>
          <a:xfrm>
            <a:off x="0" y="3824577"/>
            <a:ext cx="5430741" cy="1144988"/>
          </a:xfrm>
          <a:custGeom>
            <a:avLst/>
            <a:gdLst>
              <a:gd name="connsiteX0" fmla="*/ 0 w 5430741"/>
              <a:gd name="connsiteY0" fmla="*/ 1144988 h 1144988"/>
              <a:gd name="connsiteX1" fmla="*/ 1956021 w 5430741"/>
              <a:gd name="connsiteY1" fmla="*/ 1065475 h 1144988"/>
              <a:gd name="connsiteX2" fmla="*/ 3307743 w 5430741"/>
              <a:gd name="connsiteY2" fmla="*/ 978011 h 1144988"/>
              <a:gd name="connsiteX3" fmla="*/ 4556097 w 5430741"/>
              <a:gd name="connsiteY3" fmla="*/ 834887 h 1144988"/>
              <a:gd name="connsiteX4" fmla="*/ 4723075 w 5430741"/>
              <a:gd name="connsiteY4" fmla="*/ 771277 h 1144988"/>
              <a:gd name="connsiteX5" fmla="*/ 5080883 w 5430741"/>
              <a:gd name="connsiteY5" fmla="*/ 548640 h 1144988"/>
              <a:gd name="connsiteX6" fmla="*/ 5351228 w 5430741"/>
              <a:gd name="connsiteY6" fmla="*/ 206734 h 1144988"/>
              <a:gd name="connsiteX7" fmla="*/ 5430741 w 5430741"/>
              <a:gd name="connsiteY7" fmla="*/ 0 h 1144988"/>
              <a:gd name="connsiteX8" fmla="*/ 5192202 w 5430741"/>
              <a:gd name="connsiteY8" fmla="*/ 0 h 1144988"/>
              <a:gd name="connsiteX9" fmla="*/ 4754880 w 5430741"/>
              <a:gd name="connsiteY9" fmla="*/ 174929 h 1144988"/>
              <a:gd name="connsiteX10" fmla="*/ 4166483 w 5430741"/>
              <a:gd name="connsiteY10" fmla="*/ 310101 h 1144988"/>
              <a:gd name="connsiteX11" fmla="*/ 3172570 w 5430741"/>
              <a:gd name="connsiteY11" fmla="*/ 365760 h 1144988"/>
              <a:gd name="connsiteX12" fmla="*/ 779228 w 5430741"/>
              <a:gd name="connsiteY12" fmla="*/ 389614 h 1144988"/>
              <a:gd name="connsiteX13" fmla="*/ 7951 w 5430741"/>
              <a:gd name="connsiteY13" fmla="*/ 389614 h 1144988"/>
              <a:gd name="connsiteX14" fmla="*/ 0 w 5430741"/>
              <a:gd name="connsiteY14" fmla="*/ 1144988 h 114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0741" h="1144988">
                <a:moveTo>
                  <a:pt x="0" y="1144988"/>
                </a:moveTo>
                <a:lnTo>
                  <a:pt x="1956021" y="1065475"/>
                </a:lnTo>
                <a:lnTo>
                  <a:pt x="3307743" y="978011"/>
                </a:lnTo>
                <a:lnTo>
                  <a:pt x="4556097" y="834887"/>
                </a:lnTo>
                <a:lnTo>
                  <a:pt x="4723075" y="771277"/>
                </a:lnTo>
                <a:lnTo>
                  <a:pt x="5080883" y="548640"/>
                </a:lnTo>
                <a:lnTo>
                  <a:pt x="5351228" y="206734"/>
                </a:lnTo>
                <a:lnTo>
                  <a:pt x="5430741" y="0"/>
                </a:lnTo>
                <a:lnTo>
                  <a:pt x="5192202" y="0"/>
                </a:lnTo>
                <a:lnTo>
                  <a:pt x="4754880" y="174929"/>
                </a:lnTo>
                <a:lnTo>
                  <a:pt x="4166483" y="310101"/>
                </a:lnTo>
                <a:lnTo>
                  <a:pt x="3172570" y="365760"/>
                </a:lnTo>
                <a:lnTo>
                  <a:pt x="779228" y="389614"/>
                </a:lnTo>
                <a:lnTo>
                  <a:pt x="7951" y="389614"/>
                </a:lnTo>
                <a:cubicBezTo>
                  <a:pt x="5301" y="646706"/>
                  <a:pt x="2650" y="903799"/>
                  <a:pt x="0" y="1144988"/>
                </a:cubicBezTo>
                <a:close/>
              </a:path>
            </a:pathLst>
          </a:custGeom>
          <a:solidFill>
            <a:srgbClr val="FFFF00">
              <a:alpha val="18000"/>
            </a:srgbClr>
          </a:solid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99461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6" name="TextBox 5"/>
          <p:cNvSpPr txBox="1"/>
          <p:nvPr/>
        </p:nvSpPr>
        <p:spPr>
          <a:xfrm>
            <a:off x="4712249" y="6474542"/>
            <a:ext cx="397455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10" cy="2924855"/>
          </a:xfrm>
          <a:prstGeom prst="rect">
            <a:avLst/>
          </a:prstGeom>
        </p:spPr>
      </p:pic>
    </p:spTree>
    <p:extLst>
      <p:ext uri="{BB962C8B-B14F-4D97-AF65-F5344CB8AC3E}">
        <p14:creationId xmlns:p14="http://schemas.microsoft.com/office/powerpoint/2010/main" val="3921514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7" name="TextBox 6"/>
          <p:cNvSpPr txBox="1"/>
          <p:nvPr/>
        </p:nvSpPr>
        <p:spPr>
          <a:xfrm>
            <a:off x="3672862" y="6474542"/>
            <a:ext cx="501393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Cropping the example into the existing site</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09" cy="2924855"/>
          </a:xfrm>
          <a:prstGeom prst="rect">
            <a:avLst/>
          </a:prstGeom>
        </p:spPr>
      </p:pic>
    </p:spTree>
    <p:extLst>
      <p:ext uri="{BB962C8B-B14F-4D97-AF65-F5344CB8AC3E}">
        <p14:creationId xmlns:p14="http://schemas.microsoft.com/office/powerpoint/2010/main" val="1614434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Developing </a:t>
            </a:r>
            <a:r>
              <a:rPr lang="en-US" dirty="0"/>
              <a:t>2D </a:t>
            </a:r>
            <a:r>
              <a:rPr lang="en-US" dirty="0" smtClean="0"/>
              <a:t>Visual Simulation</a:t>
            </a:r>
            <a:endParaRPr lang="en-US" dirty="0"/>
          </a:p>
        </p:txBody>
      </p:sp>
      <p:sp>
        <p:nvSpPr>
          <p:cNvPr id="4" name="TextBox 3"/>
          <p:cNvSpPr txBox="1"/>
          <p:nvPr/>
        </p:nvSpPr>
        <p:spPr>
          <a:xfrm>
            <a:off x="3339309" y="6474542"/>
            <a:ext cx="53474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Final conceptual rendering (visual simulation)</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09" cy="2924855"/>
          </a:xfrm>
          <a:prstGeom prst="rect">
            <a:avLst/>
          </a:prstGeom>
        </p:spPr>
      </p:pic>
    </p:spTree>
    <p:extLst>
      <p:ext uri="{BB962C8B-B14F-4D97-AF65-F5344CB8AC3E}">
        <p14:creationId xmlns:p14="http://schemas.microsoft.com/office/powerpoint/2010/main" val="2160648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smtClean="0"/>
              <a:t>500kV Transmission Project Example</a:t>
            </a:r>
            <a:endParaRPr lang="en-US" dirty="0"/>
          </a:p>
        </p:txBody>
      </p:sp>
      <p:pic>
        <p:nvPicPr>
          <p:cNvPr id="1026" name="Picture 2" descr="C:\Users\bcolvin\Downloads\Figure_1.1-1_ProjectLocati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86"/>
          <a:stretch/>
        </p:blipFill>
        <p:spPr bwMode="auto">
          <a:xfrm>
            <a:off x="0" y="1067547"/>
            <a:ext cx="8775700" cy="5793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06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sp>
        <p:nvSpPr>
          <p:cNvPr id="3" name="Rectangle 2"/>
          <p:cNvSpPr/>
          <p:nvPr/>
        </p:nvSpPr>
        <p:spPr>
          <a:xfrm>
            <a:off x="0" y="1062874"/>
            <a:ext cx="8775700" cy="5795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9260" b="17778"/>
          <a:stretch/>
        </p:blipFill>
        <p:spPr>
          <a:xfrm>
            <a:off x="804718" y="1222023"/>
            <a:ext cx="6916882" cy="5635977"/>
          </a:xfrm>
          <a:prstGeom prst="rect">
            <a:avLst/>
          </a:prstGeom>
        </p:spPr>
      </p:pic>
    </p:spTree>
    <p:extLst>
      <p:ext uri="{BB962C8B-B14F-4D97-AF65-F5344CB8AC3E}">
        <p14:creationId xmlns:p14="http://schemas.microsoft.com/office/powerpoint/2010/main" val="353597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67" r="967"/>
          <a:stretch/>
        </p:blipFill>
        <p:spPr>
          <a:xfrm>
            <a:off x="0" y="1067546"/>
            <a:ext cx="8775700" cy="5790453"/>
          </a:xfrm>
          <a:prstGeom prst="rect">
            <a:avLst/>
          </a:prstGeom>
        </p:spPr>
      </p:pic>
    </p:spTree>
    <p:extLst>
      <p:ext uri="{BB962C8B-B14F-4D97-AF65-F5344CB8AC3E}">
        <p14:creationId xmlns:p14="http://schemas.microsoft.com/office/powerpoint/2010/main" val="39481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3"/>
          </a:xfrm>
          <a:prstGeom prst="rect">
            <a:avLst/>
          </a:prstGeom>
        </p:spPr>
      </p:pic>
      <p:sp>
        <p:nvSpPr>
          <p:cNvPr id="6" name="TextBox 5"/>
          <p:cNvSpPr txBox="1"/>
          <p:nvPr/>
        </p:nvSpPr>
        <p:spPr>
          <a:xfrm>
            <a:off x="5023809" y="6474542"/>
            <a:ext cx="36629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Standard galvanized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525854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2"/>
          </a:xfrm>
          <a:prstGeom prst="rect">
            <a:avLst/>
          </a:prstGeom>
        </p:spPr>
      </p:pic>
      <p:sp>
        <p:nvSpPr>
          <p:cNvPr id="6" name="TextBox 5"/>
          <p:cNvSpPr txBox="1"/>
          <p:nvPr/>
        </p:nvSpPr>
        <p:spPr>
          <a:xfrm>
            <a:off x="4220383" y="6474542"/>
            <a:ext cx="446641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Color treated (shale green)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76897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sp>
        <p:nvSpPr>
          <p:cNvPr id="3" name="Rectangle 2"/>
          <p:cNvSpPr/>
          <p:nvPr/>
        </p:nvSpPr>
        <p:spPr>
          <a:xfrm>
            <a:off x="0" y="1061437"/>
            <a:ext cx="8775700" cy="579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descr="Image result for dark galvanized steel"/>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8228" r="12173" b="12264"/>
          <a:stretch/>
        </p:blipFill>
        <p:spPr bwMode="auto">
          <a:xfrm>
            <a:off x="147022" y="2826817"/>
            <a:ext cx="2718966" cy="28843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galvanized steel"/>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30424"/>
          <a:stretch/>
        </p:blipFill>
        <p:spPr bwMode="auto">
          <a:xfrm>
            <a:off x="5933062" y="2826817"/>
            <a:ext cx="2675760" cy="2884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Image result for galvanized steel"/>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r="38233"/>
          <a:stretch/>
        </p:blipFill>
        <p:spPr bwMode="auto">
          <a:xfrm>
            <a:off x="3063128" y="2826817"/>
            <a:ext cx="2675760" cy="2884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143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442" r="4772"/>
          <a:stretch/>
        </p:blipFill>
        <p:spPr>
          <a:xfrm>
            <a:off x="0" y="1062732"/>
            <a:ext cx="8783938" cy="5795268"/>
          </a:xfrm>
          <a:prstGeom prst="rect">
            <a:avLst/>
          </a:prstGeom>
        </p:spPr>
      </p:pic>
    </p:spTree>
    <p:extLst>
      <p:ext uri="{BB962C8B-B14F-4D97-AF65-F5344CB8AC3E}">
        <p14:creationId xmlns:p14="http://schemas.microsoft.com/office/powerpoint/2010/main" val="4055300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8" cy="5796395"/>
          </a:xfrm>
          <a:prstGeom prst="rect">
            <a:avLst/>
          </a:prstGeom>
        </p:spPr>
      </p:pic>
    </p:spTree>
    <p:extLst>
      <p:ext uri="{BB962C8B-B14F-4D97-AF65-F5344CB8AC3E}">
        <p14:creationId xmlns:p14="http://schemas.microsoft.com/office/powerpoint/2010/main" val="832873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8" cy="5796395"/>
          </a:xfrm>
          <a:prstGeom prst="rect">
            <a:avLst/>
          </a:prstGeom>
        </p:spPr>
      </p:pic>
    </p:spTree>
    <p:extLst>
      <p:ext uri="{BB962C8B-B14F-4D97-AF65-F5344CB8AC3E}">
        <p14:creationId xmlns:p14="http://schemas.microsoft.com/office/powerpoint/2010/main" val="3530986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7" cy="5796395"/>
          </a:xfrm>
          <a:prstGeom prst="rect">
            <a:avLst/>
          </a:prstGeom>
        </p:spPr>
      </p:pic>
    </p:spTree>
    <p:extLst>
      <p:ext uri="{BB962C8B-B14F-4D97-AF65-F5344CB8AC3E}">
        <p14:creationId xmlns:p14="http://schemas.microsoft.com/office/powerpoint/2010/main" val="125207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060905"/>
            <a:ext cx="8778244" cy="5797095"/>
          </a:xfrm>
          <a:prstGeom prst="rect">
            <a:avLst/>
          </a:prstGeom>
        </p:spPr>
      </p:pic>
    </p:spTree>
    <p:extLst>
      <p:ext uri="{BB962C8B-B14F-4D97-AF65-F5344CB8AC3E}">
        <p14:creationId xmlns:p14="http://schemas.microsoft.com/office/powerpoint/2010/main" val="3126733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060905"/>
            <a:ext cx="8778243" cy="5797095"/>
          </a:xfrm>
          <a:prstGeom prst="rect">
            <a:avLst/>
          </a:prstGeom>
        </p:spPr>
      </p:pic>
    </p:spTree>
    <p:extLst>
      <p:ext uri="{BB962C8B-B14F-4D97-AF65-F5344CB8AC3E}">
        <p14:creationId xmlns:p14="http://schemas.microsoft.com/office/powerpoint/2010/main" val="2153839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3" cy="4464497"/>
          </a:xfrm>
          <a:prstGeom prst="rect">
            <a:avLst/>
          </a:prstGeom>
        </p:spPr>
      </p:pic>
    </p:spTree>
    <p:extLst>
      <p:ext uri="{BB962C8B-B14F-4D97-AF65-F5344CB8AC3E}">
        <p14:creationId xmlns:p14="http://schemas.microsoft.com/office/powerpoint/2010/main" val="108158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504238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859991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3940264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7562" y="1067462"/>
            <a:ext cx="3860358" cy="5790537"/>
          </a:xfrm>
          <a:prstGeom prst="rect">
            <a:avLst/>
          </a:prstGeom>
        </p:spPr>
      </p:pic>
    </p:spTree>
    <p:extLst>
      <p:ext uri="{BB962C8B-B14F-4D97-AF65-F5344CB8AC3E}">
        <p14:creationId xmlns:p14="http://schemas.microsoft.com/office/powerpoint/2010/main" val="935734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1900"/>
            <a:ext cx="8778240" cy="3700387"/>
          </a:xfrm>
          <a:prstGeom prst="rect">
            <a:avLst/>
          </a:prstGeom>
        </p:spPr>
      </p:pic>
    </p:spTree>
    <p:extLst>
      <p:ext uri="{BB962C8B-B14F-4D97-AF65-F5344CB8AC3E}">
        <p14:creationId xmlns:p14="http://schemas.microsoft.com/office/powerpoint/2010/main" val="775951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55966"/>
            <a:ext cx="8778240" cy="4330818"/>
          </a:xfrm>
          <a:prstGeom prst="rect">
            <a:avLst/>
          </a:prstGeom>
        </p:spPr>
      </p:pic>
    </p:spTree>
    <p:extLst>
      <p:ext uri="{BB962C8B-B14F-4D97-AF65-F5344CB8AC3E}">
        <p14:creationId xmlns:p14="http://schemas.microsoft.com/office/powerpoint/2010/main" val="2997138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020"/>
          <a:stretch/>
        </p:blipFill>
        <p:spPr>
          <a:xfrm>
            <a:off x="0" y="1065474"/>
            <a:ext cx="8778240" cy="5792525"/>
          </a:xfrm>
          <a:prstGeom prst="rect">
            <a:avLst/>
          </a:prstGeom>
        </p:spPr>
      </p:pic>
    </p:spTree>
    <p:extLst>
      <p:ext uri="{BB962C8B-B14F-4D97-AF65-F5344CB8AC3E}">
        <p14:creationId xmlns:p14="http://schemas.microsoft.com/office/powerpoint/2010/main" val="171599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3506"/>
            <a:ext cx="8778240" cy="4736460"/>
          </a:xfrm>
          <a:prstGeom prst="rect">
            <a:avLst/>
          </a:prstGeom>
        </p:spPr>
      </p:pic>
    </p:spTree>
    <p:extLst>
      <p:ext uri="{BB962C8B-B14F-4D97-AF65-F5344CB8AC3E}">
        <p14:creationId xmlns:p14="http://schemas.microsoft.com/office/powerpoint/2010/main" val="2130585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70134"/>
            <a:ext cx="8772524" cy="5822762"/>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0896681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2" cy="5822762"/>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6073514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2" cy="5822761"/>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3663843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1" cy="5822761"/>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17406745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1" cy="5822760"/>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1785407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070134"/>
            <a:ext cx="8772519" cy="5822760"/>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191306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070134"/>
            <a:ext cx="8772519" cy="5822759"/>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1822505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2" t="16555" b="51636"/>
          <a:stretch/>
        </p:blipFill>
        <p:spPr>
          <a:xfrm>
            <a:off x="-1" y="1508680"/>
            <a:ext cx="8785411" cy="209513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4909" b="13152"/>
          <a:stretch/>
        </p:blipFill>
        <p:spPr>
          <a:xfrm>
            <a:off x="-1" y="4119895"/>
            <a:ext cx="8785410" cy="2101609"/>
          </a:xfrm>
          <a:prstGeom prst="rect">
            <a:avLst/>
          </a:prstGeom>
        </p:spPr>
      </p:pic>
      <p:sp>
        <p:nvSpPr>
          <p:cNvPr id="3" name="Text Placeholder 2"/>
          <p:cNvSpPr>
            <a:spLocks noGrp="1"/>
          </p:cNvSpPr>
          <p:nvPr>
            <p:ph type="body" sz="quarter" idx="11"/>
          </p:nvPr>
        </p:nvSpPr>
        <p:spPr/>
        <p:txBody>
          <a:bodyPr/>
          <a:lstStyle/>
          <a:p>
            <a:r>
              <a:rPr lang="en-US" dirty="0"/>
              <a:t>2D </a:t>
            </a:r>
            <a:r>
              <a:rPr lang="en-US" dirty="0" smtClean="0"/>
              <a:t>Visual Simulation </a:t>
            </a:r>
            <a:r>
              <a:rPr lang="en-US" dirty="0"/>
              <a:t>Examples</a:t>
            </a:r>
          </a:p>
        </p:txBody>
      </p:sp>
      <p:sp>
        <p:nvSpPr>
          <p:cNvPr id="7" name="TextBox 6"/>
          <p:cNvSpPr txBox="1"/>
          <p:nvPr/>
        </p:nvSpPr>
        <p:spPr>
          <a:xfrm>
            <a:off x="7481975" y="3592600"/>
            <a:ext cx="1303434"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Existing Condition</a:t>
            </a:r>
            <a:endParaRPr lang="en-US" sz="1200" dirty="0">
              <a:solidFill>
                <a:schemeClr val="bg1">
                  <a:lumMod val="85000"/>
                </a:schemeClr>
              </a:solidFill>
              <a:effectLst>
                <a:outerShdw blurRad="38100" dist="38100" dir="2700000" algn="tl">
                  <a:srgbClr val="000000">
                    <a:alpha val="43137"/>
                  </a:srgbClr>
                </a:outerShdw>
              </a:effectLst>
            </a:endParaRPr>
          </a:p>
        </p:txBody>
      </p:sp>
      <p:sp>
        <p:nvSpPr>
          <p:cNvPr id="8" name="TextBox 7"/>
          <p:cNvSpPr txBox="1"/>
          <p:nvPr/>
        </p:nvSpPr>
        <p:spPr>
          <a:xfrm>
            <a:off x="5629545" y="6221504"/>
            <a:ext cx="3155864"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Forest Density Reduction Conceptual Rendering</a:t>
            </a:r>
            <a:endParaRPr lang="en-US" sz="1200" dirty="0">
              <a:solidFill>
                <a:schemeClr val="bg1">
                  <a:lumMod val="8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2429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2D </a:t>
            </a:r>
            <a:r>
              <a:rPr lang="en-US" dirty="0" smtClean="0"/>
              <a:t>Visual Simulation </a:t>
            </a:r>
            <a:r>
              <a:rPr lang="en-US" dirty="0"/>
              <a:t>Examples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631" t="13020" r="4902" b="13413"/>
          <a:stretch/>
        </p:blipFill>
        <p:spPr>
          <a:xfrm>
            <a:off x="-1" y="1057835"/>
            <a:ext cx="8777099" cy="5799366"/>
          </a:xfrm>
          <a:prstGeom prst="rect">
            <a:avLst/>
          </a:prstGeom>
        </p:spPr>
      </p:pic>
    </p:spTree>
    <p:extLst>
      <p:ext uri="{BB962C8B-B14F-4D97-AF65-F5344CB8AC3E}">
        <p14:creationId xmlns:p14="http://schemas.microsoft.com/office/powerpoint/2010/main" val="2413161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2D </a:t>
            </a:r>
            <a:r>
              <a:rPr lang="en-US" dirty="0" smtClean="0"/>
              <a:t>Visual Simulation </a:t>
            </a:r>
            <a:r>
              <a:rPr lang="en-US" dirty="0"/>
              <a:t>Examples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629" t="13057" r="5034" b="13558"/>
          <a:stretch/>
        </p:blipFill>
        <p:spPr>
          <a:xfrm>
            <a:off x="0" y="1057835"/>
            <a:ext cx="8777099" cy="5800165"/>
          </a:xfrm>
          <a:prstGeom prst="rect">
            <a:avLst/>
          </a:prstGeom>
          <a:noFill/>
          <a:ln>
            <a:noFill/>
          </a:ln>
        </p:spPr>
      </p:pic>
    </p:spTree>
    <p:extLst>
      <p:ext uri="{BB962C8B-B14F-4D97-AF65-F5344CB8AC3E}">
        <p14:creationId xmlns:p14="http://schemas.microsoft.com/office/powerpoint/2010/main" val="1819611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Benefits:</a:t>
            </a:r>
          </a:p>
          <a:p>
            <a:pPr lvl="1"/>
            <a:r>
              <a:rPr lang="en-US" dirty="0" smtClean="0"/>
              <a:t>Quick method to visualizing a desired condition.</a:t>
            </a:r>
          </a:p>
          <a:p>
            <a:pPr lvl="1"/>
            <a:r>
              <a:rPr lang="en-US" dirty="0" smtClean="0"/>
              <a:t>Can be easily manipulated to generate different options.</a:t>
            </a:r>
          </a:p>
          <a:p>
            <a:pPr lvl="1"/>
            <a:r>
              <a:rPr lang="en-US" dirty="0" smtClean="0"/>
              <a:t>Can be completed with a basic set of tools (digital camera, internet image, software).</a:t>
            </a:r>
          </a:p>
          <a:p>
            <a:pPr lvl="1"/>
            <a:endParaRPr lang="en-US" dirty="0"/>
          </a:p>
          <a:p>
            <a:r>
              <a:rPr lang="en-US" dirty="0" smtClean="0"/>
              <a:t>Challenges:</a:t>
            </a:r>
          </a:p>
          <a:p>
            <a:pPr lvl="1"/>
            <a:r>
              <a:rPr lang="en-US" dirty="0" smtClean="0"/>
              <a:t>Depending on skill level, these can be labor intensive.</a:t>
            </a:r>
          </a:p>
          <a:p>
            <a:pPr lvl="1"/>
            <a:r>
              <a:rPr lang="en-US" dirty="0" smtClean="0"/>
              <a:t>2D (raster-based) rendering. </a:t>
            </a:r>
            <a:r>
              <a:rPr lang="en-US" dirty="0"/>
              <a:t> </a:t>
            </a:r>
            <a:r>
              <a:rPr lang="en-US" dirty="0" smtClean="0"/>
              <a:t>This limits the ability to maneuver to different zoom levels, angles, etc.</a:t>
            </a:r>
          </a:p>
          <a:p>
            <a:pPr lvl="1"/>
            <a:r>
              <a:rPr lang="en-US" dirty="0" smtClean="0"/>
              <a:t>Scale can be very difficult to render accurately.</a:t>
            </a:r>
            <a:endParaRPr lang="en-US" dirty="0"/>
          </a:p>
        </p:txBody>
      </p:sp>
      <p:sp>
        <p:nvSpPr>
          <p:cNvPr id="3" name="Text Placeholder 2"/>
          <p:cNvSpPr>
            <a:spLocks noGrp="1"/>
          </p:cNvSpPr>
          <p:nvPr>
            <p:ph type="body" sz="quarter" idx="11"/>
          </p:nvPr>
        </p:nvSpPr>
        <p:spPr/>
        <p:txBody>
          <a:bodyPr/>
          <a:lstStyle/>
          <a:p>
            <a:r>
              <a:rPr lang="en-US" dirty="0" smtClean="0"/>
              <a:t>2D Visual Simulation Summary</a:t>
            </a:r>
            <a:endParaRPr lang="en-US" dirty="0"/>
          </a:p>
        </p:txBody>
      </p:sp>
    </p:spTree>
    <p:extLst>
      <p:ext uri="{BB962C8B-B14F-4D97-AF65-F5344CB8AC3E}">
        <p14:creationId xmlns:p14="http://schemas.microsoft.com/office/powerpoint/2010/main" val="33733650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Visual Simulations</a:t>
            </a:r>
            <a:endParaRPr lang="en-US" dirty="0"/>
          </a:p>
        </p:txBody>
      </p:sp>
      <p:pic>
        <p:nvPicPr>
          <p:cNvPr id="8" name="Wx7RCJvoCMc"/>
          <p:cNvPicPr>
            <a:picLocks noRot="1" noChangeAspect="1"/>
          </p:cNvPicPr>
          <p:nvPr>
            <a:videoFile r:link="rId1"/>
          </p:nvPr>
        </p:nvPicPr>
        <p:blipFill>
          <a:blip r:embed="rId3"/>
          <a:stretch>
            <a:fillRect/>
          </a:stretch>
        </p:blipFill>
        <p:spPr>
          <a:xfrm>
            <a:off x="180975" y="1552575"/>
            <a:ext cx="8449733" cy="4752975"/>
          </a:xfrm>
          <a:prstGeom prst="rect">
            <a:avLst/>
          </a:prstGeom>
        </p:spPr>
      </p:pic>
    </p:spTree>
    <p:extLst>
      <p:ext uri="{BB962C8B-B14F-4D97-AF65-F5344CB8AC3E}">
        <p14:creationId xmlns:p14="http://schemas.microsoft.com/office/powerpoint/2010/main" val="14565676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399"/>
            <a:ext cx="8305800" cy="5426413"/>
          </a:xfrm>
        </p:spPr>
        <p:txBody>
          <a:bodyPr/>
          <a:lstStyle/>
          <a:p>
            <a:r>
              <a:rPr lang="en-US" dirty="0" smtClean="0"/>
              <a:t>3D rendering as used in most BLM visual simulations to date has proven to become the most efficient and reliable method for producing accurate, realistic, and defensible visual simulations.</a:t>
            </a:r>
          </a:p>
          <a:p>
            <a:endParaRPr lang="en-US" sz="1400" dirty="0" smtClean="0"/>
          </a:p>
          <a:p>
            <a:pPr lvl="1"/>
            <a:r>
              <a:rPr lang="en-US" dirty="0" smtClean="0"/>
              <a:t>Common Tools</a:t>
            </a:r>
          </a:p>
          <a:p>
            <a:pPr lvl="2"/>
            <a:r>
              <a:rPr lang="en-US" dirty="0" smtClean="0"/>
              <a:t>SketchUp / Google Earth</a:t>
            </a:r>
          </a:p>
          <a:p>
            <a:pPr lvl="2"/>
            <a:r>
              <a:rPr lang="en-US" dirty="0" smtClean="0"/>
              <a:t>Autodesk </a:t>
            </a:r>
            <a:r>
              <a:rPr lang="en-US" dirty="0" smtClean="0"/>
              <a:t>3DS Max</a:t>
            </a:r>
          </a:p>
          <a:p>
            <a:pPr lvl="2"/>
            <a:r>
              <a:rPr lang="en-US" dirty="0" smtClean="0"/>
              <a:t>Visual Nature Studio (VNS)</a:t>
            </a:r>
          </a:p>
          <a:p>
            <a:pPr lvl="1"/>
            <a:r>
              <a:rPr lang="en-US" dirty="0" smtClean="0"/>
              <a:t>System Requirements</a:t>
            </a:r>
            <a:endParaRPr lang="en-US" dirty="0"/>
          </a:p>
          <a:p>
            <a:pPr lvl="1"/>
            <a:r>
              <a:rPr lang="en-US" dirty="0" smtClean="0"/>
              <a:t>Considerations</a:t>
            </a:r>
          </a:p>
          <a:p>
            <a:pPr lvl="2"/>
            <a:r>
              <a:rPr lang="en-US" dirty="0" smtClean="0"/>
              <a:t>Skill level vs. time</a:t>
            </a:r>
          </a:p>
          <a:p>
            <a:pPr lvl="2"/>
            <a:r>
              <a:rPr lang="en-US" dirty="0" smtClean="0"/>
              <a:t>Library of existing 3D models</a:t>
            </a:r>
          </a:p>
        </p:txBody>
      </p:sp>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spTree>
    <p:extLst>
      <p:ext uri="{BB962C8B-B14F-4D97-AF65-F5344CB8AC3E}">
        <p14:creationId xmlns:p14="http://schemas.microsoft.com/office/powerpoint/2010/main" val="40918041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Maneuverability</a:t>
            </a:r>
          </a:p>
          <a:p>
            <a:pPr lvl="1"/>
            <a:r>
              <a:rPr lang="en-US" dirty="0" smtClean="0"/>
              <a:t>Once modeling elements are created, it is a relatively simple process to view a project from different angles and perspectives (such as different KOPs).</a:t>
            </a:r>
          </a:p>
          <a:p>
            <a:pPr marL="295275" lvl="1" indent="0">
              <a:buNone/>
            </a:pPr>
            <a:endParaRPr lang="en-US" dirty="0" smtClean="0"/>
          </a:p>
          <a:p>
            <a:pPr indent="-285750"/>
            <a:r>
              <a:rPr lang="en-US" dirty="0" smtClean="0"/>
              <a:t>Accuracy</a:t>
            </a:r>
          </a:p>
          <a:p>
            <a:pPr lvl="1"/>
            <a:r>
              <a:rPr lang="en-US" dirty="0" smtClean="0"/>
              <a:t>Because modeling elements are drafted in vector based programs, they are highly accurate, often to within inches.</a:t>
            </a:r>
          </a:p>
          <a:p>
            <a:pPr lvl="1"/>
            <a:endParaRPr lang="en-US" dirty="0"/>
          </a:p>
          <a:p>
            <a:r>
              <a:rPr lang="en-US" dirty="0" smtClean="0"/>
              <a:t>Technology</a:t>
            </a:r>
          </a:p>
          <a:p>
            <a:pPr lvl="1"/>
            <a:r>
              <a:rPr lang="en-US" dirty="0" smtClean="0"/>
              <a:t>As technology continues to evolve, 3D visual simulation will continue to become more realistic; integrating motion, sound, and live interactivity.</a:t>
            </a:r>
          </a:p>
        </p:txBody>
      </p:sp>
      <p:sp>
        <p:nvSpPr>
          <p:cNvPr id="3" name="Text Placeholder 2"/>
          <p:cNvSpPr>
            <a:spLocks noGrp="1"/>
          </p:cNvSpPr>
          <p:nvPr>
            <p:ph type="body" sz="quarter" idx="11"/>
          </p:nvPr>
        </p:nvSpPr>
        <p:spPr/>
        <p:txBody>
          <a:bodyPr/>
          <a:lstStyle/>
          <a:p>
            <a:r>
              <a:rPr lang="en-US" dirty="0" smtClean="0"/>
              <a:t>Value of 3D Visual Simulation</a:t>
            </a:r>
            <a:endParaRPr lang="en-US" dirty="0"/>
          </a:p>
        </p:txBody>
      </p:sp>
    </p:spTree>
    <p:extLst>
      <p:ext uri="{BB962C8B-B14F-4D97-AF65-F5344CB8AC3E}">
        <p14:creationId xmlns:p14="http://schemas.microsoft.com/office/powerpoint/2010/main" val="4844355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0807"/>
            <a:ext cx="8784291" cy="5832193"/>
          </a:xfrm>
          <a:prstGeom prst="rect">
            <a:avLst/>
          </a:prstGeom>
        </p:spPr>
      </p:pic>
    </p:spTree>
    <p:extLst>
      <p:ext uri="{BB962C8B-B14F-4D97-AF65-F5344CB8AC3E}">
        <p14:creationId xmlns:p14="http://schemas.microsoft.com/office/powerpoint/2010/main" val="9064059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a:t>
            </a:r>
            <a:r>
              <a:rPr lang="en-US" dirty="0"/>
              <a:t>V</a:t>
            </a:r>
            <a:r>
              <a:rPr lang="en-US" dirty="0" smtClean="0"/>
              <a:t>isual </a:t>
            </a:r>
            <a:r>
              <a:rPr lang="en-US" dirty="0"/>
              <a:t>S</a:t>
            </a:r>
            <a:r>
              <a:rPr lang="en-US" dirty="0" smtClean="0"/>
              <a:t>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0807"/>
            <a:ext cx="8784290" cy="5832193"/>
          </a:xfrm>
          <a:prstGeom prst="rect">
            <a:avLst/>
          </a:prstGeom>
        </p:spPr>
      </p:pic>
    </p:spTree>
    <p:extLst>
      <p:ext uri="{BB962C8B-B14F-4D97-AF65-F5344CB8AC3E}">
        <p14:creationId xmlns:p14="http://schemas.microsoft.com/office/powerpoint/2010/main" val="38568827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0184"/>
          <a:stretch/>
        </p:blipFill>
        <p:spPr>
          <a:xfrm>
            <a:off x="0" y="1060807"/>
            <a:ext cx="8784290" cy="5832193"/>
          </a:xfrm>
          <a:prstGeom prst="rect">
            <a:avLst/>
          </a:prstGeom>
        </p:spPr>
      </p:pic>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spTree>
    <p:extLst>
      <p:ext uri="{BB962C8B-B14F-4D97-AF65-F5344CB8AC3E}">
        <p14:creationId xmlns:p14="http://schemas.microsoft.com/office/powerpoint/2010/main" val="25032151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50184"/>
          <a:stretch/>
        </p:blipFill>
        <p:spPr>
          <a:xfrm>
            <a:off x="0" y="1060807"/>
            <a:ext cx="8784290" cy="5832193"/>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795" b="-1"/>
          <a:stretch/>
        </p:blipFill>
        <p:spPr>
          <a:xfrm>
            <a:off x="0" y="1141073"/>
            <a:ext cx="8784290" cy="5760719"/>
          </a:xfrm>
          <a:prstGeom prst="rect">
            <a:avLst/>
          </a:prstGeom>
        </p:spPr>
      </p:pic>
      <p:sp>
        <p:nvSpPr>
          <p:cNvPr id="3" name="Text Placeholder 2"/>
          <p:cNvSpPr>
            <a:spLocks noGrp="1"/>
          </p:cNvSpPr>
          <p:nvPr>
            <p:ph type="body" sz="quarter" idx="11"/>
          </p:nvPr>
        </p:nvSpPr>
        <p:spPr/>
        <p:txBody>
          <a:bodyPr/>
          <a:lstStyle/>
          <a:p>
            <a:r>
              <a:rPr lang="en-US" dirty="0"/>
              <a:t>3D Visual Simulation Rendering</a:t>
            </a:r>
          </a:p>
        </p:txBody>
      </p:sp>
    </p:spTree>
    <p:extLst>
      <p:ext uri="{BB962C8B-B14F-4D97-AF65-F5344CB8AC3E}">
        <p14:creationId xmlns:p14="http://schemas.microsoft.com/office/powerpoint/2010/main" val="33129521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3883"/>
          <a:stretch/>
        </p:blipFill>
        <p:spPr>
          <a:xfrm>
            <a:off x="0" y="1066798"/>
            <a:ext cx="7707555" cy="175329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0781"/>
            <a:ext cx="7707555" cy="176246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61852"/>
            <a:ext cx="7707555" cy="1762461"/>
          </a:xfrm>
          <a:prstGeom prst="rect">
            <a:avLst/>
          </a:prstGeom>
        </p:spPr>
      </p:pic>
    </p:spTree>
    <p:extLst>
      <p:ext uri="{BB962C8B-B14F-4D97-AF65-F5344CB8AC3E}">
        <p14:creationId xmlns:p14="http://schemas.microsoft.com/office/powerpoint/2010/main" val="13890541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5" y="1067804"/>
            <a:ext cx="7707555" cy="175218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5" y="2923849"/>
            <a:ext cx="7707555" cy="175218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8" y="4779782"/>
            <a:ext cx="7685149" cy="1762461"/>
          </a:xfrm>
          <a:prstGeom prst="rect">
            <a:avLst/>
          </a:prstGeom>
        </p:spPr>
      </p:pic>
    </p:spTree>
    <p:extLst>
      <p:ext uri="{BB962C8B-B14F-4D97-AF65-F5344CB8AC3E}">
        <p14:creationId xmlns:p14="http://schemas.microsoft.com/office/powerpoint/2010/main" val="4295186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4673"/>
          <a:stretch/>
        </p:blipFill>
        <p:spPr>
          <a:xfrm>
            <a:off x="-8313" y="1060464"/>
            <a:ext cx="8788400" cy="5797535"/>
          </a:xfrm>
          <a:prstGeom prst="rect">
            <a:avLst/>
          </a:prstGeom>
        </p:spPr>
      </p:pic>
      <p:sp>
        <p:nvSpPr>
          <p:cNvPr id="3" name="Text Placeholder 2"/>
          <p:cNvSpPr>
            <a:spLocks noGrp="1"/>
          </p:cNvSpPr>
          <p:nvPr>
            <p:ph type="body" sz="quarter" idx="11"/>
          </p:nvPr>
        </p:nvSpPr>
        <p:spPr/>
        <p:txBody>
          <a:bodyPr/>
          <a:lstStyle/>
          <a:p>
            <a:r>
              <a:rPr lang="en-US" dirty="0"/>
              <a:t>3D </a:t>
            </a:r>
            <a:r>
              <a:rPr lang="en-US" dirty="0" smtClean="0"/>
              <a:t>Visual Simulation </a:t>
            </a:r>
            <a:r>
              <a:rPr lang="en-US" dirty="0"/>
              <a:t>Rendering</a:t>
            </a:r>
          </a:p>
        </p:txBody>
      </p:sp>
      <p:sp>
        <p:nvSpPr>
          <p:cNvPr id="4" name="TextBox 3"/>
          <p:cNvSpPr txBox="1"/>
          <p:nvPr/>
        </p:nvSpPr>
        <p:spPr>
          <a:xfrm>
            <a:off x="4043990" y="6474542"/>
            <a:ext cx="4642809"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Proposed landfill reclamation rendering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90414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14767"/>
          <a:stretch/>
        </p:blipFill>
        <p:spPr>
          <a:xfrm>
            <a:off x="-8313" y="1062384"/>
            <a:ext cx="8788400" cy="5795615"/>
          </a:xfrm>
          <a:prstGeom prst="rect">
            <a:avLst/>
          </a:prstGeom>
        </p:spPr>
      </p:pic>
      <p:sp>
        <p:nvSpPr>
          <p:cNvPr id="3" name="Text Placeholder 2"/>
          <p:cNvSpPr>
            <a:spLocks noGrp="1"/>
          </p:cNvSpPr>
          <p:nvPr>
            <p:ph type="body" sz="quarter" idx="11"/>
          </p:nvPr>
        </p:nvSpPr>
        <p:spPr/>
        <p:txBody>
          <a:bodyPr/>
          <a:lstStyle/>
          <a:p>
            <a:r>
              <a:rPr lang="en-US" dirty="0"/>
              <a:t>3D </a:t>
            </a:r>
            <a:r>
              <a:rPr lang="en-US" dirty="0" smtClean="0"/>
              <a:t>Visual Simulation </a:t>
            </a:r>
            <a:r>
              <a:rPr lang="en-US" dirty="0"/>
              <a:t>Rendering</a:t>
            </a:r>
          </a:p>
        </p:txBody>
      </p:sp>
      <p:sp>
        <p:nvSpPr>
          <p:cNvPr id="5" name="TextBox 4"/>
          <p:cNvSpPr txBox="1"/>
          <p:nvPr/>
        </p:nvSpPr>
        <p:spPr>
          <a:xfrm>
            <a:off x="4872165" y="6474542"/>
            <a:ext cx="381463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Coal mine reclamation rendering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584356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Reviewing Visual Simulations</a:t>
            </a:r>
            <a:endParaRPr lang="en-US" dirty="0"/>
          </a:p>
        </p:txBody>
      </p:sp>
      <p:sp>
        <p:nvSpPr>
          <p:cNvPr id="5" name="Content Placeholder 1"/>
          <p:cNvSpPr>
            <a:spLocks noGrp="1"/>
          </p:cNvSpPr>
          <p:nvPr>
            <p:ph idx="1"/>
          </p:nvPr>
        </p:nvSpPr>
        <p:spPr>
          <a:xfrm>
            <a:off x="228600" y="3160409"/>
            <a:ext cx="8229600" cy="2843516"/>
          </a:xfrm>
        </p:spPr>
        <p:txBody>
          <a:bodyPr/>
          <a:lstStyle/>
          <a:p>
            <a:r>
              <a:rPr lang="en-US" dirty="0" smtClean="0"/>
              <a:t>General criteria in assessing visual simulations:</a:t>
            </a:r>
          </a:p>
          <a:p>
            <a:pPr lvl="1"/>
            <a:r>
              <a:rPr lang="en-US" dirty="0" smtClean="0"/>
              <a:t>Image clarity</a:t>
            </a:r>
          </a:p>
          <a:p>
            <a:pPr lvl="1"/>
            <a:r>
              <a:rPr lang="en-US" dirty="0" smtClean="0"/>
              <a:t>Accurate scale (project elements appear to be inserted in a realistic scale)</a:t>
            </a:r>
          </a:p>
          <a:p>
            <a:pPr lvl="1"/>
            <a:r>
              <a:rPr lang="en-US" dirty="0" smtClean="0"/>
              <a:t>No unusual elements (floating towers, etc.)</a:t>
            </a:r>
          </a:p>
          <a:p>
            <a:pPr lvl="1"/>
            <a:r>
              <a:rPr lang="en-US" dirty="0" smtClean="0"/>
              <a:t>Would you generally understand what is being represented as a member of the general public?</a:t>
            </a:r>
          </a:p>
        </p:txBody>
      </p:sp>
      <p:sp>
        <p:nvSpPr>
          <p:cNvPr id="8" name="Content Placeholder 1"/>
          <p:cNvSpPr txBox="1">
            <a:spLocks/>
          </p:cNvSpPr>
          <p:nvPr/>
        </p:nvSpPr>
        <p:spPr>
          <a:xfrm>
            <a:off x="228600" y="1295400"/>
            <a:ext cx="8229600" cy="165208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While some of you have or will develop visual simulations throughout your career, most of you may not. But that doesn’t mean you won’t be able to assess the accuracy and validity of visual simulations.</a:t>
            </a:r>
          </a:p>
        </p:txBody>
      </p:sp>
    </p:spTree>
    <p:extLst>
      <p:ext uri="{BB962C8B-B14F-4D97-AF65-F5344CB8AC3E}">
        <p14:creationId xmlns:p14="http://schemas.microsoft.com/office/powerpoint/2010/main" val="31352216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Visual Simulation Checklist</a:t>
            </a:r>
            <a:endParaRPr lang="en-US" dirty="0"/>
          </a:p>
        </p:txBody>
      </p:sp>
      <p:sp>
        <p:nvSpPr>
          <p:cNvPr id="5" name="Content Placeholder 1"/>
          <p:cNvSpPr>
            <a:spLocks noGrp="1"/>
          </p:cNvSpPr>
          <p:nvPr>
            <p:ph idx="1"/>
          </p:nvPr>
        </p:nvSpPr>
        <p:spPr>
          <a:xfrm>
            <a:off x="228600" y="1295400"/>
            <a:ext cx="8229600" cy="513303"/>
          </a:xfrm>
        </p:spPr>
        <p:txBody>
          <a:bodyPr/>
          <a:lstStyle/>
          <a:p>
            <a:r>
              <a:rPr lang="en-US" dirty="0" smtClean="0"/>
              <a:t>What to look for when reviewing visual simulations</a:t>
            </a:r>
          </a:p>
        </p:txBody>
      </p:sp>
      <p:sp>
        <p:nvSpPr>
          <p:cNvPr id="4" name="Content Placeholder 1"/>
          <p:cNvSpPr txBox="1">
            <a:spLocks/>
          </p:cNvSpPr>
          <p:nvPr/>
        </p:nvSpPr>
        <p:spPr>
          <a:xfrm>
            <a:off x="225603" y="1727532"/>
            <a:ext cx="4413116"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q"/>
            </a:pPr>
            <a:r>
              <a:rPr lang="en-US" dirty="0" smtClean="0"/>
              <a:t>Date</a:t>
            </a:r>
          </a:p>
          <a:p>
            <a:pPr lvl="1">
              <a:buFont typeface="Wingdings" panose="05000000000000000000" pitchFamily="2" charset="2"/>
              <a:buChar char="q"/>
            </a:pPr>
            <a:r>
              <a:rPr lang="en-US" dirty="0" smtClean="0"/>
              <a:t>Orientation of view</a:t>
            </a:r>
          </a:p>
          <a:p>
            <a:pPr lvl="1">
              <a:buFont typeface="Wingdings" panose="05000000000000000000" pitchFamily="2" charset="2"/>
              <a:buChar char="q"/>
            </a:pPr>
            <a:r>
              <a:rPr lang="en-US" dirty="0" smtClean="0"/>
              <a:t>Distance to the closest and farthest feature within the proposed project</a:t>
            </a:r>
          </a:p>
          <a:p>
            <a:pPr lvl="1">
              <a:buFont typeface="Wingdings" panose="05000000000000000000" pitchFamily="2" charset="2"/>
              <a:buChar char="q"/>
            </a:pPr>
            <a:r>
              <a:rPr lang="en-US" dirty="0" smtClean="0"/>
              <a:t>Map or diagram illustrating the KOP(s) orientation to the project limits</a:t>
            </a:r>
          </a:p>
          <a:p>
            <a:pPr lvl="1">
              <a:buFont typeface="Wingdings" panose="05000000000000000000" pitchFamily="2" charset="2"/>
              <a:buChar char="q"/>
            </a:pPr>
            <a:r>
              <a:rPr lang="en-US" dirty="0" smtClean="0"/>
              <a:t>Coordinates</a:t>
            </a:r>
          </a:p>
          <a:p>
            <a:pPr lvl="1">
              <a:buFont typeface="Wingdings" panose="05000000000000000000" pitchFamily="2" charset="2"/>
              <a:buChar char="q"/>
            </a:pPr>
            <a:r>
              <a:rPr lang="en-US" dirty="0" smtClean="0"/>
              <a:t>Elevation of KOP</a:t>
            </a:r>
          </a:p>
          <a:p>
            <a:pPr lvl="1">
              <a:buFont typeface="Wingdings" panose="05000000000000000000" pitchFamily="2" charset="2"/>
              <a:buChar char="q"/>
            </a:pPr>
            <a:r>
              <a:rPr lang="en-US" dirty="0"/>
              <a:t>Height of camera</a:t>
            </a:r>
          </a:p>
          <a:p>
            <a:pPr lvl="1">
              <a:buFont typeface="Wingdings" panose="05000000000000000000" pitchFamily="2" charset="2"/>
              <a:buChar char="q"/>
            </a:pPr>
            <a:r>
              <a:rPr lang="en-US" dirty="0"/>
              <a:t>Horizontal and vertical field of </a:t>
            </a:r>
            <a:r>
              <a:rPr lang="en-US" dirty="0" smtClean="0"/>
              <a:t>view</a:t>
            </a:r>
            <a:endParaRPr lang="en-US" dirty="0"/>
          </a:p>
        </p:txBody>
      </p:sp>
      <p:sp>
        <p:nvSpPr>
          <p:cNvPr id="7" name="Content Placeholder 1"/>
          <p:cNvSpPr txBox="1">
            <a:spLocks/>
          </p:cNvSpPr>
          <p:nvPr/>
        </p:nvSpPr>
        <p:spPr>
          <a:xfrm>
            <a:off x="4453893" y="1727532"/>
            <a:ext cx="4252362"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q"/>
            </a:pPr>
            <a:r>
              <a:rPr lang="en-US" dirty="0" smtClean="0"/>
              <a:t>Viewing diagram/ instructions illustrating/ explaining how far to stand away from simulation to get the right effect</a:t>
            </a:r>
          </a:p>
          <a:p>
            <a:pPr lvl="1">
              <a:buFont typeface="Wingdings" panose="05000000000000000000" pitchFamily="2" charset="2"/>
              <a:buChar char="q"/>
            </a:pPr>
            <a:r>
              <a:rPr lang="en-US" dirty="0" smtClean="0"/>
              <a:t>Name and company name of visual simulation creator</a:t>
            </a:r>
          </a:p>
          <a:p>
            <a:pPr lvl="1">
              <a:buFont typeface="Wingdings" panose="05000000000000000000" pitchFamily="2" charset="2"/>
              <a:buChar char="q"/>
            </a:pPr>
            <a:r>
              <a:rPr lang="en-US" dirty="0" smtClean="0"/>
              <a:t>Brand name and type of camera</a:t>
            </a:r>
          </a:p>
          <a:p>
            <a:pPr lvl="1">
              <a:buFont typeface="Wingdings" panose="05000000000000000000" pitchFamily="2" charset="2"/>
              <a:buChar char="q"/>
            </a:pPr>
            <a:r>
              <a:rPr lang="en-US" dirty="0" smtClean="0"/>
              <a:t>Lens type and angle</a:t>
            </a:r>
          </a:p>
          <a:p>
            <a:pPr lvl="1">
              <a:buFont typeface="Wingdings" panose="05000000000000000000" pitchFamily="2" charset="2"/>
              <a:buChar char="q"/>
            </a:pPr>
            <a:r>
              <a:rPr lang="en-US" dirty="0" smtClean="0"/>
              <a:t>Any other relevant information</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31741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Examples</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638" b="8874"/>
          <a:stretch/>
        </p:blipFill>
        <p:spPr bwMode="auto">
          <a:xfrm>
            <a:off x="4193418" y="1062282"/>
            <a:ext cx="4485610" cy="5795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624" b="9050"/>
          <a:stretch/>
        </p:blipFill>
        <p:spPr bwMode="auto">
          <a:xfrm>
            <a:off x="70340" y="1062283"/>
            <a:ext cx="4494225" cy="579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44512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27635858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40348693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2" name="Picture 1"/>
          <p:cNvPicPr>
            <a:picLocks noChangeAspect="1"/>
          </p:cNvPicPr>
          <p:nvPr/>
        </p:nvPicPr>
        <p:blipFill rotWithShape="1">
          <a:blip r:embed="rId3"/>
          <a:srcRect l="9063" t="3735" r="8844" b="2463"/>
          <a:stretch/>
        </p:blipFill>
        <p:spPr>
          <a:xfrm>
            <a:off x="0" y="1181437"/>
            <a:ext cx="8779858" cy="5648241"/>
          </a:xfrm>
          <a:prstGeom prst="rect">
            <a:avLst/>
          </a:prstGeom>
        </p:spPr>
      </p:pic>
    </p:spTree>
    <p:extLst>
      <p:ext uri="{BB962C8B-B14F-4D97-AF65-F5344CB8AC3E}">
        <p14:creationId xmlns:p14="http://schemas.microsoft.com/office/powerpoint/2010/main" val="786616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grpSp>
        <p:nvGrpSpPr>
          <p:cNvPr id="6" name="Group 5"/>
          <p:cNvGrpSpPr/>
          <p:nvPr/>
        </p:nvGrpSpPr>
        <p:grpSpPr>
          <a:xfrm>
            <a:off x="0" y="1323546"/>
            <a:ext cx="8784538" cy="5273190"/>
            <a:chOff x="0" y="1062283"/>
            <a:chExt cx="8784538" cy="5273190"/>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229"/>
            <a:stretch/>
          </p:blipFill>
          <p:spPr bwMode="auto">
            <a:xfrm>
              <a:off x="0" y="1062283"/>
              <a:ext cx="8784538" cy="527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400800" y="5905500"/>
              <a:ext cx="2228850" cy="429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226336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7227277" y="5275385"/>
            <a:ext cx="1310055" cy="11693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51326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smtClean="0"/>
              <a:t>Visual Simulation Examples</a:t>
            </a:r>
            <a:endParaRPr lang="en-US" dirty="0"/>
          </a:p>
        </p:txBody>
      </p:sp>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28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836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5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744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1066800"/>
            <a:ext cx="8779933" cy="57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Template Example</a:t>
            </a:r>
            <a:endParaRPr lang="en-US" dirty="0"/>
          </a:p>
        </p:txBody>
      </p:sp>
      <p:grpSp>
        <p:nvGrpSpPr>
          <p:cNvPr id="5" name="Group 4"/>
          <p:cNvGrpSpPr/>
          <p:nvPr/>
        </p:nvGrpSpPr>
        <p:grpSpPr>
          <a:xfrm>
            <a:off x="218180" y="1290194"/>
            <a:ext cx="8367021" cy="5362293"/>
            <a:chOff x="218180" y="1290194"/>
            <a:chExt cx="8367021" cy="5362293"/>
          </a:xfrm>
        </p:grpSpPr>
        <p:grpSp>
          <p:nvGrpSpPr>
            <p:cNvPr id="33" name="Group 32"/>
            <p:cNvGrpSpPr/>
            <p:nvPr/>
          </p:nvGrpSpPr>
          <p:grpSpPr>
            <a:xfrm>
              <a:off x="218180" y="1290194"/>
              <a:ext cx="8367021" cy="5362293"/>
              <a:chOff x="218180" y="1230925"/>
              <a:chExt cx="8367021" cy="5362293"/>
            </a:xfrm>
          </p:grpSpPr>
          <p:pic>
            <p:nvPicPr>
              <p:cNvPr id="21"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865" t="2392" r="2914" b="62340"/>
              <a:stretch/>
            </p:blipFill>
            <p:spPr bwMode="auto">
              <a:xfrm>
                <a:off x="6707770" y="1230925"/>
                <a:ext cx="1877430" cy="1821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965" t="48797" r="2914" b="15935"/>
              <a:stretch/>
            </p:blipFill>
            <p:spPr bwMode="auto">
              <a:xfrm>
                <a:off x="6707770" y="4771710"/>
                <a:ext cx="1877431" cy="1821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1230925"/>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3744249"/>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9105" t="74577" r="18200" b="6499"/>
              <a:stretch/>
            </p:blipFill>
            <p:spPr bwMode="auto">
              <a:xfrm>
                <a:off x="6707769" y="3396933"/>
                <a:ext cx="1877431" cy="101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7563" t="90399" r="4968" b="3003"/>
              <a:stretch/>
            </p:blipFill>
            <p:spPr bwMode="auto">
              <a:xfrm>
                <a:off x="3926924" y="6218410"/>
                <a:ext cx="2413001" cy="374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1352141" y="2052534"/>
              <a:ext cx="4163438" cy="646331"/>
            </a:xfrm>
            <a:prstGeom prst="rect">
              <a:avLst/>
            </a:prstGeom>
            <a:noFill/>
          </p:spPr>
          <p:txBody>
            <a:bodyPr wrap="square" rtlCol="0">
              <a:spAutoFit/>
            </a:bodyPr>
            <a:lstStyle/>
            <a:p>
              <a:pPr algn="ctr"/>
              <a:r>
                <a:rPr lang="en-US" sz="3600" dirty="0" smtClean="0">
                  <a:solidFill>
                    <a:schemeClr val="bg1">
                      <a:alpha val="65000"/>
                    </a:schemeClr>
                  </a:solidFill>
                  <a:latin typeface="Arial Black" panose="020B0A04020102020204" pitchFamily="34" charset="0"/>
                </a:rPr>
                <a:t>Existing Image</a:t>
              </a:r>
              <a:endParaRPr lang="en-US" sz="3600" dirty="0">
                <a:solidFill>
                  <a:schemeClr val="bg1">
                    <a:alpha val="65000"/>
                  </a:schemeClr>
                </a:solidFill>
                <a:latin typeface="Arial Black" panose="020B0A04020102020204" pitchFamily="34" charset="0"/>
              </a:endParaRPr>
            </a:p>
          </p:txBody>
        </p:sp>
        <p:sp>
          <p:nvSpPr>
            <p:cNvPr id="12" name="TextBox 11"/>
            <p:cNvSpPr txBox="1"/>
            <p:nvPr/>
          </p:nvSpPr>
          <p:spPr>
            <a:xfrm>
              <a:off x="1352141" y="4584589"/>
              <a:ext cx="4163438" cy="1200329"/>
            </a:xfrm>
            <a:prstGeom prst="rect">
              <a:avLst/>
            </a:prstGeom>
            <a:noFill/>
          </p:spPr>
          <p:txBody>
            <a:bodyPr wrap="square" rtlCol="0">
              <a:spAutoFit/>
            </a:bodyPr>
            <a:lstStyle/>
            <a:p>
              <a:pPr algn="ctr"/>
              <a:r>
                <a:rPr lang="en-US" sz="3600" dirty="0" smtClean="0">
                  <a:solidFill>
                    <a:schemeClr val="bg1">
                      <a:alpha val="65000"/>
                    </a:schemeClr>
                  </a:solidFill>
                  <a:latin typeface="Arial Black" panose="020B0A04020102020204" pitchFamily="34" charset="0"/>
                </a:rPr>
                <a:t>Visual Simulation</a:t>
              </a:r>
              <a:endParaRPr lang="en-US" sz="3600" dirty="0">
                <a:solidFill>
                  <a:schemeClr val="bg1">
                    <a:alpha val="65000"/>
                  </a:schemeClr>
                </a:solidFill>
                <a:latin typeface="Arial Black" panose="020B0A04020102020204" pitchFamily="34" charset="0"/>
              </a:endParaRPr>
            </a:p>
          </p:txBody>
        </p:sp>
      </p:grpSp>
    </p:spTree>
    <p:extLst>
      <p:ext uri="{BB962C8B-B14F-4D97-AF65-F5344CB8AC3E}">
        <p14:creationId xmlns:p14="http://schemas.microsoft.com/office/powerpoint/2010/main" val="41846557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Visual Simulation Time Lapse Demo</a:t>
            </a:r>
            <a:endParaRPr lang="en-US" dirty="0"/>
          </a:p>
        </p:txBody>
      </p:sp>
      <p:pic>
        <p:nvPicPr>
          <p:cNvPr id="4" name="KOP09_time-lapse_2012-08-0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940" y="1499081"/>
            <a:ext cx="8159262" cy="4589585"/>
          </a:xfrm>
          <a:prstGeom prst="rect">
            <a:avLst/>
          </a:prstGeom>
        </p:spPr>
      </p:pic>
    </p:spTree>
    <p:extLst>
      <p:ext uri="{BB962C8B-B14F-4D97-AF65-F5344CB8AC3E}">
        <p14:creationId xmlns:p14="http://schemas.microsoft.com/office/powerpoint/2010/main" val="409787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Conclusion</a:t>
            </a:r>
            <a:endParaRPr lang="en-US" dirty="0"/>
          </a:p>
        </p:txBody>
      </p:sp>
      <p:sp>
        <p:nvSpPr>
          <p:cNvPr id="6" name="Content Placeholder 1"/>
          <p:cNvSpPr>
            <a:spLocks noGrp="1"/>
          </p:cNvSpPr>
          <p:nvPr>
            <p:ph idx="1"/>
          </p:nvPr>
        </p:nvSpPr>
        <p:spPr>
          <a:xfrm>
            <a:off x="228600" y="1295400"/>
            <a:ext cx="8305800" cy="1837099"/>
          </a:xfrm>
        </p:spPr>
        <p:txBody>
          <a:bodyPr/>
          <a:lstStyle/>
          <a:p>
            <a:r>
              <a:rPr lang="en-US" dirty="0" smtClean="0"/>
              <a:t>Takeaways…</a:t>
            </a:r>
          </a:p>
          <a:p>
            <a:pPr lvl="1"/>
            <a:r>
              <a:rPr lang="en-US" dirty="0" smtClean="0"/>
              <a:t>Many different tools</a:t>
            </a:r>
          </a:p>
          <a:p>
            <a:pPr lvl="1"/>
            <a:r>
              <a:rPr lang="en-US" dirty="0" smtClean="0"/>
              <a:t>Many different techniques</a:t>
            </a:r>
          </a:p>
          <a:p>
            <a:pPr lvl="1"/>
            <a:r>
              <a:rPr lang="en-US" dirty="0" smtClean="0"/>
              <a:t>Understand end results</a:t>
            </a:r>
          </a:p>
        </p:txBody>
      </p:sp>
      <p:sp>
        <p:nvSpPr>
          <p:cNvPr id="7" name="Content Placeholder 1"/>
          <p:cNvSpPr txBox="1">
            <a:spLocks/>
          </p:cNvSpPr>
          <p:nvPr/>
        </p:nvSpPr>
        <p:spPr>
          <a:xfrm>
            <a:off x="4317499" y="1718878"/>
            <a:ext cx="4152900" cy="134119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smtClean="0"/>
              <a:t>Client needs vs. cost vs. time</a:t>
            </a:r>
          </a:p>
          <a:p>
            <a:pPr lvl="1"/>
            <a:r>
              <a:rPr lang="en-US" dirty="0" smtClean="0"/>
              <a:t>Scale</a:t>
            </a:r>
          </a:p>
          <a:p>
            <a:pPr lvl="1"/>
            <a:r>
              <a:rPr lang="en-US" dirty="0" smtClean="0"/>
              <a:t>Context</a:t>
            </a:r>
            <a:endParaRPr lang="en-US" dirty="0"/>
          </a:p>
        </p:txBody>
      </p:sp>
      <p:sp>
        <p:nvSpPr>
          <p:cNvPr id="9" name="Content Placeholder 1"/>
          <p:cNvSpPr txBox="1">
            <a:spLocks/>
          </p:cNvSpPr>
          <p:nvPr/>
        </p:nvSpPr>
        <p:spPr>
          <a:xfrm>
            <a:off x="232695" y="3318376"/>
            <a:ext cx="8305800" cy="237230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Bottom line…</a:t>
            </a:r>
          </a:p>
          <a:p>
            <a:pPr lvl="1"/>
            <a:r>
              <a:rPr lang="en-US" dirty="0" smtClean="0"/>
              <a:t>Utilizing visual simulation technology is a powerful tool to aid in BLM analysis and decision-making process. </a:t>
            </a:r>
          </a:p>
          <a:p>
            <a:pPr marL="295275" lvl="1" indent="0">
              <a:buNone/>
            </a:pPr>
            <a:endParaRPr lang="en-US" dirty="0" smtClean="0"/>
          </a:p>
          <a:p>
            <a:pPr lvl="1"/>
            <a:r>
              <a:rPr lang="en-US" dirty="0" smtClean="0"/>
              <a:t>As technology continues to advance, we need to collaborate with agency staff and contractors to continue to improve the visual simulations that are produced for BLM projects. </a:t>
            </a:r>
          </a:p>
        </p:txBody>
      </p:sp>
    </p:spTree>
    <p:extLst>
      <p:ext uri="{BB962C8B-B14F-4D97-AF65-F5344CB8AC3E}">
        <p14:creationId xmlns:p14="http://schemas.microsoft.com/office/powerpoint/2010/main" val="139317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5352</TotalTime>
  <Words>1838</Words>
  <Application>Microsoft Office PowerPoint</Application>
  <PresentationFormat>On-screen Show (4:3)</PresentationFormat>
  <Paragraphs>255</Paragraphs>
  <Slides>77</Slides>
  <Notes>23</Notes>
  <HiddenSlides>2</HiddenSlides>
  <MMClips>2</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77</vt:i4>
      </vt:variant>
    </vt:vector>
  </HeadingPairs>
  <TitlesOfParts>
    <vt:vector size="87" baseType="lpstr">
      <vt:lpstr>Arial</vt:lpstr>
      <vt:lpstr>Arial Black</vt:lpstr>
      <vt:lpstr>Calibri</vt:lpstr>
      <vt:lpstr>Cambria</vt:lpstr>
      <vt:lpstr>Impact</vt:lpstr>
      <vt:lpstr>Times New Roman</vt:lpstr>
      <vt:lpstr>Wingdings</vt:lpstr>
      <vt:lpstr>1_VRM-Cover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Colvin, Brandon L</cp:lastModifiedBy>
  <cp:revision>225</cp:revision>
  <dcterms:created xsi:type="dcterms:W3CDTF">2015-01-14T20:26:51Z</dcterms:created>
  <dcterms:modified xsi:type="dcterms:W3CDTF">2018-04-17T17:35:31Z</dcterms:modified>
</cp:coreProperties>
</file>