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77" r:id="rId6"/>
    <p:sldMasterId id="2147483682" r:id="rId7"/>
    <p:sldMasterId id="2147483698" r:id="rId8"/>
  </p:sldMasterIdLst>
  <p:notesMasterIdLst>
    <p:notesMasterId r:id="rId27"/>
  </p:notesMasterIdLst>
  <p:handoutMasterIdLst>
    <p:handoutMasterId r:id="rId28"/>
  </p:handoutMasterIdLst>
  <p:sldIdLst>
    <p:sldId id="309" r:id="rId9"/>
    <p:sldId id="257" r:id="rId10"/>
    <p:sldId id="310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40" r:id="rId20"/>
    <p:sldId id="342" r:id="rId21"/>
    <p:sldId id="343" r:id="rId22"/>
    <p:sldId id="436" r:id="rId23"/>
    <p:sldId id="376" r:id="rId24"/>
    <p:sldId id="348" r:id="rId25"/>
    <p:sldId id="349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4" d="100"/>
          <a:sy n="114" d="100"/>
        </p:scale>
        <p:origin x="136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15884"/>
    </p:cViewPr>
  </p:sorterViewPr>
  <p:notesViewPr>
    <p:cSldViewPr snapToGrid="0">
      <p:cViewPr varScale="1">
        <p:scale>
          <a:sx n="84" d="100"/>
          <a:sy n="84" d="100"/>
        </p:scale>
        <p:origin x="-3768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22E5E3-DB14-4063-9BE7-5FB103E73AA0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DA4D3E-DADC-44AC-A252-1E1539FA47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94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6C7E56-6E83-433A-9ED1-E7F9AC820ECF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55AC2C-8B5D-4C6E-AFF3-131C3A72D1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04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9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HOPEFULL</a:t>
            </a:r>
            <a:r>
              <a:rPr lang="en-US" baseline="0" dirty="0" smtClean="0"/>
              <a:t>Y COMMUNICATE: </a:t>
            </a:r>
            <a:r>
              <a:rPr lang="en-US" dirty="0" smtClean="0"/>
              <a:t>Objective process with</a:t>
            </a:r>
            <a:r>
              <a:rPr lang="en-US" baseline="0" dirty="0" smtClean="0"/>
              <a:t> moments that require PROFESSIONAL JUDGEMENT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92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Diplomacy versus</a:t>
            </a:r>
            <a:r>
              <a:rPr lang="en-US" baseline="0" dirty="0" smtClean="0"/>
              <a:t> heavy handedness, KNOW YOUR PROPONENT’S BUSINESS IN ORDER TO MAKE SOUND AND REASONABLE RECOMMENDATIONS</a:t>
            </a:r>
          </a:p>
          <a:p>
            <a:r>
              <a:rPr lang="en-US" baseline="0" dirty="0" smtClean="0"/>
              <a:t>ALSO TO KNOW WHEN YOU’RE  BEING BLUFFED.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949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25406-ED82-4B39-90B1-6AC9D91254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331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8825406-ED82-4B39-90B1-6AC9D9125413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3672B9-F5F7-4287-86CC-4ADCD3939369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1644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2849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Wrap Up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914235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57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78595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0342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64663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65" name="Group 164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166" name="Rectangle 165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7" name="Group 16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168" name="Group 16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170" name="Rectangle 16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Rectangle 17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Rectangle 171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Rectangle 17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Rectangle 174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Rectangle 176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Rectangle 177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Rectangle 178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69" name="Rectangle 16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80" name="TextBox 179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192" name="Picture 19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8781968" y="1"/>
            <a:ext cx="360570" cy="6273184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Wrap Up</a:t>
            </a:r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0"/>
            <a:ext cx="360570" cy="627427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Wrap Up</a:t>
            </a:r>
          </a:p>
        </p:txBody>
      </p:sp>
      <p:sp>
        <p:nvSpPr>
          <p:cNvPr id="36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80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0"/>
            <a:ext cx="360570" cy="6264249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7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71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15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April 2018</a:t>
            </a:r>
          </a:p>
          <a:p>
            <a:r>
              <a:rPr lang="en-US" dirty="0" smtClean="0"/>
              <a:t>Las Vegas, Nevada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45573"/>
          <a:stretch/>
        </p:blipFill>
        <p:spPr>
          <a:xfrm>
            <a:off x="5802593" y="0"/>
            <a:ext cx="3341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62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41" name="Rectangle 40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white"/>
                </a:solidFill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43" name="Group 42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Rectangle 49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Rectangle 53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kern="0" dirty="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44" name="Rectangle 43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55" name="TextBox 54"/>
          <p:cNvSpPr txBox="1"/>
          <p:nvPr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8781968" y="0"/>
            <a:ext cx="360570" cy="6274278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prstClr val="black"/>
                </a:solidFill>
              </a:rPr>
              <a:t>Wrap Up</a:t>
            </a:r>
          </a:p>
        </p:txBody>
      </p:sp>
      <p:sp>
        <p:nvSpPr>
          <p:cNvPr id="38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April 2018 -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709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pcooley@blm.go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atenney@blm.go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jhmccart@blm.gov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30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tmp\2014_Las vegas Training_Mike Brown\2015\units\Updated Units\Unit 1\new\tumblr_nlqhnkohmR1rcc3hoo1_12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"/>
          <a:stretch/>
        </p:blipFill>
        <p:spPr bwMode="auto">
          <a:xfrm>
            <a:off x="1" y="658161"/>
            <a:ext cx="8787739" cy="619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0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Review the key learning points of the week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Reflect back on the week’s activities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Answer any remaining questions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And hopefully a chuckle or two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0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participated in the course, you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should be able to</a:t>
            </a:r>
            <a:r>
              <a:rPr lang="en-US" dirty="0" smtClean="0"/>
              <a:t>: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Describe the basic principles and concepts of </a:t>
            </a:r>
            <a:r>
              <a:rPr lang="en-US" dirty="0" smtClean="0"/>
              <a:t>VRM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Communicate the role of VRM in land use planning and activity planning within the Bureau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That you have the foundation to begin hone the skills to: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inventory </a:t>
            </a:r>
            <a:r>
              <a:rPr lang="en-US" dirty="0"/>
              <a:t>visual resources, 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analyze </a:t>
            </a:r>
            <a:r>
              <a:rPr lang="en-US" dirty="0"/>
              <a:t>landscape, </a:t>
            </a:r>
            <a:endParaRPr lang="en-US" dirty="0" smtClean="0"/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develop </a:t>
            </a:r>
            <a:r>
              <a:rPr lang="en-US" dirty="0"/>
              <a:t>mitigations for minimizing contrast.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12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Basic </a:t>
            </a:r>
            <a:r>
              <a:rPr lang="en-US" dirty="0" smtClean="0"/>
              <a:t>Principles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Scenic </a:t>
            </a:r>
            <a:r>
              <a:rPr lang="en-US" dirty="0"/>
              <a:t>resources are public resources, which are finite in supply.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BLM </a:t>
            </a:r>
            <a:r>
              <a:rPr lang="en-US" dirty="0"/>
              <a:t>has a legal obligation to manage for scenery.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Visual </a:t>
            </a:r>
            <a:r>
              <a:rPr lang="en-US" dirty="0"/>
              <a:t>Resource Management (VRM) is our system for scenery management</a:t>
            </a:r>
            <a:r>
              <a:rPr lang="en-US" dirty="0" smtClean="0"/>
              <a:t>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VRM is not about stopping projects, but </a:t>
            </a:r>
            <a:r>
              <a:rPr lang="en-US" dirty="0" smtClean="0">
                <a:solidFill>
                  <a:srgbClr val="FFFF00"/>
                </a:solidFill>
              </a:rPr>
              <a:t>to make projects better </a:t>
            </a:r>
            <a:r>
              <a:rPr lang="en-US" dirty="0" smtClean="0"/>
              <a:t>integrated into their setting.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3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VRM Program Objectives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Manage </a:t>
            </a:r>
            <a:r>
              <a:rPr lang="en-US" dirty="0"/>
              <a:t>for protection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Minimize adverse visual impact.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Establish </a:t>
            </a:r>
            <a:r>
              <a:rPr lang="en-US" dirty="0"/>
              <a:t>consistency in managing visual resources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Establish </a:t>
            </a:r>
            <a:r>
              <a:rPr lang="en-US" dirty="0"/>
              <a:t>an inclusive framework for interaction between VRM and other resource programs.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Encourage </a:t>
            </a:r>
            <a:r>
              <a:rPr lang="en-US" dirty="0"/>
              <a:t>balanced management of visual values with other resources for now and into the future.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Ensure </a:t>
            </a:r>
            <a:r>
              <a:rPr lang="en-US" dirty="0"/>
              <a:t>management of visual resources in accordance with applicable laws and regulations.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Provide </a:t>
            </a:r>
            <a:r>
              <a:rPr lang="en-US" dirty="0"/>
              <a:t>adequate information for informed visual resource land use planning, </a:t>
            </a:r>
            <a:r>
              <a:rPr lang="en-US" dirty="0" smtClean="0"/>
              <a:t>project design, and landscape  </a:t>
            </a:r>
            <a:r>
              <a:rPr lang="en-US" dirty="0"/>
              <a:t>monitoring.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BLM has legal obligation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IBLA Decisions </a:t>
            </a:r>
          </a:p>
          <a:p>
            <a:pPr lvl="2"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144IBLA070 - Utah Decision</a:t>
            </a:r>
          </a:p>
          <a:p>
            <a:pPr lvl="2"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173IBLA313 - Beaver </a:t>
            </a:r>
            <a:r>
              <a:rPr lang="en-US" dirty="0" err="1">
                <a:solidFill>
                  <a:srgbClr val="FFC000"/>
                </a:solidFill>
              </a:rPr>
              <a:t>Rim_Lander</a:t>
            </a:r>
            <a:r>
              <a:rPr lang="en-US" dirty="0">
                <a:solidFill>
                  <a:srgbClr val="FFC000"/>
                </a:solidFill>
              </a:rPr>
              <a:t> FO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174 IBLA 078  -Tom Van </a:t>
            </a:r>
            <a:r>
              <a:rPr lang="en-US" dirty="0" err="1">
                <a:solidFill>
                  <a:srgbClr val="FFC000"/>
                </a:solidFill>
              </a:rPr>
              <a:t>Sant</a:t>
            </a:r>
            <a:r>
              <a:rPr lang="en-US" dirty="0">
                <a:solidFill>
                  <a:srgbClr val="FFC000"/>
                </a:solidFill>
              </a:rPr>
              <a:t> - California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VRM system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Inventory for visual values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Establish Mgt. Classes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Evaluate/design activities to meet classes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IM 2009 - 167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VRM is the </a:t>
            </a:r>
            <a:r>
              <a:rPr lang="en-US" dirty="0"/>
              <a:t>“Language for Landscapes</a:t>
            </a:r>
            <a:r>
              <a:rPr lang="en-US" dirty="0" smtClean="0"/>
              <a:t>”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Types of </a:t>
            </a:r>
            <a:r>
              <a:rPr lang="en-US" dirty="0" smtClean="0"/>
              <a:t>Landscapes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Elements of Landscape Character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Analysis </a:t>
            </a:r>
            <a:r>
              <a:rPr lang="en-US" dirty="0"/>
              <a:t>Factors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51607"/>
              </p:ext>
            </p:extLst>
          </p:nvPr>
        </p:nvGraphicFramePr>
        <p:xfrm>
          <a:off x="7181850" y="1219200"/>
          <a:ext cx="14478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2" name="Image" r:id="rId3" imgW="6393293" imgH="3649390" progId="Photoshop.Image.5">
                  <p:embed/>
                </p:oleObj>
              </mc:Choice>
              <mc:Fallback>
                <p:oleObj name="Image" r:id="rId3" imgW="6393293" imgH="3649390" progId="Photoshop.Image.5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1850" y="1219200"/>
                        <a:ext cx="14478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7" descr="gsnem cany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133600"/>
            <a:ext cx="144780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 descr="great basin n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082925"/>
            <a:ext cx="14478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 descr="form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389563"/>
            <a:ext cx="14478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 descr="mt mora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210050"/>
            <a:ext cx="1447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3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Land Use Planning and VRM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Visual Resource Inventory</a:t>
            </a:r>
            <a:endParaRPr lang="en-US" dirty="0"/>
          </a:p>
          <a:p>
            <a:pPr lvl="2"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Scenic Quality</a:t>
            </a:r>
          </a:p>
          <a:p>
            <a:pPr lvl="2"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Sensitivity Levels</a:t>
            </a:r>
          </a:p>
          <a:p>
            <a:pPr lvl="2">
              <a:spcBef>
                <a:spcPts val="0"/>
              </a:spcBef>
            </a:pPr>
            <a:r>
              <a:rPr lang="en-US" dirty="0">
                <a:solidFill>
                  <a:srgbClr val="FFC000"/>
                </a:solidFill>
              </a:rPr>
              <a:t>Distance </a:t>
            </a:r>
            <a:r>
              <a:rPr lang="en-US" dirty="0" smtClean="0">
                <a:solidFill>
                  <a:srgbClr val="FFC000"/>
                </a:solidFill>
              </a:rPr>
              <a:t>Zones</a:t>
            </a:r>
          </a:p>
          <a:p>
            <a:pPr lvl="2">
              <a:spcBef>
                <a:spcPts val="0"/>
              </a:spcBef>
            </a:pPr>
            <a:r>
              <a:rPr lang="en-US" dirty="0" smtClean="0">
                <a:solidFill>
                  <a:srgbClr val="FFC000"/>
                </a:solidFill>
              </a:rPr>
              <a:t>VRI Classes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 smtClean="0">
              <a:solidFill>
                <a:srgbClr val="FFC000"/>
              </a:solidFill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VRM Management Classes I-IV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Going beyond VRM Classes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Amending Land Use Plans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Interim VRM Classes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Other Allocations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60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Project Level Planning Essentials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Project Site Planning Considerations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Human and Environmental Factors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Observation</a:t>
            </a:r>
          </a:p>
          <a:p>
            <a:pPr lvl="1">
              <a:spcBef>
                <a:spcPts val="0"/>
              </a:spcBef>
            </a:pPr>
            <a:endParaRPr lang="en-US" dirty="0" smtClean="0"/>
          </a:p>
          <a:p>
            <a:pPr>
              <a:spcBef>
                <a:spcPts val="0"/>
              </a:spcBef>
            </a:pPr>
            <a:r>
              <a:rPr lang="en-US" dirty="0" smtClean="0"/>
              <a:t>Design Fundamentals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Form, Line, Color, Texture AND Scale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Site Selection (10 Environmental Factors)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Adverse Visual Contrast Reduction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Project Analysis and Evaluation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Visual Contrast Rating System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Project Description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Affected </a:t>
            </a:r>
            <a:r>
              <a:rPr lang="en-US" dirty="0" err="1"/>
              <a:t>viewshed</a:t>
            </a:r>
            <a:r>
              <a:rPr lang="en-US" dirty="0"/>
              <a:t> determination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Identify VRM Objectives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Key Observation Points (KOP)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Visual Simulations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Contrast Rating Form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Design modification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Reevaluation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Visualization/ Simulation</a:t>
            </a:r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3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44426"/>
            <a:ext cx="6660931" cy="5181600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NEPA &amp; VRM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Proposed Action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Alternative</a:t>
            </a:r>
          </a:p>
          <a:p>
            <a:pPr lvl="1">
              <a:spcBef>
                <a:spcPts val="0"/>
              </a:spcBef>
            </a:pPr>
            <a:r>
              <a:rPr lang="en-US" dirty="0"/>
              <a:t>Affected Environment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Environmental </a:t>
            </a:r>
            <a:r>
              <a:rPr lang="en-US" dirty="0" smtClean="0"/>
              <a:t>Consequences  (setting &amp; values)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Mitigation</a:t>
            </a:r>
          </a:p>
          <a:p>
            <a:pPr lvl="1"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Monitoring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Compliance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Effectiveness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Adaptive Management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Land Use Plan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Regional Landscape Scale Planning &amp; Mitigation Strategy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3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114639"/>
            <a:ext cx="8305800" cy="5573240"/>
          </a:xfrm>
        </p:spPr>
        <p:txBody>
          <a:bodyPr/>
          <a:lstStyle/>
          <a:p>
            <a:pPr lvl="1"/>
            <a:r>
              <a:rPr lang="en-US" dirty="0"/>
              <a:t>Are Visual Inventory Classes &amp; VRM Management Classes </a:t>
            </a:r>
            <a:br>
              <a:rPr lang="en-US" dirty="0"/>
            </a:br>
            <a:r>
              <a:rPr lang="en-US" dirty="0"/>
              <a:t>the same thing?</a:t>
            </a:r>
          </a:p>
          <a:p>
            <a:pPr lvl="1"/>
            <a:r>
              <a:rPr lang="en-US" dirty="0"/>
              <a:t>Is VRM </a:t>
            </a:r>
          </a:p>
          <a:p>
            <a:pPr lvl="2"/>
            <a:r>
              <a:rPr lang="en-US" dirty="0"/>
              <a:t>discretionary, a “soft” decision?</a:t>
            </a:r>
          </a:p>
          <a:p>
            <a:pPr lvl="2"/>
            <a:r>
              <a:rPr lang="en-US" dirty="0" smtClean="0"/>
              <a:t>do we manage  </a:t>
            </a:r>
            <a:r>
              <a:rPr lang="en-US" dirty="0"/>
              <a:t>project </a:t>
            </a:r>
            <a:r>
              <a:rPr lang="en-US" dirty="0" smtClean="0"/>
              <a:t>beauty? </a:t>
            </a:r>
            <a:endParaRPr lang="en-US" dirty="0"/>
          </a:p>
          <a:p>
            <a:pPr lvl="2"/>
            <a:r>
              <a:rPr lang="en-US" dirty="0"/>
              <a:t>allows visually unmitigated activity within VRM Class IV?</a:t>
            </a:r>
          </a:p>
          <a:p>
            <a:pPr lvl="2"/>
            <a:r>
              <a:rPr lang="en-US" dirty="0"/>
              <a:t>a way to preclude or exclude projects from happening?</a:t>
            </a:r>
          </a:p>
          <a:p>
            <a:pPr lvl="1"/>
            <a:r>
              <a:rPr lang="en-US" dirty="0"/>
              <a:t>Does VRM applies to existing valid mineral rights?</a:t>
            </a:r>
          </a:p>
          <a:p>
            <a:pPr lvl="1"/>
            <a:r>
              <a:rPr lang="en-US" dirty="0"/>
              <a:t>VRM Management Class IV means the area has low visual value?</a:t>
            </a:r>
          </a:p>
          <a:p>
            <a:pPr lvl="1"/>
            <a:r>
              <a:rPr lang="en-US" dirty="0"/>
              <a:t>Are Contrast Rating Evaluations required for all projects? </a:t>
            </a:r>
          </a:p>
          <a:p>
            <a:pPr lvl="1"/>
            <a:r>
              <a:rPr lang="en-US" dirty="0"/>
              <a:t>Who is responsible for VRM? </a:t>
            </a:r>
          </a:p>
          <a:p>
            <a:pPr lvl="1"/>
            <a:r>
              <a:rPr lang="en-US" dirty="0" smtClean="0"/>
              <a:t>Is the </a:t>
            </a:r>
            <a:r>
              <a:rPr lang="en-US" dirty="0"/>
              <a:t>VRM </a:t>
            </a:r>
            <a:r>
              <a:rPr lang="en-US" dirty="0" smtClean="0"/>
              <a:t>Class in question the one </a:t>
            </a:r>
            <a:r>
              <a:rPr lang="en-US" dirty="0"/>
              <a:t>from the KOP </a:t>
            </a:r>
            <a:r>
              <a:rPr lang="en-US" dirty="0" smtClean="0"/>
              <a:t>or </a:t>
            </a:r>
            <a:r>
              <a:rPr lang="en-US" dirty="0"/>
              <a:t>from where the project is </a:t>
            </a:r>
            <a:r>
              <a:rPr lang="en-US" dirty="0" smtClean="0"/>
              <a:t>located, </a:t>
            </a:r>
            <a:r>
              <a:rPr lang="en-US" dirty="0"/>
              <a:t>if the two </a:t>
            </a:r>
            <a:r>
              <a:rPr lang="en-US" dirty="0" smtClean="0"/>
              <a:t>different </a:t>
            </a:r>
            <a:r>
              <a:rPr lang="en-US" dirty="0"/>
              <a:t>VRM </a:t>
            </a:r>
            <a:r>
              <a:rPr lang="en-US" dirty="0" smtClean="0"/>
              <a:t>classes are in play?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Summary Questions: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36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56" y="1518693"/>
            <a:ext cx="8385544" cy="5181600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VRM is a Collaborative Process – internally and externally.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Is your Visual Resource Inventory up to date?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Take the time to do comprehensive planning – carefully study VRM/VRI/Allocations compatibility – knowing the industry’s </a:t>
            </a:r>
            <a:r>
              <a:rPr lang="en-US" dirty="0" smtClean="0"/>
              <a:t>challenges, but capabilities, too.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VRM Class IV should be given as much consideration as VRM </a:t>
            </a:r>
            <a:r>
              <a:rPr lang="en-US" dirty="0" smtClean="0"/>
              <a:t>II and III.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Plan amendment should be the exception to the rule and not viewed as the easy out.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Final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5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76161"/>
            <a:ext cx="8305800" cy="518160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Members of the VRM Elite - please be assertive stewards of our BLM settings in protecting BLM’s Visual values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Share your challenges and successes with us and your fellow students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Encourage customers to use qualified contractors the conduct VRM analysis. 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Call upon the </a:t>
            </a:r>
            <a:r>
              <a:rPr lang="en-US" dirty="0" smtClean="0"/>
              <a:t>instructors,  </a:t>
            </a:r>
            <a:r>
              <a:rPr lang="en-US" dirty="0"/>
              <a:t>if you need assistance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 closing . .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4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Other reading</a:t>
            </a:r>
            <a:endParaRPr lang="en-US" dirty="0"/>
          </a:p>
        </p:txBody>
      </p:sp>
      <p:sp>
        <p:nvSpPr>
          <p:cNvPr id="53251" name="Line 4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rgbClr val="AEAC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0" y="1362858"/>
            <a:ext cx="8915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Additional</a:t>
            </a:r>
            <a:r>
              <a:rPr kumimoji="0" lang="en-US" altLang="en-US" sz="3600" b="0" i="0" u="none" strike="noStrike" kern="1200" cap="none" spc="0" normalizeH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Resources</a:t>
            </a:r>
          </a:p>
        </p:txBody>
      </p:sp>
      <p:pic>
        <p:nvPicPr>
          <p:cNvPr id="12290" name="Picture 2" descr="Image result for Visualizing Climate Change: A Guide to Visual Communication of Climate Change and Developing Local Solution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703" y="2409924"/>
            <a:ext cx="2063511" cy="268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Image result for new energy landscap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336" y="2403145"/>
            <a:ext cx="2047989" cy="2681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2409925"/>
            <a:ext cx="2067062" cy="26750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" t="3903" r="1710" b="7765"/>
          <a:stretch/>
        </p:blipFill>
        <p:spPr>
          <a:xfrm>
            <a:off x="104775" y="2409925"/>
            <a:ext cx="2236170" cy="2672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2185" y="5082325"/>
            <a:ext cx="2189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200"/>
              </a:spcAft>
            </a:pPr>
            <a:r>
              <a:rPr lang="en-US" altLang="en-US" sz="1400" dirty="0" smtClean="0">
                <a:solidFill>
                  <a:prstClr val="white"/>
                </a:solidFill>
              </a:rPr>
              <a:t>blmwyomingvisual.anl.gov</a:t>
            </a:r>
            <a:endParaRPr lang="en-US" alt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39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tmp\2014_Las vegas Training_Mike Brown\2016_06 Las Vegas Course\New presentation images\Red Rock Canyon NCA poster imag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6421"/>
          <a:stretch/>
        </p:blipFill>
        <p:spPr bwMode="auto">
          <a:xfrm>
            <a:off x="7351" y="1056290"/>
            <a:ext cx="8780389" cy="5801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8414" y="1056289"/>
            <a:ext cx="8796154" cy="5912069"/>
          </a:xfrm>
          <a:solidFill>
            <a:schemeClr val="tx1">
              <a:lumMod val="65000"/>
              <a:lumOff val="35000"/>
              <a:alpha val="31000"/>
            </a:schemeClr>
          </a:solidFill>
        </p:spPr>
        <p:txBody>
          <a:bodyPr/>
          <a:lstStyle/>
          <a:p>
            <a:pPr marL="801688" indent="-285750">
              <a:spcBef>
                <a:spcPts val="1200"/>
              </a:spcBef>
            </a:pP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Thanks to:</a:t>
            </a:r>
          </a:p>
          <a:p>
            <a:pPr marL="801688"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 Smith</a:t>
            </a:r>
          </a:p>
          <a:p>
            <a:pPr marL="801688"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Greg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Helseth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1688"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Katharine August</a:t>
            </a:r>
          </a:p>
          <a:p>
            <a:pPr marL="801688"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Kerri-Anne Thorpe</a:t>
            </a:r>
          </a:p>
          <a:p>
            <a:pPr marL="801688"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Susan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Farkas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01688" lvl="1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Stephen Leslie</a:t>
            </a:r>
          </a:p>
          <a:p>
            <a:pPr marL="801688" lvl="1"/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0"/>
            <a:ext cx="7811814" cy="468313"/>
          </a:xfrm>
        </p:spPr>
        <p:txBody>
          <a:bodyPr/>
          <a:lstStyle/>
          <a:p>
            <a:r>
              <a:rPr lang="en-US" dirty="0" smtClean="0"/>
              <a:t>Southern Nevada District &amp; Field Offices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46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Course Sponsors</a:t>
            </a:r>
            <a:endParaRPr lang="en-US" dirty="0"/>
          </a:p>
        </p:txBody>
      </p:sp>
      <p:sp>
        <p:nvSpPr>
          <p:cNvPr id="53251" name="Line 4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rgbClr val="AEAC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114300" y="1633870"/>
            <a:ext cx="8915400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>Phil Cooley, National Training Center</a:t>
            </a:r>
          </a:p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  <a:hlinkClick r:id="rId3"/>
              </a:rPr>
              <a:t>pcooley@blm.gov</a:t>
            </a:r>
            <a:r>
              <a:rPr lang="en-US" altLang="en-US" sz="3600" dirty="0" smtClean="0">
                <a:solidFill>
                  <a:srgbClr val="92D050"/>
                </a:solidFill>
              </a:rPr>
              <a:t> </a:t>
            </a:r>
            <a:endParaRPr lang="en-US" altLang="en-US" dirty="0" smtClean="0">
              <a:solidFill>
                <a:srgbClr val="92D05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/>
            </a:r>
            <a:br>
              <a:rPr lang="en-US" altLang="en-US" sz="3600" dirty="0" smtClean="0">
                <a:solidFill>
                  <a:srgbClr val="92D050"/>
                </a:solidFill>
              </a:rPr>
            </a:br>
            <a:r>
              <a:rPr lang="en-US" altLang="en-US" sz="3600" dirty="0" smtClean="0">
                <a:solidFill>
                  <a:srgbClr val="92D050"/>
                </a:solidFill>
              </a:rPr>
              <a:t>Andy </a:t>
            </a:r>
            <a:r>
              <a:rPr lang="en-US" altLang="en-US" sz="3600" dirty="0" err="1" smtClean="0">
                <a:solidFill>
                  <a:srgbClr val="92D050"/>
                </a:solidFill>
              </a:rPr>
              <a:t>Tenney</a:t>
            </a:r>
            <a:r>
              <a:rPr lang="en-US" altLang="en-US" sz="3600" dirty="0" smtClean="0">
                <a:solidFill>
                  <a:srgbClr val="92D050"/>
                </a:solidFill>
              </a:rPr>
              <a:t>, WO250 Division Chief, Recreation and Visitor Services</a:t>
            </a:r>
          </a:p>
          <a:p>
            <a:pPr algn="ctr" eaLnBrk="1" fontAlgn="base" hangingPunct="1">
              <a:spcBef>
                <a:spcPct val="0"/>
              </a:spcBef>
              <a:spcAft>
                <a:spcPts val="1200"/>
              </a:spcAft>
            </a:pPr>
            <a:r>
              <a:rPr lang="en-US" altLang="en-US" sz="3600" dirty="0" smtClean="0">
                <a:solidFill>
                  <a:srgbClr val="92D050"/>
                </a:solidFill>
                <a:hlinkClick r:id="rId4"/>
              </a:rPr>
              <a:t>atenney@blm.gov</a:t>
            </a:r>
            <a:r>
              <a:rPr lang="en-US" altLang="en-US" sz="3600" dirty="0" smtClean="0">
                <a:solidFill>
                  <a:srgbClr val="92D050"/>
                </a:solidFill>
              </a:rPr>
              <a:t> </a:t>
            </a:r>
            <a:endParaRPr lang="en-US" altLang="en-US" sz="1600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97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Stay in Touch</a:t>
            </a:r>
            <a:endParaRPr lang="en-US" dirty="0"/>
          </a:p>
        </p:txBody>
      </p:sp>
      <p:sp>
        <p:nvSpPr>
          <p:cNvPr id="54275" name="Text Box 6"/>
          <p:cNvSpPr txBox="1">
            <a:spLocks noChangeArrowheads="1"/>
          </p:cNvSpPr>
          <p:nvPr/>
        </p:nvSpPr>
        <p:spPr bwMode="auto">
          <a:xfrm>
            <a:off x="76200" y="1147652"/>
            <a:ext cx="8915400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6000" dirty="0" smtClean="0">
              <a:solidFill>
                <a:srgbClr val="C2C18C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</a:rPr>
              <a:t>John McCarty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</a:rPr>
              <a:t>Washington Office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  <a:hlinkClick r:id="rId3"/>
              </a:rPr>
              <a:t>jhmccart@blm.gov</a:t>
            </a:r>
            <a:r>
              <a:rPr lang="en-US" altLang="en-US" sz="4000" dirty="0" smtClean="0">
                <a:solidFill>
                  <a:srgbClr val="92D05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4000" dirty="0" smtClean="0">
                <a:solidFill>
                  <a:srgbClr val="92D050"/>
                </a:solidFill>
              </a:rPr>
              <a:t>202.912.7284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800" dirty="0" smtClean="0">
              <a:solidFill>
                <a:srgbClr val="C2C1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6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C189F3AAE31C47BEAB89097BA98B76" ma:contentTypeVersion="0" ma:contentTypeDescription="Create a new document." ma:contentTypeScope="" ma:versionID="45f2a85b2a9ca16a23691f2e6a6d7f1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2F89BC-472C-40B2-828B-10F782702F03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BC2434A-5ADE-4154-AD6A-0A854862B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58BD34-2BD1-4D7E-A32C-5787B89CA9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6615</TotalTime>
  <Words>649</Words>
  <Application>Microsoft Office PowerPoint</Application>
  <PresentationFormat>On-screen Show (4:3)</PresentationFormat>
  <Paragraphs>149</Paragraphs>
  <Slides>18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Calibri</vt:lpstr>
      <vt:lpstr>Cambria</vt:lpstr>
      <vt:lpstr>Impact</vt:lpstr>
      <vt:lpstr>Times New Roman</vt:lpstr>
      <vt:lpstr>2_UnitTitle</vt:lpstr>
      <vt:lpstr>3_Body</vt:lpstr>
      <vt:lpstr>4_Body</vt:lpstr>
      <vt:lpstr>1_VRM-Cover</vt:lpstr>
      <vt:lpstr>5_Body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Brown, Michael B</cp:lastModifiedBy>
  <cp:revision>346</cp:revision>
  <cp:lastPrinted>2015-04-03T19:56:29Z</cp:lastPrinted>
  <dcterms:created xsi:type="dcterms:W3CDTF">2015-01-14T20:26:51Z</dcterms:created>
  <dcterms:modified xsi:type="dcterms:W3CDTF">2018-04-23T02:50:03Z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0x010100FCC189F3AAE31C47BEAB89097BA98B76</vt:lpwstr>
  </property>
</Properties>
</file>