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5"/>
  </p:sldMasterIdLst>
  <p:notesMasterIdLst>
    <p:notesMasterId r:id="rId20"/>
  </p:notesMasterIdLst>
  <p:sldIdLst>
    <p:sldId id="256" r:id="rId6"/>
    <p:sldId id="271" r:id="rId7"/>
    <p:sldId id="259" r:id="rId8"/>
    <p:sldId id="260" r:id="rId9"/>
    <p:sldId id="261" r:id="rId10"/>
    <p:sldId id="269" r:id="rId11"/>
    <p:sldId id="264" r:id="rId12"/>
    <p:sldId id="263" r:id="rId13"/>
    <p:sldId id="267" r:id="rId14"/>
    <p:sldId id="273" r:id="rId15"/>
    <p:sldId id="266" r:id="rId16"/>
    <p:sldId id="262" r:id="rId17"/>
    <p:sldId id="272" r:id="rId18"/>
    <p:sldId id="257" r:id="rId19"/>
  </p:sldIdLst>
  <p:sldSz cx="9144000" cy="6858000" type="screen4x3"/>
  <p:notesSz cx="7010400" cy="9296400"/>
  <p:embeddedFontLst>
    <p:embeddedFont>
      <p:font typeface="Calibri" panose="020F0502020204030204" pitchFamily="34" charset="0"/>
      <p:regular r:id="rId21"/>
      <p:bold r:id="rId22"/>
      <p:italic r:id="rId23"/>
      <p:boldItalic r:id="rId24"/>
    </p:embeddedFont>
    <p:embeddedFont>
      <p:font typeface="Roboto" panose="020B0604020202020204" charset="0"/>
      <p:regular r:id="rId25"/>
      <p:bold r:id="rId26"/>
      <p:italic r:id="rId27"/>
      <p:boldItalic r:id="rId28"/>
    </p:embeddedFont>
    <p:embeddedFont>
      <p:font typeface="Roboto Medium" panose="020B0604020202020204" charset="0"/>
      <p:regular r:id="rId29"/>
      <p:italic r:id="rId30"/>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DBC64"/>
    <a:srgbClr val="93C94F"/>
    <a:srgbClr val="99CC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9853" autoAdjust="0"/>
    <p:restoredTop sz="78849" autoAdjust="0"/>
  </p:normalViewPr>
  <p:slideViewPr>
    <p:cSldViewPr>
      <p:cViewPr varScale="1">
        <p:scale>
          <a:sx n="84" d="100"/>
          <a:sy n="84" d="100"/>
        </p:scale>
        <p:origin x="996" y="60"/>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font" Target="fonts/font6.fntdata"/><Relationship Id="rId3" Type="http://schemas.openxmlformats.org/officeDocument/2006/relationships/customXml" Target="../customXml/item3.xml"/><Relationship Id="rId21" Type="http://schemas.openxmlformats.org/officeDocument/2006/relationships/font" Target="fonts/font1.fntdata"/><Relationship Id="rId34" Type="http://schemas.openxmlformats.org/officeDocument/2006/relationships/tableStyles" Target="tableStyles.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font" Target="fonts/font5.fntdata"/><Relationship Id="rId33"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notesMaster" Target="notesMasters/notesMaster1.xml"/><Relationship Id="rId29" Type="http://schemas.openxmlformats.org/officeDocument/2006/relationships/font" Target="fonts/font9.fntdata"/><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font" Target="fonts/font4.fntdata"/><Relationship Id="rId32" Type="http://schemas.openxmlformats.org/officeDocument/2006/relationships/viewProps" Target="viewProps.xml"/><Relationship Id="rId5" Type="http://schemas.openxmlformats.org/officeDocument/2006/relationships/slideMaster" Target="slideMasters/slideMaster1.xml"/><Relationship Id="rId15" Type="http://schemas.openxmlformats.org/officeDocument/2006/relationships/slide" Target="slides/slide10.xml"/><Relationship Id="rId23" Type="http://schemas.openxmlformats.org/officeDocument/2006/relationships/font" Target="fonts/font3.fntdata"/><Relationship Id="rId28" Type="http://schemas.openxmlformats.org/officeDocument/2006/relationships/font" Target="fonts/font8.fntdata"/><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presProps" Target="presProps.xml"/><Relationship Id="rId4" Type="http://schemas.openxmlformats.org/officeDocument/2006/relationships/customXml" Target="../customXml/item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font" Target="fonts/font2.fntdata"/><Relationship Id="rId27" Type="http://schemas.openxmlformats.org/officeDocument/2006/relationships/font" Target="fonts/font7.fntdata"/><Relationship Id="rId30" Type="http://schemas.openxmlformats.org/officeDocument/2006/relationships/font" Target="fonts/font10.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dirty="0"/>
          </a:p>
        </p:txBody>
      </p:sp>
      <p:sp>
        <p:nvSpPr>
          <p:cNvPr id="3" name="Date Placeholder 2"/>
          <p:cNvSpPr>
            <a:spLocks noGrp="1"/>
          </p:cNvSpPr>
          <p:nvPr>
            <p:ph type="dt" idx="1"/>
          </p:nvPr>
        </p:nvSpPr>
        <p:spPr>
          <a:xfrm>
            <a:off x="3970938" y="0"/>
            <a:ext cx="3037840" cy="466434"/>
          </a:xfrm>
          <a:prstGeom prst="rect">
            <a:avLst/>
          </a:prstGeom>
        </p:spPr>
        <p:txBody>
          <a:bodyPr vert="horz" lIns="93177" tIns="46589" rIns="93177" bIns="46589" rtlCol="0"/>
          <a:lstStyle>
            <a:lvl1pPr algn="r">
              <a:defRPr sz="1200"/>
            </a:lvl1pPr>
          </a:lstStyle>
          <a:p>
            <a:fld id="{A49CE499-AB24-4380-9559-91732A007402}" type="datetimeFigureOut">
              <a:rPr lang="en-US" smtClean="0"/>
              <a:t>6/3/2018</a:t>
            </a:fld>
            <a:endParaRPr lang="en-US" dirty="0"/>
          </a:p>
        </p:txBody>
      </p:sp>
      <p:sp>
        <p:nvSpPr>
          <p:cNvPr id="4" name="Slide Image Placeholder 3"/>
          <p:cNvSpPr>
            <a:spLocks noGrp="1" noRot="1" noChangeAspect="1"/>
          </p:cNvSpPr>
          <p:nvPr>
            <p:ph type="sldImg" idx="2"/>
          </p:nvPr>
        </p:nvSpPr>
        <p:spPr>
          <a:xfrm>
            <a:off x="1414463" y="1162050"/>
            <a:ext cx="4181475" cy="3136900"/>
          </a:xfrm>
          <a:prstGeom prst="rect">
            <a:avLst/>
          </a:prstGeom>
          <a:noFill/>
          <a:ln w="12700">
            <a:solidFill>
              <a:prstClr val="black"/>
            </a:solidFill>
          </a:ln>
        </p:spPr>
        <p:txBody>
          <a:bodyPr vert="horz" lIns="93177" tIns="46589" rIns="93177" bIns="46589" rtlCol="0" anchor="ctr"/>
          <a:lstStyle/>
          <a:p>
            <a:endParaRPr lang="en-US" dirty="0"/>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7" tIns="46589" rIns="93177" bIns="46589"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dirty="0"/>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a:defRPr sz="1200"/>
            </a:lvl1pPr>
          </a:lstStyle>
          <a:p>
            <a:fld id="{A2CE4839-DD05-4AB4-8AE4-8B48D8A44D64}" type="slidenum">
              <a:rPr lang="en-US" smtClean="0"/>
              <a:t>‹#›</a:t>
            </a:fld>
            <a:endParaRPr lang="en-US" dirty="0"/>
          </a:p>
        </p:txBody>
      </p:sp>
    </p:spTree>
    <p:extLst>
      <p:ext uri="{BB962C8B-B14F-4D97-AF65-F5344CB8AC3E}">
        <p14:creationId xmlns:p14="http://schemas.microsoft.com/office/powerpoint/2010/main" val="230014738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2CE4839-DD05-4AB4-8AE4-8B48D8A44D64}" type="slidenum">
              <a:rPr lang="en-US" smtClean="0"/>
              <a:t>4</a:t>
            </a:fld>
            <a:endParaRPr lang="en-US" dirty="0"/>
          </a:p>
        </p:txBody>
      </p:sp>
    </p:spTree>
    <p:extLst>
      <p:ext uri="{BB962C8B-B14F-4D97-AF65-F5344CB8AC3E}">
        <p14:creationId xmlns:p14="http://schemas.microsoft.com/office/powerpoint/2010/main" val="202302958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2CE4839-DD05-4AB4-8AE4-8B48D8A44D64}" type="slidenum">
              <a:rPr lang="en-US" smtClean="0"/>
              <a:t>5</a:t>
            </a:fld>
            <a:endParaRPr lang="en-US" dirty="0"/>
          </a:p>
        </p:txBody>
      </p:sp>
    </p:spTree>
    <p:extLst>
      <p:ext uri="{BB962C8B-B14F-4D97-AF65-F5344CB8AC3E}">
        <p14:creationId xmlns:p14="http://schemas.microsoft.com/office/powerpoint/2010/main" val="45403092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2CE4839-DD05-4AB4-8AE4-8B48D8A44D64}" type="slidenum">
              <a:rPr lang="en-US" smtClean="0"/>
              <a:t>11</a:t>
            </a:fld>
            <a:endParaRPr lang="en-US" dirty="0"/>
          </a:p>
        </p:txBody>
      </p:sp>
    </p:spTree>
    <p:extLst>
      <p:ext uri="{BB962C8B-B14F-4D97-AF65-F5344CB8AC3E}">
        <p14:creationId xmlns:p14="http://schemas.microsoft.com/office/powerpoint/2010/main" val="128817408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2CE4839-DD05-4AB4-8AE4-8B48D8A44D64}" type="slidenum">
              <a:rPr lang="en-US" smtClean="0"/>
              <a:t>12</a:t>
            </a:fld>
            <a:endParaRPr lang="en-US" dirty="0"/>
          </a:p>
        </p:txBody>
      </p:sp>
    </p:spTree>
    <p:extLst>
      <p:ext uri="{BB962C8B-B14F-4D97-AF65-F5344CB8AC3E}">
        <p14:creationId xmlns:p14="http://schemas.microsoft.com/office/powerpoint/2010/main" val="95410722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en-CA"/>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CA"/>
          </a:p>
        </p:txBody>
      </p:sp>
      <p:sp>
        <p:nvSpPr>
          <p:cNvPr id="4" name="Date Placeholder 3"/>
          <p:cNvSpPr>
            <a:spLocks noGrp="1"/>
          </p:cNvSpPr>
          <p:nvPr>
            <p:ph type="dt" sz="half" idx="10"/>
          </p:nvPr>
        </p:nvSpPr>
        <p:spPr/>
        <p:txBody>
          <a:bodyPr/>
          <a:lstStyle/>
          <a:p>
            <a:fld id="{7B28E0C5-8ADB-48E2-85A7-B0CB1A219377}" type="datetimeFigureOut">
              <a:rPr lang="en-CA" smtClean="0"/>
              <a:t>03/06/2018</a:t>
            </a:fld>
            <a:endParaRPr lang="en-CA" dirty="0"/>
          </a:p>
        </p:txBody>
      </p:sp>
      <p:sp>
        <p:nvSpPr>
          <p:cNvPr id="5" name="Footer Placeholder 4"/>
          <p:cNvSpPr>
            <a:spLocks noGrp="1"/>
          </p:cNvSpPr>
          <p:nvPr>
            <p:ph type="ftr" sz="quarter" idx="11"/>
          </p:nvPr>
        </p:nvSpPr>
        <p:spPr/>
        <p:txBody>
          <a:bodyPr/>
          <a:lstStyle/>
          <a:p>
            <a:endParaRPr lang="en-CA" dirty="0"/>
          </a:p>
        </p:txBody>
      </p:sp>
      <p:sp>
        <p:nvSpPr>
          <p:cNvPr id="6" name="Slide Number Placeholder 5"/>
          <p:cNvSpPr>
            <a:spLocks noGrp="1"/>
          </p:cNvSpPr>
          <p:nvPr>
            <p:ph type="sldNum" sz="quarter" idx="12"/>
          </p:nvPr>
        </p:nvSpPr>
        <p:spPr/>
        <p:txBody>
          <a:bodyPr/>
          <a:lstStyle/>
          <a:p>
            <a:fld id="{A9D01C94-9C37-4FF0-8CA6-24330328645A}" type="slidenum">
              <a:rPr lang="en-CA" smtClean="0"/>
              <a:t>‹#›</a:t>
            </a:fld>
            <a:endParaRPr lang="en-CA" dirty="0"/>
          </a:p>
        </p:txBody>
      </p:sp>
    </p:spTree>
    <p:extLst>
      <p:ext uri="{BB962C8B-B14F-4D97-AF65-F5344CB8AC3E}">
        <p14:creationId xmlns:p14="http://schemas.microsoft.com/office/powerpoint/2010/main" val="339527179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CA"/>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p:cNvSpPr>
            <a:spLocks noGrp="1"/>
          </p:cNvSpPr>
          <p:nvPr>
            <p:ph type="dt" sz="half" idx="10"/>
          </p:nvPr>
        </p:nvSpPr>
        <p:spPr/>
        <p:txBody>
          <a:bodyPr/>
          <a:lstStyle/>
          <a:p>
            <a:fld id="{7B28E0C5-8ADB-48E2-85A7-B0CB1A219377}" type="datetimeFigureOut">
              <a:rPr lang="en-CA" smtClean="0"/>
              <a:t>03/06/2018</a:t>
            </a:fld>
            <a:endParaRPr lang="en-CA" dirty="0"/>
          </a:p>
        </p:txBody>
      </p:sp>
      <p:sp>
        <p:nvSpPr>
          <p:cNvPr id="5" name="Footer Placeholder 4"/>
          <p:cNvSpPr>
            <a:spLocks noGrp="1"/>
          </p:cNvSpPr>
          <p:nvPr>
            <p:ph type="ftr" sz="quarter" idx="11"/>
          </p:nvPr>
        </p:nvSpPr>
        <p:spPr/>
        <p:txBody>
          <a:bodyPr/>
          <a:lstStyle/>
          <a:p>
            <a:endParaRPr lang="en-CA" dirty="0"/>
          </a:p>
        </p:txBody>
      </p:sp>
      <p:sp>
        <p:nvSpPr>
          <p:cNvPr id="6" name="Slide Number Placeholder 5"/>
          <p:cNvSpPr>
            <a:spLocks noGrp="1"/>
          </p:cNvSpPr>
          <p:nvPr>
            <p:ph type="sldNum" sz="quarter" idx="12"/>
          </p:nvPr>
        </p:nvSpPr>
        <p:spPr/>
        <p:txBody>
          <a:bodyPr/>
          <a:lstStyle/>
          <a:p>
            <a:fld id="{A9D01C94-9C37-4FF0-8CA6-24330328645A}" type="slidenum">
              <a:rPr lang="en-CA" smtClean="0"/>
              <a:t>‹#›</a:t>
            </a:fld>
            <a:endParaRPr lang="en-CA" dirty="0"/>
          </a:p>
        </p:txBody>
      </p:sp>
    </p:spTree>
    <p:extLst>
      <p:ext uri="{BB962C8B-B14F-4D97-AF65-F5344CB8AC3E}">
        <p14:creationId xmlns:p14="http://schemas.microsoft.com/office/powerpoint/2010/main" val="297993679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endParaRPr lang="en-CA"/>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B28E0C5-8ADB-48E2-85A7-B0CB1A219377}" type="datetimeFigureOut">
              <a:rPr lang="en-CA" smtClean="0"/>
              <a:t>03/06/2018</a:t>
            </a:fld>
            <a:endParaRPr lang="en-CA" dirty="0"/>
          </a:p>
        </p:txBody>
      </p:sp>
      <p:sp>
        <p:nvSpPr>
          <p:cNvPr id="5" name="Footer Placeholder 4"/>
          <p:cNvSpPr>
            <a:spLocks noGrp="1"/>
          </p:cNvSpPr>
          <p:nvPr>
            <p:ph type="ftr" sz="quarter" idx="11"/>
          </p:nvPr>
        </p:nvSpPr>
        <p:spPr/>
        <p:txBody>
          <a:bodyPr/>
          <a:lstStyle/>
          <a:p>
            <a:endParaRPr lang="en-CA" dirty="0"/>
          </a:p>
        </p:txBody>
      </p:sp>
      <p:sp>
        <p:nvSpPr>
          <p:cNvPr id="6" name="Slide Number Placeholder 5"/>
          <p:cNvSpPr>
            <a:spLocks noGrp="1"/>
          </p:cNvSpPr>
          <p:nvPr>
            <p:ph type="sldNum" sz="quarter" idx="12"/>
          </p:nvPr>
        </p:nvSpPr>
        <p:spPr/>
        <p:txBody>
          <a:bodyPr/>
          <a:lstStyle/>
          <a:p>
            <a:fld id="{A9D01C94-9C37-4FF0-8CA6-24330328645A}" type="slidenum">
              <a:rPr lang="en-CA" smtClean="0"/>
              <a:t>‹#›</a:t>
            </a:fld>
            <a:endParaRPr lang="en-CA" dirty="0"/>
          </a:p>
        </p:txBody>
      </p:sp>
    </p:spTree>
    <p:extLst>
      <p:ext uri="{BB962C8B-B14F-4D97-AF65-F5344CB8AC3E}">
        <p14:creationId xmlns:p14="http://schemas.microsoft.com/office/powerpoint/2010/main" val="27675042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CA"/>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5" name="Date Placeholder 4"/>
          <p:cNvSpPr>
            <a:spLocks noGrp="1"/>
          </p:cNvSpPr>
          <p:nvPr>
            <p:ph type="dt" sz="half" idx="10"/>
          </p:nvPr>
        </p:nvSpPr>
        <p:spPr/>
        <p:txBody>
          <a:bodyPr/>
          <a:lstStyle/>
          <a:p>
            <a:fld id="{7B28E0C5-8ADB-48E2-85A7-B0CB1A219377}" type="datetimeFigureOut">
              <a:rPr lang="en-CA" smtClean="0"/>
              <a:t>03/06/2018</a:t>
            </a:fld>
            <a:endParaRPr lang="en-CA" dirty="0"/>
          </a:p>
        </p:txBody>
      </p:sp>
      <p:sp>
        <p:nvSpPr>
          <p:cNvPr id="6" name="Footer Placeholder 5"/>
          <p:cNvSpPr>
            <a:spLocks noGrp="1"/>
          </p:cNvSpPr>
          <p:nvPr>
            <p:ph type="ftr" sz="quarter" idx="11"/>
          </p:nvPr>
        </p:nvSpPr>
        <p:spPr/>
        <p:txBody>
          <a:bodyPr/>
          <a:lstStyle/>
          <a:p>
            <a:endParaRPr lang="en-CA" dirty="0"/>
          </a:p>
        </p:txBody>
      </p:sp>
      <p:sp>
        <p:nvSpPr>
          <p:cNvPr id="7" name="Slide Number Placeholder 6"/>
          <p:cNvSpPr>
            <a:spLocks noGrp="1"/>
          </p:cNvSpPr>
          <p:nvPr>
            <p:ph type="sldNum" sz="quarter" idx="12"/>
          </p:nvPr>
        </p:nvSpPr>
        <p:spPr/>
        <p:txBody>
          <a:bodyPr/>
          <a:lstStyle/>
          <a:p>
            <a:fld id="{A9D01C94-9C37-4FF0-8CA6-24330328645A}" type="slidenum">
              <a:rPr lang="en-CA" smtClean="0"/>
              <a:t>‹#›</a:t>
            </a:fld>
            <a:endParaRPr lang="en-CA" dirty="0"/>
          </a:p>
        </p:txBody>
      </p:sp>
    </p:spTree>
    <p:extLst>
      <p:ext uri="{BB962C8B-B14F-4D97-AF65-F5344CB8AC3E}">
        <p14:creationId xmlns:p14="http://schemas.microsoft.com/office/powerpoint/2010/main" val="318414041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CA"/>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7" name="Date Placeholder 6"/>
          <p:cNvSpPr>
            <a:spLocks noGrp="1"/>
          </p:cNvSpPr>
          <p:nvPr>
            <p:ph type="dt" sz="half" idx="10"/>
          </p:nvPr>
        </p:nvSpPr>
        <p:spPr/>
        <p:txBody>
          <a:bodyPr/>
          <a:lstStyle/>
          <a:p>
            <a:fld id="{7B28E0C5-8ADB-48E2-85A7-B0CB1A219377}" type="datetimeFigureOut">
              <a:rPr lang="en-CA" smtClean="0"/>
              <a:t>03/06/2018</a:t>
            </a:fld>
            <a:endParaRPr lang="en-CA" dirty="0"/>
          </a:p>
        </p:txBody>
      </p:sp>
      <p:sp>
        <p:nvSpPr>
          <p:cNvPr id="8" name="Footer Placeholder 7"/>
          <p:cNvSpPr>
            <a:spLocks noGrp="1"/>
          </p:cNvSpPr>
          <p:nvPr>
            <p:ph type="ftr" sz="quarter" idx="11"/>
          </p:nvPr>
        </p:nvSpPr>
        <p:spPr/>
        <p:txBody>
          <a:bodyPr/>
          <a:lstStyle/>
          <a:p>
            <a:endParaRPr lang="en-CA" dirty="0"/>
          </a:p>
        </p:txBody>
      </p:sp>
      <p:sp>
        <p:nvSpPr>
          <p:cNvPr id="9" name="Slide Number Placeholder 8"/>
          <p:cNvSpPr>
            <a:spLocks noGrp="1"/>
          </p:cNvSpPr>
          <p:nvPr>
            <p:ph type="sldNum" sz="quarter" idx="12"/>
          </p:nvPr>
        </p:nvSpPr>
        <p:spPr/>
        <p:txBody>
          <a:bodyPr/>
          <a:lstStyle/>
          <a:p>
            <a:fld id="{A9D01C94-9C37-4FF0-8CA6-24330328645A}" type="slidenum">
              <a:rPr lang="en-CA" smtClean="0"/>
              <a:t>‹#›</a:t>
            </a:fld>
            <a:endParaRPr lang="en-CA" dirty="0"/>
          </a:p>
        </p:txBody>
      </p:sp>
    </p:spTree>
    <p:extLst>
      <p:ext uri="{BB962C8B-B14F-4D97-AF65-F5344CB8AC3E}">
        <p14:creationId xmlns:p14="http://schemas.microsoft.com/office/powerpoint/2010/main" val="12956469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CA"/>
          </a:p>
        </p:txBody>
      </p:sp>
      <p:sp>
        <p:nvSpPr>
          <p:cNvPr id="3" name="Date Placeholder 2"/>
          <p:cNvSpPr>
            <a:spLocks noGrp="1"/>
          </p:cNvSpPr>
          <p:nvPr>
            <p:ph type="dt" sz="half" idx="10"/>
          </p:nvPr>
        </p:nvSpPr>
        <p:spPr/>
        <p:txBody>
          <a:bodyPr/>
          <a:lstStyle/>
          <a:p>
            <a:fld id="{7B28E0C5-8ADB-48E2-85A7-B0CB1A219377}" type="datetimeFigureOut">
              <a:rPr lang="en-CA" smtClean="0"/>
              <a:t>03/06/2018</a:t>
            </a:fld>
            <a:endParaRPr lang="en-CA" dirty="0"/>
          </a:p>
        </p:txBody>
      </p:sp>
      <p:sp>
        <p:nvSpPr>
          <p:cNvPr id="4" name="Footer Placeholder 3"/>
          <p:cNvSpPr>
            <a:spLocks noGrp="1"/>
          </p:cNvSpPr>
          <p:nvPr>
            <p:ph type="ftr" sz="quarter" idx="11"/>
          </p:nvPr>
        </p:nvSpPr>
        <p:spPr/>
        <p:txBody>
          <a:bodyPr/>
          <a:lstStyle/>
          <a:p>
            <a:endParaRPr lang="en-CA" dirty="0"/>
          </a:p>
        </p:txBody>
      </p:sp>
      <p:sp>
        <p:nvSpPr>
          <p:cNvPr id="5" name="Slide Number Placeholder 4"/>
          <p:cNvSpPr>
            <a:spLocks noGrp="1"/>
          </p:cNvSpPr>
          <p:nvPr>
            <p:ph type="sldNum" sz="quarter" idx="12"/>
          </p:nvPr>
        </p:nvSpPr>
        <p:spPr/>
        <p:txBody>
          <a:bodyPr/>
          <a:lstStyle/>
          <a:p>
            <a:fld id="{A9D01C94-9C37-4FF0-8CA6-24330328645A}" type="slidenum">
              <a:rPr lang="en-CA" smtClean="0"/>
              <a:t>‹#›</a:t>
            </a:fld>
            <a:endParaRPr lang="en-CA" dirty="0"/>
          </a:p>
        </p:txBody>
      </p:sp>
    </p:spTree>
    <p:extLst>
      <p:ext uri="{BB962C8B-B14F-4D97-AF65-F5344CB8AC3E}">
        <p14:creationId xmlns:p14="http://schemas.microsoft.com/office/powerpoint/2010/main" val="394361943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B28E0C5-8ADB-48E2-85A7-B0CB1A219377}" type="datetimeFigureOut">
              <a:rPr lang="en-CA" smtClean="0"/>
              <a:t>03/06/2018</a:t>
            </a:fld>
            <a:endParaRPr lang="en-CA" dirty="0"/>
          </a:p>
        </p:txBody>
      </p:sp>
      <p:sp>
        <p:nvSpPr>
          <p:cNvPr id="3" name="Footer Placeholder 2"/>
          <p:cNvSpPr>
            <a:spLocks noGrp="1"/>
          </p:cNvSpPr>
          <p:nvPr>
            <p:ph type="ftr" sz="quarter" idx="11"/>
          </p:nvPr>
        </p:nvSpPr>
        <p:spPr/>
        <p:txBody>
          <a:bodyPr/>
          <a:lstStyle/>
          <a:p>
            <a:endParaRPr lang="en-CA" dirty="0"/>
          </a:p>
        </p:txBody>
      </p:sp>
      <p:sp>
        <p:nvSpPr>
          <p:cNvPr id="4" name="Slide Number Placeholder 3"/>
          <p:cNvSpPr>
            <a:spLocks noGrp="1"/>
          </p:cNvSpPr>
          <p:nvPr>
            <p:ph type="sldNum" sz="quarter" idx="12"/>
          </p:nvPr>
        </p:nvSpPr>
        <p:spPr/>
        <p:txBody>
          <a:bodyPr/>
          <a:lstStyle/>
          <a:p>
            <a:fld id="{A9D01C94-9C37-4FF0-8CA6-24330328645A}" type="slidenum">
              <a:rPr lang="en-CA" smtClean="0"/>
              <a:t>‹#›</a:t>
            </a:fld>
            <a:endParaRPr lang="en-CA" dirty="0"/>
          </a:p>
        </p:txBody>
      </p:sp>
    </p:spTree>
    <p:extLst>
      <p:ext uri="{BB962C8B-B14F-4D97-AF65-F5344CB8AC3E}">
        <p14:creationId xmlns:p14="http://schemas.microsoft.com/office/powerpoint/2010/main" val="428973502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en-CA"/>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7B28E0C5-8ADB-48E2-85A7-B0CB1A219377}" type="datetimeFigureOut">
              <a:rPr lang="en-CA" smtClean="0"/>
              <a:t>03/06/2018</a:t>
            </a:fld>
            <a:endParaRPr lang="en-CA" dirty="0"/>
          </a:p>
        </p:txBody>
      </p:sp>
      <p:sp>
        <p:nvSpPr>
          <p:cNvPr id="6" name="Footer Placeholder 5"/>
          <p:cNvSpPr>
            <a:spLocks noGrp="1"/>
          </p:cNvSpPr>
          <p:nvPr>
            <p:ph type="ftr" sz="quarter" idx="11"/>
          </p:nvPr>
        </p:nvSpPr>
        <p:spPr/>
        <p:txBody>
          <a:bodyPr/>
          <a:lstStyle/>
          <a:p>
            <a:endParaRPr lang="en-CA" dirty="0"/>
          </a:p>
        </p:txBody>
      </p:sp>
      <p:sp>
        <p:nvSpPr>
          <p:cNvPr id="7" name="Slide Number Placeholder 6"/>
          <p:cNvSpPr>
            <a:spLocks noGrp="1"/>
          </p:cNvSpPr>
          <p:nvPr>
            <p:ph type="sldNum" sz="quarter" idx="12"/>
          </p:nvPr>
        </p:nvSpPr>
        <p:spPr/>
        <p:txBody>
          <a:bodyPr/>
          <a:lstStyle/>
          <a:p>
            <a:fld id="{A9D01C94-9C37-4FF0-8CA6-24330328645A}" type="slidenum">
              <a:rPr lang="en-CA" smtClean="0"/>
              <a:t>‹#›</a:t>
            </a:fld>
            <a:endParaRPr lang="en-CA" dirty="0"/>
          </a:p>
        </p:txBody>
      </p:sp>
    </p:spTree>
    <p:extLst>
      <p:ext uri="{BB962C8B-B14F-4D97-AF65-F5344CB8AC3E}">
        <p14:creationId xmlns:p14="http://schemas.microsoft.com/office/powerpoint/2010/main" val="100045438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en-CA"/>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CA"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7B28E0C5-8ADB-48E2-85A7-B0CB1A219377}" type="datetimeFigureOut">
              <a:rPr lang="en-CA" smtClean="0"/>
              <a:t>03/06/2018</a:t>
            </a:fld>
            <a:endParaRPr lang="en-CA" dirty="0"/>
          </a:p>
        </p:txBody>
      </p:sp>
      <p:sp>
        <p:nvSpPr>
          <p:cNvPr id="6" name="Footer Placeholder 5"/>
          <p:cNvSpPr>
            <a:spLocks noGrp="1"/>
          </p:cNvSpPr>
          <p:nvPr>
            <p:ph type="ftr" sz="quarter" idx="11"/>
          </p:nvPr>
        </p:nvSpPr>
        <p:spPr/>
        <p:txBody>
          <a:bodyPr/>
          <a:lstStyle/>
          <a:p>
            <a:endParaRPr lang="en-CA" dirty="0"/>
          </a:p>
        </p:txBody>
      </p:sp>
      <p:sp>
        <p:nvSpPr>
          <p:cNvPr id="7" name="Slide Number Placeholder 6"/>
          <p:cNvSpPr>
            <a:spLocks noGrp="1"/>
          </p:cNvSpPr>
          <p:nvPr>
            <p:ph type="sldNum" sz="quarter" idx="12"/>
          </p:nvPr>
        </p:nvSpPr>
        <p:spPr/>
        <p:txBody>
          <a:bodyPr/>
          <a:lstStyle/>
          <a:p>
            <a:fld id="{A9D01C94-9C37-4FF0-8CA6-24330328645A}" type="slidenum">
              <a:rPr lang="en-CA" smtClean="0"/>
              <a:t>‹#›</a:t>
            </a:fld>
            <a:endParaRPr lang="en-CA" dirty="0"/>
          </a:p>
        </p:txBody>
      </p:sp>
    </p:spTree>
    <p:extLst>
      <p:ext uri="{BB962C8B-B14F-4D97-AF65-F5344CB8AC3E}">
        <p14:creationId xmlns:p14="http://schemas.microsoft.com/office/powerpoint/2010/main" val="42460556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CA"/>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p:cNvSpPr>
            <a:spLocks noGrp="1"/>
          </p:cNvSpPr>
          <p:nvPr>
            <p:ph type="dt" sz="half" idx="10"/>
          </p:nvPr>
        </p:nvSpPr>
        <p:spPr/>
        <p:txBody>
          <a:bodyPr/>
          <a:lstStyle/>
          <a:p>
            <a:fld id="{7B28E0C5-8ADB-48E2-85A7-B0CB1A219377}" type="datetimeFigureOut">
              <a:rPr lang="en-CA" smtClean="0"/>
              <a:t>03/06/2018</a:t>
            </a:fld>
            <a:endParaRPr lang="en-CA" dirty="0"/>
          </a:p>
        </p:txBody>
      </p:sp>
      <p:sp>
        <p:nvSpPr>
          <p:cNvPr id="5" name="Footer Placeholder 4"/>
          <p:cNvSpPr>
            <a:spLocks noGrp="1"/>
          </p:cNvSpPr>
          <p:nvPr>
            <p:ph type="ftr" sz="quarter" idx="11"/>
          </p:nvPr>
        </p:nvSpPr>
        <p:spPr/>
        <p:txBody>
          <a:bodyPr/>
          <a:lstStyle/>
          <a:p>
            <a:endParaRPr lang="en-CA" dirty="0"/>
          </a:p>
        </p:txBody>
      </p:sp>
      <p:sp>
        <p:nvSpPr>
          <p:cNvPr id="6" name="Slide Number Placeholder 5"/>
          <p:cNvSpPr>
            <a:spLocks noGrp="1"/>
          </p:cNvSpPr>
          <p:nvPr>
            <p:ph type="sldNum" sz="quarter" idx="12"/>
          </p:nvPr>
        </p:nvSpPr>
        <p:spPr/>
        <p:txBody>
          <a:bodyPr/>
          <a:lstStyle/>
          <a:p>
            <a:fld id="{A9D01C94-9C37-4FF0-8CA6-24330328645A}" type="slidenum">
              <a:rPr lang="en-CA" smtClean="0"/>
              <a:t>‹#›</a:t>
            </a:fld>
            <a:endParaRPr lang="en-CA" dirty="0"/>
          </a:p>
        </p:txBody>
      </p:sp>
    </p:spTree>
    <p:extLst>
      <p:ext uri="{BB962C8B-B14F-4D97-AF65-F5344CB8AC3E}">
        <p14:creationId xmlns:p14="http://schemas.microsoft.com/office/powerpoint/2010/main" val="330216805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endParaRPr lang="en-CA"/>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p:cNvSpPr>
            <a:spLocks noGrp="1"/>
          </p:cNvSpPr>
          <p:nvPr>
            <p:ph type="dt" sz="half" idx="10"/>
          </p:nvPr>
        </p:nvSpPr>
        <p:spPr/>
        <p:txBody>
          <a:bodyPr/>
          <a:lstStyle/>
          <a:p>
            <a:fld id="{7B28E0C5-8ADB-48E2-85A7-B0CB1A219377}" type="datetimeFigureOut">
              <a:rPr lang="en-CA" smtClean="0"/>
              <a:t>03/06/2018</a:t>
            </a:fld>
            <a:endParaRPr lang="en-CA" dirty="0"/>
          </a:p>
        </p:txBody>
      </p:sp>
      <p:sp>
        <p:nvSpPr>
          <p:cNvPr id="5" name="Footer Placeholder 4"/>
          <p:cNvSpPr>
            <a:spLocks noGrp="1"/>
          </p:cNvSpPr>
          <p:nvPr>
            <p:ph type="ftr" sz="quarter" idx="11"/>
          </p:nvPr>
        </p:nvSpPr>
        <p:spPr/>
        <p:txBody>
          <a:bodyPr/>
          <a:lstStyle/>
          <a:p>
            <a:endParaRPr lang="en-CA" dirty="0"/>
          </a:p>
        </p:txBody>
      </p:sp>
      <p:sp>
        <p:nvSpPr>
          <p:cNvPr id="6" name="Slide Number Placeholder 5"/>
          <p:cNvSpPr>
            <a:spLocks noGrp="1"/>
          </p:cNvSpPr>
          <p:nvPr>
            <p:ph type="sldNum" sz="quarter" idx="12"/>
          </p:nvPr>
        </p:nvSpPr>
        <p:spPr/>
        <p:txBody>
          <a:bodyPr/>
          <a:lstStyle/>
          <a:p>
            <a:fld id="{A9D01C94-9C37-4FF0-8CA6-24330328645A}" type="slidenum">
              <a:rPr lang="en-CA" smtClean="0"/>
              <a:t>‹#›</a:t>
            </a:fld>
            <a:endParaRPr lang="en-CA" dirty="0"/>
          </a:p>
        </p:txBody>
      </p:sp>
    </p:spTree>
    <p:extLst>
      <p:ext uri="{BB962C8B-B14F-4D97-AF65-F5344CB8AC3E}">
        <p14:creationId xmlns:p14="http://schemas.microsoft.com/office/powerpoint/2010/main" val="61929852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endParaRPr lang="en-CA"/>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B28E0C5-8ADB-48E2-85A7-B0CB1A219377}" type="datetimeFigureOut">
              <a:rPr lang="en-CA" smtClean="0"/>
              <a:t>03/06/2018</a:t>
            </a:fld>
            <a:endParaRPr lang="en-CA"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CA"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9D01C94-9C37-4FF0-8CA6-24330328645A}" type="slidenum">
              <a:rPr lang="en-CA" smtClean="0"/>
              <a:t>‹#›</a:t>
            </a:fld>
            <a:endParaRPr lang="en-CA" dirty="0"/>
          </a:p>
        </p:txBody>
      </p:sp>
    </p:spTree>
    <p:extLst>
      <p:ext uri="{BB962C8B-B14F-4D97-AF65-F5344CB8AC3E}">
        <p14:creationId xmlns:p14="http://schemas.microsoft.com/office/powerpoint/2010/main" val="274381105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3.jp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hyperlink" Target="mailto:rhawks@blm.gov" TargetMode="External"/><Relationship Id="rId2" Type="http://schemas.openxmlformats.org/officeDocument/2006/relationships/image" Target="../media/image3.jp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BLM logo, Graphic of topographic lines in black and grey. U.S department of the interior Bureau of Land Management." title="Graphic of topographic lines"/>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
        <p:nvSpPr>
          <p:cNvPr id="6" name="TextBox 5"/>
          <p:cNvSpPr txBox="1"/>
          <p:nvPr/>
        </p:nvSpPr>
        <p:spPr>
          <a:xfrm>
            <a:off x="179512" y="931367"/>
            <a:ext cx="8424936" cy="769441"/>
          </a:xfrm>
          <a:prstGeom prst="rect">
            <a:avLst/>
          </a:prstGeom>
          <a:noFill/>
        </p:spPr>
        <p:txBody>
          <a:bodyPr wrap="square" rtlCol="0">
            <a:spAutoFit/>
          </a:bodyPr>
          <a:lstStyle/>
          <a:p>
            <a:r>
              <a:rPr lang="en-US" sz="4400" b="1" dirty="0">
                <a:solidFill>
                  <a:schemeClr val="bg1"/>
                </a:solidFill>
                <a:latin typeface="Roboto" panose="02000000000000000000" pitchFamily="2" charset="0"/>
                <a:ea typeface="Roboto" panose="02000000000000000000" pitchFamily="2" charset="0"/>
              </a:rPr>
              <a:t>National Priorities &amp; Recreation</a:t>
            </a:r>
            <a:endParaRPr lang="en-CA" sz="4400" b="1" dirty="0">
              <a:solidFill>
                <a:schemeClr val="bg1"/>
              </a:solidFill>
              <a:latin typeface="Roboto" panose="02000000000000000000" pitchFamily="2" charset="0"/>
              <a:ea typeface="Roboto" panose="02000000000000000000" pitchFamily="2" charset="0"/>
            </a:endParaRPr>
          </a:p>
        </p:txBody>
      </p:sp>
      <p:sp>
        <p:nvSpPr>
          <p:cNvPr id="7" name="TextBox 6"/>
          <p:cNvSpPr txBox="1"/>
          <p:nvPr/>
        </p:nvSpPr>
        <p:spPr>
          <a:xfrm>
            <a:off x="179512" y="2060848"/>
            <a:ext cx="7416824" cy="400110"/>
          </a:xfrm>
          <a:prstGeom prst="rect">
            <a:avLst/>
          </a:prstGeom>
          <a:noFill/>
        </p:spPr>
        <p:txBody>
          <a:bodyPr wrap="square" rtlCol="0">
            <a:spAutoFit/>
          </a:bodyPr>
          <a:lstStyle/>
          <a:p>
            <a:r>
              <a:rPr lang="en-US" sz="2000" dirty="0">
                <a:solidFill>
                  <a:schemeClr val="bg1"/>
                </a:solidFill>
                <a:latin typeface="Roboto Medium" panose="02000000000000000000" pitchFamily="2" charset="0"/>
                <a:ea typeface="Roboto Medium" panose="02000000000000000000" pitchFamily="2" charset="0"/>
              </a:rPr>
              <a:t>Supporting Text</a:t>
            </a:r>
            <a:endParaRPr lang="en-CA" sz="2000" dirty="0">
              <a:solidFill>
                <a:schemeClr val="bg1"/>
              </a:solidFill>
              <a:latin typeface="Roboto Medium" panose="02000000000000000000" pitchFamily="2" charset="0"/>
              <a:ea typeface="Roboto Medium" panose="02000000000000000000" pitchFamily="2" charset="0"/>
            </a:endParaRPr>
          </a:p>
        </p:txBody>
      </p:sp>
      <p:pic>
        <p:nvPicPr>
          <p:cNvPr id="2" name="Picture 1" descr="This is a photo of 3 people overlooking the sacramento River Bend area during sunset. They are standing on the edge of cliffs infront of the river bend looking towards the sunset. The river is front of green hill and mountian ranges in the background" title="Photo of sunset at sacramento river bend"/>
          <p:cNvPicPr>
            <a:picLocks noChangeAspect="1"/>
          </p:cNvPicPr>
          <p:nvPr/>
        </p:nvPicPr>
        <p:blipFill rotWithShape="1">
          <a:blip r:embed="rId3">
            <a:extLst>
              <a:ext uri="{28A0092B-C50C-407E-A947-70E740481C1C}">
                <a14:useLocalDpi xmlns:a14="http://schemas.microsoft.com/office/drawing/2010/main" val="0"/>
              </a:ext>
            </a:extLst>
          </a:blip>
          <a:srcRect t="20776" b="338"/>
          <a:stretch/>
        </p:blipFill>
        <p:spPr>
          <a:xfrm>
            <a:off x="0" y="2060848"/>
            <a:ext cx="9144000" cy="4797152"/>
          </a:xfrm>
          <a:prstGeom prst="rect">
            <a:avLst/>
          </a:prstGeom>
        </p:spPr>
      </p:pic>
      <p:sp>
        <p:nvSpPr>
          <p:cNvPr id="4" name="Rectangle 3" title="green banner line"/>
          <p:cNvSpPr/>
          <p:nvPr/>
        </p:nvSpPr>
        <p:spPr>
          <a:xfrm>
            <a:off x="229288" y="870167"/>
            <a:ext cx="8712000" cy="61200"/>
          </a:xfrm>
          <a:prstGeom prst="rect">
            <a:avLst/>
          </a:prstGeom>
          <a:solidFill>
            <a:srgbClr val="ADBC6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dirty="0">
              <a:solidFill>
                <a:srgbClr val="99CC00"/>
              </a:solidFill>
            </a:endParaRPr>
          </a:p>
        </p:txBody>
      </p:sp>
      <p:sp>
        <p:nvSpPr>
          <p:cNvPr id="8" name="Rectangle 7" title="green banner line "/>
          <p:cNvSpPr/>
          <p:nvPr/>
        </p:nvSpPr>
        <p:spPr>
          <a:xfrm>
            <a:off x="229288" y="1889649"/>
            <a:ext cx="8712000" cy="61200"/>
          </a:xfrm>
          <a:prstGeom prst="rect">
            <a:avLst/>
          </a:prstGeom>
          <a:solidFill>
            <a:srgbClr val="ADBC6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dirty="0"/>
          </a:p>
        </p:txBody>
      </p:sp>
    </p:spTree>
    <p:extLst>
      <p:ext uri="{BB962C8B-B14F-4D97-AF65-F5344CB8AC3E}">
        <p14:creationId xmlns:p14="http://schemas.microsoft.com/office/powerpoint/2010/main" val="282861653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U.S department of interior Bureau of Land Management, Blm logo and graphic of Topographic lines in black and grey. " title="BLM banner "/>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8" name="TextBox 7"/>
          <p:cNvSpPr txBox="1"/>
          <p:nvPr/>
        </p:nvSpPr>
        <p:spPr>
          <a:xfrm>
            <a:off x="611560" y="908720"/>
            <a:ext cx="8424936" cy="5355312"/>
          </a:xfrm>
          <a:prstGeom prst="rect">
            <a:avLst/>
          </a:prstGeom>
          <a:noFill/>
        </p:spPr>
        <p:txBody>
          <a:bodyPr wrap="square" rtlCol="0">
            <a:spAutoFit/>
          </a:bodyPr>
          <a:lstStyle/>
          <a:p>
            <a:r>
              <a:rPr lang="en-CA" sz="4000" b="1" dirty="0">
                <a:solidFill>
                  <a:schemeClr val="tx1">
                    <a:lumMod val="50000"/>
                    <a:lumOff val="50000"/>
                  </a:schemeClr>
                </a:solidFill>
                <a:latin typeface="Roboto" panose="02000000000000000000" pitchFamily="2" charset="0"/>
                <a:ea typeface="Roboto" panose="02000000000000000000" pitchFamily="2" charset="0"/>
              </a:rPr>
              <a:t>Changes in Washington Office</a:t>
            </a:r>
          </a:p>
          <a:p>
            <a:pPr marL="685800" indent="-685800">
              <a:buFont typeface="Arial" panose="020B0604020202020204" pitchFamily="34" charset="0"/>
              <a:buChar char="•"/>
            </a:pPr>
            <a:r>
              <a:rPr lang="en-CA" sz="3400" dirty="0">
                <a:solidFill>
                  <a:schemeClr val="tx1">
                    <a:lumMod val="50000"/>
                    <a:lumOff val="50000"/>
                  </a:schemeClr>
                </a:solidFill>
                <a:latin typeface="Roboto" panose="02000000000000000000" pitchFamily="2" charset="0"/>
                <a:ea typeface="Roboto" panose="02000000000000000000" pitchFamily="2" charset="0"/>
              </a:rPr>
              <a:t>Changes to WO-200</a:t>
            </a:r>
          </a:p>
          <a:p>
            <a:pPr marL="685800" indent="-685800">
              <a:buFont typeface="Arial" panose="020B0604020202020204" pitchFamily="34" charset="0"/>
              <a:buChar char="•"/>
            </a:pPr>
            <a:r>
              <a:rPr lang="en-CA" sz="3400" dirty="0">
                <a:solidFill>
                  <a:schemeClr val="tx1">
                    <a:lumMod val="50000"/>
                    <a:lumOff val="50000"/>
                  </a:schemeClr>
                </a:solidFill>
                <a:latin typeface="Roboto" panose="02000000000000000000" pitchFamily="2" charset="0"/>
                <a:ea typeface="Roboto" panose="02000000000000000000" pitchFamily="2" charset="0"/>
              </a:rPr>
              <a:t>Andy’s detail</a:t>
            </a:r>
          </a:p>
          <a:p>
            <a:pPr marL="685800" indent="-685800">
              <a:buFont typeface="Arial" panose="020B0604020202020204" pitchFamily="34" charset="0"/>
              <a:buChar char="•"/>
            </a:pPr>
            <a:r>
              <a:rPr lang="en-CA" sz="3400" dirty="0">
                <a:solidFill>
                  <a:schemeClr val="tx1">
                    <a:lumMod val="50000"/>
                    <a:lumOff val="50000"/>
                  </a:schemeClr>
                </a:solidFill>
                <a:latin typeface="Roboto" panose="02000000000000000000" pitchFamily="2" charset="0"/>
                <a:ea typeface="Roboto" panose="02000000000000000000" pitchFamily="2" charset="0"/>
              </a:rPr>
              <a:t>Cory’s departure</a:t>
            </a:r>
          </a:p>
          <a:p>
            <a:pPr marL="685800" indent="-685800">
              <a:buFont typeface="Arial" panose="020B0604020202020204" pitchFamily="34" charset="0"/>
              <a:buChar char="•"/>
            </a:pPr>
            <a:r>
              <a:rPr lang="en-CA" sz="3400" dirty="0">
                <a:solidFill>
                  <a:schemeClr val="tx1">
                    <a:lumMod val="50000"/>
                    <a:lumOff val="50000"/>
                  </a:schemeClr>
                </a:solidFill>
                <a:latin typeface="Roboto" panose="02000000000000000000" pitchFamily="2" charset="0"/>
                <a:ea typeface="Roboto" panose="02000000000000000000" pitchFamily="2" charset="0"/>
              </a:rPr>
              <a:t>Katelyn’s old and new details</a:t>
            </a:r>
          </a:p>
          <a:p>
            <a:pPr marL="685800" indent="-685800">
              <a:buFont typeface="Arial" panose="020B0604020202020204" pitchFamily="34" charset="0"/>
              <a:buChar char="•"/>
            </a:pPr>
            <a:r>
              <a:rPr lang="en-CA" sz="3400" dirty="0">
                <a:solidFill>
                  <a:schemeClr val="tx1">
                    <a:lumMod val="50000"/>
                    <a:lumOff val="50000"/>
                  </a:schemeClr>
                </a:solidFill>
                <a:latin typeface="Roboto" panose="02000000000000000000" pitchFamily="2" charset="0"/>
                <a:ea typeface="Roboto" panose="02000000000000000000" pitchFamily="2" charset="0"/>
              </a:rPr>
              <a:t>Cameron’s internship</a:t>
            </a:r>
          </a:p>
          <a:p>
            <a:endParaRPr lang="en-CA" sz="2800" b="1" dirty="0">
              <a:solidFill>
                <a:schemeClr val="tx1">
                  <a:lumMod val="50000"/>
                  <a:lumOff val="50000"/>
                </a:schemeClr>
              </a:solidFill>
              <a:latin typeface="Roboto" panose="02000000000000000000" pitchFamily="2" charset="0"/>
              <a:ea typeface="Roboto" panose="02000000000000000000" pitchFamily="2" charset="0"/>
            </a:endParaRPr>
          </a:p>
          <a:p>
            <a:r>
              <a:rPr lang="en-CA" sz="2800" b="1" dirty="0">
                <a:solidFill>
                  <a:schemeClr val="tx1">
                    <a:lumMod val="50000"/>
                    <a:lumOff val="50000"/>
                  </a:schemeClr>
                </a:solidFill>
                <a:latin typeface="Roboto" panose="02000000000000000000" pitchFamily="2" charset="0"/>
                <a:ea typeface="Roboto" panose="02000000000000000000" pitchFamily="2" charset="0"/>
              </a:rPr>
              <a:t> </a:t>
            </a:r>
          </a:p>
          <a:p>
            <a:pPr marL="685800" indent="-685800">
              <a:buFont typeface="Arial" panose="020B0604020202020204" pitchFamily="34" charset="0"/>
              <a:buChar char="•"/>
            </a:pPr>
            <a:endParaRPr lang="en-CA" sz="2800" b="1" dirty="0">
              <a:solidFill>
                <a:schemeClr val="tx1">
                  <a:lumMod val="50000"/>
                  <a:lumOff val="50000"/>
                </a:schemeClr>
              </a:solidFill>
              <a:latin typeface="Roboto" panose="02000000000000000000" pitchFamily="2" charset="0"/>
              <a:ea typeface="Roboto" panose="02000000000000000000" pitchFamily="2" charset="0"/>
            </a:endParaRPr>
          </a:p>
          <a:p>
            <a:endParaRPr lang="en-CA" sz="4800" b="1" dirty="0">
              <a:solidFill>
                <a:schemeClr val="tx1">
                  <a:lumMod val="50000"/>
                  <a:lumOff val="50000"/>
                </a:schemeClr>
              </a:solidFill>
              <a:latin typeface="Roboto" panose="02000000000000000000" pitchFamily="2" charset="0"/>
              <a:ea typeface="Roboto" panose="02000000000000000000" pitchFamily="2" charset="0"/>
            </a:endParaRPr>
          </a:p>
        </p:txBody>
      </p:sp>
    </p:spTree>
    <p:extLst>
      <p:ext uri="{BB962C8B-B14F-4D97-AF65-F5344CB8AC3E}">
        <p14:creationId xmlns:p14="http://schemas.microsoft.com/office/powerpoint/2010/main" val="404799225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U.S department of interior Bureau of Land Management, Blm logo and graphic of Topographic lines in black and grey. " title="BLM banner "/>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8" name="TextBox 7"/>
          <p:cNvSpPr txBox="1"/>
          <p:nvPr/>
        </p:nvSpPr>
        <p:spPr>
          <a:xfrm>
            <a:off x="611560" y="836712"/>
            <a:ext cx="7992888" cy="3323987"/>
          </a:xfrm>
          <a:prstGeom prst="rect">
            <a:avLst/>
          </a:prstGeom>
          <a:noFill/>
        </p:spPr>
        <p:txBody>
          <a:bodyPr wrap="square" rtlCol="0">
            <a:spAutoFit/>
          </a:bodyPr>
          <a:lstStyle/>
          <a:p>
            <a:r>
              <a:rPr lang="en-US" sz="4000" b="1" dirty="0">
                <a:solidFill>
                  <a:schemeClr val="tx1">
                    <a:lumMod val="50000"/>
                    <a:lumOff val="50000"/>
                  </a:schemeClr>
                </a:solidFill>
                <a:latin typeface="Roboto" panose="02000000000000000000" pitchFamily="2" charset="0"/>
                <a:ea typeface="Roboto" panose="02000000000000000000" pitchFamily="2" charset="0"/>
              </a:rPr>
              <a:t>Week’s Recreation Highlights</a:t>
            </a:r>
          </a:p>
          <a:p>
            <a:pPr marL="685800" indent="-685800">
              <a:buFont typeface="Arial" panose="020B0604020202020204" pitchFamily="34" charset="0"/>
              <a:buChar char="•"/>
            </a:pPr>
            <a:r>
              <a:rPr lang="en-US" sz="3400" dirty="0">
                <a:solidFill>
                  <a:schemeClr val="tx1">
                    <a:lumMod val="50000"/>
                    <a:lumOff val="50000"/>
                  </a:schemeClr>
                </a:solidFill>
                <a:latin typeface="Roboto" panose="02000000000000000000" pitchFamily="2" charset="0"/>
                <a:ea typeface="Roboto" panose="02000000000000000000" pitchFamily="2" charset="0"/>
              </a:rPr>
              <a:t>Great Outdoors Month</a:t>
            </a:r>
          </a:p>
          <a:p>
            <a:pPr marL="685800" indent="-685800">
              <a:buFont typeface="Arial" panose="020B0604020202020204" pitchFamily="34" charset="0"/>
              <a:buChar char="•"/>
            </a:pPr>
            <a:r>
              <a:rPr lang="en-US" sz="3400" dirty="0">
                <a:solidFill>
                  <a:schemeClr val="tx1">
                    <a:lumMod val="50000"/>
                    <a:lumOff val="50000"/>
                  </a:schemeClr>
                </a:solidFill>
                <a:latin typeface="Roboto" panose="02000000000000000000" pitchFamily="2" charset="0"/>
                <a:ea typeface="Roboto" panose="02000000000000000000" pitchFamily="2" charset="0"/>
              </a:rPr>
              <a:t>Exemption of outfitters &amp; guides from EO 13658</a:t>
            </a:r>
          </a:p>
          <a:p>
            <a:pPr marL="685800" indent="-685800">
              <a:buFont typeface="Arial" panose="020B0604020202020204" pitchFamily="34" charset="0"/>
              <a:buChar char="•"/>
            </a:pPr>
            <a:r>
              <a:rPr lang="en-US" sz="3400" dirty="0">
                <a:solidFill>
                  <a:schemeClr val="tx1">
                    <a:lumMod val="50000"/>
                    <a:lumOff val="50000"/>
                  </a:schemeClr>
                </a:solidFill>
                <a:latin typeface="Roboto" panose="02000000000000000000" pitchFamily="2" charset="0"/>
                <a:ea typeface="Roboto" panose="02000000000000000000" pitchFamily="2" charset="0"/>
              </a:rPr>
              <a:t>New Recreation Trails</a:t>
            </a:r>
          </a:p>
          <a:p>
            <a:pPr marL="685800" indent="-685800">
              <a:buFont typeface="Arial" panose="020B0604020202020204" pitchFamily="34" charset="0"/>
              <a:buChar char="•"/>
            </a:pPr>
            <a:r>
              <a:rPr lang="en-US" sz="3400" dirty="0">
                <a:solidFill>
                  <a:schemeClr val="tx1">
                    <a:lumMod val="50000"/>
                    <a:lumOff val="50000"/>
                  </a:schemeClr>
                </a:solidFill>
                <a:latin typeface="Roboto" panose="02000000000000000000" pitchFamily="2" charset="0"/>
                <a:ea typeface="Roboto" panose="02000000000000000000" pitchFamily="2" charset="0"/>
              </a:rPr>
              <a:t>Partners Outdoors</a:t>
            </a:r>
            <a:endParaRPr lang="en-CA" sz="3400" dirty="0">
              <a:solidFill>
                <a:schemeClr val="tx1">
                  <a:lumMod val="50000"/>
                  <a:lumOff val="50000"/>
                </a:schemeClr>
              </a:solidFill>
              <a:latin typeface="Roboto" panose="02000000000000000000" pitchFamily="2" charset="0"/>
              <a:ea typeface="Roboto" panose="02000000000000000000" pitchFamily="2" charset="0"/>
            </a:endParaRPr>
          </a:p>
        </p:txBody>
      </p:sp>
    </p:spTree>
    <p:extLst>
      <p:ext uri="{BB962C8B-B14F-4D97-AF65-F5344CB8AC3E}">
        <p14:creationId xmlns:p14="http://schemas.microsoft.com/office/powerpoint/2010/main" val="6860753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U.S department of interior Bureau of Land Management, Blm logo and graphic of Topographic lines in black and grey. " title="BLM banner "/>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8" name="TextBox 7"/>
          <p:cNvSpPr txBox="1"/>
          <p:nvPr/>
        </p:nvSpPr>
        <p:spPr>
          <a:xfrm>
            <a:off x="683568" y="874454"/>
            <a:ext cx="7992888" cy="4154984"/>
          </a:xfrm>
          <a:prstGeom prst="rect">
            <a:avLst/>
          </a:prstGeom>
          <a:noFill/>
        </p:spPr>
        <p:txBody>
          <a:bodyPr wrap="square" rtlCol="0">
            <a:spAutoFit/>
          </a:bodyPr>
          <a:lstStyle/>
          <a:p>
            <a:r>
              <a:rPr lang="en-CA" sz="4000" b="1" dirty="0">
                <a:solidFill>
                  <a:schemeClr val="tx1">
                    <a:lumMod val="50000"/>
                    <a:lumOff val="50000"/>
                  </a:schemeClr>
                </a:solidFill>
                <a:latin typeface="Roboto" panose="02000000000000000000" pitchFamily="2" charset="0"/>
                <a:ea typeface="Roboto" panose="02000000000000000000" pitchFamily="2" charset="0"/>
              </a:rPr>
              <a:t>BEA Report on Economic Impact of Outdoor Recreation</a:t>
            </a:r>
          </a:p>
          <a:p>
            <a:pPr marL="685800" indent="-685800">
              <a:buFont typeface="Arial" panose="020B0604020202020204" pitchFamily="34" charset="0"/>
              <a:buChar char="•"/>
            </a:pPr>
            <a:r>
              <a:rPr lang="en-CA" sz="3400" dirty="0">
                <a:solidFill>
                  <a:schemeClr val="tx1">
                    <a:lumMod val="50000"/>
                    <a:lumOff val="50000"/>
                  </a:schemeClr>
                </a:solidFill>
                <a:latin typeface="Roboto" panose="02000000000000000000" pitchFamily="2" charset="0"/>
                <a:ea typeface="Roboto" panose="02000000000000000000" pitchFamily="2" charset="0"/>
              </a:rPr>
              <a:t>2% of GDP in 2016</a:t>
            </a:r>
          </a:p>
          <a:p>
            <a:pPr marL="685800" indent="-685800">
              <a:buFont typeface="Arial" panose="020B0604020202020204" pitchFamily="34" charset="0"/>
              <a:buChar char="•"/>
            </a:pPr>
            <a:r>
              <a:rPr lang="en-CA" sz="3400" dirty="0">
                <a:solidFill>
                  <a:schemeClr val="tx1">
                    <a:lumMod val="50000"/>
                    <a:lumOff val="50000"/>
                  </a:schemeClr>
                </a:solidFill>
                <a:latin typeface="Roboto" panose="02000000000000000000" pitchFamily="2" charset="0"/>
                <a:ea typeface="Roboto" panose="02000000000000000000" pitchFamily="2" charset="0"/>
              </a:rPr>
              <a:t>4.4 annual growth</a:t>
            </a:r>
          </a:p>
          <a:p>
            <a:pPr marL="685800" indent="-685800">
              <a:buFont typeface="Arial" panose="020B0604020202020204" pitchFamily="34" charset="0"/>
              <a:buChar char="•"/>
            </a:pPr>
            <a:r>
              <a:rPr lang="en-CA" sz="3400" dirty="0">
                <a:solidFill>
                  <a:schemeClr val="tx1">
                    <a:lumMod val="50000"/>
                    <a:lumOff val="50000"/>
                  </a:schemeClr>
                </a:solidFill>
                <a:latin typeface="Roboto" panose="02000000000000000000" pitchFamily="2" charset="0"/>
                <a:ea typeface="Roboto" panose="02000000000000000000" pitchFamily="2" charset="0"/>
              </a:rPr>
              <a:t>673 billion  gross output</a:t>
            </a:r>
          </a:p>
          <a:p>
            <a:pPr marL="685800" indent="-685800">
              <a:buFont typeface="Arial" panose="020B0604020202020204" pitchFamily="34" charset="0"/>
              <a:buChar char="•"/>
            </a:pPr>
            <a:r>
              <a:rPr lang="en-CA" sz="3400" dirty="0">
                <a:solidFill>
                  <a:schemeClr val="tx1">
                    <a:lumMod val="50000"/>
                    <a:lumOff val="50000"/>
                  </a:schemeClr>
                </a:solidFill>
                <a:latin typeface="Roboto" panose="02000000000000000000" pitchFamily="2" charset="0"/>
                <a:ea typeface="Roboto" panose="02000000000000000000" pitchFamily="2" charset="0"/>
              </a:rPr>
              <a:t>4.3 million jobs</a:t>
            </a:r>
          </a:p>
          <a:p>
            <a:pPr marL="1143000" lvl="1" indent="-685800">
              <a:buFont typeface="Arial" panose="020B0604020202020204" pitchFamily="34" charset="0"/>
              <a:buChar char="•"/>
            </a:pPr>
            <a:endParaRPr lang="en-CA" sz="4800" b="1" dirty="0">
              <a:solidFill>
                <a:schemeClr val="tx1">
                  <a:lumMod val="50000"/>
                  <a:lumOff val="50000"/>
                </a:schemeClr>
              </a:solidFill>
              <a:latin typeface="Roboto" panose="02000000000000000000" pitchFamily="2" charset="0"/>
              <a:ea typeface="Roboto" panose="02000000000000000000" pitchFamily="2" charset="0"/>
            </a:endParaRPr>
          </a:p>
        </p:txBody>
      </p:sp>
    </p:spTree>
    <p:extLst>
      <p:ext uri="{BB962C8B-B14F-4D97-AF65-F5344CB8AC3E}">
        <p14:creationId xmlns:p14="http://schemas.microsoft.com/office/powerpoint/2010/main" val="157657194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U.S department of interior Bureau of Land Management, Blm logo and graphic of Topographic lines in black and grey. " title="BLM banner "/>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8" name="TextBox 7"/>
          <p:cNvSpPr txBox="1"/>
          <p:nvPr/>
        </p:nvSpPr>
        <p:spPr>
          <a:xfrm>
            <a:off x="971600" y="836712"/>
            <a:ext cx="7560840" cy="1446550"/>
          </a:xfrm>
          <a:prstGeom prst="rect">
            <a:avLst/>
          </a:prstGeom>
          <a:noFill/>
        </p:spPr>
        <p:txBody>
          <a:bodyPr wrap="square" rtlCol="0">
            <a:spAutoFit/>
          </a:bodyPr>
          <a:lstStyle/>
          <a:p>
            <a:r>
              <a:rPr lang="en-US" sz="4000" b="1" dirty="0">
                <a:solidFill>
                  <a:schemeClr val="tx1">
                    <a:lumMod val="50000"/>
                    <a:lumOff val="50000"/>
                  </a:schemeClr>
                </a:solidFill>
                <a:latin typeface="Roboto" panose="02000000000000000000" pitchFamily="2" charset="0"/>
                <a:ea typeface="Roboto" panose="02000000000000000000" pitchFamily="2" charset="0"/>
              </a:rPr>
              <a:t>Secretary’s Ten Priorities</a:t>
            </a:r>
          </a:p>
          <a:p>
            <a:pPr marL="685800" indent="-685800">
              <a:buFont typeface="Arial" panose="020B0604020202020204" pitchFamily="34" charset="0"/>
              <a:buChar char="•"/>
            </a:pPr>
            <a:endParaRPr lang="en-CA" sz="4800" b="1" dirty="0">
              <a:solidFill>
                <a:schemeClr val="tx1">
                  <a:lumMod val="50000"/>
                  <a:lumOff val="50000"/>
                </a:schemeClr>
              </a:solidFill>
              <a:latin typeface="Roboto" panose="02000000000000000000" pitchFamily="2" charset="0"/>
              <a:ea typeface="Roboto" panose="02000000000000000000" pitchFamily="2" charset="0"/>
            </a:endParaRPr>
          </a:p>
        </p:txBody>
      </p:sp>
      <p:sp>
        <p:nvSpPr>
          <p:cNvPr id="9" name="TextBox 8"/>
          <p:cNvSpPr txBox="1"/>
          <p:nvPr/>
        </p:nvSpPr>
        <p:spPr>
          <a:xfrm>
            <a:off x="827584" y="1844824"/>
            <a:ext cx="7848872" cy="4801314"/>
          </a:xfrm>
          <a:prstGeom prst="rect">
            <a:avLst/>
          </a:prstGeom>
          <a:noFill/>
        </p:spPr>
        <p:txBody>
          <a:bodyPr wrap="square" rtlCol="0">
            <a:spAutoFit/>
          </a:bodyPr>
          <a:lstStyle/>
          <a:p>
            <a:pPr marL="514350" indent="-514350">
              <a:buFont typeface="+mj-lt"/>
              <a:buAutoNum type="arabicPeriod"/>
            </a:pPr>
            <a:r>
              <a:rPr lang="en-CA" sz="3400" dirty="0">
                <a:solidFill>
                  <a:schemeClr val="tx1">
                    <a:lumMod val="50000"/>
                    <a:lumOff val="50000"/>
                  </a:schemeClr>
                </a:solidFill>
                <a:latin typeface="Roboto" panose="02000000000000000000" pitchFamily="2" charset="0"/>
                <a:ea typeface="Roboto" panose="02000000000000000000" pitchFamily="2" charset="0"/>
              </a:rPr>
              <a:t>Create a conservation stewardship legacy</a:t>
            </a:r>
          </a:p>
          <a:p>
            <a:pPr marL="514350" indent="-514350">
              <a:buFont typeface="+mj-lt"/>
              <a:buAutoNum type="arabicPeriod"/>
            </a:pPr>
            <a:r>
              <a:rPr lang="en-CA" sz="3400" dirty="0">
                <a:solidFill>
                  <a:schemeClr val="tx1">
                    <a:lumMod val="50000"/>
                    <a:lumOff val="50000"/>
                  </a:schemeClr>
                </a:solidFill>
                <a:latin typeface="Roboto" panose="02000000000000000000" pitchFamily="2" charset="0"/>
                <a:ea typeface="Roboto" panose="02000000000000000000" pitchFamily="2" charset="0"/>
              </a:rPr>
              <a:t>Sustainably develop our energy &amp; natural resources</a:t>
            </a:r>
          </a:p>
          <a:p>
            <a:pPr marL="514350" indent="-514350">
              <a:buFont typeface="+mj-lt"/>
              <a:buAutoNum type="arabicPeriod"/>
            </a:pPr>
            <a:r>
              <a:rPr lang="en-CA" sz="3400" dirty="0">
                <a:solidFill>
                  <a:schemeClr val="tx1">
                    <a:lumMod val="50000"/>
                    <a:lumOff val="50000"/>
                  </a:schemeClr>
                </a:solidFill>
                <a:latin typeface="Roboto" panose="02000000000000000000" pitchFamily="2" charset="0"/>
                <a:ea typeface="Roboto" panose="02000000000000000000" pitchFamily="2" charset="0"/>
              </a:rPr>
              <a:t>Restore trust &amp; be a good neighbor</a:t>
            </a:r>
          </a:p>
          <a:p>
            <a:pPr marL="514350" indent="-514350">
              <a:buFont typeface="+mj-lt"/>
              <a:buAutoNum type="arabicPeriod"/>
            </a:pPr>
            <a:r>
              <a:rPr lang="en-CA" sz="3400" dirty="0">
                <a:solidFill>
                  <a:schemeClr val="tx1">
                    <a:lumMod val="50000"/>
                    <a:lumOff val="50000"/>
                  </a:schemeClr>
                </a:solidFill>
                <a:latin typeface="Roboto" panose="02000000000000000000" pitchFamily="2" charset="0"/>
                <a:ea typeface="Roboto" panose="02000000000000000000" pitchFamily="2" charset="0"/>
              </a:rPr>
              <a:t>Ensure tribal sovereignty means something</a:t>
            </a:r>
          </a:p>
          <a:p>
            <a:pPr marL="514350" indent="-514350">
              <a:buFont typeface="+mj-lt"/>
              <a:buAutoNum type="arabicPeriod"/>
            </a:pPr>
            <a:r>
              <a:rPr lang="en-CA" sz="3400" dirty="0">
                <a:solidFill>
                  <a:schemeClr val="tx1">
                    <a:lumMod val="50000"/>
                    <a:lumOff val="50000"/>
                  </a:schemeClr>
                </a:solidFill>
                <a:latin typeface="Roboto" panose="02000000000000000000" pitchFamily="2" charset="0"/>
                <a:ea typeface="Roboto" panose="02000000000000000000" pitchFamily="2" charset="0"/>
              </a:rPr>
              <a:t>Increase revenues to support &amp; Department and nation</a:t>
            </a:r>
          </a:p>
        </p:txBody>
      </p:sp>
    </p:spTree>
    <p:extLst>
      <p:ext uri="{BB962C8B-B14F-4D97-AF65-F5344CB8AC3E}">
        <p14:creationId xmlns:p14="http://schemas.microsoft.com/office/powerpoint/2010/main" val="267347808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U.S department of interior Bureau of Land Management, Blm logo and graphic of Topographic lines in black and grey. " title="BLM banner "/>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8" name="TextBox 7"/>
          <p:cNvSpPr txBox="1"/>
          <p:nvPr/>
        </p:nvSpPr>
        <p:spPr>
          <a:xfrm>
            <a:off x="827584" y="836712"/>
            <a:ext cx="7776864" cy="1446550"/>
          </a:xfrm>
          <a:prstGeom prst="rect">
            <a:avLst/>
          </a:prstGeom>
          <a:noFill/>
        </p:spPr>
        <p:txBody>
          <a:bodyPr wrap="square" rtlCol="0">
            <a:spAutoFit/>
          </a:bodyPr>
          <a:lstStyle/>
          <a:p>
            <a:r>
              <a:rPr lang="en-US" sz="4000" b="1" dirty="0">
                <a:solidFill>
                  <a:schemeClr val="tx1">
                    <a:lumMod val="50000"/>
                    <a:lumOff val="50000"/>
                  </a:schemeClr>
                </a:solidFill>
                <a:latin typeface="Roboto" panose="02000000000000000000" pitchFamily="2" charset="0"/>
                <a:ea typeface="Roboto" panose="02000000000000000000" pitchFamily="2" charset="0"/>
              </a:rPr>
              <a:t>Secretary’s Ten Priorities</a:t>
            </a:r>
          </a:p>
          <a:p>
            <a:pPr marL="685800" indent="-685800">
              <a:buFont typeface="Arial" panose="020B0604020202020204" pitchFamily="34" charset="0"/>
              <a:buChar char="•"/>
            </a:pPr>
            <a:endParaRPr lang="en-CA" sz="4800" b="1" dirty="0">
              <a:solidFill>
                <a:schemeClr val="tx1">
                  <a:lumMod val="50000"/>
                  <a:lumOff val="50000"/>
                </a:schemeClr>
              </a:solidFill>
              <a:latin typeface="Roboto" panose="02000000000000000000" pitchFamily="2" charset="0"/>
              <a:ea typeface="Roboto" panose="02000000000000000000" pitchFamily="2" charset="0"/>
            </a:endParaRPr>
          </a:p>
        </p:txBody>
      </p:sp>
      <p:sp>
        <p:nvSpPr>
          <p:cNvPr id="9" name="TextBox 8"/>
          <p:cNvSpPr txBox="1"/>
          <p:nvPr/>
        </p:nvSpPr>
        <p:spPr>
          <a:xfrm>
            <a:off x="827584" y="1772816"/>
            <a:ext cx="6768752" cy="3754874"/>
          </a:xfrm>
          <a:prstGeom prst="rect">
            <a:avLst/>
          </a:prstGeom>
          <a:noFill/>
        </p:spPr>
        <p:txBody>
          <a:bodyPr wrap="square" rtlCol="0">
            <a:spAutoFit/>
          </a:bodyPr>
          <a:lstStyle/>
          <a:p>
            <a:pPr marL="514350" indent="-514350">
              <a:buFont typeface="+mj-lt"/>
              <a:buAutoNum type="arabicPeriod" startAt="6"/>
            </a:pPr>
            <a:r>
              <a:rPr lang="en-CA" sz="3400" dirty="0">
                <a:solidFill>
                  <a:schemeClr val="tx1">
                    <a:lumMod val="50000"/>
                    <a:lumOff val="50000"/>
                  </a:schemeClr>
                </a:solidFill>
                <a:latin typeface="Roboto" panose="02000000000000000000" pitchFamily="2" charset="0"/>
                <a:ea typeface="Roboto" panose="02000000000000000000" pitchFamily="2" charset="0"/>
              </a:rPr>
              <a:t>Protect our people &amp; the border</a:t>
            </a:r>
          </a:p>
          <a:p>
            <a:pPr marL="514350" indent="-514350">
              <a:buFont typeface="+mj-lt"/>
              <a:buAutoNum type="arabicPeriod" startAt="6"/>
            </a:pPr>
            <a:r>
              <a:rPr lang="en-CA" sz="3400" dirty="0">
                <a:solidFill>
                  <a:schemeClr val="tx1">
                    <a:lumMod val="50000"/>
                    <a:lumOff val="50000"/>
                  </a:schemeClr>
                </a:solidFill>
                <a:latin typeface="Roboto" panose="02000000000000000000" pitchFamily="2" charset="0"/>
                <a:ea typeface="Roboto" panose="02000000000000000000" pitchFamily="2" charset="0"/>
              </a:rPr>
              <a:t>Strike a regulatory balance</a:t>
            </a:r>
          </a:p>
          <a:p>
            <a:pPr marL="514350" indent="-514350">
              <a:buFont typeface="+mj-lt"/>
              <a:buAutoNum type="arabicPeriod" startAt="6"/>
            </a:pPr>
            <a:r>
              <a:rPr lang="en-CA" sz="3400" dirty="0">
                <a:solidFill>
                  <a:schemeClr val="tx1">
                    <a:lumMod val="50000"/>
                    <a:lumOff val="50000"/>
                  </a:schemeClr>
                </a:solidFill>
                <a:latin typeface="Roboto" panose="02000000000000000000" pitchFamily="2" charset="0"/>
                <a:ea typeface="Roboto" panose="02000000000000000000" pitchFamily="2" charset="0"/>
              </a:rPr>
              <a:t>Modernize our infrastructure</a:t>
            </a:r>
          </a:p>
          <a:p>
            <a:pPr marL="514350" indent="-514350">
              <a:buFont typeface="+mj-lt"/>
              <a:buAutoNum type="arabicPeriod" startAt="6"/>
            </a:pPr>
            <a:r>
              <a:rPr lang="en-CA" sz="3400" dirty="0">
                <a:solidFill>
                  <a:schemeClr val="tx1">
                    <a:lumMod val="50000"/>
                    <a:lumOff val="50000"/>
                  </a:schemeClr>
                </a:solidFill>
                <a:latin typeface="Roboto" panose="02000000000000000000" pitchFamily="2" charset="0"/>
                <a:ea typeface="Roboto" panose="02000000000000000000" pitchFamily="2" charset="0"/>
              </a:rPr>
              <a:t>Reorganize the Department for the next 100 years</a:t>
            </a:r>
          </a:p>
          <a:p>
            <a:pPr marL="514350" indent="-514350">
              <a:buFont typeface="+mj-lt"/>
              <a:buAutoNum type="arabicPeriod" startAt="6"/>
            </a:pPr>
            <a:r>
              <a:rPr lang="en-CA" sz="3400" dirty="0">
                <a:solidFill>
                  <a:schemeClr val="tx1">
                    <a:lumMod val="50000"/>
                    <a:lumOff val="50000"/>
                  </a:schemeClr>
                </a:solidFill>
                <a:latin typeface="Roboto" panose="02000000000000000000" pitchFamily="2" charset="0"/>
                <a:ea typeface="Roboto" panose="02000000000000000000" pitchFamily="2" charset="0"/>
              </a:rPr>
              <a:t>Achieve our goals and lead our team forward</a:t>
            </a:r>
          </a:p>
        </p:txBody>
      </p:sp>
    </p:spTree>
    <p:extLst>
      <p:ext uri="{BB962C8B-B14F-4D97-AF65-F5344CB8AC3E}">
        <p14:creationId xmlns:p14="http://schemas.microsoft.com/office/powerpoint/2010/main" val="307031520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U.S department of interior Bureau of Land Management, Blm logo and graphic of Topographic lines in black and grey. " title="BLM banner "/>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69202" cy="6858000"/>
          </a:xfrm>
          <a:prstGeom prst="rect">
            <a:avLst/>
          </a:prstGeom>
        </p:spPr>
      </p:pic>
      <p:sp>
        <p:nvSpPr>
          <p:cNvPr id="8" name="TextBox 7"/>
          <p:cNvSpPr txBox="1"/>
          <p:nvPr/>
        </p:nvSpPr>
        <p:spPr>
          <a:xfrm>
            <a:off x="611560" y="836712"/>
            <a:ext cx="7992888" cy="2800767"/>
          </a:xfrm>
          <a:prstGeom prst="rect">
            <a:avLst/>
          </a:prstGeom>
          <a:noFill/>
        </p:spPr>
        <p:txBody>
          <a:bodyPr wrap="square" rtlCol="0">
            <a:spAutoFit/>
          </a:bodyPr>
          <a:lstStyle/>
          <a:p>
            <a:r>
              <a:rPr lang="en-US" sz="4000" b="1" dirty="0">
                <a:solidFill>
                  <a:schemeClr val="tx1">
                    <a:lumMod val="50000"/>
                    <a:lumOff val="50000"/>
                  </a:schemeClr>
                </a:solidFill>
                <a:latin typeface="Roboto" panose="02000000000000000000" pitchFamily="2" charset="0"/>
                <a:ea typeface="Roboto" panose="02000000000000000000" pitchFamily="2" charset="0"/>
              </a:rPr>
              <a:t>Secretary’s Recreation Priorities</a:t>
            </a:r>
          </a:p>
          <a:p>
            <a:pPr marL="457200" indent="-457200">
              <a:buFont typeface="Arial" panose="020B0604020202020204" pitchFamily="34" charset="0"/>
              <a:buChar char="•"/>
            </a:pPr>
            <a:r>
              <a:rPr lang="en-US" sz="3400" dirty="0">
                <a:solidFill>
                  <a:schemeClr val="tx1">
                    <a:lumMod val="50000"/>
                    <a:lumOff val="50000"/>
                  </a:schemeClr>
                </a:solidFill>
                <a:latin typeface="Roboto" panose="02000000000000000000" pitchFamily="2" charset="0"/>
                <a:ea typeface="Roboto" panose="02000000000000000000" pitchFamily="2" charset="0"/>
              </a:rPr>
              <a:t>Access</a:t>
            </a:r>
          </a:p>
          <a:p>
            <a:pPr marL="457200" indent="-457200">
              <a:buFont typeface="Arial" panose="020B0604020202020204" pitchFamily="34" charset="0"/>
              <a:buChar char="•"/>
            </a:pPr>
            <a:r>
              <a:rPr lang="en-US" sz="3400" dirty="0">
                <a:solidFill>
                  <a:schemeClr val="tx1">
                    <a:lumMod val="50000"/>
                    <a:lumOff val="50000"/>
                  </a:schemeClr>
                </a:solidFill>
                <a:latin typeface="Roboto" panose="02000000000000000000" pitchFamily="2" charset="0"/>
                <a:ea typeface="Roboto" panose="02000000000000000000" pitchFamily="2" charset="0"/>
              </a:rPr>
              <a:t>Infrastructure</a:t>
            </a:r>
          </a:p>
          <a:p>
            <a:pPr marL="457200" indent="-457200">
              <a:buFont typeface="Arial" panose="020B0604020202020204" pitchFamily="34" charset="0"/>
              <a:buChar char="•"/>
            </a:pPr>
            <a:r>
              <a:rPr lang="en-US" sz="3400" dirty="0">
                <a:solidFill>
                  <a:schemeClr val="tx1">
                    <a:lumMod val="50000"/>
                    <a:lumOff val="50000"/>
                  </a:schemeClr>
                </a:solidFill>
                <a:latin typeface="Roboto" panose="02000000000000000000" pitchFamily="2" charset="0"/>
                <a:ea typeface="Roboto" panose="02000000000000000000" pitchFamily="2" charset="0"/>
              </a:rPr>
              <a:t>Metrics</a:t>
            </a:r>
          </a:p>
          <a:p>
            <a:pPr marL="457200" indent="-457200">
              <a:buFont typeface="Arial" panose="020B0604020202020204" pitchFamily="34" charset="0"/>
              <a:buChar char="•"/>
            </a:pPr>
            <a:r>
              <a:rPr lang="en-US" sz="3400" dirty="0">
                <a:solidFill>
                  <a:schemeClr val="tx1">
                    <a:lumMod val="50000"/>
                    <a:lumOff val="50000"/>
                  </a:schemeClr>
                </a:solidFill>
                <a:latin typeface="Roboto" panose="02000000000000000000" pitchFamily="2" charset="0"/>
                <a:ea typeface="Roboto" panose="02000000000000000000" pitchFamily="2" charset="0"/>
              </a:rPr>
              <a:t>Organization</a:t>
            </a:r>
          </a:p>
        </p:txBody>
      </p:sp>
    </p:spTree>
    <p:extLst>
      <p:ext uri="{BB962C8B-B14F-4D97-AF65-F5344CB8AC3E}">
        <p14:creationId xmlns:p14="http://schemas.microsoft.com/office/powerpoint/2010/main" val="52873556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U.S department of interior Bureau of Land Management, Blm logo and graphic of Topographic lines in black and grey. " title="BLM banner "/>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5202" y="0"/>
            <a:ext cx="9144000" cy="6858000"/>
          </a:xfrm>
          <a:prstGeom prst="rect">
            <a:avLst/>
          </a:prstGeom>
        </p:spPr>
      </p:pic>
      <p:sp>
        <p:nvSpPr>
          <p:cNvPr id="8" name="TextBox 7"/>
          <p:cNvSpPr txBox="1"/>
          <p:nvPr/>
        </p:nvSpPr>
        <p:spPr>
          <a:xfrm>
            <a:off x="611560" y="836712"/>
            <a:ext cx="7992888" cy="3539430"/>
          </a:xfrm>
          <a:prstGeom prst="rect">
            <a:avLst/>
          </a:prstGeom>
          <a:noFill/>
        </p:spPr>
        <p:txBody>
          <a:bodyPr wrap="square" rtlCol="0">
            <a:spAutoFit/>
          </a:bodyPr>
          <a:lstStyle/>
          <a:p>
            <a:r>
              <a:rPr lang="en-CA" sz="4000" b="1" dirty="0">
                <a:solidFill>
                  <a:schemeClr val="tx1">
                    <a:lumMod val="50000"/>
                    <a:lumOff val="50000"/>
                  </a:schemeClr>
                </a:solidFill>
                <a:latin typeface="Roboto" panose="02000000000000000000" pitchFamily="2" charset="0"/>
                <a:ea typeface="Roboto" panose="02000000000000000000" pitchFamily="2" charset="0"/>
              </a:rPr>
              <a:t>BLM Recreation Priorities</a:t>
            </a:r>
          </a:p>
          <a:p>
            <a:pPr marL="685800" indent="-685800">
              <a:buFont typeface="Arial" panose="020B0604020202020204" pitchFamily="34" charset="0"/>
              <a:buChar char="•"/>
            </a:pPr>
            <a:r>
              <a:rPr lang="en-CA" sz="3400" dirty="0">
                <a:solidFill>
                  <a:schemeClr val="tx1">
                    <a:lumMod val="50000"/>
                    <a:lumOff val="50000"/>
                  </a:schemeClr>
                </a:solidFill>
                <a:latin typeface="Roboto" panose="02000000000000000000" pitchFamily="2" charset="0"/>
                <a:ea typeface="Roboto" panose="02000000000000000000" pitchFamily="2" charset="0"/>
              </a:rPr>
              <a:t>Secretarial Orders</a:t>
            </a:r>
          </a:p>
          <a:p>
            <a:pPr marL="685800" indent="-685800">
              <a:buFont typeface="Arial" panose="020B0604020202020204" pitchFamily="34" charset="0"/>
              <a:buChar char="•"/>
            </a:pPr>
            <a:r>
              <a:rPr lang="en-CA" sz="3400" dirty="0">
                <a:solidFill>
                  <a:schemeClr val="tx1">
                    <a:lumMod val="50000"/>
                    <a:lumOff val="50000"/>
                  </a:schemeClr>
                </a:solidFill>
                <a:latin typeface="Roboto" panose="02000000000000000000" pitchFamily="2" charset="0"/>
                <a:ea typeface="Roboto" panose="02000000000000000000" pitchFamily="2" charset="0"/>
              </a:rPr>
              <a:t>SRP Streamlining</a:t>
            </a:r>
          </a:p>
          <a:p>
            <a:pPr marL="685800" indent="-685800">
              <a:buFont typeface="Arial" panose="020B0604020202020204" pitchFamily="34" charset="0"/>
              <a:buChar char="•"/>
            </a:pPr>
            <a:r>
              <a:rPr lang="en-CA" sz="3400" dirty="0">
                <a:solidFill>
                  <a:schemeClr val="tx1">
                    <a:lumMod val="50000"/>
                    <a:lumOff val="50000"/>
                  </a:schemeClr>
                </a:solidFill>
                <a:latin typeface="Roboto" panose="02000000000000000000" pitchFamily="2" charset="0"/>
                <a:ea typeface="Roboto" panose="02000000000000000000" pitchFamily="2" charset="0"/>
              </a:rPr>
              <a:t>TTM Handbook</a:t>
            </a:r>
          </a:p>
          <a:p>
            <a:pPr marL="685800" indent="-685800">
              <a:buFont typeface="Arial" panose="020B0604020202020204" pitchFamily="34" charset="0"/>
              <a:buChar char="•"/>
            </a:pPr>
            <a:r>
              <a:rPr lang="en-CA" sz="3400" dirty="0">
                <a:solidFill>
                  <a:schemeClr val="tx1">
                    <a:lumMod val="50000"/>
                    <a:lumOff val="50000"/>
                  </a:schemeClr>
                </a:solidFill>
                <a:latin typeface="Roboto" panose="02000000000000000000" pitchFamily="2" charset="0"/>
                <a:ea typeface="Roboto" panose="02000000000000000000" pitchFamily="2" charset="0"/>
              </a:rPr>
              <a:t>Rec.gov implementation</a:t>
            </a:r>
          </a:p>
          <a:p>
            <a:endParaRPr lang="en-CA" sz="4800" b="1" dirty="0">
              <a:solidFill>
                <a:schemeClr val="tx1">
                  <a:lumMod val="50000"/>
                  <a:lumOff val="50000"/>
                </a:schemeClr>
              </a:solidFill>
              <a:latin typeface="Roboto" panose="02000000000000000000" pitchFamily="2" charset="0"/>
              <a:ea typeface="Roboto" panose="02000000000000000000" pitchFamily="2" charset="0"/>
            </a:endParaRPr>
          </a:p>
        </p:txBody>
      </p:sp>
    </p:spTree>
    <p:extLst>
      <p:ext uri="{BB962C8B-B14F-4D97-AF65-F5344CB8AC3E}">
        <p14:creationId xmlns:p14="http://schemas.microsoft.com/office/powerpoint/2010/main" val="135959625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U.S department of interior Bureau of Land Management, Blm logo and graphic of Topographic lines in black and grey. " title="BLM banner "/>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8" name="TextBox 7"/>
          <p:cNvSpPr txBox="1"/>
          <p:nvPr/>
        </p:nvSpPr>
        <p:spPr>
          <a:xfrm>
            <a:off x="251520" y="764704"/>
            <a:ext cx="9144000" cy="5416868"/>
          </a:xfrm>
          <a:prstGeom prst="rect">
            <a:avLst/>
          </a:prstGeom>
          <a:noFill/>
        </p:spPr>
        <p:txBody>
          <a:bodyPr wrap="square" rtlCol="0">
            <a:spAutoFit/>
          </a:bodyPr>
          <a:lstStyle/>
          <a:p>
            <a:r>
              <a:rPr lang="en-US" sz="4000" b="1" dirty="0">
                <a:solidFill>
                  <a:schemeClr val="tx1">
                    <a:lumMod val="50000"/>
                    <a:lumOff val="50000"/>
                  </a:schemeClr>
                </a:solidFill>
                <a:latin typeface="Roboto" panose="02000000000000000000" pitchFamily="2" charset="0"/>
                <a:ea typeface="Roboto" panose="02000000000000000000" pitchFamily="2" charset="0"/>
              </a:rPr>
              <a:t>Strategic Plan 2018-2022</a:t>
            </a:r>
          </a:p>
          <a:p>
            <a:r>
              <a:rPr lang="en-US" sz="3400" dirty="0">
                <a:solidFill>
                  <a:schemeClr val="tx1">
                    <a:lumMod val="50000"/>
                    <a:lumOff val="50000"/>
                  </a:schemeClr>
                </a:solidFill>
                <a:latin typeface="Roboto" panose="02000000000000000000" pitchFamily="2" charset="0"/>
                <a:ea typeface="Roboto" panose="02000000000000000000" pitchFamily="2" charset="0"/>
              </a:rPr>
              <a:t>Mission Area 3: Expanding Outdoor Recreation &amp; Access</a:t>
            </a:r>
          </a:p>
          <a:p>
            <a:r>
              <a:rPr lang="en-CA" sz="3400" u="sng" dirty="0">
                <a:solidFill>
                  <a:schemeClr val="tx1">
                    <a:lumMod val="50000"/>
                    <a:lumOff val="50000"/>
                  </a:schemeClr>
                </a:solidFill>
                <a:latin typeface="Roboto" panose="02000000000000000000" pitchFamily="2" charset="0"/>
                <a:ea typeface="Roboto" panose="02000000000000000000" pitchFamily="2" charset="0"/>
              </a:rPr>
              <a:t>Goal #1</a:t>
            </a:r>
            <a:r>
              <a:rPr lang="en-CA" sz="3400" dirty="0">
                <a:solidFill>
                  <a:schemeClr val="tx1">
                    <a:lumMod val="50000"/>
                    <a:lumOff val="50000"/>
                  </a:schemeClr>
                </a:solidFill>
                <a:latin typeface="Roboto" panose="02000000000000000000" pitchFamily="2" charset="0"/>
                <a:ea typeface="Roboto" panose="02000000000000000000" pitchFamily="2" charset="0"/>
              </a:rPr>
              <a:t>: Expand hunting, fishing, &amp; other recreation access on DOI lands and waters</a:t>
            </a:r>
          </a:p>
          <a:p>
            <a:pPr marL="342900" indent="-342900">
              <a:buFont typeface="Arial" panose="020B0604020202020204" pitchFamily="34" charset="0"/>
              <a:buChar char="•"/>
            </a:pPr>
            <a:r>
              <a:rPr lang="en-CA" sz="3400" dirty="0">
                <a:solidFill>
                  <a:schemeClr val="tx1">
                    <a:lumMod val="50000"/>
                    <a:lumOff val="50000"/>
                  </a:schemeClr>
                </a:solidFill>
                <a:latin typeface="Roboto" panose="02000000000000000000" pitchFamily="2" charset="0"/>
                <a:ea typeface="Roboto" panose="02000000000000000000" pitchFamily="2" charset="0"/>
              </a:rPr>
              <a:t>Strategy #1: Promote hunting, fishing, &amp; other recreation on DOI lands and waters</a:t>
            </a:r>
          </a:p>
          <a:p>
            <a:pPr marL="342900" indent="-342900">
              <a:buFont typeface="Arial" panose="020B0604020202020204" pitchFamily="34" charset="0"/>
              <a:buChar char="•"/>
            </a:pPr>
            <a:r>
              <a:rPr lang="en-CA" sz="3400" dirty="0">
                <a:solidFill>
                  <a:schemeClr val="tx1">
                    <a:lumMod val="50000"/>
                    <a:lumOff val="50000"/>
                  </a:schemeClr>
                </a:solidFill>
                <a:latin typeface="Roboto" panose="02000000000000000000" pitchFamily="2" charset="0"/>
                <a:ea typeface="Roboto" panose="02000000000000000000" pitchFamily="2" charset="0"/>
              </a:rPr>
              <a:t>BLM: Number legal public access transactions completed that facilitate open access to recreation opportunities: 20</a:t>
            </a:r>
          </a:p>
        </p:txBody>
      </p:sp>
    </p:spTree>
    <p:extLst>
      <p:ext uri="{BB962C8B-B14F-4D97-AF65-F5344CB8AC3E}">
        <p14:creationId xmlns:p14="http://schemas.microsoft.com/office/powerpoint/2010/main" val="186532124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U.S department of interior Bureau of Land Management, Blm logo and graphic of Topographic lines in black and grey. " title="BLM banner "/>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5202" y="0"/>
            <a:ext cx="9144000" cy="6858000"/>
          </a:xfrm>
          <a:prstGeom prst="rect">
            <a:avLst/>
          </a:prstGeom>
        </p:spPr>
      </p:pic>
      <p:sp>
        <p:nvSpPr>
          <p:cNvPr id="8" name="TextBox 7"/>
          <p:cNvSpPr txBox="1"/>
          <p:nvPr/>
        </p:nvSpPr>
        <p:spPr>
          <a:xfrm>
            <a:off x="251520" y="836712"/>
            <a:ext cx="9217024" cy="5416868"/>
          </a:xfrm>
          <a:prstGeom prst="rect">
            <a:avLst/>
          </a:prstGeom>
          <a:noFill/>
        </p:spPr>
        <p:txBody>
          <a:bodyPr wrap="square" rtlCol="0">
            <a:spAutoFit/>
          </a:bodyPr>
          <a:lstStyle/>
          <a:p>
            <a:r>
              <a:rPr lang="en-US" sz="4000" b="1" dirty="0">
                <a:solidFill>
                  <a:schemeClr val="tx1">
                    <a:lumMod val="50000"/>
                    <a:lumOff val="50000"/>
                  </a:schemeClr>
                </a:solidFill>
                <a:latin typeface="Roboto" panose="02000000000000000000" pitchFamily="2" charset="0"/>
                <a:ea typeface="Roboto" panose="02000000000000000000" pitchFamily="2" charset="0"/>
              </a:rPr>
              <a:t>Strategic Plan 2018-2022:	</a:t>
            </a:r>
          </a:p>
          <a:p>
            <a:r>
              <a:rPr lang="en-US" sz="3400" dirty="0">
                <a:solidFill>
                  <a:schemeClr val="tx1">
                    <a:lumMod val="50000"/>
                    <a:lumOff val="50000"/>
                  </a:schemeClr>
                </a:solidFill>
                <a:latin typeface="Roboto" panose="02000000000000000000" pitchFamily="2" charset="0"/>
                <a:ea typeface="Roboto" panose="02000000000000000000" pitchFamily="2" charset="0"/>
              </a:rPr>
              <a:t>Mission Area 3: Expanding Outdoor Recreation &amp; Access</a:t>
            </a:r>
          </a:p>
          <a:p>
            <a:r>
              <a:rPr lang="en-US" sz="3400" u="sng" dirty="0">
                <a:solidFill>
                  <a:schemeClr val="tx1">
                    <a:lumMod val="50000"/>
                    <a:lumOff val="50000"/>
                  </a:schemeClr>
                </a:solidFill>
                <a:latin typeface="Roboto" panose="02000000000000000000" pitchFamily="2" charset="0"/>
                <a:ea typeface="Roboto" panose="02000000000000000000" pitchFamily="2" charset="0"/>
              </a:rPr>
              <a:t>Goal #2</a:t>
            </a:r>
            <a:r>
              <a:rPr lang="en-US" sz="3400" dirty="0">
                <a:solidFill>
                  <a:schemeClr val="tx1">
                    <a:lumMod val="50000"/>
                    <a:lumOff val="50000"/>
                  </a:schemeClr>
                </a:solidFill>
                <a:latin typeface="Roboto" panose="02000000000000000000" pitchFamily="2" charset="0"/>
                <a:ea typeface="Roboto" panose="02000000000000000000" pitchFamily="2" charset="0"/>
              </a:rPr>
              <a:t>: Enhance public satisfaction</a:t>
            </a:r>
          </a:p>
          <a:p>
            <a:pPr marL="342900" indent="-342900">
              <a:buFont typeface="Arial" panose="020B0604020202020204" pitchFamily="34" charset="0"/>
              <a:buChar char="•"/>
            </a:pPr>
            <a:r>
              <a:rPr lang="en-US" sz="3400" dirty="0">
                <a:solidFill>
                  <a:schemeClr val="tx1">
                    <a:lumMod val="50000"/>
                    <a:lumOff val="50000"/>
                  </a:schemeClr>
                </a:solidFill>
                <a:latin typeface="Roboto" panose="02000000000000000000" pitchFamily="2" charset="0"/>
                <a:ea typeface="Roboto" panose="02000000000000000000" pitchFamily="2" charset="0"/>
              </a:rPr>
              <a:t>Strategy: #1: Enhance enjoyment and appreciation of natural and cultural heritage</a:t>
            </a:r>
          </a:p>
          <a:p>
            <a:pPr marL="342900" indent="-342900">
              <a:buFont typeface="Arial" panose="020B0604020202020204" pitchFamily="34" charset="0"/>
              <a:buChar char="•"/>
            </a:pPr>
            <a:r>
              <a:rPr lang="en-US" sz="3400" dirty="0">
                <a:solidFill>
                  <a:schemeClr val="tx1">
                    <a:lumMod val="50000"/>
                    <a:lumOff val="50000"/>
                  </a:schemeClr>
                </a:solidFill>
                <a:latin typeface="Roboto" panose="02000000000000000000" pitchFamily="2" charset="0"/>
                <a:ea typeface="Roboto" panose="02000000000000000000" pitchFamily="2" charset="0"/>
              </a:rPr>
              <a:t>BLM target: </a:t>
            </a:r>
          </a:p>
          <a:p>
            <a:pPr marL="800100" lvl="1" indent="-342900">
              <a:buFont typeface="Arial" panose="020B0604020202020204" pitchFamily="34" charset="0"/>
              <a:buChar char="•"/>
            </a:pPr>
            <a:r>
              <a:rPr lang="en-US" sz="3400" dirty="0">
                <a:solidFill>
                  <a:schemeClr val="tx1">
                    <a:lumMod val="50000"/>
                    <a:lumOff val="50000"/>
                  </a:schemeClr>
                </a:solidFill>
                <a:latin typeface="Roboto" panose="02000000000000000000" pitchFamily="2" charset="0"/>
                <a:ea typeface="Roboto" panose="02000000000000000000" pitchFamily="2" charset="0"/>
              </a:rPr>
              <a:t>% visitors satisfied with experience: 95%</a:t>
            </a:r>
          </a:p>
          <a:p>
            <a:pPr marL="800100" lvl="1" indent="-342900">
              <a:buFont typeface="Arial" panose="020B0604020202020204" pitchFamily="34" charset="0"/>
              <a:buChar char="•"/>
            </a:pPr>
            <a:r>
              <a:rPr lang="en-US" sz="3400" dirty="0">
                <a:solidFill>
                  <a:schemeClr val="tx1">
                    <a:lumMod val="50000"/>
                    <a:lumOff val="50000"/>
                  </a:schemeClr>
                </a:solidFill>
                <a:latin typeface="Roboto" panose="02000000000000000000" pitchFamily="2" charset="0"/>
                <a:ea typeface="Roboto" panose="02000000000000000000" pitchFamily="2" charset="0"/>
              </a:rPr>
              <a:t>% visitors satisfied with facilitated programs: 94%</a:t>
            </a:r>
          </a:p>
        </p:txBody>
      </p:sp>
    </p:spTree>
    <p:extLst>
      <p:ext uri="{BB962C8B-B14F-4D97-AF65-F5344CB8AC3E}">
        <p14:creationId xmlns:p14="http://schemas.microsoft.com/office/powerpoint/2010/main" val="379893366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U.S department of interior Bureau of Land Management, Blm logo and graphic of Topographic lines in black and grey. " title="BLM banner "/>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5202" y="0"/>
            <a:ext cx="9144000" cy="6858000"/>
          </a:xfrm>
          <a:prstGeom prst="rect">
            <a:avLst/>
          </a:prstGeom>
        </p:spPr>
      </p:pic>
      <p:sp>
        <p:nvSpPr>
          <p:cNvPr id="8" name="TextBox 7"/>
          <p:cNvSpPr txBox="1"/>
          <p:nvPr/>
        </p:nvSpPr>
        <p:spPr>
          <a:xfrm>
            <a:off x="683568" y="836712"/>
            <a:ext cx="7920880" cy="6370975"/>
          </a:xfrm>
          <a:prstGeom prst="rect">
            <a:avLst/>
          </a:prstGeom>
          <a:noFill/>
        </p:spPr>
        <p:txBody>
          <a:bodyPr wrap="square" rtlCol="0">
            <a:spAutoFit/>
          </a:bodyPr>
          <a:lstStyle/>
          <a:p>
            <a:r>
              <a:rPr lang="en-CA" sz="4000" b="1" dirty="0">
                <a:solidFill>
                  <a:schemeClr val="tx1">
                    <a:lumMod val="50000"/>
                    <a:lumOff val="50000"/>
                  </a:schemeClr>
                </a:solidFill>
                <a:latin typeface="Roboto" panose="02000000000000000000" pitchFamily="2" charset="0"/>
                <a:ea typeface="Roboto" panose="02000000000000000000" pitchFamily="2" charset="0"/>
              </a:rPr>
              <a:t>Other Metrics</a:t>
            </a:r>
          </a:p>
          <a:p>
            <a:pPr marL="685800" indent="-685800">
              <a:buFont typeface="Arial" panose="020B0604020202020204" pitchFamily="34" charset="0"/>
              <a:buChar char="•"/>
            </a:pPr>
            <a:r>
              <a:rPr lang="en-CA" sz="3400" dirty="0">
                <a:solidFill>
                  <a:schemeClr val="tx1">
                    <a:lumMod val="50000"/>
                    <a:lumOff val="50000"/>
                  </a:schemeClr>
                </a:solidFill>
                <a:latin typeface="Roboto" panose="02000000000000000000" pitchFamily="2" charset="0"/>
                <a:ea typeface="Roboto" panose="02000000000000000000" pitchFamily="2" charset="0"/>
              </a:rPr>
              <a:t>Deliverables under the SOs</a:t>
            </a:r>
          </a:p>
          <a:p>
            <a:pPr marL="685800" indent="-685800">
              <a:buFont typeface="Arial" panose="020B0604020202020204" pitchFamily="34" charset="0"/>
              <a:buChar char="•"/>
            </a:pPr>
            <a:r>
              <a:rPr lang="en-CA" sz="3400" dirty="0">
                <a:solidFill>
                  <a:schemeClr val="tx1">
                    <a:lumMod val="50000"/>
                    <a:lumOff val="50000"/>
                  </a:schemeClr>
                </a:solidFill>
                <a:latin typeface="Roboto" panose="02000000000000000000" pitchFamily="2" charset="0"/>
                <a:ea typeface="Roboto" panose="02000000000000000000" pitchFamily="2" charset="0"/>
              </a:rPr>
              <a:t>% developed recreational facilities/areas listed </a:t>
            </a:r>
            <a:r>
              <a:rPr lang="en-CA" sz="3400">
                <a:solidFill>
                  <a:schemeClr val="tx1">
                    <a:lumMod val="50000"/>
                    <a:lumOff val="50000"/>
                  </a:schemeClr>
                </a:solidFill>
                <a:latin typeface="Roboto" panose="02000000000000000000" pitchFamily="2" charset="0"/>
                <a:ea typeface="Roboto" panose="02000000000000000000" pitchFamily="2" charset="0"/>
              </a:rPr>
              <a:t>on rec</a:t>
            </a:r>
            <a:r>
              <a:rPr lang="en-CA" sz="3400" dirty="0">
                <a:solidFill>
                  <a:schemeClr val="tx1">
                    <a:lumMod val="50000"/>
                    <a:lumOff val="50000"/>
                  </a:schemeClr>
                </a:solidFill>
                <a:latin typeface="Roboto" panose="02000000000000000000" pitchFamily="2" charset="0"/>
                <a:ea typeface="Roboto" panose="02000000000000000000" pitchFamily="2" charset="0"/>
              </a:rPr>
              <a:t>.gov</a:t>
            </a:r>
          </a:p>
          <a:p>
            <a:pPr marL="685800" indent="-685800">
              <a:buFont typeface="Arial" panose="020B0604020202020204" pitchFamily="34" charset="0"/>
              <a:buChar char="•"/>
            </a:pPr>
            <a:r>
              <a:rPr lang="en-CA" sz="3400" dirty="0">
                <a:solidFill>
                  <a:schemeClr val="tx1">
                    <a:lumMod val="50000"/>
                    <a:lumOff val="50000"/>
                  </a:schemeClr>
                </a:solidFill>
                <a:latin typeface="Roboto" panose="02000000000000000000" pitchFamily="2" charset="0"/>
                <a:ea typeface="Roboto" panose="02000000000000000000" pitchFamily="2" charset="0"/>
              </a:rPr>
              <a:t># facilities/areas reservable on rec.gov</a:t>
            </a:r>
          </a:p>
          <a:p>
            <a:pPr marL="685800" indent="-685800">
              <a:buFont typeface="Arial" panose="020B0604020202020204" pitchFamily="34" charset="0"/>
              <a:buChar char="•"/>
            </a:pPr>
            <a:r>
              <a:rPr lang="en-CA" sz="3400" dirty="0">
                <a:solidFill>
                  <a:schemeClr val="tx1">
                    <a:lumMod val="50000"/>
                    <a:lumOff val="50000"/>
                  </a:schemeClr>
                </a:solidFill>
                <a:latin typeface="Roboto" panose="02000000000000000000" pitchFamily="2" charset="0"/>
                <a:ea typeface="Roboto" panose="02000000000000000000" pitchFamily="2" charset="0"/>
              </a:rPr>
              <a:t># Individuals participating in different recreational activities</a:t>
            </a:r>
          </a:p>
          <a:p>
            <a:pPr marL="685800" indent="-685800">
              <a:buFont typeface="Arial" panose="020B0604020202020204" pitchFamily="34" charset="0"/>
              <a:buChar char="•"/>
            </a:pPr>
            <a:r>
              <a:rPr lang="en-CA" sz="3400" dirty="0">
                <a:solidFill>
                  <a:schemeClr val="tx1">
                    <a:lumMod val="50000"/>
                    <a:lumOff val="50000"/>
                  </a:schemeClr>
                </a:solidFill>
                <a:latin typeface="Roboto" panose="02000000000000000000" pitchFamily="2" charset="0"/>
                <a:ea typeface="Roboto" panose="02000000000000000000" pitchFamily="2" charset="0"/>
              </a:rPr>
              <a:t>% Visitor satisfaction</a:t>
            </a:r>
          </a:p>
          <a:p>
            <a:pPr marL="1143000" lvl="1" indent="-685800">
              <a:buFont typeface="Arial" panose="020B0604020202020204" pitchFamily="34" charset="0"/>
              <a:buChar char="•"/>
            </a:pPr>
            <a:endParaRPr lang="en-CA" sz="2400" dirty="0">
              <a:solidFill>
                <a:schemeClr val="tx1">
                  <a:lumMod val="50000"/>
                  <a:lumOff val="50000"/>
                </a:schemeClr>
              </a:solidFill>
              <a:latin typeface="Roboto" panose="02000000000000000000" pitchFamily="2" charset="0"/>
              <a:ea typeface="Roboto" panose="02000000000000000000" pitchFamily="2" charset="0"/>
            </a:endParaRPr>
          </a:p>
          <a:p>
            <a:pPr marL="1143000" lvl="1" indent="-685800">
              <a:buFont typeface="Arial" panose="020B0604020202020204" pitchFamily="34" charset="0"/>
              <a:buChar char="•"/>
            </a:pPr>
            <a:endParaRPr lang="en-CA" sz="2400" dirty="0">
              <a:solidFill>
                <a:schemeClr val="tx1">
                  <a:lumMod val="50000"/>
                  <a:lumOff val="50000"/>
                </a:schemeClr>
              </a:solidFill>
              <a:latin typeface="Roboto" panose="02000000000000000000" pitchFamily="2" charset="0"/>
              <a:ea typeface="Roboto" panose="02000000000000000000" pitchFamily="2" charset="0"/>
            </a:endParaRPr>
          </a:p>
          <a:p>
            <a:pPr marL="1143000" lvl="1" indent="-685800">
              <a:buFont typeface="Arial" panose="020B0604020202020204" pitchFamily="34" charset="0"/>
              <a:buChar char="•"/>
            </a:pPr>
            <a:endParaRPr lang="en-CA" sz="4800" b="1" dirty="0">
              <a:solidFill>
                <a:schemeClr val="tx1">
                  <a:lumMod val="50000"/>
                  <a:lumOff val="50000"/>
                </a:schemeClr>
              </a:solidFill>
              <a:latin typeface="Roboto" panose="02000000000000000000" pitchFamily="2" charset="0"/>
              <a:ea typeface="Roboto" panose="02000000000000000000" pitchFamily="2" charset="0"/>
            </a:endParaRPr>
          </a:p>
        </p:txBody>
      </p:sp>
    </p:spTree>
    <p:extLst>
      <p:ext uri="{BB962C8B-B14F-4D97-AF65-F5344CB8AC3E}">
        <p14:creationId xmlns:p14="http://schemas.microsoft.com/office/powerpoint/2010/main" val="346232086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U.S department of interior Bureau of Land Management, Blm logo and graphic of Topographic lines in black and grey. " title="BLM banner "/>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8" name="TextBox 7"/>
          <p:cNvSpPr txBox="1"/>
          <p:nvPr/>
        </p:nvSpPr>
        <p:spPr>
          <a:xfrm>
            <a:off x="611560" y="908720"/>
            <a:ext cx="8424936" cy="6924973"/>
          </a:xfrm>
          <a:prstGeom prst="rect">
            <a:avLst/>
          </a:prstGeom>
          <a:noFill/>
        </p:spPr>
        <p:txBody>
          <a:bodyPr wrap="square" rtlCol="0">
            <a:spAutoFit/>
          </a:bodyPr>
          <a:lstStyle/>
          <a:p>
            <a:r>
              <a:rPr lang="en-CA" sz="4000" b="1" dirty="0">
                <a:solidFill>
                  <a:schemeClr val="tx1">
                    <a:lumMod val="50000"/>
                    <a:lumOff val="50000"/>
                  </a:schemeClr>
                </a:solidFill>
                <a:latin typeface="Roboto" panose="02000000000000000000" pitchFamily="2" charset="0"/>
                <a:ea typeface="Roboto" panose="02000000000000000000" pitchFamily="2" charset="0"/>
              </a:rPr>
              <a:t>Other On-Going Work</a:t>
            </a:r>
          </a:p>
          <a:p>
            <a:pPr marL="685800" indent="-685800">
              <a:buFont typeface="Arial" panose="020B0604020202020204" pitchFamily="34" charset="0"/>
              <a:buChar char="•"/>
            </a:pPr>
            <a:r>
              <a:rPr lang="en-CA" sz="3400" dirty="0">
                <a:solidFill>
                  <a:schemeClr val="tx1">
                    <a:lumMod val="50000"/>
                    <a:lumOff val="50000"/>
                  </a:schemeClr>
                </a:solidFill>
                <a:latin typeface="Roboto" panose="02000000000000000000" pitchFamily="2" charset="0"/>
                <a:ea typeface="Roboto" panose="02000000000000000000" pitchFamily="2" charset="0"/>
              </a:rPr>
              <a:t>Infrastructure opportunities</a:t>
            </a:r>
          </a:p>
          <a:p>
            <a:pPr marL="685800" indent="-685800">
              <a:buFont typeface="Arial" panose="020B0604020202020204" pitchFamily="34" charset="0"/>
              <a:buChar char="•"/>
            </a:pPr>
            <a:r>
              <a:rPr lang="en-CA" sz="3400" dirty="0">
                <a:solidFill>
                  <a:schemeClr val="tx1">
                    <a:lumMod val="50000"/>
                    <a:lumOff val="50000"/>
                  </a:schemeClr>
                </a:solidFill>
                <a:latin typeface="Roboto" panose="02000000000000000000" pitchFamily="2" charset="0"/>
                <a:ea typeface="Roboto" panose="02000000000000000000" pitchFamily="2" charset="0"/>
              </a:rPr>
              <a:t>Data Standards</a:t>
            </a:r>
          </a:p>
          <a:p>
            <a:pPr marL="685800" indent="-685800">
              <a:buFont typeface="Arial" panose="020B0604020202020204" pitchFamily="34" charset="0"/>
              <a:buChar char="•"/>
            </a:pPr>
            <a:r>
              <a:rPr lang="en-CA" sz="3400" dirty="0">
                <a:solidFill>
                  <a:schemeClr val="tx1">
                    <a:lumMod val="50000"/>
                    <a:lumOff val="50000"/>
                  </a:schemeClr>
                </a:solidFill>
                <a:latin typeface="Roboto" panose="02000000000000000000" pitchFamily="2" charset="0"/>
                <a:ea typeface="Roboto" panose="02000000000000000000" pitchFamily="2" charset="0"/>
              </a:rPr>
              <a:t>Internet Applications</a:t>
            </a:r>
          </a:p>
          <a:p>
            <a:pPr marL="685800" indent="-685800">
              <a:buFont typeface="Arial" panose="020B0604020202020204" pitchFamily="34" charset="0"/>
              <a:buChar char="•"/>
            </a:pPr>
            <a:r>
              <a:rPr lang="en-CA" sz="3400" dirty="0">
                <a:solidFill>
                  <a:schemeClr val="tx1">
                    <a:lumMod val="50000"/>
                    <a:lumOff val="50000"/>
                  </a:schemeClr>
                </a:solidFill>
                <a:latin typeface="Roboto" panose="02000000000000000000" pitchFamily="2" charset="0"/>
                <a:ea typeface="Roboto" panose="02000000000000000000" pitchFamily="2" charset="0"/>
              </a:rPr>
              <a:t>Assistance Agreements/MOUs</a:t>
            </a:r>
          </a:p>
          <a:p>
            <a:pPr marL="685800" indent="-685800">
              <a:buFont typeface="Arial" panose="020B0604020202020204" pitchFamily="34" charset="0"/>
              <a:buChar char="•"/>
            </a:pPr>
            <a:r>
              <a:rPr lang="en-CA" sz="3400" dirty="0">
                <a:solidFill>
                  <a:schemeClr val="tx1">
                    <a:lumMod val="50000"/>
                    <a:lumOff val="50000"/>
                  </a:schemeClr>
                </a:solidFill>
                <a:latin typeface="Roboto" panose="02000000000000000000" pitchFamily="2" charset="0"/>
                <a:ea typeface="Roboto" panose="02000000000000000000" pitchFamily="2" charset="0"/>
              </a:rPr>
              <a:t>Shooting Sports Policy</a:t>
            </a:r>
          </a:p>
          <a:p>
            <a:pPr marL="685800" indent="-685800">
              <a:buFont typeface="Arial" panose="020B0604020202020204" pitchFamily="34" charset="0"/>
              <a:buChar char="•"/>
            </a:pPr>
            <a:r>
              <a:rPr lang="en-CA" sz="3400" dirty="0">
                <a:solidFill>
                  <a:schemeClr val="tx1">
                    <a:lumMod val="50000"/>
                    <a:lumOff val="50000"/>
                  </a:schemeClr>
                </a:solidFill>
                <a:latin typeface="Roboto" panose="02000000000000000000" pitchFamily="2" charset="0"/>
                <a:ea typeface="Roboto" panose="02000000000000000000" pitchFamily="2" charset="0"/>
              </a:rPr>
              <a:t>VRM Handbook </a:t>
            </a:r>
          </a:p>
          <a:p>
            <a:pPr marL="685800" indent="-685800">
              <a:buFont typeface="Arial" panose="020B0604020202020204" pitchFamily="34" charset="0"/>
              <a:buChar char="•"/>
            </a:pPr>
            <a:r>
              <a:rPr lang="en-CA" sz="3400" dirty="0">
                <a:solidFill>
                  <a:schemeClr val="tx1">
                    <a:lumMod val="50000"/>
                    <a:lumOff val="50000"/>
                  </a:schemeClr>
                </a:solidFill>
                <a:latin typeface="Roboto" panose="02000000000000000000" pitchFamily="2" charset="0"/>
                <a:ea typeface="Roboto" panose="02000000000000000000" pitchFamily="2" charset="0"/>
              </a:rPr>
              <a:t>CXs </a:t>
            </a:r>
          </a:p>
          <a:p>
            <a:pPr marL="685800" indent="-685800">
              <a:buFont typeface="Arial" panose="020B0604020202020204" pitchFamily="34" charset="0"/>
              <a:buChar char="•"/>
            </a:pPr>
            <a:r>
              <a:rPr lang="en-CA" sz="3400" dirty="0">
                <a:solidFill>
                  <a:schemeClr val="tx1">
                    <a:lumMod val="50000"/>
                    <a:lumOff val="50000"/>
                  </a:schemeClr>
                </a:solidFill>
                <a:latin typeface="Roboto" panose="02000000000000000000" pitchFamily="2" charset="0"/>
                <a:ea typeface="Roboto" panose="02000000000000000000" pitchFamily="2" charset="0"/>
              </a:rPr>
              <a:t>Reporting Tools</a:t>
            </a:r>
          </a:p>
          <a:p>
            <a:endParaRPr lang="en-CA" sz="2800" b="1" dirty="0">
              <a:solidFill>
                <a:schemeClr val="tx1">
                  <a:lumMod val="50000"/>
                  <a:lumOff val="50000"/>
                </a:schemeClr>
              </a:solidFill>
              <a:latin typeface="Roboto" panose="02000000000000000000" pitchFamily="2" charset="0"/>
              <a:ea typeface="Roboto" panose="02000000000000000000" pitchFamily="2" charset="0"/>
            </a:endParaRPr>
          </a:p>
          <a:p>
            <a:r>
              <a:rPr lang="en-CA" sz="2800" b="1" dirty="0">
                <a:solidFill>
                  <a:schemeClr val="tx1">
                    <a:lumMod val="50000"/>
                    <a:lumOff val="50000"/>
                  </a:schemeClr>
                </a:solidFill>
                <a:latin typeface="Roboto" panose="02000000000000000000" pitchFamily="2" charset="0"/>
                <a:ea typeface="Roboto" panose="02000000000000000000" pitchFamily="2" charset="0"/>
              </a:rPr>
              <a:t> </a:t>
            </a:r>
          </a:p>
          <a:p>
            <a:pPr marL="685800" indent="-685800">
              <a:buFont typeface="Arial" panose="020B0604020202020204" pitchFamily="34" charset="0"/>
              <a:buChar char="•"/>
            </a:pPr>
            <a:endParaRPr lang="en-CA" sz="2800" b="1" dirty="0">
              <a:solidFill>
                <a:schemeClr val="tx1">
                  <a:lumMod val="50000"/>
                  <a:lumOff val="50000"/>
                </a:schemeClr>
              </a:solidFill>
              <a:latin typeface="Roboto" panose="02000000000000000000" pitchFamily="2" charset="0"/>
              <a:ea typeface="Roboto" panose="02000000000000000000" pitchFamily="2" charset="0"/>
            </a:endParaRPr>
          </a:p>
          <a:p>
            <a:endParaRPr lang="en-CA" sz="4800" b="1" dirty="0">
              <a:solidFill>
                <a:schemeClr val="tx1">
                  <a:lumMod val="50000"/>
                  <a:lumOff val="50000"/>
                </a:schemeClr>
              </a:solidFill>
              <a:latin typeface="Roboto" panose="02000000000000000000" pitchFamily="2" charset="0"/>
              <a:ea typeface="Roboto" panose="02000000000000000000" pitchFamily="2" charset="0"/>
            </a:endParaRPr>
          </a:p>
        </p:txBody>
      </p:sp>
    </p:spTree>
    <p:extLst>
      <p:ext uri="{BB962C8B-B14F-4D97-AF65-F5344CB8AC3E}">
        <p14:creationId xmlns:p14="http://schemas.microsoft.com/office/powerpoint/2010/main" val="179619867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U.S department of interior Bureau of Land Management, Blm logo and graphic of Topographic lines in black and grey. " title="BLM banner "/>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8" name="TextBox 7"/>
          <p:cNvSpPr txBox="1"/>
          <p:nvPr/>
        </p:nvSpPr>
        <p:spPr>
          <a:xfrm>
            <a:off x="611560" y="908720"/>
            <a:ext cx="8424936" cy="2308324"/>
          </a:xfrm>
          <a:prstGeom prst="rect">
            <a:avLst/>
          </a:prstGeom>
          <a:noFill/>
        </p:spPr>
        <p:txBody>
          <a:bodyPr wrap="square" rtlCol="0">
            <a:spAutoFit/>
          </a:bodyPr>
          <a:lstStyle/>
          <a:p>
            <a:r>
              <a:rPr lang="en-CA" sz="2800" b="1" dirty="0">
                <a:solidFill>
                  <a:schemeClr val="tx1">
                    <a:lumMod val="50000"/>
                    <a:lumOff val="50000"/>
                  </a:schemeClr>
                </a:solidFill>
                <a:latin typeface="Roboto" panose="02000000000000000000" pitchFamily="2" charset="0"/>
                <a:ea typeface="Roboto" panose="02000000000000000000" pitchFamily="2" charset="0"/>
              </a:rPr>
              <a:t> </a:t>
            </a:r>
            <a:r>
              <a:rPr lang="en-CA" sz="4000" b="1" dirty="0">
                <a:solidFill>
                  <a:schemeClr val="tx1">
                    <a:lumMod val="50000"/>
                    <a:lumOff val="50000"/>
                  </a:schemeClr>
                </a:solidFill>
                <a:latin typeface="Roboto" panose="02000000000000000000" pitchFamily="2" charset="0"/>
                <a:ea typeface="Roboto" panose="02000000000000000000" pitchFamily="2" charset="0"/>
              </a:rPr>
              <a:t>Questions?  </a:t>
            </a:r>
          </a:p>
          <a:p>
            <a:endParaRPr lang="en-CA" sz="2800" b="1" dirty="0">
              <a:solidFill>
                <a:schemeClr val="tx1">
                  <a:lumMod val="50000"/>
                  <a:lumOff val="50000"/>
                </a:schemeClr>
              </a:solidFill>
              <a:latin typeface="Roboto" panose="02000000000000000000" pitchFamily="2" charset="0"/>
              <a:ea typeface="Roboto" panose="02000000000000000000" pitchFamily="2" charset="0"/>
            </a:endParaRPr>
          </a:p>
          <a:p>
            <a:pPr marL="685800" indent="-685800">
              <a:buFont typeface="Arial" panose="020B0604020202020204" pitchFamily="34" charset="0"/>
              <a:buChar char="•"/>
            </a:pPr>
            <a:endParaRPr lang="en-CA" sz="2800" b="1" dirty="0">
              <a:solidFill>
                <a:schemeClr val="tx1">
                  <a:lumMod val="50000"/>
                  <a:lumOff val="50000"/>
                </a:schemeClr>
              </a:solidFill>
              <a:latin typeface="Roboto" panose="02000000000000000000" pitchFamily="2" charset="0"/>
              <a:ea typeface="Roboto" panose="02000000000000000000" pitchFamily="2" charset="0"/>
            </a:endParaRPr>
          </a:p>
          <a:p>
            <a:endParaRPr lang="en-CA" sz="4800" b="1" dirty="0">
              <a:solidFill>
                <a:schemeClr val="tx1">
                  <a:lumMod val="50000"/>
                  <a:lumOff val="50000"/>
                </a:schemeClr>
              </a:solidFill>
              <a:latin typeface="Roboto" panose="02000000000000000000" pitchFamily="2" charset="0"/>
              <a:ea typeface="Roboto" panose="02000000000000000000" pitchFamily="2" charset="0"/>
            </a:endParaRPr>
          </a:p>
        </p:txBody>
      </p:sp>
      <p:pic>
        <p:nvPicPr>
          <p:cNvPr id="3" name="Picture 2">
            <a:extLst>
              <a:ext uri="{FF2B5EF4-FFF2-40B4-BE49-F238E27FC236}">
                <a16:creationId xmlns:a16="http://schemas.microsoft.com/office/drawing/2014/main" id="{C5125943-65F2-4616-83EC-53B5450A8CC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5400000">
            <a:off x="4475990" y="2356922"/>
            <a:ext cx="4224469" cy="3168352"/>
          </a:xfrm>
          <a:prstGeom prst="rect">
            <a:avLst/>
          </a:prstGeom>
        </p:spPr>
      </p:pic>
    </p:spTree>
    <p:extLst>
      <p:ext uri="{BB962C8B-B14F-4D97-AF65-F5344CB8AC3E}">
        <p14:creationId xmlns:p14="http://schemas.microsoft.com/office/powerpoint/2010/main" val="233454540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U.S department of interior Bureau of Land Management, Blm logo and graphic of Topographic lines in black and grey. " title="BLM banner "/>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8" name="TextBox 7"/>
          <p:cNvSpPr txBox="1"/>
          <p:nvPr/>
        </p:nvSpPr>
        <p:spPr>
          <a:xfrm>
            <a:off x="179512" y="836712"/>
            <a:ext cx="8424936" cy="707886"/>
          </a:xfrm>
          <a:prstGeom prst="rect">
            <a:avLst/>
          </a:prstGeom>
          <a:noFill/>
        </p:spPr>
        <p:txBody>
          <a:bodyPr wrap="square" rtlCol="0">
            <a:spAutoFit/>
          </a:bodyPr>
          <a:lstStyle/>
          <a:p>
            <a:r>
              <a:rPr lang="en-US" sz="4000" b="1" dirty="0">
                <a:solidFill>
                  <a:schemeClr val="tx1">
                    <a:lumMod val="50000"/>
                    <a:lumOff val="50000"/>
                  </a:schemeClr>
                </a:solidFill>
                <a:latin typeface="Roboto" panose="02000000000000000000" pitchFamily="2" charset="0"/>
                <a:ea typeface="Roboto" panose="02000000000000000000" pitchFamily="2" charset="0"/>
              </a:rPr>
              <a:t>Contact Information</a:t>
            </a:r>
            <a:endParaRPr lang="en-CA" sz="4000" b="1" dirty="0">
              <a:solidFill>
                <a:schemeClr val="tx1">
                  <a:lumMod val="50000"/>
                  <a:lumOff val="50000"/>
                </a:schemeClr>
              </a:solidFill>
              <a:latin typeface="Roboto" panose="02000000000000000000" pitchFamily="2" charset="0"/>
              <a:ea typeface="Roboto" panose="02000000000000000000" pitchFamily="2" charset="0"/>
            </a:endParaRPr>
          </a:p>
        </p:txBody>
      </p:sp>
      <p:sp>
        <p:nvSpPr>
          <p:cNvPr id="9" name="TextBox 8"/>
          <p:cNvSpPr txBox="1"/>
          <p:nvPr/>
        </p:nvSpPr>
        <p:spPr>
          <a:xfrm>
            <a:off x="179512" y="1772816"/>
            <a:ext cx="8856984" cy="2185214"/>
          </a:xfrm>
          <a:prstGeom prst="rect">
            <a:avLst/>
          </a:prstGeom>
          <a:noFill/>
        </p:spPr>
        <p:txBody>
          <a:bodyPr wrap="square" rtlCol="0">
            <a:spAutoFit/>
          </a:bodyPr>
          <a:lstStyle/>
          <a:p>
            <a:pPr algn="ctr"/>
            <a:r>
              <a:rPr lang="en-US" sz="3400" dirty="0">
                <a:solidFill>
                  <a:schemeClr val="tx1">
                    <a:lumMod val="50000"/>
                    <a:lumOff val="50000"/>
                  </a:schemeClr>
                </a:solidFill>
                <a:latin typeface="Roboto" panose="02000000000000000000" pitchFamily="2" charset="0"/>
                <a:ea typeface="Roboto" panose="02000000000000000000" pitchFamily="2" charset="0"/>
              </a:rPr>
              <a:t>Robin Hawks</a:t>
            </a:r>
          </a:p>
          <a:p>
            <a:pPr algn="ctr"/>
            <a:r>
              <a:rPr lang="en-US" sz="3400" dirty="0">
                <a:solidFill>
                  <a:schemeClr val="tx1">
                    <a:lumMod val="50000"/>
                    <a:lumOff val="50000"/>
                  </a:schemeClr>
                </a:solidFill>
                <a:latin typeface="Roboto" panose="02000000000000000000" pitchFamily="2" charset="0"/>
                <a:ea typeface="Roboto" panose="02000000000000000000" pitchFamily="2" charset="0"/>
                <a:hlinkClick r:id="rId3"/>
              </a:rPr>
              <a:t>rhawks@blm.gov</a:t>
            </a:r>
            <a:endParaRPr lang="en-US" sz="3400" dirty="0">
              <a:solidFill>
                <a:schemeClr val="tx1">
                  <a:lumMod val="50000"/>
                  <a:lumOff val="50000"/>
                </a:schemeClr>
              </a:solidFill>
              <a:latin typeface="Roboto" panose="02000000000000000000" pitchFamily="2" charset="0"/>
              <a:ea typeface="Roboto" panose="02000000000000000000" pitchFamily="2" charset="0"/>
            </a:endParaRPr>
          </a:p>
          <a:p>
            <a:pPr algn="ctr"/>
            <a:r>
              <a:rPr lang="en-US" sz="3400" dirty="0">
                <a:solidFill>
                  <a:schemeClr val="tx1">
                    <a:lumMod val="50000"/>
                    <a:lumOff val="50000"/>
                  </a:schemeClr>
                </a:solidFill>
                <a:latin typeface="Roboto" panose="02000000000000000000" pitchFamily="2" charset="0"/>
                <a:ea typeface="Roboto" panose="02000000000000000000" pitchFamily="2" charset="0"/>
              </a:rPr>
              <a:t>Office: 202-812-7094</a:t>
            </a:r>
          </a:p>
          <a:p>
            <a:pPr algn="ctr"/>
            <a:r>
              <a:rPr lang="en-US" sz="3400" dirty="0">
                <a:solidFill>
                  <a:schemeClr val="tx1">
                    <a:lumMod val="50000"/>
                    <a:lumOff val="50000"/>
                  </a:schemeClr>
                </a:solidFill>
                <a:latin typeface="Roboto" panose="02000000000000000000" pitchFamily="2" charset="0"/>
                <a:ea typeface="Roboto" panose="02000000000000000000" pitchFamily="2" charset="0"/>
              </a:rPr>
              <a:t>Cell: 202-713-8141</a:t>
            </a:r>
            <a:endParaRPr lang="en-CA" sz="3400" dirty="0">
              <a:solidFill>
                <a:schemeClr val="tx1">
                  <a:lumMod val="50000"/>
                  <a:lumOff val="50000"/>
                </a:schemeClr>
              </a:solidFill>
              <a:latin typeface="Roboto" panose="02000000000000000000" pitchFamily="2" charset="0"/>
              <a:ea typeface="Roboto" panose="02000000000000000000" pitchFamily="2" charset="0"/>
            </a:endParaRPr>
          </a:p>
        </p:txBody>
      </p:sp>
    </p:spTree>
    <p:extLst>
      <p:ext uri="{BB962C8B-B14F-4D97-AF65-F5344CB8AC3E}">
        <p14:creationId xmlns:p14="http://schemas.microsoft.com/office/powerpoint/2010/main" val="243710170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mso-contentType ?>
<spe:Receivers xmlns:spe="http://schemas.microsoft.com/sharepoint/events">
  <Receiver>
    <Name>Document ID Generator</Name>
    <Synchronization>Synchronous</Synchronization>
    <Type>10001</Type>
    <SequenceNumber>1000</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10002</Type>
    <SequenceNumber>1001</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10004</Type>
    <SequenceNumber>1002</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10006</Type>
    <SequenceNumber>1003</SequenceNumber>
    <Assembly>Microsoft.Office.DocumentManagement, Version=14.0.0.0, Culture=neutral, PublicKeyToken=71e9bce111e9429c</Assembly>
    <Class>Microsoft.Office.DocumentManagement.Internal.DocIdHandler</Class>
    <Data/>
    <Filter/>
  </Receiver>
</spe:Receivers>
</file>

<file path=customXml/item2.xml><?xml version="1.0" encoding="utf-8"?>
<ct:contentTypeSchema xmlns:ct="http://schemas.microsoft.com/office/2006/metadata/contentType" xmlns:ma="http://schemas.microsoft.com/office/2006/metadata/properties/metaAttributes" ct:_="" ma:_="" ma:contentTypeName="Document" ma:contentTypeID="0x010100F42D3B55E5441749B4B14FD1EFABEC85" ma:contentTypeVersion="0" ma:contentTypeDescription="Create a new document." ma:contentTypeScope="" ma:versionID="f297bf8df52ad885632a6eff673ab8f8">
  <xsd:schema xmlns:xsd="http://www.w3.org/2001/XMLSchema" xmlns:xs="http://www.w3.org/2001/XMLSchema" xmlns:p="http://schemas.microsoft.com/office/2006/metadata/properties" xmlns:ns2="302c1d1e-dd22-4179-8209-908833833c4a" targetNamespace="http://schemas.microsoft.com/office/2006/metadata/properties" ma:root="true" ma:fieldsID="33195e2195ffc7209deb15a7c7b38ceb" ns2:_="">
    <xsd:import namespace="302c1d1e-dd22-4179-8209-908833833c4a"/>
    <xsd:element name="properties">
      <xsd:complexType>
        <xsd:sequence>
          <xsd:element name="documentManagement">
            <xsd:complexType>
              <xsd:all>
                <xsd:element ref="ns2:_dlc_DocId" minOccurs="0"/>
                <xsd:element ref="ns2:_dlc_DocIdUrl" minOccurs="0"/>
                <xsd:element ref="ns2:_dlc_DocIdPersistId"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02c1d1e-dd22-4179-8209-908833833c4a"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4.xml><?xml version="1.0" encoding="utf-8"?>
<p:properties xmlns:p="http://schemas.microsoft.com/office/2006/metadata/properties" xmlns:xsi="http://www.w3.org/2001/XMLSchema-instance" xmlns:pc="http://schemas.microsoft.com/office/infopath/2007/PartnerControls">
  <documentManagement>
    <_dlc_DocId xmlns="302c1d1e-dd22-4179-8209-908833833c4a">UMF2P4FKAQC5-400-84</_dlc_DocId>
    <_dlc_DocIdUrl xmlns="302c1d1e-dd22-4179-8209-908833833c4a">
      <Url>https://blmspace.blm.doi.net/wo/600/commtools/_layouts/DocIdRedir.aspx?ID=UMF2P4FKAQC5-400-84</Url>
      <Description>UMF2P4FKAQC5-400-84</Description>
    </_dlc_DocIdUrl>
  </documentManagement>
</p:properties>
</file>

<file path=customXml/itemProps1.xml><?xml version="1.0" encoding="utf-8"?>
<ds:datastoreItem xmlns:ds="http://schemas.openxmlformats.org/officeDocument/2006/customXml" ds:itemID="{954F9907-270F-44D5-B581-5A0D2664D12E}">
  <ds:schemaRefs>
    <ds:schemaRef ds:uri="http://schemas.microsoft.com/sharepoint/events"/>
  </ds:schemaRefs>
</ds:datastoreItem>
</file>

<file path=customXml/itemProps2.xml><?xml version="1.0" encoding="utf-8"?>
<ds:datastoreItem xmlns:ds="http://schemas.openxmlformats.org/officeDocument/2006/customXml" ds:itemID="{0C639C14-FA9F-4DE1-B8BC-24D8AB412D21}">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302c1d1e-dd22-4179-8209-908833833c4a"/>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B8DD36D8-7DD1-4B5A-9CA4-C140FE00353E}">
  <ds:schemaRefs>
    <ds:schemaRef ds:uri="http://schemas.microsoft.com/sharepoint/v3/contenttype/forms"/>
  </ds:schemaRefs>
</ds:datastoreItem>
</file>

<file path=customXml/itemProps4.xml><?xml version="1.0" encoding="utf-8"?>
<ds:datastoreItem xmlns:ds="http://schemas.openxmlformats.org/officeDocument/2006/customXml" ds:itemID="{24935F55-0A86-4B9A-983F-DA3D212BE0CB}">
  <ds:schemaRefs>
    <ds:schemaRef ds:uri="http://www.w3.org/XML/1998/namespace"/>
    <ds:schemaRef ds:uri="http://schemas.microsoft.com/office/2006/documentManagement/types"/>
    <ds:schemaRef ds:uri="http://purl.org/dc/terms/"/>
    <ds:schemaRef ds:uri="http://purl.org/dc/elements/1.1/"/>
    <ds:schemaRef ds:uri="http://schemas.openxmlformats.org/package/2006/metadata/core-properties"/>
    <ds:schemaRef ds:uri="http://schemas.microsoft.com/office/infopath/2007/PartnerControls"/>
    <ds:schemaRef ds:uri="302c1d1e-dd22-4179-8209-908833833c4a"/>
    <ds:schemaRef ds:uri="http://purl.org/dc/dcmitype/"/>
    <ds:schemaRef ds:uri="http://schemas.microsoft.com/office/2006/metadata/properties"/>
  </ds:schemaRefs>
</ds:datastoreItem>
</file>

<file path=docProps/app.xml><?xml version="1.0" encoding="utf-8"?>
<Properties xmlns="http://schemas.openxmlformats.org/officeDocument/2006/extended-properties" xmlns:vt="http://schemas.openxmlformats.org/officeDocument/2006/docPropsVTypes">
  <TotalTime>594</TotalTime>
  <Words>303</Words>
  <Application>Microsoft Office PowerPoint</Application>
  <PresentationFormat>On-screen Show (4:3)</PresentationFormat>
  <Paragraphs>83</Paragraphs>
  <Slides>14</Slides>
  <Notes>4</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14</vt:i4>
      </vt:variant>
    </vt:vector>
  </HeadingPairs>
  <TitlesOfParts>
    <vt:vector size="19" baseType="lpstr">
      <vt:lpstr>Calibri</vt:lpstr>
      <vt:lpstr>Arial</vt:lpstr>
      <vt:lpstr>Roboto Medium</vt:lpstr>
      <vt:lpstr>Roboto</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Bureau of Land Management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Hammari, Joshua</dc:creator>
  <cp:lastModifiedBy>Bill</cp:lastModifiedBy>
  <cp:revision>42</cp:revision>
  <cp:lastPrinted>2018-06-03T18:27:33Z</cp:lastPrinted>
  <dcterms:created xsi:type="dcterms:W3CDTF">2014-11-17T16:44:52Z</dcterms:created>
  <dcterms:modified xsi:type="dcterms:W3CDTF">2018-06-03T20:06:40Z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0x010100F42D3B55E5441749B4B14FD1EFABEC85</vt:lpwstr>
  </property>
  <property fmtid="{D5CDD505-2E9C-101B-9397-08002B2CF9AE}" pid="3" name="_dlc_DocIdItemGuid">
    <vt:lpwstr>ee80a871-5b11-43ae-aee0-07f07e94e50c</vt:lpwstr>
  </property>
</Properties>
</file>