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5"/>
  </p:sldMasterIdLst>
  <p:sldIdLst>
    <p:sldId id="258" r:id="rId6"/>
    <p:sldId id="288" r:id="rId7"/>
    <p:sldId id="259" r:id="rId8"/>
    <p:sldId id="263" r:id="rId9"/>
    <p:sldId id="289" r:id="rId10"/>
    <p:sldId id="260" r:id="rId11"/>
    <p:sldId id="290" r:id="rId12"/>
    <p:sldId id="292" r:id="rId13"/>
    <p:sldId id="291" r:id="rId14"/>
    <p:sldId id="322" r:id="rId15"/>
    <p:sldId id="293" r:id="rId16"/>
    <p:sldId id="294" r:id="rId17"/>
    <p:sldId id="264" r:id="rId18"/>
    <p:sldId id="295" r:id="rId19"/>
    <p:sldId id="296" r:id="rId20"/>
    <p:sldId id="297" r:id="rId21"/>
    <p:sldId id="298" r:id="rId22"/>
    <p:sldId id="299" r:id="rId23"/>
    <p:sldId id="300" r:id="rId24"/>
    <p:sldId id="301" r:id="rId25"/>
    <p:sldId id="302" r:id="rId26"/>
    <p:sldId id="303" r:id="rId27"/>
    <p:sldId id="304" r:id="rId28"/>
    <p:sldId id="305" r:id="rId29"/>
    <p:sldId id="306" r:id="rId30"/>
    <p:sldId id="307" r:id="rId31"/>
    <p:sldId id="308" r:id="rId32"/>
    <p:sldId id="309" r:id="rId33"/>
    <p:sldId id="310" r:id="rId34"/>
    <p:sldId id="267" r:id="rId35"/>
    <p:sldId id="316" r:id="rId36"/>
    <p:sldId id="313" r:id="rId37"/>
    <p:sldId id="314" r:id="rId38"/>
    <p:sldId id="323" r:id="rId39"/>
    <p:sldId id="315" r:id="rId40"/>
    <p:sldId id="318" r:id="rId41"/>
    <p:sldId id="319" r:id="rId42"/>
    <p:sldId id="320" r:id="rId43"/>
    <p:sldId id="345" r:id="rId44"/>
    <p:sldId id="348" r:id="rId45"/>
    <p:sldId id="347" r:id="rId46"/>
    <p:sldId id="324" r:id="rId47"/>
    <p:sldId id="325" r:id="rId48"/>
    <p:sldId id="342" r:id="rId49"/>
    <p:sldId id="312" r:id="rId50"/>
    <p:sldId id="343" r:id="rId51"/>
    <p:sldId id="344" r:id="rId52"/>
    <p:sldId id="326" r:id="rId53"/>
    <p:sldId id="327" r:id="rId54"/>
    <p:sldId id="330" r:id="rId55"/>
    <p:sldId id="331" r:id="rId56"/>
    <p:sldId id="328" r:id="rId57"/>
    <p:sldId id="329" r:id="rId58"/>
    <p:sldId id="346" r:id="rId59"/>
    <p:sldId id="332" r:id="rId60"/>
    <p:sldId id="339" r:id="rId61"/>
    <p:sldId id="340" r:id="rId62"/>
    <p:sldId id="311" r:id="rId63"/>
    <p:sldId id="334" r:id="rId64"/>
    <p:sldId id="335" r:id="rId65"/>
    <p:sldId id="336" r:id="rId66"/>
    <p:sldId id="337" r:id="rId67"/>
    <p:sldId id="338" r:id="rId68"/>
    <p:sldId id="341" r:id="rId69"/>
    <p:sldId id="287" r:id="rId70"/>
  </p:sldIdLst>
  <p:sldSz cx="9144000" cy="6858000" type="screen4x3"/>
  <p:notesSz cx="6858000" cy="9144000"/>
  <p:embeddedFontLst>
    <p:embeddedFont>
      <p:font typeface="Roboto" panose="02000000000000000000" pitchFamily="2" charset="0"/>
      <p:regular r:id="rId71"/>
      <p:bold r:id="rId72"/>
      <p:italic r:id="rId73"/>
      <p:boldItalic r:id="rId74"/>
    </p:embeddedFont>
    <p:embeddedFont>
      <p:font typeface="Calibri" panose="020F0502020204030204" pitchFamily="34" charset="0"/>
      <p:regular r:id="rId75"/>
      <p:bold r:id="rId76"/>
      <p:italic r:id="rId77"/>
      <p:boldItalic r:id="rId78"/>
    </p:embeddedFont>
    <p:embeddedFont>
      <p:font typeface="Roboto Black" panose="02000000000000000000" pitchFamily="2" charset="0"/>
      <p:bold r:id="rId79"/>
      <p:boldItalic r:id="rId8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65" userDrawn="1">
          <p15:clr>
            <a:srgbClr val="A4A3A4"/>
          </p15:clr>
        </p15:guide>
        <p15:guide id="2" pos="274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42825"/>
    <a:srgbClr val="ADBC64"/>
    <a:srgbClr val="93C94F"/>
    <a:srgbClr val="99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853" autoAdjust="0"/>
    <p:restoredTop sz="94660"/>
  </p:normalViewPr>
  <p:slideViewPr>
    <p:cSldViewPr>
      <p:cViewPr varScale="1">
        <p:scale>
          <a:sx n="110" d="100"/>
          <a:sy n="110" d="100"/>
        </p:scale>
        <p:origin x="1896" y="108"/>
      </p:cViewPr>
      <p:guideLst>
        <p:guide orient="horz" pos="4065"/>
        <p:guide pos="274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63" Type="http://schemas.openxmlformats.org/officeDocument/2006/relationships/slide" Target="slides/slide58.xml"/><Relationship Id="rId68" Type="http://schemas.openxmlformats.org/officeDocument/2006/relationships/slide" Target="slides/slide63.xml"/><Relationship Id="rId76" Type="http://schemas.openxmlformats.org/officeDocument/2006/relationships/font" Target="fonts/font6.fntdata"/><Relationship Id="rId84" Type="http://schemas.openxmlformats.org/officeDocument/2006/relationships/tableStyles" Target="tableStyles.xml"/><Relationship Id="rId7" Type="http://schemas.openxmlformats.org/officeDocument/2006/relationships/slide" Target="slides/slide2.xml"/><Relationship Id="rId71" Type="http://schemas.openxmlformats.org/officeDocument/2006/relationships/font" Target="fonts/font1.fntdata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66" Type="http://schemas.openxmlformats.org/officeDocument/2006/relationships/slide" Target="slides/slide61.xml"/><Relationship Id="rId74" Type="http://schemas.openxmlformats.org/officeDocument/2006/relationships/font" Target="fonts/font4.fntdata"/><Relationship Id="rId79" Type="http://schemas.openxmlformats.org/officeDocument/2006/relationships/font" Target="fonts/font9.fntdata"/><Relationship Id="rId5" Type="http://schemas.openxmlformats.org/officeDocument/2006/relationships/slideMaster" Target="slideMasters/slideMaster1.xml"/><Relationship Id="rId61" Type="http://schemas.openxmlformats.org/officeDocument/2006/relationships/slide" Target="slides/slide56.xml"/><Relationship Id="rId82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73" Type="http://schemas.openxmlformats.org/officeDocument/2006/relationships/font" Target="fonts/font3.fntdata"/><Relationship Id="rId78" Type="http://schemas.openxmlformats.org/officeDocument/2006/relationships/font" Target="fonts/font8.fntdata"/><Relationship Id="rId81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slide" Target="slides/slide59.xml"/><Relationship Id="rId69" Type="http://schemas.openxmlformats.org/officeDocument/2006/relationships/slide" Target="slides/slide64.xml"/><Relationship Id="rId77" Type="http://schemas.openxmlformats.org/officeDocument/2006/relationships/font" Target="fonts/font7.fntdata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font" Target="fonts/font2.fntdata"/><Relationship Id="rId80" Type="http://schemas.openxmlformats.org/officeDocument/2006/relationships/font" Target="fonts/font10.fntdata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slide" Target="slides/slide62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Relationship Id="rId70" Type="http://schemas.openxmlformats.org/officeDocument/2006/relationships/slide" Target="slides/slide65.xml"/><Relationship Id="rId75" Type="http://schemas.openxmlformats.org/officeDocument/2006/relationships/font" Target="fonts/font5.fntdata"/><Relationship Id="rId83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8E0C5-8ADB-48E2-85A7-B0CB1A219377}" type="datetimeFigureOut">
              <a:rPr lang="en-CA" smtClean="0"/>
              <a:t>31/05/2018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01C94-9C37-4FF0-8CA6-24330328645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95271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8E0C5-8ADB-48E2-85A7-B0CB1A219377}" type="datetimeFigureOut">
              <a:rPr lang="en-CA" smtClean="0"/>
              <a:t>31/05/2018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01C94-9C37-4FF0-8CA6-24330328645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79936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8E0C5-8ADB-48E2-85A7-B0CB1A219377}" type="datetimeFigureOut">
              <a:rPr lang="en-CA" smtClean="0"/>
              <a:t>31/05/2018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01C94-9C37-4FF0-8CA6-24330328645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6750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8E0C5-8ADB-48E2-85A7-B0CB1A219377}" type="datetimeFigureOut">
              <a:rPr lang="en-CA" smtClean="0"/>
              <a:t>31/05/2018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01C94-9C37-4FF0-8CA6-24330328645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84140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8E0C5-8ADB-48E2-85A7-B0CB1A219377}" type="datetimeFigureOut">
              <a:rPr lang="en-CA" smtClean="0"/>
              <a:t>31/05/2018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01C94-9C37-4FF0-8CA6-24330328645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9564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8E0C5-8ADB-48E2-85A7-B0CB1A219377}" type="datetimeFigureOut">
              <a:rPr lang="en-CA" smtClean="0"/>
              <a:t>31/05/2018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01C94-9C37-4FF0-8CA6-24330328645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43619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8E0C5-8ADB-48E2-85A7-B0CB1A219377}" type="datetimeFigureOut">
              <a:rPr lang="en-CA" smtClean="0"/>
              <a:t>31/05/2018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01C94-9C37-4FF0-8CA6-24330328645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89735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8E0C5-8ADB-48E2-85A7-B0CB1A219377}" type="datetimeFigureOut">
              <a:rPr lang="en-CA" smtClean="0"/>
              <a:t>31/05/2018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01C94-9C37-4FF0-8CA6-24330328645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00454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8E0C5-8ADB-48E2-85A7-B0CB1A219377}" type="datetimeFigureOut">
              <a:rPr lang="en-CA" smtClean="0"/>
              <a:t>31/05/2018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01C94-9C37-4FF0-8CA6-24330328645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46055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8E0C5-8ADB-48E2-85A7-B0CB1A219377}" type="datetimeFigureOut">
              <a:rPr lang="en-CA" smtClean="0"/>
              <a:t>31/05/2018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01C94-9C37-4FF0-8CA6-24330328645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02168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8E0C5-8ADB-48E2-85A7-B0CB1A219377}" type="datetimeFigureOut">
              <a:rPr lang="en-CA" smtClean="0"/>
              <a:t>31/05/2018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01C94-9C37-4FF0-8CA6-24330328645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19298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28E0C5-8ADB-48E2-85A7-B0CB1A219377}" type="datetimeFigureOut">
              <a:rPr lang="en-CA" smtClean="0"/>
              <a:t>31/05/2018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D01C94-9C37-4FF0-8CA6-24330328645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438110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8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8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6.jpeg"/><Relationship Id="rId4" Type="http://schemas.openxmlformats.org/officeDocument/2006/relationships/image" Target="../media/image65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9.jpe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79512" y="931367"/>
            <a:ext cx="842493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Visitor Use Reporting Plans</a:t>
            </a:r>
            <a:endParaRPr lang="en-CA" sz="4400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9435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79512" y="931367"/>
            <a:ext cx="842493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Visitor Use Reporting Plans</a:t>
            </a:r>
            <a:endParaRPr lang="en-CA" sz="4400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1520" y="1547500"/>
            <a:ext cx="74168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Does Anyone Know What You Did</a:t>
            </a:r>
            <a:endParaRPr lang="en-CA" sz="16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2748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79512" y="836712"/>
            <a:ext cx="84249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Objective</a:t>
            </a:r>
            <a:endParaRPr lang="en-CA" sz="4800" b="1" dirty="0">
              <a:solidFill>
                <a:schemeClr val="bg1">
                  <a:lumMod val="8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9512" y="1772816"/>
            <a:ext cx="835292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 smtClean="0">
                <a:solidFill>
                  <a:schemeClr val="bg1">
                    <a:lumMod val="95000"/>
                  </a:schemeClr>
                </a:solidFill>
                <a:latin typeface="Arial"/>
                <a:ea typeface="Times New Roman"/>
              </a:rPr>
              <a:t>Understand and be able to explain: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200" dirty="0" smtClean="0">
              <a:solidFill>
                <a:schemeClr val="bg1">
                  <a:lumMod val="95000"/>
                </a:schemeClr>
              </a:solidFill>
              <a:latin typeface="Arial"/>
              <a:ea typeface="Times New Roman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200" dirty="0" smtClean="0">
                <a:solidFill>
                  <a:schemeClr val="bg1">
                    <a:lumMod val="95000"/>
                  </a:schemeClr>
                </a:solidFill>
                <a:latin typeface="Arial"/>
                <a:ea typeface="Times New Roman"/>
              </a:rPr>
              <a:t>Who counts as a BLM Visitor,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200" dirty="0" smtClean="0">
                <a:solidFill>
                  <a:schemeClr val="bg1">
                    <a:lumMod val="95000"/>
                  </a:schemeClr>
                </a:solidFill>
                <a:latin typeface="Arial"/>
                <a:ea typeface="Times New Roman"/>
              </a:rPr>
              <a:t>How people are counted,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200" dirty="0" smtClean="0">
                <a:solidFill>
                  <a:schemeClr val="bg1">
                    <a:lumMod val="95000"/>
                  </a:schemeClr>
                </a:solidFill>
                <a:latin typeface="Arial"/>
                <a:ea typeface="Times New Roman"/>
              </a:rPr>
              <a:t>How to convert counts into use estimates,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200" dirty="0" smtClean="0">
                <a:solidFill>
                  <a:schemeClr val="bg1">
                    <a:lumMod val="95000"/>
                  </a:schemeClr>
                </a:solidFill>
                <a:latin typeface="Arial"/>
                <a:ea typeface="Times New Roman"/>
              </a:rPr>
              <a:t>What </a:t>
            </a:r>
            <a:r>
              <a:rPr lang="en-US" sz="2200" dirty="0" smtClean="0">
                <a:solidFill>
                  <a:schemeClr val="bg1">
                    <a:lumMod val="95000"/>
                  </a:schemeClr>
                </a:solidFill>
                <a:latin typeface="Arial"/>
                <a:ea typeface="Times New Roman"/>
              </a:rPr>
              <a:t>a </a:t>
            </a:r>
            <a:r>
              <a:rPr lang="en-US" sz="2200" dirty="0" smtClean="0">
                <a:solidFill>
                  <a:schemeClr val="bg1">
                    <a:lumMod val="95000"/>
                  </a:schemeClr>
                </a:solidFill>
                <a:latin typeface="Arial"/>
                <a:ea typeface="Times New Roman"/>
              </a:rPr>
              <a:t>Visitor Use Reporting Plan </a:t>
            </a:r>
            <a:r>
              <a:rPr lang="en-US" sz="2200" dirty="0" smtClean="0">
                <a:solidFill>
                  <a:schemeClr val="bg1">
                    <a:lumMod val="95000"/>
                  </a:schemeClr>
                </a:solidFill>
                <a:latin typeface="Arial"/>
                <a:ea typeface="Times New Roman"/>
              </a:rPr>
              <a:t>is and </a:t>
            </a:r>
            <a:r>
              <a:rPr lang="en-US" sz="2200" dirty="0" smtClean="0">
                <a:solidFill>
                  <a:schemeClr val="bg1">
                    <a:lumMod val="95000"/>
                  </a:schemeClr>
                </a:solidFill>
                <a:latin typeface="Arial"/>
                <a:ea typeface="Times New Roman"/>
              </a:rPr>
              <a:t>what goes in it.</a:t>
            </a:r>
            <a:endParaRPr lang="en-US" sz="22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2532" y="4186247"/>
            <a:ext cx="3451916" cy="2299030"/>
          </a:xfrm>
          <a:prstGeom prst="rect">
            <a:avLst/>
          </a:prstGeom>
          <a:solidFill>
            <a:srgbClr val="FFFFFF">
              <a:shade val="85000"/>
            </a:srgbClr>
          </a:solidFill>
          <a:ln w="127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39552" y="4182201"/>
            <a:ext cx="3451916" cy="230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583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79512" y="836712"/>
            <a:ext cx="84249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Question:</a:t>
            </a:r>
            <a:endParaRPr lang="en-CA" sz="4800" b="1" dirty="0">
              <a:solidFill>
                <a:schemeClr val="bg1">
                  <a:lumMod val="8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9512" y="1772816"/>
            <a:ext cx="85324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bg1">
                    <a:lumMod val="9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If you fell into a narrow, slot canyon and a giant boulder trapped your arm against the rock wall – what is the important question you ask?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2156" y="2780928"/>
            <a:ext cx="6598088" cy="374441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23528" y="3013209"/>
            <a:ext cx="3096344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Did I tell anyone where I was going?</a:t>
            </a:r>
            <a:br>
              <a:rPr lang="en-US" sz="20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endParaRPr lang="en-US" sz="2000" dirty="0" smtClean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Did I tell anyone when I would be back?</a:t>
            </a:r>
            <a:br>
              <a:rPr lang="en-US" sz="20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endParaRPr lang="en-US" sz="2000" dirty="0" smtClean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Will I have to cut my arm off with a dull knife?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5695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79512" y="836712"/>
            <a:ext cx="84249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Question:</a:t>
            </a:r>
            <a:endParaRPr lang="en-CA" sz="4800" b="1" dirty="0">
              <a:solidFill>
                <a:schemeClr val="bg1">
                  <a:lumMod val="8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9512" y="1772816"/>
            <a:ext cx="85324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bg1">
                    <a:lumMod val="9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If you fell into a narrow, slot canyon and a giant boulder trapped your arm against the rock wall – what is the important question you ask?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2156" y="2780928"/>
            <a:ext cx="6598088" cy="374441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23528" y="3013209"/>
            <a:ext cx="30963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Does anyone know how I come up with my RMIS numbers?</a:t>
            </a:r>
          </a:p>
        </p:txBody>
      </p:sp>
    </p:spTree>
    <p:extLst>
      <p:ext uri="{BB962C8B-B14F-4D97-AF65-F5344CB8AC3E}">
        <p14:creationId xmlns:p14="http://schemas.microsoft.com/office/powerpoint/2010/main" val="111918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79512" y="836712"/>
            <a:ext cx="84249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Who do we count as a BLM</a:t>
            </a:r>
            <a:br>
              <a:rPr lang="en-US" sz="3600" b="1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en-US" sz="3600" b="1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recreational visitor?</a:t>
            </a:r>
            <a:endParaRPr lang="en-CA" sz="3600" b="1" dirty="0">
              <a:solidFill>
                <a:schemeClr val="bg1">
                  <a:lumMod val="8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6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2071389"/>
            <a:ext cx="6793190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3659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79512" y="836712"/>
            <a:ext cx="8424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Definitions</a:t>
            </a:r>
            <a:endParaRPr lang="en-CA" sz="3600" b="1" dirty="0">
              <a:solidFill>
                <a:schemeClr val="bg1">
                  <a:lumMod val="8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31540" y="1700808"/>
            <a:ext cx="8280920" cy="2088232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b="1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Recreation Visit </a:t>
            </a:r>
          </a:p>
          <a:p>
            <a:pPr lvl="1"/>
            <a:r>
              <a:rPr lang="en-US" sz="2400" i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the entry of a person onto lands or waters, administered by the BLM for the pursuit of recreational experiences regardless of </a:t>
            </a:r>
            <a:r>
              <a:rPr lang="en-US" sz="2400" i="1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duration</a:t>
            </a:r>
            <a:r>
              <a:rPr lang="en-US" sz="24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. </a:t>
            </a:r>
          </a:p>
          <a:p>
            <a:endParaRPr lang="en-US" sz="26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9118" y="3514383"/>
            <a:ext cx="4415330" cy="2938953"/>
          </a:xfrm>
          <a:prstGeom prst="rect">
            <a:avLst/>
          </a:prstGeom>
          <a:solidFill>
            <a:srgbClr val="FFFFFF">
              <a:shade val="85000"/>
            </a:srgbClr>
          </a:solidFill>
          <a:ln w="127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26782" y="3513793"/>
            <a:ext cx="3597145" cy="2939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193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79512" y="836712"/>
            <a:ext cx="8424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Definitions</a:t>
            </a:r>
            <a:endParaRPr lang="en-CA" sz="3600" b="1" dirty="0">
              <a:solidFill>
                <a:schemeClr val="bg1">
                  <a:lumMod val="8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31540" y="1700808"/>
            <a:ext cx="8280920" cy="2088232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b="1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Recreation Visit </a:t>
            </a:r>
          </a:p>
          <a:p>
            <a:pPr lvl="1"/>
            <a:r>
              <a:rPr lang="en-US" sz="2400" i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the entry of </a:t>
            </a:r>
            <a:r>
              <a:rPr lang="en-US" sz="2400" b="1" i="1" u="sng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 person</a:t>
            </a:r>
            <a:r>
              <a:rPr lang="en-US" sz="2400" i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onto lands or waters, administered by the BLM for the pursuit of </a:t>
            </a:r>
            <a:r>
              <a:rPr lang="en-US" sz="2400" b="1" i="1" u="sng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recreational</a:t>
            </a:r>
            <a:r>
              <a:rPr lang="en-US" sz="2400" i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experiences </a:t>
            </a:r>
            <a:r>
              <a:rPr lang="en-US" sz="2400" b="1" i="1" u="sng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regardless of </a:t>
            </a:r>
            <a:r>
              <a:rPr lang="en-US" sz="2400" b="1" i="1" u="sng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duration</a:t>
            </a:r>
            <a:r>
              <a:rPr lang="en-US" sz="24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. </a:t>
            </a:r>
          </a:p>
          <a:p>
            <a:endParaRPr lang="en-US" sz="26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9118" y="3514383"/>
            <a:ext cx="4415330" cy="2938953"/>
          </a:xfrm>
          <a:prstGeom prst="rect">
            <a:avLst/>
          </a:prstGeom>
          <a:solidFill>
            <a:srgbClr val="FFFFFF">
              <a:shade val="85000"/>
            </a:srgbClr>
          </a:solidFill>
          <a:ln w="127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26782" y="3513793"/>
            <a:ext cx="3597145" cy="2939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6471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79512" y="836712"/>
            <a:ext cx="8424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Definitions</a:t>
            </a:r>
            <a:endParaRPr lang="en-CA" sz="3600" b="1" dirty="0">
              <a:solidFill>
                <a:schemeClr val="bg1">
                  <a:lumMod val="8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31540" y="1700808"/>
            <a:ext cx="8280920" cy="144016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b="1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Non-Recreation Visit </a:t>
            </a:r>
          </a:p>
          <a:p>
            <a:pPr lvl="1"/>
            <a:r>
              <a:rPr lang="en-US" sz="2400" i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the entry of a person onto lands or waters, administered by the BLM </a:t>
            </a:r>
            <a:r>
              <a:rPr lang="en-US" sz="2400" i="1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not for recreational purposes.</a:t>
            </a:r>
            <a:r>
              <a:rPr lang="en-US" sz="24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</a:p>
          <a:p>
            <a:endParaRPr lang="en-US" sz="26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3088" y="3501599"/>
            <a:ext cx="4427384" cy="2951590"/>
          </a:xfrm>
          <a:prstGeom prst="rect">
            <a:avLst/>
          </a:prstGeom>
          <a:solidFill>
            <a:srgbClr val="FFFFFF">
              <a:shade val="85000"/>
            </a:srgbClr>
          </a:solidFill>
          <a:ln w="127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683"/>
          <a:stretch/>
        </p:blipFill>
        <p:spPr>
          <a:xfrm flipH="1">
            <a:off x="323850" y="3501007"/>
            <a:ext cx="3543308" cy="2952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3660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79512" y="836712"/>
            <a:ext cx="8424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Definitions</a:t>
            </a:r>
            <a:endParaRPr lang="en-CA" sz="3600" b="1" dirty="0">
              <a:solidFill>
                <a:schemeClr val="bg1">
                  <a:lumMod val="8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31540" y="1700808"/>
            <a:ext cx="8280920" cy="144016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b="1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Non-Recreation Visit </a:t>
            </a:r>
          </a:p>
          <a:p>
            <a:pPr lvl="1"/>
            <a:r>
              <a:rPr lang="en-US" sz="2400" i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the entry of a person onto lands or waters, administered by the BLM </a:t>
            </a:r>
            <a:r>
              <a:rPr lang="en-US" sz="2400" i="1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not for recreational purposes.</a:t>
            </a:r>
            <a:r>
              <a:rPr lang="en-US" sz="24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</a:p>
          <a:p>
            <a:endParaRPr lang="en-US" sz="26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3088" y="3501599"/>
            <a:ext cx="4427384" cy="2951590"/>
          </a:xfrm>
          <a:prstGeom prst="rect">
            <a:avLst/>
          </a:prstGeom>
          <a:solidFill>
            <a:srgbClr val="FFFFFF">
              <a:shade val="85000"/>
            </a:srgbClr>
          </a:solidFill>
          <a:ln w="127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683"/>
          <a:stretch/>
        </p:blipFill>
        <p:spPr>
          <a:xfrm flipH="1">
            <a:off x="323850" y="3501007"/>
            <a:ext cx="3543308" cy="2952181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205" y="3789040"/>
            <a:ext cx="2542597" cy="254259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3838731"/>
            <a:ext cx="2542597" cy="254259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843808" y="2924944"/>
            <a:ext cx="28087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Do Not Report</a:t>
            </a:r>
            <a:endParaRPr lang="en-US" sz="3200" dirty="0">
              <a:solidFill>
                <a:srgbClr val="FF0000"/>
              </a:solidFill>
              <a:latin typeface="Roboto Black" panose="02000000000000000000" pitchFamily="2" charset="0"/>
              <a:ea typeface="Roboto Black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6578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79512" y="836712"/>
            <a:ext cx="8424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Definitions</a:t>
            </a:r>
            <a:endParaRPr lang="en-CA" sz="3600" b="1" dirty="0">
              <a:solidFill>
                <a:schemeClr val="bg1">
                  <a:lumMod val="8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31540" y="1700808"/>
            <a:ext cx="8280920" cy="324036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b="1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Visitor Hour</a:t>
            </a:r>
          </a:p>
          <a:p>
            <a:pPr lvl="1"/>
            <a:r>
              <a:rPr lang="en-US" sz="24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 unit of measure of the presence of one or more persons in an area for continuous, intermittent, or simultaneous periods totaling one </a:t>
            </a:r>
            <a:r>
              <a:rPr lang="en-US" sz="24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hour</a:t>
            </a:r>
            <a:br>
              <a:rPr lang="en-US" sz="24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en-US" sz="24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/>
            </a:r>
            <a:br>
              <a:rPr lang="en-US" sz="24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en-US" sz="24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(i.e</a:t>
            </a:r>
            <a:r>
              <a:rPr lang="en-US" sz="24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. one person for one hour; two persons for 30 minutes each; or 10 persons for 6 minutes each).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4472153"/>
            <a:ext cx="5724128" cy="1980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958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79512" y="836712"/>
            <a:ext cx="8424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Definitions</a:t>
            </a:r>
            <a:endParaRPr lang="en-CA" sz="3600" b="1" dirty="0">
              <a:solidFill>
                <a:schemeClr val="bg1">
                  <a:lumMod val="8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31540" y="1700808"/>
            <a:ext cx="8280920" cy="324036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b="1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Visitor Day</a:t>
            </a:r>
          </a:p>
          <a:p>
            <a:pPr lvl="1"/>
            <a:r>
              <a:rPr lang="en-US" sz="24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 unit of measure </a:t>
            </a:r>
            <a:r>
              <a:rPr lang="en-US" sz="24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equal to 12 visitor hours.</a:t>
            </a:r>
            <a:br>
              <a:rPr lang="en-US" sz="24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en-US" sz="24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/>
            </a:r>
            <a:br>
              <a:rPr lang="en-US" sz="24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en-US" sz="24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This is a common unit used by many state and federal agencies.</a:t>
            </a:r>
            <a:br>
              <a:rPr lang="en-US" sz="24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endParaRPr lang="en-US" sz="24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4149080"/>
            <a:ext cx="6657864" cy="2303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7572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79512" y="836712"/>
            <a:ext cx="8424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How and Where do we count people?</a:t>
            </a:r>
            <a:endParaRPr lang="en-CA" sz="3600" b="1" dirty="0">
              <a:solidFill>
                <a:schemeClr val="bg1">
                  <a:lumMod val="8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665312"/>
            <a:ext cx="6096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9535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79512" y="836712"/>
            <a:ext cx="8424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National Park Service</a:t>
            </a:r>
            <a:endParaRPr lang="en-CA" sz="3600" b="1" dirty="0">
              <a:solidFill>
                <a:schemeClr val="bg1">
                  <a:lumMod val="8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539552" y="1556792"/>
            <a:ext cx="8280920" cy="1728192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Often held up as a federal agency having very accurate, valid use numbers.</a:t>
            </a:r>
          </a:p>
          <a:p>
            <a:r>
              <a:rPr lang="en-US" sz="26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Entry points where everyone passes through</a:t>
            </a:r>
          </a:p>
          <a:p>
            <a:endParaRPr lang="en-US" sz="26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57588"/>
            <a:ext cx="9144000" cy="289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9891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79512" y="836712"/>
            <a:ext cx="8424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Big Bend National Park</a:t>
            </a:r>
            <a:endParaRPr lang="en-CA" sz="3600" b="1" dirty="0">
              <a:solidFill>
                <a:schemeClr val="bg1">
                  <a:lumMod val="8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789" y="3018794"/>
            <a:ext cx="5652120" cy="343439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1603" y="1556792"/>
            <a:ext cx="4358463" cy="2448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1322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79512" y="836712"/>
            <a:ext cx="8424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Big Bend National Park</a:t>
            </a:r>
            <a:endParaRPr lang="en-CA" sz="3600" b="1" dirty="0">
              <a:solidFill>
                <a:schemeClr val="bg1">
                  <a:lumMod val="8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048" y="1741884"/>
            <a:ext cx="8388424" cy="4718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699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79512" y="836712"/>
            <a:ext cx="8424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Big Bend National Park</a:t>
            </a:r>
            <a:endParaRPr lang="en-CA" sz="3600" b="1" dirty="0">
              <a:solidFill>
                <a:schemeClr val="bg1">
                  <a:lumMod val="8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255" y="1741884"/>
            <a:ext cx="5291017" cy="4718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8543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79512" y="836712"/>
            <a:ext cx="8424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Canyonlands National Park</a:t>
            </a:r>
            <a:endParaRPr lang="en-CA" sz="3600" b="1" dirty="0">
              <a:solidFill>
                <a:schemeClr val="bg1">
                  <a:lumMod val="8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1556793"/>
            <a:ext cx="3456385" cy="2304256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9328" y="2996951"/>
            <a:ext cx="5519418" cy="3449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962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79512" y="836712"/>
            <a:ext cx="8424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Canyonlands National Park</a:t>
            </a:r>
            <a:endParaRPr lang="en-CA" sz="3600" b="1" dirty="0">
              <a:solidFill>
                <a:schemeClr val="bg1">
                  <a:lumMod val="8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060848"/>
            <a:ext cx="8345531" cy="4298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6086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79512" y="836712"/>
            <a:ext cx="8424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Canyonlands National Park</a:t>
            </a:r>
            <a:endParaRPr lang="en-CA" sz="3600" b="1" dirty="0">
              <a:solidFill>
                <a:schemeClr val="bg1">
                  <a:lumMod val="8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1748114"/>
            <a:ext cx="7549583" cy="471848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748114"/>
            <a:ext cx="3503766" cy="4718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3087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79512" y="836712"/>
            <a:ext cx="8424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Great Smoky Mountains National Park</a:t>
            </a:r>
            <a:endParaRPr lang="en-CA" sz="3600" b="1" dirty="0">
              <a:solidFill>
                <a:schemeClr val="bg1">
                  <a:lumMod val="8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0605" y="1748114"/>
            <a:ext cx="7067637" cy="471848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556792"/>
            <a:ext cx="3503766" cy="2016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5944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79512" y="836712"/>
            <a:ext cx="8424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Great Smoky Mountains National Park</a:t>
            </a:r>
            <a:endParaRPr lang="en-CA" sz="3600" b="1" dirty="0">
              <a:solidFill>
                <a:schemeClr val="bg1">
                  <a:lumMod val="8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0605" y="2121353"/>
            <a:ext cx="7067637" cy="397201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580428"/>
            <a:ext cx="3503766" cy="1968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6865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79512" y="836712"/>
            <a:ext cx="8424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Great Smoky Mountains National Park</a:t>
            </a:r>
            <a:endParaRPr lang="en-CA" sz="3600" b="1" dirty="0">
              <a:solidFill>
                <a:schemeClr val="bg1">
                  <a:lumMod val="8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3323" y="1916832"/>
            <a:ext cx="6271005" cy="4253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613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79512" y="836712"/>
            <a:ext cx="8424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Gettysburg National Military Park</a:t>
            </a:r>
            <a:endParaRPr lang="en-CA" sz="3600" b="1" dirty="0">
              <a:solidFill>
                <a:schemeClr val="bg1">
                  <a:lumMod val="8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3747" y="2121353"/>
            <a:ext cx="7061352" cy="397201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29"/>
          <a:stretch/>
        </p:blipFill>
        <p:spPr>
          <a:xfrm>
            <a:off x="611560" y="1628800"/>
            <a:ext cx="2439898" cy="1584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5830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79512" y="836712"/>
            <a:ext cx="8424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Gettysburg National Military Park</a:t>
            </a:r>
            <a:endParaRPr lang="en-CA" sz="3600" b="1" dirty="0">
              <a:solidFill>
                <a:schemeClr val="bg1">
                  <a:lumMod val="8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2457161"/>
            <a:ext cx="5296014" cy="397201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23" y="1628800"/>
            <a:ext cx="3834191" cy="2952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186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79512" y="836712"/>
            <a:ext cx="8424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Gettysburg National Military Park</a:t>
            </a:r>
            <a:endParaRPr lang="en-CA" sz="3600" b="1" dirty="0">
              <a:solidFill>
                <a:schemeClr val="bg1">
                  <a:lumMod val="8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1131" y="1568731"/>
            <a:ext cx="5695165" cy="4860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3409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79512" y="836712"/>
            <a:ext cx="8424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Biscayne National Park</a:t>
            </a:r>
            <a:endParaRPr lang="en-CA" sz="3600" b="1" dirty="0">
              <a:solidFill>
                <a:schemeClr val="bg1">
                  <a:lumMod val="8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2177443"/>
            <a:ext cx="5695165" cy="426849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12201" r="21650"/>
          <a:stretch/>
        </p:blipFill>
        <p:spPr>
          <a:xfrm>
            <a:off x="323528" y="1484784"/>
            <a:ext cx="3888432" cy="2566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388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79512" y="836712"/>
            <a:ext cx="8424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Biscayne National Park</a:t>
            </a:r>
            <a:endParaRPr lang="en-CA" sz="3600" b="1" dirty="0">
              <a:solidFill>
                <a:schemeClr val="bg1">
                  <a:lumMod val="8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040" y="1772816"/>
            <a:ext cx="8276957" cy="4672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049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79512" y="836712"/>
            <a:ext cx="8424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Biscayne National Park</a:t>
            </a:r>
            <a:endParaRPr lang="en-CA" sz="3600" b="1" dirty="0">
              <a:solidFill>
                <a:schemeClr val="bg1">
                  <a:lumMod val="8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6100" y="1780713"/>
            <a:ext cx="4113004" cy="467247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432" y="1780713"/>
            <a:ext cx="3507618" cy="4669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030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79512" y="836712"/>
            <a:ext cx="8424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What does NPS count?</a:t>
            </a:r>
            <a:endParaRPr lang="en-CA" sz="3600" b="1" dirty="0">
              <a:solidFill>
                <a:schemeClr val="bg1">
                  <a:lumMod val="8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67544" y="1700808"/>
            <a:ext cx="8136904" cy="266429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Recreation Visits</a:t>
            </a:r>
          </a:p>
          <a:p>
            <a:r>
              <a:rPr lang="en-US" sz="26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Non-recreation Visits</a:t>
            </a:r>
          </a:p>
          <a:p>
            <a:r>
              <a:rPr lang="en-US" sz="26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Recreation Visitor Hours</a:t>
            </a:r>
          </a:p>
          <a:p>
            <a:r>
              <a:rPr lang="en-US" sz="26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Non-recreation Visitor hours</a:t>
            </a:r>
          </a:p>
          <a:p>
            <a:r>
              <a:rPr lang="en-US" sz="26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Overnight Stays</a:t>
            </a:r>
            <a:endParaRPr lang="en-US" sz="26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8843" y="3861048"/>
            <a:ext cx="4425605" cy="2592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9784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79512" y="836712"/>
            <a:ext cx="8424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Where does NPS collect numbers?</a:t>
            </a:r>
            <a:endParaRPr lang="en-CA" sz="3600" b="1" dirty="0">
              <a:solidFill>
                <a:schemeClr val="bg1">
                  <a:lumMod val="8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67544" y="1700808"/>
            <a:ext cx="8136904" cy="266429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Entrance gate personnel?</a:t>
            </a:r>
          </a:p>
          <a:p>
            <a:r>
              <a:rPr lang="en-US" sz="26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Not exactly.</a:t>
            </a:r>
            <a:endParaRPr lang="en-US" sz="26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3789040"/>
            <a:ext cx="6553200" cy="238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6950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79512" y="836712"/>
            <a:ext cx="8424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Big Bend National Park</a:t>
            </a:r>
            <a:endParaRPr lang="en-CA" sz="3600" b="1" dirty="0">
              <a:solidFill>
                <a:schemeClr val="bg1">
                  <a:lumMod val="8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1734699"/>
            <a:ext cx="5291017" cy="471848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39552" y="1628800"/>
            <a:ext cx="25378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Recreation Visits</a:t>
            </a:r>
            <a:endParaRPr lang="en-US" sz="24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3528" y="2090465"/>
            <a:ext cx="316835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Inductive loop at Maverick Entrance</a:t>
            </a:r>
            <a:br>
              <a:rPr lang="en-US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endParaRPr lang="en-US" dirty="0" smtClean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Inductive loop at Persimmons Gap Entrance</a:t>
            </a:r>
            <a:br>
              <a:rPr lang="en-US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endParaRPr lang="en-US" dirty="0" smtClean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en-US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The counts from 1 and 2 are summed and reduced for the number of buses, non-rec vehicles (197/m), and non-reportable vehicles (156/m). Total x multiplier of 2.9 people per vehicle.</a:t>
            </a:r>
          </a:p>
        </p:txBody>
      </p:sp>
      <p:sp>
        <p:nvSpPr>
          <p:cNvPr id="5" name="Oval 4"/>
          <p:cNvSpPr/>
          <p:nvPr/>
        </p:nvSpPr>
        <p:spPr>
          <a:xfrm>
            <a:off x="6372200" y="1869030"/>
            <a:ext cx="648072" cy="504056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788024" y="4093943"/>
            <a:ext cx="648072" cy="504056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1090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79512" y="836712"/>
            <a:ext cx="8424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Big Bend National Park</a:t>
            </a:r>
            <a:endParaRPr lang="en-CA" sz="3600" b="1" dirty="0">
              <a:solidFill>
                <a:schemeClr val="bg1">
                  <a:lumMod val="8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1734699"/>
            <a:ext cx="5291017" cy="471848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39552" y="1628800"/>
            <a:ext cx="25378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Recreation Visits</a:t>
            </a:r>
            <a:endParaRPr lang="en-US" sz="24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3528" y="2090465"/>
            <a:ext cx="31683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 startAt="3"/>
            </a:pPr>
            <a:r>
              <a:rPr lang="en-US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Number of </a:t>
            </a:r>
            <a:r>
              <a:rPr lang="en-US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bus passengers recorded at the Lodge </a:t>
            </a:r>
            <a:r>
              <a:rPr lang="en-US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and </a:t>
            </a:r>
            <a:r>
              <a:rPr lang="en-US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the Front Desk</a:t>
            </a:r>
            <a:endParaRPr lang="en-US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88" t="31100" r="31101" b="19288"/>
          <a:stretch/>
        </p:blipFill>
        <p:spPr>
          <a:xfrm>
            <a:off x="474691" y="3440711"/>
            <a:ext cx="2808312" cy="3024336"/>
          </a:xfrm>
          <a:prstGeom prst="rect">
            <a:avLst/>
          </a:prstGeom>
          <a:solidFill>
            <a:srgbClr val="FFFFFF">
              <a:shade val="85000"/>
            </a:srgbClr>
          </a:solidFill>
          <a:ln w="952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Oval 5"/>
          <p:cNvSpPr/>
          <p:nvPr/>
        </p:nvSpPr>
        <p:spPr>
          <a:xfrm>
            <a:off x="5580112" y="4221088"/>
            <a:ext cx="792088" cy="576064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850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79512" y="836712"/>
            <a:ext cx="8424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Big Bend National Park</a:t>
            </a:r>
            <a:endParaRPr lang="en-CA" sz="3600" b="1" dirty="0">
              <a:solidFill>
                <a:schemeClr val="bg1">
                  <a:lumMod val="8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1734699"/>
            <a:ext cx="5291017" cy="471848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79512" y="1625717"/>
            <a:ext cx="265810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Recreation Visitor</a:t>
            </a:r>
            <a:br>
              <a:rPr lang="en-US" sz="24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en-US" sz="24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Hours</a:t>
            </a:r>
            <a:endParaRPr lang="en-US" sz="24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4426" y="2456714"/>
            <a:ext cx="31683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Recreation visits x 12 </a:t>
            </a:r>
            <a:r>
              <a:rPr lang="en-US" dirty="0" err="1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hrs</a:t>
            </a:r>
            <a:r>
              <a:rPr lang="en-US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/>
            </a:r>
            <a:br>
              <a:rPr lang="en-US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endParaRPr lang="en-US" dirty="0" smtClean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Number of Overnight stays x 24 hours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84426" y="3757867"/>
            <a:ext cx="23871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Overnight Stays</a:t>
            </a:r>
            <a:endParaRPr lang="en-US" sz="24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84426" y="4307173"/>
            <a:ext cx="316835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Visitors staying overnight as reported by concessioner</a:t>
            </a:r>
            <a:br>
              <a:rPr lang="en-US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endParaRPr lang="en-US" dirty="0" smtClean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Number of overnight stays at NPS Campgrounds</a:t>
            </a:r>
          </a:p>
        </p:txBody>
      </p:sp>
    </p:spTree>
    <p:extLst>
      <p:ext uri="{BB962C8B-B14F-4D97-AF65-F5344CB8AC3E}">
        <p14:creationId xmlns:p14="http://schemas.microsoft.com/office/powerpoint/2010/main" val="1158242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79512" y="836712"/>
            <a:ext cx="8424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What does BLM count?</a:t>
            </a:r>
            <a:endParaRPr lang="en-CA" sz="3600" b="1" dirty="0">
              <a:solidFill>
                <a:schemeClr val="bg1">
                  <a:lumMod val="8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684075" y="1772816"/>
            <a:ext cx="3744416" cy="158417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dirty="0" smtClean="0">
                <a:solidFill>
                  <a:schemeClr val="bg1"/>
                </a:solidFill>
              </a:rPr>
              <a:t>Recreation Visits</a:t>
            </a:r>
            <a:endParaRPr lang="en-US" sz="2600" dirty="0">
              <a:solidFill>
                <a:schemeClr val="bg1"/>
              </a:solidFill>
            </a:endParaRPr>
          </a:p>
          <a:p>
            <a:r>
              <a:rPr lang="en-US" sz="2600" dirty="0">
                <a:solidFill>
                  <a:schemeClr val="bg1"/>
                </a:solidFill>
              </a:rPr>
              <a:t>Average Length of Stay</a:t>
            </a:r>
          </a:p>
          <a:p>
            <a:r>
              <a:rPr lang="en-US" sz="2600" dirty="0" smtClean="0">
                <a:solidFill>
                  <a:schemeClr val="bg1"/>
                </a:solidFill>
              </a:rPr>
              <a:t>Recreation Activities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900" y="3862745"/>
            <a:ext cx="7590508" cy="2626315"/>
          </a:xfrm>
          <a:prstGeom prst="rect">
            <a:avLst/>
          </a:prstGeom>
        </p:spPr>
      </p:pic>
      <p:sp>
        <p:nvSpPr>
          <p:cNvPr id="11" name="Content Placeholder 2"/>
          <p:cNvSpPr txBox="1">
            <a:spLocks/>
          </p:cNvSpPr>
          <p:nvPr/>
        </p:nvSpPr>
        <p:spPr>
          <a:xfrm>
            <a:off x="4229768" y="1772816"/>
            <a:ext cx="4914231" cy="158417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dirty="0" smtClean="0">
                <a:solidFill>
                  <a:schemeClr val="bg1"/>
                </a:solidFill>
              </a:rPr>
              <a:t>Percent Participation in Activities</a:t>
            </a:r>
            <a:endParaRPr lang="en-US" sz="2600" dirty="0">
              <a:solidFill>
                <a:schemeClr val="bg1"/>
              </a:solidFill>
            </a:endParaRPr>
          </a:p>
          <a:p>
            <a:r>
              <a:rPr lang="en-US" sz="2600" dirty="0" smtClean="0">
                <a:solidFill>
                  <a:schemeClr val="bg1"/>
                </a:solidFill>
              </a:rPr>
              <a:t>Recreation Use Permits </a:t>
            </a:r>
            <a:r>
              <a:rPr lang="en-US" sz="2000" dirty="0" smtClean="0">
                <a:solidFill>
                  <a:schemeClr val="bg1"/>
                </a:solidFill>
              </a:rPr>
              <a:t>(RUPs)</a:t>
            </a:r>
            <a:endParaRPr lang="en-US" sz="2000" dirty="0">
              <a:solidFill>
                <a:schemeClr val="bg1"/>
              </a:solidFill>
            </a:endParaRPr>
          </a:p>
          <a:p>
            <a:r>
              <a:rPr lang="en-US" sz="2600" dirty="0" smtClean="0">
                <a:solidFill>
                  <a:schemeClr val="bg1"/>
                </a:solidFill>
              </a:rPr>
              <a:t>Special Recreation Permits </a:t>
            </a:r>
            <a:r>
              <a:rPr lang="en-US" sz="2000" dirty="0" smtClean="0">
                <a:solidFill>
                  <a:schemeClr val="bg1"/>
                </a:solidFill>
              </a:rPr>
              <a:t>(SRPs)</a:t>
            </a:r>
          </a:p>
        </p:txBody>
      </p:sp>
    </p:spTree>
    <p:extLst>
      <p:ext uri="{BB962C8B-B14F-4D97-AF65-F5344CB8AC3E}">
        <p14:creationId xmlns:p14="http://schemas.microsoft.com/office/powerpoint/2010/main" val="3620573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79512" y="836712"/>
            <a:ext cx="8424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How and Where do we count people?</a:t>
            </a:r>
            <a:endParaRPr kumimoji="0" lang="en-CA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85000"/>
                </a:prst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665312"/>
            <a:ext cx="6096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1128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79512" y="836712"/>
            <a:ext cx="8424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How and Where do we count people?</a:t>
            </a:r>
            <a:endParaRPr kumimoji="0" lang="en-CA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85000"/>
                </a:prst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700808"/>
            <a:ext cx="3082247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264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79512" y="836712"/>
            <a:ext cx="8424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How and Where do we count people?</a:t>
            </a:r>
            <a:endParaRPr kumimoji="0" lang="en-CA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85000"/>
                </a:prst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700808"/>
            <a:ext cx="3082247" cy="4572000"/>
          </a:xfrm>
          <a:prstGeom prst="rect">
            <a:avLst/>
          </a:prstGeom>
        </p:spPr>
      </p:pic>
      <p:sp>
        <p:nvSpPr>
          <p:cNvPr id="4" name="Content Placeholder 2"/>
          <p:cNvSpPr txBox="1">
            <a:spLocks/>
          </p:cNvSpPr>
          <p:nvPr/>
        </p:nvSpPr>
        <p:spPr>
          <a:xfrm>
            <a:off x="4391980" y="2276872"/>
            <a:ext cx="4212468" cy="187220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Unfortunately, often only the field office recreation planner knows.</a:t>
            </a:r>
            <a:endParaRPr lang="en-US" sz="26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8737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79512" y="836712"/>
            <a:ext cx="8424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How and Where do we count people?</a:t>
            </a:r>
            <a:endParaRPr kumimoji="0" lang="en-CA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85000"/>
                </a:prst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11560" y="1772816"/>
            <a:ext cx="8280920" cy="115212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We rarely count actual people</a:t>
            </a:r>
          </a:p>
          <a:p>
            <a:r>
              <a:rPr lang="en-US" sz="26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Usually we are using a proxy to represent people</a:t>
            </a:r>
            <a:endParaRPr lang="en-US" sz="26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60589" y="3682235"/>
            <a:ext cx="2923934" cy="1069508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5078806" y="3196447"/>
            <a:ext cx="3525642" cy="2175556"/>
            <a:chOff x="3000375" y="4253819"/>
            <a:chExt cx="3525642" cy="2175556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00375" y="4253819"/>
              <a:ext cx="1139577" cy="2175556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82231" y="4253819"/>
              <a:ext cx="1139577" cy="2175556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8144"/>
            <a:stretch/>
          </p:blipFill>
          <p:spPr>
            <a:xfrm>
              <a:off x="5386440" y="5301207"/>
              <a:ext cx="1139577" cy="1128167"/>
            </a:xfrm>
            <a:prstGeom prst="rect">
              <a:avLst/>
            </a:prstGeom>
          </p:spPr>
        </p:pic>
      </p:grpSp>
      <p:sp>
        <p:nvSpPr>
          <p:cNvPr id="12" name="Equal 11"/>
          <p:cNvSpPr/>
          <p:nvPr/>
        </p:nvSpPr>
        <p:spPr>
          <a:xfrm>
            <a:off x="3744032" y="3878921"/>
            <a:ext cx="1224136" cy="874862"/>
          </a:xfrm>
          <a:prstGeom prst="mathEqual">
            <a:avLst/>
          </a:prstGeom>
          <a:solidFill>
            <a:srgbClr val="94282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942825"/>
                </a:solidFill>
              </a:ln>
              <a:solidFill>
                <a:srgbClr val="942825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259632" y="5868561"/>
            <a:ext cx="1818126" cy="584775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1 vehicle</a:t>
            </a:r>
            <a:endParaRPr lang="en-US" sz="3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744032" y="5868561"/>
            <a:ext cx="141417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equals</a:t>
            </a:r>
            <a:endParaRPr lang="en-US" sz="3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868144" y="5868561"/>
            <a:ext cx="209865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2.4 people</a:t>
            </a:r>
            <a:endParaRPr lang="en-US" sz="3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5981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79512" y="836712"/>
            <a:ext cx="8424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How and Where do we count people?</a:t>
            </a:r>
            <a:endParaRPr kumimoji="0" lang="en-CA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85000"/>
                </a:prst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11560" y="1772816"/>
            <a:ext cx="8280920" cy="115212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We rarely count actual people</a:t>
            </a:r>
          </a:p>
          <a:p>
            <a:r>
              <a:rPr lang="en-US" sz="26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Usually we are using a proxy to represent people</a:t>
            </a:r>
            <a:endParaRPr lang="en-US" sz="26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827" y="3140968"/>
            <a:ext cx="3241755" cy="2160240"/>
          </a:xfrm>
          <a:prstGeom prst="rect">
            <a:avLst/>
          </a:prstGeom>
          <a:solidFill>
            <a:srgbClr val="FFFFFF">
              <a:shade val="85000"/>
            </a:srgbClr>
          </a:solidFill>
          <a:ln w="127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8806" y="3196447"/>
            <a:ext cx="1139577" cy="217555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0662" y="3196447"/>
            <a:ext cx="1139577" cy="217555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549"/>
          <a:stretch/>
        </p:blipFill>
        <p:spPr>
          <a:xfrm>
            <a:off x="7464871" y="3140968"/>
            <a:ext cx="1139577" cy="2231035"/>
          </a:xfrm>
          <a:prstGeom prst="rect">
            <a:avLst/>
          </a:prstGeom>
        </p:spPr>
      </p:pic>
      <p:sp>
        <p:nvSpPr>
          <p:cNvPr id="12" name="Equal 11"/>
          <p:cNvSpPr/>
          <p:nvPr/>
        </p:nvSpPr>
        <p:spPr>
          <a:xfrm>
            <a:off x="3744032" y="3878921"/>
            <a:ext cx="1224136" cy="874862"/>
          </a:xfrm>
          <a:prstGeom prst="mathEqual">
            <a:avLst/>
          </a:prstGeom>
          <a:solidFill>
            <a:srgbClr val="94282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942825"/>
                </a:solidFill>
              </a:ln>
              <a:solidFill>
                <a:srgbClr val="942825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259632" y="5868561"/>
            <a:ext cx="1715534" cy="584775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1 permit</a:t>
            </a:r>
            <a:endParaRPr lang="en-US" sz="3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744032" y="5868561"/>
            <a:ext cx="141417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equals</a:t>
            </a:r>
            <a:endParaRPr lang="en-US" sz="3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868144" y="5868561"/>
            <a:ext cx="209865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3.2 people</a:t>
            </a:r>
            <a:endParaRPr lang="en-US" sz="3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311"/>
          <a:stretch/>
        </p:blipFill>
        <p:spPr>
          <a:xfrm>
            <a:off x="8629791" y="3196447"/>
            <a:ext cx="406706" cy="2175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292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79512" y="836712"/>
            <a:ext cx="8424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How and Where do we count people?</a:t>
            </a:r>
            <a:endParaRPr kumimoji="0" lang="en-CA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85000"/>
                </a:prst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11560" y="1772816"/>
            <a:ext cx="4176464" cy="237626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Count the most people from the fewest locations</a:t>
            </a:r>
            <a:endParaRPr lang="en-US" sz="2600" dirty="0" smtClean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en-US" sz="26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Minimize possibility of double counting</a:t>
            </a:r>
            <a:endParaRPr lang="en-US" sz="26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1578629"/>
            <a:ext cx="3893418" cy="487455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4297977"/>
            <a:ext cx="3639656" cy="2155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0788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79512" y="836712"/>
            <a:ext cx="8424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Is there BLM Guidance?</a:t>
            </a:r>
            <a:endParaRPr kumimoji="0" lang="en-CA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85000"/>
                </a:prst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1412776"/>
            <a:ext cx="5688632" cy="5124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479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79512" y="836712"/>
            <a:ext cx="8424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Is there BLM Guidance?</a:t>
            </a:r>
            <a:endParaRPr kumimoji="0" lang="en-CA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85000"/>
                </a:prst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688142"/>
            <a:ext cx="3947483" cy="4765046"/>
          </a:xfrm>
          <a:prstGeom prst="rect">
            <a:avLst/>
          </a:prstGeom>
        </p:spPr>
      </p:pic>
      <p:sp>
        <p:nvSpPr>
          <p:cNvPr id="4" name="Content Placeholder 2"/>
          <p:cNvSpPr txBox="1">
            <a:spLocks/>
          </p:cNvSpPr>
          <p:nvPr/>
        </p:nvSpPr>
        <p:spPr>
          <a:xfrm>
            <a:off x="4644008" y="1772816"/>
            <a:ext cx="4176464" cy="345638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600" dirty="0" smtClean="0">
                <a:solidFill>
                  <a:schemeClr val="bg1">
                    <a:lumMod val="85000"/>
                  </a:schemeClr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- Yes -</a:t>
            </a:r>
          </a:p>
          <a:p>
            <a:pPr marL="0" indent="0" algn="ctr">
              <a:buNone/>
            </a:pPr>
            <a:r>
              <a:rPr lang="en-US" sz="26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IM-2003-245 - Guidelines for Reporting Recreation Visitation</a:t>
            </a:r>
            <a:br>
              <a:rPr lang="en-US" sz="26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en-US" sz="26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/>
            </a:r>
            <a:br>
              <a:rPr lang="en-US" sz="26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en-US" sz="26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(with a separate Guidelines document)</a:t>
            </a:r>
            <a:endParaRPr lang="en-US" sz="26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5066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79512" y="836712"/>
            <a:ext cx="8424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Is there BLM Guidance?</a:t>
            </a:r>
            <a:endParaRPr kumimoji="0" lang="en-CA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85000"/>
                </a:prst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688142"/>
            <a:ext cx="3947483" cy="4765046"/>
          </a:xfrm>
          <a:prstGeom prst="rect">
            <a:avLst/>
          </a:prstGeom>
        </p:spPr>
      </p:pic>
      <p:sp>
        <p:nvSpPr>
          <p:cNvPr id="4" name="Content Placeholder 2"/>
          <p:cNvSpPr txBox="1">
            <a:spLocks/>
          </p:cNvSpPr>
          <p:nvPr/>
        </p:nvSpPr>
        <p:spPr>
          <a:xfrm>
            <a:off x="4644008" y="1772816"/>
            <a:ext cx="4176464" cy="36004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600" dirty="0" smtClean="0">
                <a:solidFill>
                  <a:schemeClr val="bg1">
                    <a:lumMod val="85000"/>
                  </a:schemeClr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- Yes -</a:t>
            </a:r>
          </a:p>
          <a:p>
            <a:pPr marL="0" indent="0" algn="ctr">
              <a:buNone/>
            </a:pPr>
            <a:r>
              <a:rPr lang="en-US" sz="26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 new IM is being worked on for 2018 with an updated document: Guidelines for Reporting Recreation Visitation</a:t>
            </a:r>
            <a:endParaRPr lang="en-US" sz="26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977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79512" y="836712"/>
            <a:ext cx="8424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Where do we collect this information?</a:t>
            </a:r>
            <a:endParaRPr lang="en-CA" sz="3600" b="1" dirty="0">
              <a:solidFill>
                <a:schemeClr val="bg1">
                  <a:lumMod val="8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67544" y="1700808"/>
            <a:ext cx="8136904" cy="266429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dirty="0" smtClean="0">
                <a:solidFill>
                  <a:schemeClr val="bg1"/>
                </a:solidFill>
              </a:rPr>
              <a:t>It all starts with selecting a place to track visitor use.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2558342"/>
            <a:ext cx="5193324" cy="389499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0128" y="2591860"/>
            <a:ext cx="2576328" cy="3861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9172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79512" y="836712"/>
            <a:ext cx="8424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Where do we collect this information?</a:t>
            </a:r>
            <a:endParaRPr lang="en-CA" sz="3600" b="1" dirty="0">
              <a:solidFill>
                <a:schemeClr val="bg1">
                  <a:lumMod val="8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67544" y="1700808"/>
            <a:ext cx="8136904" cy="115212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 smtClean="0">
                <a:solidFill>
                  <a:schemeClr val="bg1"/>
                </a:solidFill>
              </a:rPr>
              <a:t>There are mainly two types of areas where we collect data.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600" dirty="0" smtClean="0">
                <a:solidFill>
                  <a:schemeClr val="bg1"/>
                </a:solidFill>
              </a:rPr>
              <a:t>Controlled Access Sites / Areas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38" b="42869"/>
          <a:stretch/>
        </p:blipFill>
        <p:spPr>
          <a:xfrm>
            <a:off x="0" y="3284984"/>
            <a:ext cx="9144000" cy="3168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2199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79512" y="836712"/>
            <a:ext cx="8424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Where do we collect this information?</a:t>
            </a:r>
            <a:endParaRPr lang="en-CA" sz="3600" b="1" dirty="0">
              <a:solidFill>
                <a:schemeClr val="bg1">
                  <a:lumMod val="8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67544" y="1700808"/>
            <a:ext cx="8136904" cy="115212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 smtClean="0">
                <a:solidFill>
                  <a:schemeClr val="bg1"/>
                </a:solidFill>
              </a:rPr>
              <a:t>There are mainly two types of areas where we collect data.</a:t>
            </a:r>
          </a:p>
          <a:p>
            <a:pPr marL="514350" indent="-514350">
              <a:buFont typeface="+mj-lt"/>
              <a:buAutoNum type="arabicPeriod" startAt="2"/>
            </a:pPr>
            <a:r>
              <a:rPr lang="en-US" sz="2600" dirty="0" smtClean="0">
                <a:solidFill>
                  <a:schemeClr val="bg1"/>
                </a:solidFill>
              </a:rPr>
              <a:t>Dispersed Sites / Areas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89512"/>
            <a:ext cx="9144000" cy="3163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276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79512" y="836712"/>
            <a:ext cx="8424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Where do we collect this information?</a:t>
            </a:r>
            <a:endParaRPr lang="en-CA" sz="3600" b="1" dirty="0">
              <a:solidFill>
                <a:schemeClr val="bg1">
                  <a:lumMod val="8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67544" y="1700808"/>
            <a:ext cx="8136904" cy="18002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u="sng" dirty="0" smtClean="0">
                <a:solidFill>
                  <a:schemeClr val="bg1"/>
                </a:solidFill>
              </a:rPr>
              <a:t>Controlled Access Sites / Areas</a:t>
            </a:r>
          </a:p>
          <a:p>
            <a:pPr marL="0" indent="0">
              <a:buNone/>
            </a:pPr>
            <a:r>
              <a:rPr lang="en-US" sz="2600" dirty="0" smtClean="0">
                <a:solidFill>
                  <a:schemeClr val="bg1"/>
                </a:solidFill>
              </a:rPr>
              <a:t>This can be a day use site, a campground, a river corridor, a fairly large area with multiple rec. sites, or an area where people visit but there are no recreation facilities.</a:t>
            </a:r>
            <a:endParaRPr lang="en-US" sz="2600" dirty="0">
              <a:solidFill>
                <a:schemeClr val="bg1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3478290"/>
            <a:ext cx="2182355" cy="292288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3545000"/>
            <a:ext cx="3330056" cy="2908188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2551" y="3478290"/>
            <a:ext cx="2339529" cy="2974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9689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79512" y="836712"/>
            <a:ext cx="8424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Where do we collect this information?</a:t>
            </a:r>
            <a:endParaRPr lang="en-CA" sz="3600" b="1" dirty="0">
              <a:solidFill>
                <a:schemeClr val="bg1">
                  <a:lumMod val="8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67544" y="1700808"/>
            <a:ext cx="7704856" cy="18002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u="sng" dirty="0" smtClean="0">
                <a:solidFill>
                  <a:schemeClr val="bg1"/>
                </a:solidFill>
              </a:rPr>
              <a:t>Controlled Access Sites / Areas</a:t>
            </a:r>
          </a:p>
          <a:p>
            <a:r>
              <a:rPr lang="en-US" sz="2600" dirty="0" smtClean="0">
                <a:solidFill>
                  <a:schemeClr val="bg1"/>
                </a:solidFill>
              </a:rPr>
              <a:t>Minimum locations that accounts for majority of use.</a:t>
            </a:r>
          </a:p>
          <a:p>
            <a:r>
              <a:rPr lang="en-US" sz="2600" dirty="0" smtClean="0">
                <a:solidFill>
                  <a:schemeClr val="bg1"/>
                </a:solidFill>
              </a:rPr>
              <a:t>Can use various counter types to record visits </a:t>
            </a:r>
            <a:r>
              <a:rPr lang="en-US" sz="2600" dirty="0" smtClean="0">
                <a:solidFill>
                  <a:schemeClr val="bg1"/>
                </a:solidFill>
              </a:rPr>
              <a:t>(road tube, </a:t>
            </a:r>
            <a:r>
              <a:rPr lang="en-US" sz="2600" dirty="0" err="1" smtClean="0">
                <a:solidFill>
                  <a:schemeClr val="bg1"/>
                </a:solidFill>
              </a:rPr>
              <a:t>Traf</a:t>
            </a:r>
            <a:r>
              <a:rPr lang="en-US" sz="2600" dirty="0" smtClean="0">
                <a:solidFill>
                  <a:schemeClr val="bg1"/>
                </a:solidFill>
              </a:rPr>
              <a:t>-X</a:t>
            </a:r>
            <a:r>
              <a:rPr lang="en-US" sz="2600" dirty="0" smtClean="0">
                <a:solidFill>
                  <a:schemeClr val="bg1"/>
                </a:solidFill>
              </a:rPr>
              <a:t>, </a:t>
            </a:r>
            <a:r>
              <a:rPr lang="en-US" sz="2600" dirty="0" smtClean="0">
                <a:solidFill>
                  <a:schemeClr val="bg1"/>
                </a:solidFill>
              </a:rPr>
              <a:t>Infrared </a:t>
            </a:r>
            <a:r>
              <a:rPr lang="en-US" sz="2600" dirty="0" smtClean="0">
                <a:solidFill>
                  <a:schemeClr val="bg1"/>
                </a:solidFill>
              </a:rPr>
              <a:t>beam, etc.)</a:t>
            </a:r>
            <a:endParaRPr lang="en-US" sz="2600" dirty="0">
              <a:solidFill>
                <a:schemeClr val="bg1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3478290"/>
            <a:ext cx="2182355" cy="292288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3545000"/>
            <a:ext cx="3330056" cy="2908188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2551" y="3478290"/>
            <a:ext cx="2339529" cy="2974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2473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79512" y="836712"/>
            <a:ext cx="8424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Where do we collect this information?</a:t>
            </a:r>
            <a:endParaRPr lang="en-CA" sz="3600" b="1" dirty="0">
              <a:solidFill>
                <a:schemeClr val="bg1">
                  <a:lumMod val="8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67544" y="1700808"/>
            <a:ext cx="8280920" cy="504056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u="sng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Dispersed Sites / Areas</a:t>
            </a:r>
          </a:p>
          <a:p>
            <a:pPr marL="0" indent="0">
              <a:buNone/>
            </a:pPr>
            <a:r>
              <a:rPr lang="en-US" sz="24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Estimating use at dispersed sites is more </a:t>
            </a:r>
            <a:r>
              <a:rPr lang="en-US" sz="24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difficult.</a:t>
            </a:r>
            <a:endParaRPr lang="en-US" sz="24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en-US" sz="24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Un-staffed or rarely visited</a:t>
            </a:r>
            <a:endParaRPr lang="en-US" sz="2400" dirty="0" smtClean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en-US" sz="24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Multiple </a:t>
            </a:r>
            <a:r>
              <a:rPr lang="en-US" sz="24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access </a:t>
            </a:r>
            <a:r>
              <a:rPr lang="en-US" sz="24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points</a:t>
            </a:r>
          </a:p>
          <a:p>
            <a:r>
              <a:rPr lang="en-US" sz="24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Limited </a:t>
            </a:r>
            <a:r>
              <a:rPr lang="en-US" sz="24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opportunities for observing visitor </a:t>
            </a:r>
            <a:r>
              <a:rPr lang="en-US" sz="24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use</a:t>
            </a:r>
            <a:br>
              <a:rPr lang="en-US" sz="24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endParaRPr lang="en-US" sz="2400" dirty="0" smtClean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r>
              <a:rPr lang="en-US" sz="24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However</a:t>
            </a:r>
            <a:r>
              <a:rPr lang="en-US" sz="24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, you must make these estimates to get a complete picture of the recreation use occurring in your office. </a:t>
            </a:r>
          </a:p>
        </p:txBody>
      </p:sp>
    </p:spTree>
    <p:extLst>
      <p:ext uri="{BB962C8B-B14F-4D97-AF65-F5344CB8AC3E}">
        <p14:creationId xmlns:p14="http://schemas.microsoft.com/office/powerpoint/2010/main" val="45509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79512" y="836712"/>
            <a:ext cx="8424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Where do we collect this information?</a:t>
            </a:r>
            <a:endParaRPr lang="en-CA" sz="3600" b="1" dirty="0">
              <a:solidFill>
                <a:schemeClr val="bg1">
                  <a:lumMod val="8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67544" y="1700808"/>
            <a:ext cx="8280920" cy="172819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u="sng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Dispersed Sites / Areas</a:t>
            </a:r>
          </a:p>
          <a:p>
            <a:pPr marL="0" indent="0">
              <a:buNone/>
            </a:pPr>
            <a:r>
              <a:rPr lang="en-US" sz="24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Once a confident estimate is made for an area, this number can be reported for multiple years unless more current data is obtained. </a:t>
            </a:r>
            <a:endParaRPr lang="en-US" sz="24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3646765"/>
            <a:ext cx="8064896" cy="2790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4282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79512" y="836712"/>
            <a:ext cx="8424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How to convert Counts to Estimates?</a:t>
            </a:r>
            <a:endParaRPr lang="en-CA" sz="3600" b="1" dirty="0">
              <a:solidFill>
                <a:schemeClr val="bg1">
                  <a:lumMod val="8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67544" y="1700808"/>
            <a:ext cx="8136904" cy="108012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u="sng" dirty="0" smtClean="0">
                <a:solidFill>
                  <a:schemeClr val="bg1"/>
                </a:solidFill>
              </a:rPr>
              <a:t>Systematic Observations</a:t>
            </a:r>
          </a:p>
          <a:p>
            <a:pPr marL="0" indent="0">
              <a:buNone/>
            </a:pPr>
            <a:r>
              <a:rPr lang="en-US" sz="2600" dirty="0" smtClean="0">
                <a:solidFill>
                  <a:schemeClr val="bg1"/>
                </a:solidFill>
              </a:rPr>
              <a:t>There’s no way to short cut this part of the workload. </a:t>
            </a:r>
            <a:endParaRPr lang="en-US" sz="2600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2852936"/>
            <a:ext cx="5302436" cy="3371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024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79512" y="836712"/>
            <a:ext cx="8424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How to convert Counts to Estimates?</a:t>
            </a:r>
            <a:endParaRPr lang="en-CA" sz="3600" b="1" dirty="0">
              <a:solidFill>
                <a:schemeClr val="bg1">
                  <a:lumMod val="8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67544" y="1700808"/>
            <a:ext cx="8136904" cy="108012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u="sng" dirty="0" smtClean="0">
                <a:solidFill>
                  <a:schemeClr val="bg1"/>
                </a:solidFill>
              </a:rPr>
              <a:t>Systematic Observations</a:t>
            </a:r>
          </a:p>
          <a:p>
            <a:pPr marL="0" indent="0">
              <a:buNone/>
            </a:pPr>
            <a:r>
              <a:rPr lang="en-US" sz="2600" dirty="0" smtClean="0">
                <a:solidFill>
                  <a:schemeClr val="bg1"/>
                </a:solidFill>
              </a:rPr>
              <a:t>There’s no way to short cut this part of the workload. </a:t>
            </a:r>
            <a:endParaRPr lang="en-US" sz="2600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9552" y="3118316"/>
            <a:ext cx="3850734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Some things to Note: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Rec vs Non-Rec Use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People per vehicle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Length of Stay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Activities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Seasonal</a:t>
            </a:r>
            <a:br>
              <a:rPr lang="en-US" sz="24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en-US" sz="24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differences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Registration compliance</a:t>
            </a:r>
            <a:endParaRPr lang="en-US" sz="24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2683495"/>
            <a:ext cx="5243686" cy="3193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72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79512" y="836712"/>
            <a:ext cx="8424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How to convert Counts to Estimates?</a:t>
            </a:r>
            <a:endParaRPr lang="en-CA" sz="3600" b="1" dirty="0">
              <a:solidFill>
                <a:schemeClr val="bg1">
                  <a:lumMod val="8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67544" y="1700808"/>
            <a:ext cx="8352928" cy="237626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dirty="0" smtClean="0">
                <a:solidFill>
                  <a:schemeClr val="bg1"/>
                </a:solidFill>
              </a:rPr>
              <a:t>Take raw counts – subtract non-recreation use = raw recreation count.</a:t>
            </a:r>
          </a:p>
          <a:p>
            <a:r>
              <a:rPr lang="en-US" sz="2600" dirty="0" smtClean="0">
                <a:solidFill>
                  <a:schemeClr val="bg1"/>
                </a:solidFill>
              </a:rPr>
              <a:t>Make other adjustments as needed (persons per vehicle, multi-axle counts, in-out vehicles, non-compliance, etc.)</a:t>
            </a:r>
          </a:p>
          <a:p>
            <a:r>
              <a:rPr lang="en-US" sz="2600" dirty="0" smtClean="0">
                <a:solidFill>
                  <a:schemeClr val="bg1"/>
                </a:solidFill>
              </a:rPr>
              <a:t>Final figure is the number of visits for the site / area.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451" y="3975154"/>
            <a:ext cx="7161949" cy="2478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501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79512" y="836712"/>
            <a:ext cx="8424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We Have Estimates – What Next?</a:t>
            </a:r>
            <a:endParaRPr lang="en-CA" sz="3600" b="1" dirty="0">
              <a:solidFill>
                <a:schemeClr val="bg1">
                  <a:lumMod val="8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67544" y="1700808"/>
            <a:ext cx="8136904" cy="136815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4800" dirty="0" smtClean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Write it down!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3356992"/>
            <a:ext cx="7920880" cy="2740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9464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79512" y="836712"/>
            <a:ext cx="8424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We Have Estimates – What Next?</a:t>
            </a:r>
            <a:endParaRPr lang="en-CA" sz="3600" b="1" dirty="0">
              <a:solidFill>
                <a:schemeClr val="bg1">
                  <a:lumMod val="8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67544" y="1700808"/>
            <a:ext cx="8136904" cy="136815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 smtClean="0">
                <a:solidFill>
                  <a:schemeClr val="bg1"/>
                </a:solidFill>
              </a:rPr>
              <a:t>Write down this information so someone, other than you, knows how and where these numbers were collected and how the estimates were made.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3356992"/>
            <a:ext cx="7920880" cy="2740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138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79512" y="836712"/>
            <a:ext cx="8424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We Have Estimates – What Next?</a:t>
            </a:r>
            <a:endParaRPr lang="en-CA" sz="3600" b="1" dirty="0">
              <a:solidFill>
                <a:schemeClr val="bg1">
                  <a:lumMod val="8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67544" y="1700808"/>
            <a:ext cx="8136904" cy="136815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 smtClean="0">
                <a:solidFill>
                  <a:schemeClr val="bg1"/>
                </a:solidFill>
              </a:rPr>
              <a:t>Write down this information so someone, other than you, knows </a:t>
            </a:r>
            <a:r>
              <a:rPr lang="en-US" sz="2600" b="1" u="sng" dirty="0" smtClean="0">
                <a:solidFill>
                  <a:schemeClr val="bg1"/>
                </a:solidFill>
              </a:rPr>
              <a:t>how</a:t>
            </a:r>
            <a:r>
              <a:rPr lang="en-US" sz="2600" dirty="0" smtClean="0">
                <a:solidFill>
                  <a:schemeClr val="bg1"/>
                </a:solidFill>
              </a:rPr>
              <a:t> and </a:t>
            </a:r>
            <a:r>
              <a:rPr lang="en-US" sz="2600" b="1" u="sng" dirty="0" smtClean="0">
                <a:solidFill>
                  <a:schemeClr val="bg1"/>
                </a:solidFill>
              </a:rPr>
              <a:t>where</a:t>
            </a:r>
            <a:r>
              <a:rPr lang="en-US" sz="2600" dirty="0" smtClean="0">
                <a:solidFill>
                  <a:schemeClr val="bg1"/>
                </a:solidFill>
              </a:rPr>
              <a:t> these numbers were collected and how the estimates were made.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3356992"/>
            <a:ext cx="7920880" cy="2740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9680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79512" y="836712"/>
            <a:ext cx="8424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Visitor Use Reporting Plan</a:t>
            </a:r>
            <a:endParaRPr lang="en-CA" sz="3600" b="1" dirty="0">
              <a:solidFill>
                <a:schemeClr val="bg1">
                  <a:lumMod val="8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67544" y="1700808"/>
            <a:ext cx="8280920" cy="266429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+mj-lt"/>
              <a:buAutoNum type="arabicPeriod"/>
            </a:pPr>
            <a:r>
              <a:rPr lang="en-US" sz="2600" dirty="0" smtClean="0">
                <a:solidFill>
                  <a:schemeClr val="bg1"/>
                </a:solidFill>
              </a:rPr>
              <a:t>What data is collected, how collected, how often, and where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600" dirty="0" smtClean="0">
                <a:solidFill>
                  <a:schemeClr val="bg1"/>
                </a:solidFill>
              </a:rPr>
              <a:t>How data is interpreted to convert counts to visits,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600" dirty="0" smtClean="0">
                <a:solidFill>
                  <a:schemeClr val="bg1"/>
                </a:solidFill>
              </a:rPr>
              <a:t>How the visits are </a:t>
            </a:r>
            <a:r>
              <a:rPr lang="en-US" sz="2600" dirty="0" smtClean="0">
                <a:solidFill>
                  <a:schemeClr val="bg1"/>
                </a:solidFill>
              </a:rPr>
              <a:t>recorded / reported.</a:t>
            </a:r>
            <a:endParaRPr lang="en-US" sz="2600" dirty="0" smtClean="0">
              <a:solidFill>
                <a:schemeClr val="bg1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8" y="3717032"/>
            <a:ext cx="2036733" cy="203673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6529">
            <a:off x="223691" y="3930994"/>
            <a:ext cx="2999492" cy="1798476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3706" y="3753712"/>
            <a:ext cx="1808694" cy="2411592"/>
          </a:xfrm>
          <a:prstGeom prst="rect">
            <a:avLst/>
          </a:prstGeom>
          <a:solidFill>
            <a:srgbClr val="FFFFFF">
              <a:shade val="85000"/>
            </a:srgbClr>
          </a:solidFill>
          <a:ln w="127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934727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119"/>
          <p:cNvSpPr/>
          <p:nvPr/>
        </p:nvSpPr>
        <p:spPr>
          <a:xfrm>
            <a:off x="4788024" y="2276872"/>
            <a:ext cx="4107858" cy="3520920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 t="-53997" b="-53997"/>
            </a:stretch>
          </a:blip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79512" y="836712"/>
            <a:ext cx="8424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Visitor Use Reporting Plan</a:t>
            </a:r>
            <a:endParaRPr lang="en-CA" sz="3600" b="1" dirty="0">
              <a:solidFill>
                <a:schemeClr val="bg1">
                  <a:lumMod val="8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67544" y="1700808"/>
            <a:ext cx="8280920" cy="100811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+mj-lt"/>
              <a:buAutoNum type="arabicPeriod"/>
            </a:pPr>
            <a:r>
              <a:rPr lang="en-US" sz="22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Description of the Area: boundary, special areas, zones, recreation use patterns.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577" y="4581128"/>
            <a:ext cx="5410575" cy="187205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563" y="2855200"/>
            <a:ext cx="3739538" cy="1293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592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79512" y="836712"/>
            <a:ext cx="8424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Visitor Use Reporting Plan</a:t>
            </a:r>
            <a:endParaRPr lang="en-CA" sz="3600" b="1" dirty="0">
              <a:solidFill>
                <a:schemeClr val="bg1">
                  <a:lumMod val="8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67543" y="1700808"/>
            <a:ext cx="5832649" cy="446449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+mj-lt"/>
              <a:buAutoNum type="arabicPeriod" startAt="2"/>
            </a:pPr>
            <a:r>
              <a:rPr lang="en-US" sz="22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Data Collection:</a:t>
            </a:r>
          </a:p>
          <a:p>
            <a:pPr marL="914400" lvl="1" indent="-514350">
              <a:buFont typeface="+mj-lt"/>
              <a:buAutoNum type="alphaLcParenR"/>
            </a:pPr>
            <a:r>
              <a:rPr lang="en-US" sz="22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Data sources available (traffic or trail counters, trail registers, ranger logs, other agency data, etc.) including location.</a:t>
            </a:r>
          </a:p>
          <a:p>
            <a:pPr marL="914400" lvl="1" indent="-514350">
              <a:buFont typeface="+mj-lt"/>
              <a:buAutoNum type="alphaLcParenR"/>
            </a:pPr>
            <a:r>
              <a:rPr lang="en-US" sz="22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Data collection schedule: timing of data collection.</a:t>
            </a:r>
          </a:p>
          <a:p>
            <a:pPr marL="914400" lvl="1" indent="-514350">
              <a:buFont typeface="+mj-lt"/>
              <a:buAutoNum type="alphaLcParenR"/>
            </a:pPr>
            <a:r>
              <a:rPr lang="en-US" sz="22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Improvements to data collection: Identify possible changes to current methods or additional resources that are needed to improve visitor counts or estimates.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3081" y="1483720"/>
            <a:ext cx="1748911" cy="208642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01" t="22499" r="12499" b="4376"/>
          <a:stretch/>
        </p:blipFill>
        <p:spPr>
          <a:xfrm>
            <a:off x="6516216" y="3645687"/>
            <a:ext cx="2088232" cy="2808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0916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79512" y="836712"/>
            <a:ext cx="8424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Visitor Use Reporting Plan</a:t>
            </a:r>
            <a:endParaRPr lang="en-CA" sz="3600" b="1" dirty="0">
              <a:solidFill>
                <a:schemeClr val="bg1">
                  <a:lumMod val="8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67544" y="1700808"/>
            <a:ext cx="8424936" cy="381642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+mj-lt"/>
              <a:buAutoNum type="arabicPeriod" startAt="3"/>
            </a:pPr>
            <a:r>
              <a:rPr lang="en-US" sz="22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Data Interpretation:</a:t>
            </a:r>
          </a:p>
          <a:p>
            <a:pPr marL="914400" lvl="1" indent="-514350">
              <a:buFont typeface="+mj-lt"/>
              <a:buAutoNum type="alphaLcParenR"/>
            </a:pPr>
            <a:r>
              <a:rPr lang="en-US" sz="22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Explain how raw data counts are converted to use estimates</a:t>
            </a:r>
            <a:br>
              <a:rPr lang="en-US" sz="22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en-US" sz="22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(average people per vehicle, non-compliance of registrations, estimate extrapolated  over period of time, weekly average reported across a season, etc.)</a:t>
            </a:r>
          </a:p>
          <a:p>
            <a:pPr marL="914400" lvl="1" indent="-514350">
              <a:buFont typeface="+mj-lt"/>
              <a:buAutoNum type="alphaLcParenR"/>
            </a:pPr>
            <a:r>
              <a:rPr lang="en-US" sz="22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List any assumptions made about use, </a:t>
            </a:r>
            <a:r>
              <a:rPr lang="en-US" sz="22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patterns, </a:t>
            </a:r>
            <a:r>
              <a:rPr lang="en-US" sz="22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or trends.</a:t>
            </a:r>
          </a:p>
          <a:p>
            <a:pPr marL="914400" lvl="1" indent="-514350">
              <a:buFont typeface="+mj-lt"/>
              <a:buAutoNum type="alphaLcParenR"/>
            </a:pPr>
            <a:r>
              <a:rPr lang="en-US" sz="22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RMIS formula worksheet:</a:t>
            </a:r>
            <a:br>
              <a:rPr lang="en-US" sz="22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en-US" sz="22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this will match visitor formula</a:t>
            </a:r>
            <a:br>
              <a:rPr lang="en-US" sz="22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en-US" sz="22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in RMIS. Show multiple formulas</a:t>
            </a:r>
            <a:br>
              <a:rPr lang="en-US" sz="22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en-US" sz="22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if used (i.e. seasonal, day use</a:t>
            </a:r>
            <a:br>
              <a:rPr lang="en-US" sz="22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en-US" sz="22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vs overnight use).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8221" y="4509120"/>
            <a:ext cx="3191023" cy="1974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75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79512" y="836712"/>
            <a:ext cx="8424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Visitor Use Reporting Plan</a:t>
            </a:r>
            <a:endParaRPr lang="en-CA" sz="3600" b="1" dirty="0">
              <a:solidFill>
                <a:schemeClr val="bg1">
                  <a:lumMod val="8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67544" y="1700808"/>
            <a:ext cx="5832648" cy="280831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+mj-lt"/>
              <a:buAutoNum type="arabicPeriod" startAt="4"/>
            </a:pPr>
            <a:r>
              <a:rPr lang="en-US" sz="22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How the visits are recorded into the RMIS database.</a:t>
            </a:r>
          </a:p>
          <a:p>
            <a:pPr marL="914400" lvl="1" indent="-514350">
              <a:buFont typeface="+mj-lt"/>
              <a:buAutoNum type="alphaLcPeriod"/>
            </a:pPr>
            <a:r>
              <a:rPr lang="en-US" sz="22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Explain the basic RMIS structure for the reporting area.</a:t>
            </a:r>
          </a:p>
          <a:p>
            <a:pPr marL="914400" lvl="1" indent="-514350">
              <a:buFont typeface="+mj-lt"/>
              <a:buAutoNum type="alphaLcPeriod"/>
            </a:pPr>
            <a:r>
              <a:rPr lang="en-US" sz="22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Show each RMIS formula to be used.</a:t>
            </a:r>
          </a:p>
          <a:p>
            <a:pPr marL="914400" lvl="1" indent="-514350">
              <a:buFont typeface="+mj-lt"/>
              <a:buAutoNum type="alphaLcPeriod"/>
            </a:pPr>
            <a:r>
              <a:rPr lang="en-US" sz="22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Detail the frequency of data input into RMIS</a:t>
            </a:r>
          </a:p>
          <a:p>
            <a:pPr marL="914400" lvl="1" indent="-514350">
              <a:buFont typeface="+mj-lt"/>
              <a:buAutoNum type="alphaLcPeriod"/>
            </a:pPr>
            <a:endParaRPr lang="en-US" sz="2200" dirty="0" smtClean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2348880"/>
            <a:ext cx="2610290" cy="3672408"/>
          </a:xfrm>
          <a:prstGeom prst="rect">
            <a:avLst/>
          </a:prstGeom>
          <a:solidFill>
            <a:srgbClr val="FFFFFF">
              <a:shade val="85000"/>
            </a:srgbClr>
          </a:solidFill>
          <a:ln w="127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4387085"/>
            <a:ext cx="4793928" cy="1874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049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79512" y="836712"/>
            <a:ext cx="8424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Visitor Use Reporting Plan</a:t>
            </a:r>
            <a:endParaRPr lang="en-CA" sz="3600" b="1" dirty="0">
              <a:solidFill>
                <a:schemeClr val="bg1">
                  <a:lumMod val="8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67544" y="1700808"/>
            <a:ext cx="5688632" cy="280831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+mj-lt"/>
              <a:buAutoNum type="arabicPeriod" startAt="5"/>
            </a:pPr>
            <a:r>
              <a:rPr lang="en-US" sz="22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Review and Approval.</a:t>
            </a:r>
          </a:p>
          <a:p>
            <a:pPr marL="914400" lvl="1" indent="-514350">
              <a:buFont typeface="+mj-lt"/>
              <a:buAutoNum type="alphaLcPeriod"/>
            </a:pPr>
            <a:r>
              <a:rPr lang="en-US" sz="22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Simple statement saying this plan has been reviewed and approved.</a:t>
            </a:r>
          </a:p>
          <a:p>
            <a:pPr marL="914400" lvl="1" indent="-514350">
              <a:buFont typeface="+mj-lt"/>
              <a:buAutoNum type="alphaLcPeriod"/>
            </a:pPr>
            <a:r>
              <a:rPr lang="en-US" sz="22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Signatures</a:t>
            </a:r>
            <a:br>
              <a:rPr lang="en-US" sz="22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en-US" sz="22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Accepted by: Rec. Planner</a:t>
            </a:r>
            <a:br>
              <a:rPr lang="en-US" sz="22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en-US" sz="22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Approved by: Field Office Manager</a:t>
            </a:r>
            <a:br>
              <a:rPr lang="en-US" sz="22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en-US" sz="22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Implementation Date</a:t>
            </a:r>
            <a:r>
              <a:rPr lang="en-US" sz="22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: 6/6/18</a:t>
            </a:r>
            <a:endParaRPr lang="en-US" sz="2200" dirty="0" smtClean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9800" y="4332440"/>
            <a:ext cx="5320472" cy="2120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5291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79512" y="836712"/>
            <a:ext cx="8424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Summary</a:t>
            </a:r>
            <a:endParaRPr lang="en-CA" sz="3600" b="1" dirty="0">
              <a:solidFill>
                <a:schemeClr val="bg1">
                  <a:lumMod val="8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11560" y="1772816"/>
            <a:ext cx="7416824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600" dirty="0" smtClean="0">
                <a:solidFill>
                  <a:schemeClr val="bg1">
                    <a:lumMod val="9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Only count and report recreational visits</a:t>
            </a:r>
          </a:p>
          <a:p>
            <a:pPr marL="914400" lvl="1" indent="-457200">
              <a:buFont typeface="Wingdings" panose="05000000000000000000" pitchFamily="2" charset="2"/>
              <a:buChar char="ü"/>
            </a:pPr>
            <a:r>
              <a:rPr lang="en-US" sz="2600" dirty="0" smtClean="0">
                <a:solidFill>
                  <a:schemeClr val="bg1">
                    <a:lumMod val="9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Do not report non-recreation use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600" dirty="0" smtClean="0">
                <a:solidFill>
                  <a:schemeClr val="bg1">
                    <a:lumMod val="9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Try to count the most people at the fewest locations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600" dirty="0" smtClean="0">
                <a:solidFill>
                  <a:schemeClr val="bg1">
                    <a:lumMod val="9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Convert raw data counts to use estimates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600" dirty="0" smtClean="0">
                <a:solidFill>
                  <a:schemeClr val="bg1">
                    <a:lumMod val="9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Write down how you did each of these steps</a:t>
            </a:r>
          </a:p>
          <a:p>
            <a:pPr marL="914400" lvl="1" indent="-457200">
              <a:buFont typeface="Wingdings" panose="05000000000000000000" pitchFamily="2" charset="2"/>
              <a:buChar char="ü"/>
            </a:pPr>
            <a:r>
              <a:rPr lang="en-US" sz="2600" dirty="0" smtClean="0">
                <a:solidFill>
                  <a:schemeClr val="bg1">
                    <a:lumMod val="9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Visitor Use Reporting Plan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600" dirty="0" smtClean="0">
              <a:solidFill>
                <a:schemeClr val="bg1">
                  <a:lumMod val="9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600" dirty="0" smtClean="0">
              <a:solidFill>
                <a:schemeClr val="bg1">
                  <a:lumMod val="9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4659324"/>
            <a:ext cx="5184576" cy="1793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446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115616" y="1981289"/>
            <a:ext cx="43924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Questions?</a:t>
            </a:r>
            <a:endParaRPr lang="en-CA" sz="6000" b="1" dirty="0">
              <a:solidFill>
                <a:schemeClr val="bg1">
                  <a:lumMod val="8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7" name="Content Placeholder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2592" y="1340768"/>
            <a:ext cx="3501736" cy="5194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252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42D3B55E5441749B4B14FD1EFABEC85" ma:contentTypeVersion="0" ma:contentTypeDescription="Create a new document." ma:contentTypeScope="" ma:versionID="f297bf8df52ad885632a6eff673ab8f8">
  <xsd:schema xmlns:xsd="http://www.w3.org/2001/XMLSchema" xmlns:xs="http://www.w3.org/2001/XMLSchema" xmlns:p="http://schemas.microsoft.com/office/2006/metadata/properties" xmlns:ns2="302c1d1e-dd22-4179-8209-908833833c4a" targetNamespace="http://schemas.microsoft.com/office/2006/metadata/properties" ma:root="true" ma:fieldsID="33195e2195ffc7209deb15a7c7b38ceb" ns2:_="">
    <xsd:import namespace="302c1d1e-dd22-4179-8209-908833833c4a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02c1d1e-dd22-4179-8209-908833833c4a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302c1d1e-dd22-4179-8209-908833833c4a">UMF2P4FKAQC5-400-84</_dlc_DocId>
    <_dlc_DocIdUrl xmlns="302c1d1e-dd22-4179-8209-908833833c4a">
      <Url>https://blmspace.blm.doi.net/wo/600/commtools/_layouts/DocIdRedir.aspx?ID=UMF2P4FKAQC5-400-84</Url>
      <Description>UMF2P4FKAQC5-400-84</Description>
    </_dlc_DocIdUrl>
  </documentManagement>
</p:properties>
</file>

<file path=customXml/itemProps1.xml><?xml version="1.0" encoding="utf-8"?>
<ds:datastoreItem xmlns:ds="http://schemas.openxmlformats.org/officeDocument/2006/customXml" ds:itemID="{954F9907-270F-44D5-B581-5A0D2664D12E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B8DD36D8-7DD1-4B5A-9CA4-C140FE00353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C639C14-FA9F-4DE1-B8BC-24D8AB412D2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02c1d1e-dd22-4179-8209-908833833c4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24935F55-0A86-4B9A-983F-DA3D212BE0CB}">
  <ds:schemaRefs>
    <ds:schemaRef ds:uri="http://purl.org/dc/dcmitype/"/>
    <ds:schemaRef ds:uri="http://purl.org/dc/elements/1.1/"/>
    <ds:schemaRef ds:uri="http://www.w3.org/XML/1998/namespace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302c1d1e-dd22-4179-8209-908833833c4a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2602</TotalTime>
  <Words>1295</Words>
  <Application>Microsoft Office PowerPoint</Application>
  <PresentationFormat>On-screen Show (4:3)</PresentationFormat>
  <Paragraphs>195</Paragraphs>
  <Slides>65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65</vt:i4>
      </vt:variant>
    </vt:vector>
  </HeadingPairs>
  <TitlesOfParts>
    <vt:vector size="72" baseType="lpstr">
      <vt:lpstr>Roboto</vt:lpstr>
      <vt:lpstr>Calibri</vt:lpstr>
      <vt:lpstr>Wingdings</vt:lpstr>
      <vt:lpstr>Roboto Black</vt:lpstr>
      <vt:lpstr>Arial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Bureau of Land Management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Hammari, Joshua</dc:creator>
  <cp:lastModifiedBy>Ridenhour, Larry E</cp:lastModifiedBy>
  <cp:revision>148</cp:revision>
  <dcterms:created xsi:type="dcterms:W3CDTF">2014-11-17T16:44:52Z</dcterms:created>
  <dcterms:modified xsi:type="dcterms:W3CDTF">2018-05-31T20:51:21Z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0x010100F42D3B55E5441749B4B14FD1EFABEC85</vt:lpwstr>
  </property>
  <property fmtid="{D5CDD505-2E9C-101B-9397-08002B2CF9AE}" pid="3" name="_dlc_DocIdItemGuid">
    <vt:lpwstr>ee80a871-5b11-43ae-aee0-07f07e94e50c</vt:lpwstr>
  </property>
</Properties>
</file>