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embeddedFontLst>
    <p:embeddedFont>
      <p:font typeface="Tahoma" panose="020B0604030504040204" pitchFamily="34" charset="0"/>
      <p:regular r:id="rId24"/>
      <p:bold r:id="rId25"/>
    </p:embeddedFont>
    <p:embeddedFont>
      <p:font typeface="Roboto" panose="02000000000000000000" pitchFamily="2" charset="0"/>
      <p:regular r:id="rId26"/>
      <p:bold r:id="rId27"/>
      <p:italic r:id="rId28"/>
      <p:boldItalic r:id="rId29"/>
    </p:embeddedFont>
    <p:embeddedFont>
      <p:font typeface="Roboto Medium" panose="02000000000000000000" pitchFamily="2" charset="0"/>
      <p:regular r:id="rId30"/>
      <p:bold r:id="rId31"/>
      <p:italic r:id="rId32"/>
      <p:boldItalic r:id="rId33"/>
    </p:embeddedFont>
    <p:embeddedFont>
      <p:font typeface="Calibri" panose="020F0502020204030204" pitchFamily="3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911" autoAdjust="0"/>
  </p:normalViewPr>
  <p:slideViewPr>
    <p:cSldViewPr snapToGrid="0">
      <p:cViewPr varScale="1">
        <p:scale>
          <a:sx n="32" d="100"/>
          <a:sy n="32" d="100"/>
        </p:scale>
        <p:origin x="1904" y="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blm.gov/programs/recreation/permits-and-fees/business-plan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eb.blm.gov/internal/wo-500/directives/dir-18/im2018-028.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blm.gov/programs/recreation/permits-and-fees/business-plans"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95" name="Shape 9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Shape 105"/>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r>
              <a:rPr lang="en-US" sz="1200" b="0" i="0" u="none" strike="noStrike" cap="none" dirty="0">
                <a:solidFill>
                  <a:schemeClr val="dk1"/>
                </a:solidFill>
                <a:latin typeface="Calibri"/>
                <a:ea typeface="Calibri"/>
                <a:cs typeface="Calibri"/>
                <a:sym typeface="Calibri"/>
              </a:rPr>
              <a:t>Overview of session:  </a:t>
            </a:r>
            <a:r>
              <a:rPr lang="en-US" sz="1200" b="0" i="0" u="none" strike="noStrike" cap="none" dirty="0" smtClean="0">
                <a:solidFill>
                  <a:schemeClr val="dk1"/>
                </a:solidFill>
                <a:latin typeface="Calibri"/>
                <a:ea typeface="Calibri"/>
                <a:cs typeface="Calibri"/>
                <a:sym typeface="Calibri"/>
              </a:rPr>
              <a:t>BLM Business Plans: what </a:t>
            </a:r>
            <a:r>
              <a:rPr lang="en-US" sz="1200" b="0" i="0" u="none" strike="noStrike" cap="none" dirty="0">
                <a:solidFill>
                  <a:schemeClr val="dk1"/>
                </a:solidFill>
                <a:latin typeface="Calibri"/>
                <a:ea typeface="Calibri"/>
                <a:cs typeface="Calibri"/>
                <a:sym typeface="Calibri"/>
              </a:rPr>
              <a:t>are </a:t>
            </a:r>
            <a:r>
              <a:rPr lang="en-US" sz="1200" b="0" i="0" u="none" strike="noStrike" cap="none" dirty="0" smtClean="0">
                <a:solidFill>
                  <a:schemeClr val="dk1"/>
                </a:solidFill>
                <a:latin typeface="Calibri"/>
                <a:ea typeface="Calibri"/>
                <a:cs typeface="Calibri"/>
                <a:sym typeface="Calibri"/>
              </a:rPr>
              <a:t>they? </a:t>
            </a:r>
            <a:r>
              <a:rPr lang="en-US" sz="1200" b="0" i="0" u="none" strike="noStrike" cap="none" dirty="0">
                <a:solidFill>
                  <a:schemeClr val="dk1"/>
                </a:solidFill>
                <a:latin typeface="Calibri"/>
                <a:ea typeface="Calibri"/>
                <a:cs typeface="Calibri"/>
                <a:sym typeface="Calibri"/>
              </a:rPr>
              <a:t>What </a:t>
            </a:r>
            <a:r>
              <a:rPr lang="en-US" sz="1200" b="0" i="0" u="none" strike="noStrike" cap="none" dirty="0" smtClean="0">
                <a:solidFill>
                  <a:schemeClr val="dk1"/>
                </a:solidFill>
                <a:latin typeface="Calibri"/>
                <a:ea typeface="Calibri"/>
                <a:cs typeface="Calibri"/>
                <a:sym typeface="Calibri"/>
              </a:rPr>
              <a:t>is </a:t>
            </a:r>
            <a:r>
              <a:rPr lang="en-US" sz="1200" b="0" i="0" u="none" strike="noStrike" cap="none" dirty="0">
                <a:solidFill>
                  <a:schemeClr val="dk1"/>
                </a:solidFill>
                <a:latin typeface="Calibri"/>
                <a:ea typeface="Calibri"/>
                <a:cs typeface="Calibri"/>
                <a:sym typeface="Calibri"/>
              </a:rPr>
              <a:t>the </a:t>
            </a:r>
            <a:r>
              <a:rPr lang="en-US" sz="1200" b="0" i="0" u="none" strike="noStrike" cap="none" dirty="0" smtClean="0">
                <a:solidFill>
                  <a:schemeClr val="dk1"/>
                </a:solidFill>
                <a:latin typeface="Calibri"/>
                <a:ea typeface="Calibri"/>
                <a:cs typeface="Calibri"/>
                <a:sym typeface="Calibri"/>
              </a:rPr>
              <a:t>“mystical” process </a:t>
            </a:r>
            <a:r>
              <a:rPr lang="en-US" sz="1200" b="0" i="0" u="none" strike="noStrike" cap="none" dirty="0">
                <a:solidFill>
                  <a:schemeClr val="dk1"/>
                </a:solidFill>
                <a:latin typeface="Calibri"/>
                <a:ea typeface="Calibri"/>
                <a:cs typeface="Calibri"/>
                <a:sym typeface="Calibri"/>
              </a:rPr>
              <a:t>to get them approved? </a:t>
            </a:r>
            <a:r>
              <a:rPr lang="en-US" sz="1200" b="0" i="0" u="none" strike="noStrike" cap="none" dirty="0" smtClean="0">
                <a:solidFill>
                  <a:schemeClr val="dk1"/>
                </a:solidFill>
                <a:latin typeface="Calibri"/>
                <a:ea typeface="Calibri"/>
                <a:cs typeface="Calibri"/>
                <a:sym typeface="Calibri"/>
              </a:rPr>
              <a:t>This presentation will go over some basic information for</a:t>
            </a:r>
            <a:r>
              <a:rPr lang="en-US" sz="1200" b="0" i="0" u="none" strike="noStrike" cap="none" baseline="0" dirty="0" smtClean="0">
                <a:solidFill>
                  <a:schemeClr val="dk1"/>
                </a:solidFill>
                <a:latin typeface="Calibri"/>
                <a:ea typeface="Calibri"/>
                <a:cs typeface="Calibri"/>
                <a:sym typeface="Calibri"/>
              </a:rPr>
              <a:t> those not familiar with BLM’s fee proposal process, talk about some common misconceptions and provide a few </a:t>
            </a:r>
            <a:r>
              <a:rPr lang="en-US" sz="1200" b="0" i="0" u="none" strike="noStrike" cap="none" dirty="0" smtClean="0">
                <a:solidFill>
                  <a:schemeClr val="dk1"/>
                </a:solidFill>
                <a:latin typeface="Calibri"/>
                <a:ea typeface="Calibri"/>
                <a:cs typeface="Calibri"/>
                <a:sym typeface="Calibri"/>
              </a:rPr>
              <a:t>tips </a:t>
            </a:r>
            <a:r>
              <a:rPr lang="en-US" sz="1200" b="0" i="0" u="none" strike="noStrike" cap="none" dirty="0">
                <a:solidFill>
                  <a:schemeClr val="dk1"/>
                </a:solidFill>
                <a:latin typeface="Calibri"/>
                <a:ea typeface="Calibri"/>
                <a:cs typeface="Calibri"/>
                <a:sym typeface="Calibri"/>
              </a:rPr>
              <a:t>and </a:t>
            </a:r>
            <a:r>
              <a:rPr lang="en-US" sz="1200" b="0" i="0" u="none" strike="noStrike" cap="none" dirty="0" smtClean="0">
                <a:solidFill>
                  <a:schemeClr val="dk1"/>
                </a:solidFill>
                <a:latin typeface="Calibri"/>
                <a:ea typeface="Calibri"/>
                <a:cs typeface="Calibri"/>
                <a:sym typeface="Calibri"/>
              </a:rPr>
              <a:t>tricks</a:t>
            </a:r>
            <a:r>
              <a:rPr lang="en-US" sz="1200" b="0" i="0" u="none" strike="noStrike" cap="none" baseline="0" dirty="0" smtClean="0">
                <a:solidFill>
                  <a:schemeClr val="dk1"/>
                </a:solidFill>
                <a:latin typeface="Calibri"/>
                <a:ea typeface="Calibri"/>
                <a:cs typeface="Calibri"/>
                <a:sym typeface="Calibri"/>
              </a:rPr>
              <a:t> to make the approval process just a little bit less mysterious.</a:t>
            </a:r>
            <a:r>
              <a:rPr lang="en-US" sz="1200" b="0" i="0" u="none" strike="noStrike" cap="none" dirty="0" smtClean="0">
                <a:solidFill>
                  <a:schemeClr val="dk1"/>
                </a:solidFill>
                <a:latin typeface="Calibri"/>
                <a:ea typeface="Calibri"/>
                <a:cs typeface="Calibri"/>
                <a:sym typeface="Calibri"/>
              </a:rPr>
              <a:t> </a:t>
            </a:r>
          </a:p>
          <a:p>
            <a:pPr marL="0" marR="0" lvl="0" indent="0" algn="l" rtl="0">
              <a:spcBef>
                <a:spcPts val="0"/>
              </a:spcBef>
              <a:spcAft>
                <a:spcPts val="0"/>
              </a:spcAft>
              <a:buClr>
                <a:schemeClr val="dk1"/>
              </a:buClr>
              <a:buSzPts val="1200"/>
              <a:buFont typeface="Calibri"/>
              <a:buNone/>
            </a:pPr>
            <a:endParaRPr lang="en-US" sz="1200" b="0" i="0" u="none" strike="noStrike" cap="none" dirty="0" smtClean="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200"/>
              <a:buFont typeface="Calibri"/>
              <a:buNone/>
            </a:pPr>
            <a:r>
              <a:rPr lang="en-US" sz="1200" b="0" i="0" u="none" strike="noStrike" cap="none" dirty="0" smtClean="0">
                <a:solidFill>
                  <a:schemeClr val="dk1"/>
                </a:solidFill>
                <a:latin typeface="Calibri"/>
                <a:ea typeface="Calibri"/>
                <a:cs typeface="Calibri"/>
                <a:sym typeface="Calibri"/>
              </a:rPr>
              <a:t>Note:</a:t>
            </a:r>
            <a:r>
              <a:rPr lang="en-US" sz="1200" b="0" i="0" u="none" strike="noStrike" cap="none" baseline="0" dirty="0" smtClean="0">
                <a:solidFill>
                  <a:schemeClr val="dk1"/>
                </a:solidFill>
                <a:latin typeface="Calibri"/>
                <a:ea typeface="Calibri"/>
                <a:cs typeface="Calibri"/>
                <a:sym typeface="Calibri"/>
              </a:rPr>
              <a:t> This slide deck can be used by anyone here to give presentations or training to field staff.  This and the handout are meant as tools for you to use, and will be available on the new Permits and Fees WO-250 </a:t>
            </a:r>
            <a:r>
              <a:rPr lang="en-US" sz="1200" b="0" i="0" u="none" strike="noStrike" cap="none" baseline="0" dirty="0" err="1" smtClean="0">
                <a:solidFill>
                  <a:schemeClr val="dk1"/>
                </a:solidFill>
                <a:latin typeface="Calibri"/>
                <a:ea typeface="Calibri"/>
                <a:cs typeface="Calibri"/>
                <a:sym typeface="Calibri"/>
              </a:rPr>
              <a:t>Sharepoint</a:t>
            </a:r>
            <a:r>
              <a:rPr lang="en-US" sz="1200" b="0" i="0" u="none" strike="noStrike" cap="none" baseline="0" dirty="0" smtClean="0">
                <a:solidFill>
                  <a:schemeClr val="dk1"/>
                </a:solidFill>
                <a:latin typeface="Calibri"/>
                <a:ea typeface="Calibri"/>
                <a:cs typeface="Calibri"/>
                <a:sym typeface="Calibri"/>
              </a:rPr>
              <a:t> Site.</a:t>
            </a:r>
            <a:endParaRPr sz="1200" b="0" i="0" u="none" strike="noStrike" cap="none" dirty="0">
              <a:solidFill>
                <a:schemeClr val="dk1"/>
              </a:solidFill>
              <a:latin typeface="Calibri"/>
              <a:ea typeface="Calibri"/>
              <a:cs typeface="Calibri"/>
              <a:sym typeface="Calibri"/>
            </a:endParaRPr>
          </a:p>
        </p:txBody>
      </p:sp>
      <p:sp>
        <p:nvSpPr>
          <p:cNvPr id="106" name="Shape 106"/>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Shape 118"/>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Handbook </a:t>
            </a:r>
            <a:r>
              <a:rPr lang="en-US" sz="1200" b="0" i="0" u="none" strike="noStrike" cap="none" dirty="0" err="1">
                <a:solidFill>
                  <a:schemeClr val="dk1"/>
                </a:solidFill>
                <a:latin typeface="Calibri"/>
                <a:ea typeface="Calibri"/>
                <a:cs typeface="Calibri"/>
                <a:sym typeface="Calibri"/>
              </a:rPr>
              <a:t>pg</a:t>
            </a:r>
            <a:r>
              <a:rPr lang="en-US" sz="1200" b="0" i="0" u="none" strike="noStrike" cap="none" dirty="0">
                <a:solidFill>
                  <a:schemeClr val="dk1"/>
                </a:solidFill>
                <a:latin typeface="Calibri"/>
                <a:ea typeface="Calibri"/>
                <a:cs typeface="Calibri"/>
                <a:sym typeface="Calibri"/>
              </a:rPr>
              <a:t> </a:t>
            </a:r>
            <a:r>
              <a:rPr lang="en-US" sz="1200" b="0" i="0" u="none" strike="noStrike" cap="none" dirty="0" smtClean="0">
                <a:solidFill>
                  <a:schemeClr val="dk1"/>
                </a:solidFill>
                <a:latin typeface="Calibri"/>
                <a:ea typeface="Calibri"/>
                <a:cs typeface="Calibri"/>
                <a:sym typeface="Calibri"/>
              </a:rPr>
              <a:t>2-4</a:t>
            </a:r>
            <a:r>
              <a:rPr lang="en-US" sz="1200" b="0" i="0" u="none" strike="noStrike" cap="none" baseline="0" dirty="0" smtClean="0">
                <a:solidFill>
                  <a:schemeClr val="dk1"/>
                </a:solidFill>
                <a:latin typeface="Calibri"/>
                <a:ea typeface="Calibri"/>
                <a:cs typeface="Calibri"/>
                <a:sym typeface="Calibri"/>
              </a:rPr>
              <a:t> requires that:</a:t>
            </a:r>
            <a:r>
              <a:rPr lang="en-US" sz="1200" b="0" i="0" u="none" strike="noStrike" cap="none" dirty="0" smtClean="0">
                <a:solidFill>
                  <a:schemeClr val="dk1"/>
                </a:solidFill>
                <a:latin typeface="Calibri"/>
                <a:ea typeface="Calibri"/>
                <a:cs typeface="Calibri"/>
                <a:sym typeface="Calibri"/>
              </a:rPr>
              <a:t> BLM</a:t>
            </a:r>
            <a:r>
              <a:rPr lang="en-US" sz="1200" b="0" i="0" u="none" strike="noStrike" cap="none" baseline="0" dirty="0" smtClean="0">
                <a:solidFill>
                  <a:schemeClr val="dk1"/>
                </a:solidFill>
                <a:latin typeface="Calibri"/>
                <a:ea typeface="Calibri"/>
                <a:cs typeface="Calibri"/>
                <a:sym typeface="Calibri"/>
              </a:rPr>
              <a:t> </a:t>
            </a:r>
            <a:r>
              <a:rPr lang="en-US" sz="1200" b="0" i="0" u="none" strike="noStrike" cap="none" dirty="0" smtClean="0">
                <a:solidFill>
                  <a:schemeClr val="dk1"/>
                </a:solidFill>
                <a:latin typeface="Calibri"/>
                <a:ea typeface="Calibri"/>
                <a:cs typeface="Calibri"/>
                <a:sym typeface="Calibri"/>
              </a:rPr>
              <a:t>fee </a:t>
            </a:r>
            <a:r>
              <a:rPr lang="en-US" sz="1200" b="0" i="0" u="none" strike="noStrike" cap="none" dirty="0">
                <a:solidFill>
                  <a:schemeClr val="dk1"/>
                </a:solidFill>
                <a:latin typeface="Calibri"/>
                <a:ea typeface="Calibri"/>
                <a:cs typeface="Calibri"/>
                <a:sym typeface="Calibri"/>
              </a:rPr>
              <a:t>proposals include a comprehensive </a:t>
            </a:r>
            <a:r>
              <a:rPr lang="en-US" sz="1200" b="0" i="1" u="none" strike="noStrike" cap="none" dirty="0">
                <a:solidFill>
                  <a:schemeClr val="dk1"/>
                </a:solidFill>
                <a:latin typeface="Calibri"/>
                <a:ea typeface="Calibri"/>
                <a:cs typeface="Calibri"/>
                <a:sym typeface="Calibri"/>
              </a:rPr>
              <a:t>business and communication plan </a:t>
            </a:r>
            <a:r>
              <a:rPr lang="en-US" sz="1200" b="0" i="0" u="none" strike="noStrike" cap="none" dirty="0">
                <a:solidFill>
                  <a:schemeClr val="dk1"/>
                </a:solidFill>
                <a:latin typeface="Calibri"/>
                <a:ea typeface="Calibri"/>
                <a:cs typeface="Calibri"/>
                <a:sym typeface="Calibri"/>
              </a:rPr>
              <a:t>that thoroughly discusses and explains how fees are consistent with the criteria set forth in the REA, Section 3(b)(1-6), Basis for Recreation Fees, and Section 3(c), Special Considerations.</a:t>
            </a:r>
            <a:endParaRPr dirty="0"/>
          </a:p>
          <a:p>
            <a:pPr marL="0" marR="0" lvl="0" indent="0" algn="l" rtl="0">
              <a:spcBef>
                <a:spcPts val="0"/>
              </a:spcBef>
              <a:spcAft>
                <a:spcPts val="0"/>
              </a:spcAft>
              <a:buNone/>
            </a:pPr>
            <a:r>
              <a:rPr lang="en-US" sz="1200" b="0" i="0" u="sng" strike="noStrike" cap="none" dirty="0">
                <a:solidFill>
                  <a:schemeClr val="dk1"/>
                </a:solidFill>
                <a:latin typeface="Calibri"/>
                <a:ea typeface="Calibri"/>
                <a:cs typeface="Calibri"/>
                <a:sym typeface="Calibri"/>
              </a:rPr>
              <a:t> </a:t>
            </a:r>
            <a:endParaRPr lang="en-US" sz="1200" b="0" i="0" u="sng" strike="noStrike" cap="none"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smtClean="0">
                <a:solidFill>
                  <a:schemeClr val="dk1"/>
                </a:solidFill>
                <a:latin typeface="Calibri"/>
                <a:ea typeface="Calibri"/>
                <a:cs typeface="Calibri"/>
                <a:sym typeface="Calibri"/>
              </a:rPr>
              <a:t>Quote</a:t>
            </a:r>
            <a:r>
              <a:rPr lang="en-US" sz="1200" b="0" i="0" u="none" strike="noStrike" cap="none" baseline="0" dirty="0" smtClean="0">
                <a:solidFill>
                  <a:schemeClr val="dk1"/>
                </a:solidFill>
                <a:latin typeface="Calibri"/>
                <a:ea typeface="Calibri"/>
                <a:cs typeface="Calibri"/>
                <a:sym typeface="Calibri"/>
              </a:rPr>
              <a:t> by Dave: </a:t>
            </a:r>
            <a:r>
              <a:rPr lang="en-US" sz="1200" b="0" i="0" u="none" strike="noStrike" cap="none" dirty="0" smtClean="0">
                <a:solidFill>
                  <a:schemeClr val="dk1"/>
                </a:solidFill>
                <a:latin typeface="Calibri"/>
                <a:ea typeface="Calibri"/>
                <a:cs typeface="Calibri"/>
                <a:sym typeface="Calibri"/>
              </a:rPr>
              <a:t>“Creating a business plan is one</a:t>
            </a:r>
            <a:r>
              <a:rPr lang="en-US" sz="1200" b="0" i="0" u="none" strike="noStrike" cap="none" baseline="0" dirty="0" smtClean="0">
                <a:solidFill>
                  <a:schemeClr val="dk1"/>
                </a:solidFill>
                <a:latin typeface="Calibri"/>
                <a:ea typeface="Calibri"/>
                <a:cs typeface="Calibri"/>
                <a:sym typeface="Calibri"/>
              </a:rPr>
              <a:t> of the most important steps you will take because the plan serves as your road map.  The business plan projects 3-5 years ahead and outlines the route you intend to take to reach its yearly milestones, including revenue projections and budgeting for expenses.  A well-thought out plan also helps you to step back and think objectively about the key elements of managing your recreation site(s) and informs your decision-making on a regular basis.”</a:t>
            </a:r>
          </a:p>
          <a:p>
            <a:pPr marL="0" marR="0" lvl="0" indent="0" algn="l" rtl="0">
              <a:spcBef>
                <a:spcPts val="0"/>
              </a:spcBef>
              <a:spcAft>
                <a:spcPts val="0"/>
              </a:spcAft>
              <a:buNone/>
            </a:pPr>
            <a:endParaRPr lang="en-US" sz="1200" b="0" i="0" u="none" strike="noStrike" cap="none" baseline="0"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baseline="0" dirty="0" smtClean="0">
                <a:solidFill>
                  <a:schemeClr val="dk1"/>
                </a:solidFill>
                <a:latin typeface="Calibri"/>
                <a:ea typeface="Calibri"/>
                <a:cs typeface="Calibri"/>
                <a:sym typeface="Calibri"/>
              </a:rPr>
              <a:t>So a business plan can be much more than just a fee proposal:  it can be a road map for successful management of your recreation program as well.</a:t>
            </a:r>
            <a:endParaRPr sz="1200" b="0" i="0" u="none" strike="noStrike" cap="none" dirty="0">
              <a:solidFill>
                <a:schemeClr val="dk1"/>
              </a:solidFill>
              <a:latin typeface="Calibri"/>
              <a:ea typeface="Calibri"/>
              <a:cs typeface="Calibri"/>
              <a:sym typeface="Calibri"/>
            </a:endParaRPr>
          </a:p>
        </p:txBody>
      </p:sp>
      <p:sp>
        <p:nvSpPr>
          <p:cNvPr id="119" name="Shape 119"/>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Shape 12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smtClean="0">
                <a:solidFill>
                  <a:schemeClr val="dk1"/>
                </a:solidFill>
                <a:latin typeface="Calibri"/>
                <a:ea typeface="Calibri"/>
                <a:cs typeface="Calibri"/>
                <a:sym typeface="Calibri"/>
              </a:rPr>
              <a:t>Draft business plans: provide the BLM with the opportunity to determine the appropriate level of recreation fees, identify priorities for future expenditures, and consider impacts to underserved communities and the local economy. Most importantly, they provide the BLM with the opportunity to receive stakeholder input on recreation fee proposals and be accountable to the public regarding the agency’s use of their collected recreation fees. </a:t>
            </a:r>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27" name="Shape 127"/>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Shape 134"/>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smtClean="0">
                <a:solidFill>
                  <a:schemeClr val="dk1"/>
                </a:solidFill>
                <a:latin typeface="Calibri"/>
                <a:ea typeface="Calibri"/>
                <a:cs typeface="Calibri"/>
                <a:sym typeface="Calibri"/>
              </a:rPr>
              <a:t>Here’s a short checklist showing the basic</a:t>
            </a:r>
            <a:r>
              <a:rPr lang="en-US" sz="1200" b="0" i="0" u="none" strike="noStrike" cap="none" baseline="0" dirty="0" smtClean="0">
                <a:solidFill>
                  <a:schemeClr val="dk1"/>
                </a:solidFill>
                <a:latin typeface="Calibri"/>
                <a:ea typeface="Calibri"/>
                <a:cs typeface="Calibri"/>
                <a:sym typeface="Calibri"/>
              </a:rPr>
              <a:t> elements of a business plan. This doesn’t have to be an elaborate, 30-page document; you should tailor the plan and include enough info. to address the complexity of the site and how you intend to manage a fee program there. A concise plan can be done in 10 pages, with supplemental materials like graphs and charts placed in exhibits.</a:t>
            </a:r>
            <a:endParaRPr sz="1200" b="0" i="0" u="none" strike="noStrike" cap="none" dirty="0">
              <a:solidFill>
                <a:schemeClr val="dk1"/>
              </a:solidFill>
              <a:latin typeface="Calibri"/>
              <a:ea typeface="Calibri"/>
              <a:cs typeface="Calibri"/>
              <a:sym typeface="Calibri"/>
            </a:endParaRPr>
          </a:p>
        </p:txBody>
      </p:sp>
      <p:sp>
        <p:nvSpPr>
          <p:cNvPr id="135" name="Shape 135"/>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Shape 142"/>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Noto Sans Symbols"/>
              <a:buNone/>
            </a:pPr>
            <a:r>
              <a:rPr lang="en-US" sz="1200" b="0" i="0" u="none" strike="noStrike" cap="none" dirty="0" smtClean="0">
                <a:solidFill>
                  <a:schemeClr val="dk1"/>
                </a:solidFill>
                <a:latin typeface="Calibri"/>
                <a:ea typeface="Calibri"/>
                <a:cs typeface="Calibri"/>
                <a:sym typeface="Calibri"/>
              </a:rPr>
              <a:t>Common mistakes and some tips:</a:t>
            </a:r>
          </a:p>
          <a:p>
            <a:pPr marL="342900" marR="0" lvl="0" indent="-342900" algn="l" rtl="0">
              <a:spcBef>
                <a:spcPts val="0"/>
              </a:spcBef>
              <a:spcAft>
                <a:spcPts val="0"/>
              </a:spcAft>
              <a:buClr>
                <a:schemeClr val="dk1"/>
              </a:buClr>
              <a:buSzPts val="1200"/>
              <a:buFont typeface="Noto Sans Symbols"/>
              <a:buChar char="➢"/>
            </a:pPr>
            <a:r>
              <a:rPr lang="en-US" sz="1200" b="0" i="0" u="none" strike="noStrike" cap="none" dirty="0" smtClean="0">
                <a:solidFill>
                  <a:schemeClr val="dk1"/>
                </a:solidFill>
                <a:latin typeface="Calibri"/>
                <a:ea typeface="Calibri"/>
                <a:cs typeface="Calibri"/>
                <a:sym typeface="Calibri"/>
              </a:rPr>
              <a:t>Don’t </a:t>
            </a:r>
            <a:r>
              <a:rPr lang="en-US" sz="1200" b="0" i="0" u="none" strike="noStrike" cap="none" dirty="0">
                <a:solidFill>
                  <a:schemeClr val="dk1"/>
                </a:solidFill>
                <a:latin typeface="Calibri"/>
                <a:ea typeface="Calibri"/>
                <a:cs typeface="Calibri"/>
                <a:sym typeface="Calibri"/>
              </a:rPr>
              <a:t>“bury the lead”: this is a </a:t>
            </a:r>
            <a:r>
              <a:rPr lang="en-US" sz="1200" b="0" i="0" u="none" strike="noStrike" cap="none" dirty="0" smtClean="0">
                <a:solidFill>
                  <a:schemeClr val="dk1"/>
                </a:solidFill>
                <a:latin typeface="Calibri"/>
                <a:ea typeface="Calibri"/>
                <a:cs typeface="Calibri"/>
                <a:sym typeface="Calibri"/>
              </a:rPr>
              <a:t>business plan containing a </a:t>
            </a:r>
            <a:r>
              <a:rPr lang="en-US" sz="1200" b="1" i="0" u="none" strike="noStrike" cap="none" dirty="0" smtClean="0">
                <a:solidFill>
                  <a:schemeClr val="dk1"/>
                </a:solidFill>
                <a:latin typeface="Calibri"/>
                <a:ea typeface="Calibri"/>
                <a:cs typeface="Calibri"/>
                <a:sym typeface="Calibri"/>
              </a:rPr>
              <a:t>fee </a:t>
            </a:r>
            <a:r>
              <a:rPr lang="en-US" sz="1200" b="1" i="0" u="none" strike="noStrike" cap="none" dirty="0">
                <a:solidFill>
                  <a:schemeClr val="dk1"/>
                </a:solidFill>
                <a:latin typeface="Calibri"/>
                <a:ea typeface="Calibri"/>
                <a:cs typeface="Calibri"/>
                <a:sym typeface="Calibri"/>
              </a:rPr>
              <a:t>proposal</a:t>
            </a:r>
            <a:r>
              <a:rPr lang="en-US" sz="1200" b="0" i="0" u="none" strike="noStrike" cap="none" dirty="0">
                <a:solidFill>
                  <a:schemeClr val="dk1"/>
                </a:solidFill>
                <a:latin typeface="Calibri"/>
                <a:ea typeface="Calibri"/>
                <a:cs typeface="Calibri"/>
                <a:sym typeface="Calibri"/>
              </a:rPr>
              <a:t>.  Put </a:t>
            </a:r>
            <a:r>
              <a:rPr lang="en-US" sz="1200" b="0" i="0" u="none" strike="noStrike" cap="none" dirty="0" smtClean="0">
                <a:solidFill>
                  <a:schemeClr val="dk1"/>
                </a:solidFill>
                <a:latin typeface="Calibri"/>
                <a:ea typeface="Calibri"/>
                <a:cs typeface="Calibri"/>
                <a:sym typeface="Calibri"/>
              </a:rPr>
              <a:t>both the </a:t>
            </a:r>
            <a:r>
              <a:rPr lang="en-US" sz="1200" b="0" i="0" u="none" strike="noStrike" cap="none" dirty="0">
                <a:solidFill>
                  <a:schemeClr val="dk1"/>
                </a:solidFill>
                <a:latin typeface="Calibri"/>
                <a:ea typeface="Calibri"/>
                <a:cs typeface="Calibri"/>
                <a:sym typeface="Calibri"/>
              </a:rPr>
              <a:t>current and proposed fees front and center.</a:t>
            </a:r>
            <a:endParaRPr dirty="0"/>
          </a:p>
          <a:p>
            <a:pPr marL="342900" marR="0" lvl="0" indent="-342900" algn="l" rtl="0">
              <a:spcBef>
                <a:spcPts val="0"/>
              </a:spcBef>
              <a:spcAft>
                <a:spcPts val="0"/>
              </a:spcAft>
              <a:buClr>
                <a:schemeClr val="dk1"/>
              </a:buClr>
              <a:buSzPts val="1200"/>
              <a:buFont typeface="Noto Sans Symbols"/>
              <a:buChar char="➢"/>
            </a:pPr>
            <a:r>
              <a:rPr lang="en-US" sz="1200" b="0" i="0" u="none" strike="noStrike" cap="none" dirty="0">
                <a:solidFill>
                  <a:schemeClr val="dk1"/>
                </a:solidFill>
                <a:latin typeface="Calibri"/>
                <a:ea typeface="Calibri"/>
                <a:cs typeface="Calibri"/>
                <a:sym typeface="Calibri"/>
              </a:rPr>
              <a:t>Do include a short </a:t>
            </a:r>
            <a:r>
              <a:rPr lang="en-US" sz="1200" b="0" i="0" u="none" strike="noStrike" cap="none" dirty="0" smtClean="0">
                <a:solidFill>
                  <a:schemeClr val="dk1"/>
                </a:solidFill>
                <a:latin typeface="Calibri"/>
                <a:ea typeface="Calibri"/>
                <a:cs typeface="Calibri"/>
                <a:sym typeface="Calibri"/>
              </a:rPr>
              <a:t>executive summary </a:t>
            </a:r>
            <a:r>
              <a:rPr lang="en-US" sz="1200" b="0" i="0" u="none" strike="noStrike" cap="none" dirty="0">
                <a:solidFill>
                  <a:schemeClr val="dk1"/>
                </a:solidFill>
                <a:latin typeface="Calibri"/>
                <a:ea typeface="Calibri"/>
                <a:cs typeface="Calibri"/>
                <a:sym typeface="Calibri"/>
              </a:rPr>
              <a:t>about the </a:t>
            </a:r>
            <a:r>
              <a:rPr lang="en-US" sz="1200" b="0" i="0" u="none" strike="noStrike" cap="none" dirty="0" smtClean="0">
                <a:solidFill>
                  <a:schemeClr val="dk1"/>
                </a:solidFill>
                <a:latin typeface="Calibri"/>
                <a:ea typeface="Calibri"/>
                <a:cs typeface="Calibri"/>
                <a:sym typeface="Calibri"/>
              </a:rPr>
              <a:t>plan: </a:t>
            </a:r>
            <a:r>
              <a:rPr lang="en-US" sz="1200" b="0" i="0" u="none" strike="noStrike" cap="none" dirty="0">
                <a:solidFill>
                  <a:schemeClr val="dk1"/>
                </a:solidFill>
                <a:latin typeface="Calibri"/>
                <a:ea typeface="Calibri"/>
                <a:cs typeface="Calibri"/>
                <a:sym typeface="Calibri"/>
              </a:rPr>
              <a:t>The where, what, when and </a:t>
            </a:r>
            <a:r>
              <a:rPr lang="en-US" sz="1200" b="0" i="0" u="sng" strike="noStrike" cap="none" dirty="0">
                <a:solidFill>
                  <a:schemeClr val="dk1"/>
                </a:solidFill>
                <a:latin typeface="Calibri"/>
                <a:ea typeface="Calibri"/>
                <a:cs typeface="Calibri"/>
                <a:sym typeface="Calibri"/>
              </a:rPr>
              <a:t>why</a:t>
            </a:r>
            <a:r>
              <a:rPr lang="en-US" sz="1200" b="0" i="0" u="none" strike="noStrike" cap="none" dirty="0">
                <a:solidFill>
                  <a:schemeClr val="dk1"/>
                </a:solidFill>
                <a:latin typeface="Calibri"/>
                <a:ea typeface="Calibri"/>
                <a:cs typeface="Calibri"/>
                <a:sym typeface="Calibri"/>
              </a:rPr>
              <a:t> of the document.</a:t>
            </a:r>
            <a:endParaRPr dirty="0"/>
          </a:p>
          <a:p>
            <a:pPr marL="342900" marR="0" lvl="0" indent="-342900" algn="l" rtl="0">
              <a:spcBef>
                <a:spcPts val="0"/>
              </a:spcBef>
              <a:spcAft>
                <a:spcPts val="0"/>
              </a:spcAft>
              <a:buClr>
                <a:schemeClr val="dk1"/>
              </a:buClr>
              <a:buSzPts val="1200"/>
              <a:buFont typeface="Noto Sans Symbols"/>
              <a:buChar char="➢"/>
            </a:pPr>
            <a:r>
              <a:rPr lang="en-US" sz="1200" b="0" i="0" u="none" strike="noStrike" cap="none" dirty="0">
                <a:solidFill>
                  <a:schemeClr val="dk1"/>
                </a:solidFill>
                <a:latin typeface="Calibri"/>
                <a:ea typeface="Calibri"/>
                <a:cs typeface="Calibri"/>
                <a:sym typeface="Calibri"/>
              </a:rPr>
              <a:t>Write for the intended audience: public, stakeholders, </a:t>
            </a:r>
            <a:r>
              <a:rPr lang="en-US" sz="1200" b="0" i="0" u="none" strike="noStrike" cap="none" dirty="0" smtClean="0">
                <a:solidFill>
                  <a:schemeClr val="dk1"/>
                </a:solidFill>
                <a:latin typeface="Calibri"/>
                <a:ea typeface="Calibri"/>
                <a:cs typeface="Calibri"/>
                <a:sym typeface="Calibri"/>
              </a:rPr>
              <a:t>R/RACs</a:t>
            </a:r>
            <a:r>
              <a:rPr lang="en-US" sz="1200" b="0" i="0" u="none" strike="noStrike" cap="none" dirty="0">
                <a:solidFill>
                  <a:schemeClr val="dk1"/>
                </a:solidFill>
                <a:latin typeface="Calibri"/>
                <a:ea typeface="Calibri"/>
                <a:cs typeface="Calibri"/>
                <a:sym typeface="Calibri"/>
              </a:rPr>
              <a:t>, agency leadership, watchdog groups.</a:t>
            </a:r>
            <a:endParaRPr dirty="0"/>
          </a:p>
          <a:p>
            <a:pPr marL="342900" marR="0" lvl="0" indent="-342900" algn="l" rtl="0">
              <a:spcBef>
                <a:spcPts val="0"/>
              </a:spcBef>
              <a:spcAft>
                <a:spcPts val="0"/>
              </a:spcAft>
              <a:buClr>
                <a:schemeClr val="dk1"/>
              </a:buClr>
              <a:buSzPts val="1200"/>
              <a:buFont typeface="Noto Sans Symbols"/>
              <a:buChar char="➢"/>
            </a:pPr>
            <a:r>
              <a:rPr lang="en-US" sz="1200" b="0" i="0" u="none" strike="noStrike" cap="none" dirty="0">
                <a:solidFill>
                  <a:schemeClr val="dk1"/>
                </a:solidFill>
                <a:latin typeface="Calibri"/>
                <a:ea typeface="Calibri"/>
                <a:cs typeface="Calibri"/>
                <a:sym typeface="Calibri"/>
              </a:rPr>
              <a:t>Be clear about </a:t>
            </a:r>
            <a:r>
              <a:rPr lang="en-US" sz="1200" b="0" i="0" u="sng" strike="noStrike" cap="none" dirty="0">
                <a:solidFill>
                  <a:schemeClr val="dk1"/>
                </a:solidFill>
                <a:latin typeface="Calibri"/>
                <a:ea typeface="Calibri"/>
                <a:cs typeface="Calibri"/>
                <a:sym typeface="Calibri"/>
              </a:rPr>
              <a:t>the kind of amenity fee or ISRP</a:t>
            </a:r>
            <a:r>
              <a:rPr lang="en-US" sz="1200" b="0" i="0" u="none" strike="noStrike" cap="none" dirty="0">
                <a:solidFill>
                  <a:schemeClr val="dk1"/>
                </a:solidFill>
                <a:latin typeface="Calibri"/>
                <a:ea typeface="Calibri"/>
                <a:cs typeface="Calibri"/>
                <a:sym typeface="Calibri"/>
              </a:rPr>
              <a:t> fee that is being proposed for the rec site, and why it meets the criteria in FLREA.  If in doubt, contact WO-250.</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43" name="Shape 143"/>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r>
              <a:rPr lang="en-US" dirty="0" smtClean="0"/>
              <a:t>Common Mistakes and Some TIPs continued:</a:t>
            </a:r>
          </a:p>
          <a:p>
            <a:pPr marL="0" lvl="0" indent="0">
              <a:spcBef>
                <a:spcPts val="0"/>
              </a:spcBef>
              <a:spcAft>
                <a:spcPts val="0"/>
              </a:spcAft>
              <a:buNone/>
            </a:pPr>
            <a:endParaRPr dirty="0"/>
          </a:p>
        </p:txBody>
      </p:sp>
      <p:sp>
        <p:nvSpPr>
          <p:cNvPr id="150" name="Shape 15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Shape 157"/>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smtClean="0">
                <a:solidFill>
                  <a:schemeClr val="dk1"/>
                </a:solidFill>
                <a:latin typeface="Calibri"/>
                <a:ea typeface="Calibri"/>
                <a:cs typeface="Calibri"/>
                <a:sym typeface="Calibri"/>
              </a:rPr>
              <a:t>Common Mistakes and Some TIPs continued:</a:t>
            </a:r>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58" name="Shape 15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8</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Shape 165"/>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0" i="0" u="none" strike="noStrike" cap="none" dirty="0" smtClean="0">
                <a:solidFill>
                  <a:schemeClr val="dk1"/>
                </a:solidFill>
                <a:latin typeface="Calibri"/>
                <a:ea typeface="Calibri"/>
                <a:cs typeface="Calibri"/>
                <a:sym typeface="Calibri"/>
              </a:rPr>
              <a:t>Provide Handout.  The</a:t>
            </a:r>
            <a:r>
              <a:rPr lang="en-US" sz="1200" b="0" i="0" u="none" strike="noStrike" cap="none" baseline="0" dirty="0" smtClean="0">
                <a:solidFill>
                  <a:schemeClr val="dk1"/>
                </a:solidFill>
                <a:latin typeface="Calibri"/>
                <a:ea typeface="Calibri"/>
                <a:cs typeface="Calibri"/>
                <a:sym typeface="Calibri"/>
              </a:rPr>
              <a:t> next several slides go over the steps needed to build a business plan, and to get it approved. We won’t go thru them all here, but the slides and handout could be good tools for training field staff or informing the public at community or RRAC meetings.</a:t>
            </a:r>
            <a:endParaRPr dirty="0"/>
          </a:p>
          <a:p>
            <a:pPr marL="0" marR="0" lvl="0" indent="0" algn="l" rtl="0">
              <a:spcBef>
                <a:spcPts val="0"/>
              </a:spcBef>
              <a:spcAft>
                <a:spcPts val="0"/>
              </a:spcAft>
              <a:buNone/>
            </a:pPr>
            <a:endParaRPr lang="en-US" sz="1200" b="0" i="0" u="none" strike="noStrike" cap="none"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smtClean="0">
                <a:solidFill>
                  <a:schemeClr val="dk1"/>
                </a:solidFill>
                <a:latin typeface="Calibri"/>
                <a:ea typeface="Calibri"/>
                <a:cs typeface="Calibri"/>
                <a:sym typeface="Calibri"/>
              </a:rPr>
              <a:t>The main</a:t>
            </a:r>
            <a:r>
              <a:rPr lang="en-US" sz="1200" b="0" i="0" u="none" strike="noStrike" cap="none" baseline="0" dirty="0" smtClean="0">
                <a:solidFill>
                  <a:schemeClr val="dk1"/>
                </a:solidFill>
                <a:latin typeface="Calibri"/>
                <a:ea typeface="Calibri"/>
                <a:cs typeface="Calibri"/>
                <a:sym typeface="Calibri"/>
              </a:rPr>
              <a:t> emphasis of the fee proposal should be to “Demonstrate the ‘business rationale’ for charging fees”.  Do this by showing in words and numbers the need for future expenditures (annual O&amp;M money and funding for enhancements) and shortfalls in traditional funding sources.</a:t>
            </a:r>
          </a:p>
          <a:p>
            <a:pPr marL="0" marR="0" lvl="0" indent="0" algn="l" rtl="0">
              <a:spcBef>
                <a:spcPts val="0"/>
              </a:spcBef>
              <a:spcAft>
                <a:spcPts val="0"/>
              </a:spcAft>
              <a:buNone/>
            </a:pPr>
            <a:endParaRPr lang="en-US" sz="1200" b="0" i="0" u="none" strike="noStrike" cap="none" baseline="0"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baseline="0" dirty="0" smtClean="0">
                <a:solidFill>
                  <a:schemeClr val="dk1"/>
                </a:solidFill>
                <a:latin typeface="Calibri"/>
                <a:ea typeface="Calibri"/>
                <a:cs typeface="Calibri"/>
                <a:sym typeface="Calibri"/>
              </a:rPr>
              <a:t>Show the proposed fees are warranted based on fees being charged for comparable facilities and services in the area.</a:t>
            </a:r>
            <a:endParaRPr sz="1200" b="0" i="0" u="none" strike="noStrike" cap="none" dirty="0">
              <a:solidFill>
                <a:schemeClr val="dk1"/>
              </a:solidFill>
              <a:latin typeface="Calibri"/>
              <a:ea typeface="Calibri"/>
              <a:cs typeface="Calibri"/>
              <a:sym typeface="Calibri"/>
            </a:endParaRPr>
          </a:p>
        </p:txBody>
      </p:sp>
      <p:sp>
        <p:nvSpPr>
          <p:cNvPr id="166" name="Shape 166"/>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9</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Shape 173"/>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Discuss fee collection methods and </a:t>
            </a:r>
            <a:r>
              <a:rPr lang="en-US" sz="1200" b="0" i="0" u="none" strike="noStrike" cap="none" dirty="0" smtClean="0">
                <a:solidFill>
                  <a:schemeClr val="dk1"/>
                </a:solidFill>
                <a:latin typeface="Calibri"/>
                <a:ea typeface="Calibri"/>
                <a:cs typeface="Calibri"/>
                <a:sym typeface="Calibri"/>
              </a:rPr>
              <a:t>efficiency (revenues vs. costs of collection).</a:t>
            </a:r>
            <a:r>
              <a:rPr lang="en-US" sz="1200" b="0" i="0" u="none" strike="noStrike" cap="none" baseline="0" dirty="0" smtClean="0">
                <a:solidFill>
                  <a:schemeClr val="dk1"/>
                </a:solidFill>
                <a:latin typeface="Calibri"/>
                <a:ea typeface="Calibri"/>
                <a:cs typeface="Calibri"/>
                <a:sym typeface="Calibri"/>
              </a:rPr>
              <a:t>  </a:t>
            </a:r>
            <a:endParaRPr dirty="0"/>
          </a:p>
          <a:p>
            <a:pPr marL="0" marR="0" lvl="0" indent="0" algn="l" rtl="0">
              <a:spcBef>
                <a:spcPts val="1200"/>
              </a:spcBef>
              <a:spcAft>
                <a:spcPts val="0"/>
              </a:spcAft>
              <a:buNone/>
            </a:pPr>
            <a:r>
              <a:rPr lang="en-US" sz="1200" b="0" i="0" u="none" strike="noStrike" cap="none" dirty="0" smtClean="0">
                <a:solidFill>
                  <a:schemeClr val="dk1"/>
                </a:solidFill>
                <a:latin typeface="Calibri"/>
                <a:ea typeface="Calibri"/>
                <a:cs typeface="Calibri"/>
                <a:sym typeface="Calibri"/>
              </a:rPr>
              <a:t>Establish </a:t>
            </a:r>
            <a:r>
              <a:rPr lang="en-US" sz="1200" b="0" i="0" u="none" strike="noStrike" cap="none" dirty="0">
                <a:solidFill>
                  <a:schemeClr val="dk1"/>
                </a:solidFill>
                <a:latin typeface="Calibri"/>
                <a:ea typeface="Calibri"/>
                <a:cs typeface="Calibri"/>
                <a:sym typeface="Calibri"/>
              </a:rPr>
              <a:t>whether and how a fee program can benefit both visitors and BLM management and resource </a:t>
            </a:r>
            <a:r>
              <a:rPr lang="en-US" sz="1200" b="0" i="0" u="none" strike="noStrike" cap="none" dirty="0" smtClean="0">
                <a:solidFill>
                  <a:schemeClr val="dk1"/>
                </a:solidFill>
                <a:latin typeface="Calibri"/>
                <a:ea typeface="Calibri"/>
                <a:cs typeface="Calibri"/>
                <a:sym typeface="Calibri"/>
              </a:rPr>
              <a:t>stewardship. Factor in any management objectives that can be achieved via a fee program; not always just about net proceeds.</a:t>
            </a:r>
            <a:endParaRPr dirty="0"/>
          </a:p>
          <a:p>
            <a:pPr marL="0" marR="0" lvl="0" indent="0" algn="l" rtl="0">
              <a:spcBef>
                <a:spcPts val="1200"/>
              </a:spcBef>
              <a:spcAft>
                <a:spcPts val="0"/>
              </a:spcAft>
              <a:buNone/>
            </a:pPr>
            <a:r>
              <a:rPr lang="en-US" sz="1200" b="0" i="0" u="none" strike="noStrike" cap="none" dirty="0">
                <a:solidFill>
                  <a:schemeClr val="dk1"/>
                </a:solidFill>
                <a:latin typeface="Calibri"/>
                <a:ea typeface="Calibri"/>
                <a:cs typeface="Calibri"/>
                <a:sym typeface="Calibri"/>
              </a:rPr>
              <a:t>Determine the appropriate level of recreation </a:t>
            </a:r>
            <a:r>
              <a:rPr lang="en-US" sz="1200" b="0" i="0" u="none" strike="noStrike" cap="none" dirty="0" smtClean="0">
                <a:solidFill>
                  <a:schemeClr val="dk1"/>
                </a:solidFill>
                <a:latin typeface="Calibri"/>
                <a:ea typeface="Calibri"/>
                <a:cs typeface="Calibri"/>
                <a:sym typeface="Calibri"/>
              </a:rPr>
              <a:t>fees and be able to show how this</a:t>
            </a:r>
            <a:r>
              <a:rPr lang="en-US" sz="1200" b="0" i="0" u="none" strike="noStrike" cap="none" baseline="0" dirty="0" smtClean="0">
                <a:solidFill>
                  <a:schemeClr val="dk1"/>
                </a:solidFill>
                <a:latin typeface="Calibri"/>
                <a:ea typeface="Calibri"/>
                <a:cs typeface="Calibri"/>
                <a:sym typeface="Calibri"/>
              </a:rPr>
              <a:t> was determined.</a:t>
            </a:r>
            <a:endParaRPr dirty="0"/>
          </a:p>
          <a:p>
            <a:pPr marL="0" marR="0" lvl="0" indent="0" algn="l" rtl="0">
              <a:spcBef>
                <a:spcPts val="120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74" name="Shape 174"/>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10</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Shape 181"/>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0" marR="0" lvl="0" indent="0" algn="l" rtl="0">
              <a:spcBef>
                <a:spcPts val="120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82" name="Shape 182"/>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11</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Shape 189"/>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0" marR="0" lvl="0" indent="0" algn="l" rtl="0">
              <a:spcBef>
                <a:spcPts val="1200"/>
              </a:spcBef>
              <a:spcAft>
                <a:spcPts val="0"/>
              </a:spcAft>
              <a:buNone/>
            </a:pPr>
            <a:r>
              <a:rPr lang="en-US" sz="1200" b="0" i="0" u="none" strike="noStrike" cap="none" dirty="0" smtClean="0">
                <a:solidFill>
                  <a:schemeClr val="dk1"/>
                </a:solidFill>
                <a:latin typeface="Calibri"/>
                <a:ea typeface="Calibri"/>
                <a:cs typeface="Calibri"/>
                <a:sym typeface="Calibri"/>
              </a:rPr>
              <a:t>Emphasize</a:t>
            </a:r>
            <a:r>
              <a:rPr lang="en-US" sz="1200" b="0" i="0" u="none" strike="noStrike" cap="none" baseline="0" dirty="0" smtClean="0">
                <a:solidFill>
                  <a:schemeClr val="dk1"/>
                </a:solidFill>
                <a:latin typeface="Calibri"/>
                <a:ea typeface="Calibri"/>
                <a:cs typeface="Calibri"/>
                <a:sym typeface="Calibri"/>
              </a:rPr>
              <a:t> these points</a:t>
            </a:r>
            <a:endParaRPr sz="1200" b="0" i="0" u="none" strike="noStrike" cap="none" dirty="0">
              <a:solidFill>
                <a:schemeClr val="dk1"/>
              </a:solidFill>
              <a:latin typeface="Calibri"/>
              <a:ea typeface="Calibri"/>
              <a:cs typeface="Calibri"/>
              <a:sym typeface="Calibri"/>
            </a:endParaRPr>
          </a:p>
        </p:txBody>
      </p:sp>
      <p:sp>
        <p:nvSpPr>
          <p:cNvPr id="190" name="Shape 190"/>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12</a:t>
            </a:fld>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Shape 197"/>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1" i="0" u="sng" strike="noStrike" cap="none" dirty="0" smtClean="0">
                <a:solidFill>
                  <a:schemeClr val="dk1"/>
                </a:solidFill>
                <a:latin typeface="Calibri"/>
                <a:ea typeface="Calibri"/>
                <a:cs typeface="Calibri"/>
                <a:sym typeface="Calibri"/>
              </a:rPr>
              <a:t>Outreach: very important</a:t>
            </a:r>
            <a:r>
              <a:rPr lang="en-US" sz="1200" b="1" i="0" u="sng" strike="noStrike" cap="none" baseline="0" dirty="0" smtClean="0">
                <a:solidFill>
                  <a:schemeClr val="dk1"/>
                </a:solidFill>
                <a:latin typeface="Calibri"/>
                <a:ea typeface="Calibri"/>
                <a:cs typeface="Calibri"/>
                <a:sym typeface="Calibri"/>
              </a:rPr>
              <a:t> to do early and often throughout the planning process!</a:t>
            </a:r>
            <a:endParaRPr sz="1200" b="1" i="0" u="none" strike="noStrike" cap="none" dirty="0">
              <a:solidFill>
                <a:schemeClr val="dk1"/>
              </a:solidFill>
              <a:latin typeface="Calibri"/>
              <a:ea typeface="Calibri"/>
              <a:cs typeface="Calibri"/>
              <a:sym typeface="Calibri"/>
            </a:endParaRPr>
          </a:p>
          <a:p>
            <a:pPr marL="457200" marR="0" lvl="1"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Press Release</a:t>
            </a:r>
            <a:endParaRPr dirty="0"/>
          </a:p>
          <a:p>
            <a:pPr marL="457200" marR="0" lvl="1" indent="0" algn="l" rtl="0">
              <a:spcBef>
                <a:spcPts val="0"/>
              </a:spcBef>
              <a:spcAft>
                <a:spcPts val="0"/>
              </a:spcAft>
              <a:buNone/>
            </a:pPr>
            <a:r>
              <a:rPr lang="en-US" sz="1200" b="1" i="0" u="none" strike="noStrike" cap="none" dirty="0">
                <a:solidFill>
                  <a:schemeClr val="dk1"/>
                </a:solidFill>
                <a:latin typeface="Calibri"/>
                <a:ea typeface="Calibri"/>
                <a:cs typeface="Calibri"/>
                <a:sym typeface="Calibri"/>
              </a:rPr>
              <a:t>BLM website (</a:t>
            </a:r>
            <a:r>
              <a:rPr lang="en-US" sz="1200" b="1" i="0" u="sng" strike="noStrike" cap="none" dirty="0">
                <a:solidFill>
                  <a:schemeClr val="hlink"/>
                </a:solidFill>
                <a:latin typeface="Calibri"/>
                <a:ea typeface="Calibri"/>
                <a:cs typeface="Calibri"/>
                <a:sym typeface="Calibri"/>
                <a:hlinkClick r:id="rId3"/>
              </a:rPr>
              <a:t>https://www.blm.gov/programs/recreation/permits-and-fees/business-plans</a:t>
            </a:r>
            <a:r>
              <a:rPr lang="en-US" sz="1200" b="1" i="0" u="none" strike="noStrike" cap="none" dirty="0">
                <a:solidFill>
                  <a:schemeClr val="dk1"/>
                </a:solidFill>
                <a:latin typeface="Calibri"/>
                <a:ea typeface="Calibri"/>
                <a:cs typeface="Calibri"/>
                <a:sym typeface="Calibri"/>
              </a:rPr>
              <a:t>) and </a:t>
            </a:r>
            <a:r>
              <a:rPr lang="en-US" sz="1200" b="1" i="0" u="none" strike="noStrike" cap="none" dirty="0" err="1">
                <a:solidFill>
                  <a:schemeClr val="dk1"/>
                </a:solidFill>
                <a:latin typeface="Calibri"/>
                <a:ea typeface="Calibri"/>
                <a:cs typeface="Calibri"/>
                <a:sym typeface="Calibri"/>
              </a:rPr>
              <a:t>ePlanning</a:t>
            </a:r>
            <a:endParaRPr sz="1200" b="1" i="0" u="none" strike="noStrike" cap="none" dirty="0">
              <a:solidFill>
                <a:schemeClr val="dk1"/>
              </a:solidFill>
              <a:latin typeface="Calibri"/>
              <a:ea typeface="Calibri"/>
              <a:cs typeface="Calibri"/>
              <a:sym typeface="Calibri"/>
            </a:endParaRPr>
          </a:p>
          <a:p>
            <a:pPr marL="457200" marR="0" lvl="1"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Post notices at local recreation sites</a:t>
            </a:r>
            <a:endParaRPr dirty="0"/>
          </a:p>
          <a:p>
            <a:pPr marL="457200" marR="0" lvl="1"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Social media, news articles/stories</a:t>
            </a:r>
            <a:endParaRPr dirty="0"/>
          </a:p>
          <a:p>
            <a:pPr marL="457200" marR="0" lvl="1"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Notify identifiable user groups (such as river runners, mountain bikers, ATV riders, cavers, etc.,) and other stakeholders</a:t>
            </a:r>
            <a:endParaRPr dirty="0"/>
          </a:p>
          <a:p>
            <a:pPr marL="457200" marR="0" lvl="1"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Review and categorize/summarize comments </a:t>
            </a:r>
            <a:endParaRPr dirty="0"/>
          </a:p>
          <a:p>
            <a:pPr marL="457200" marR="0" lvl="1"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Modify business plan, based on public comments, as appropriate</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98" name="Shape 19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13</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Shape 205"/>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Calibri"/>
              <a:buNone/>
            </a:pPr>
            <a:r>
              <a:rPr lang="en-US" sz="1100" b="0" i="0" u="none" strike="noStrike" cap="none" dirty="0">
                <a:solidFill>
                  <a:schemeClr val="dk1"/>
                </a:solidFill>
                <a:latin typeface="Calibri"/>
                <a:ea typeface="Calibri"/>
                <a:cs typeface="Calibri"/>
                <a:sym typeface="Calibri"/>
              </a:rPr>
              <a:t>4.  Schedule Recreation Resource Advisory Council (R/RAC) presentation - for proposals to establish/modify/or eliminate RUPs and Special Area fees. </a:t>
            </a:r>
            <a:endParaRPr dirty="0"/>
          </a:p>
          <a:p>
            <a:pPr marL="0" marR="0" lvl="0" indent="0" algn="l" rtl="0">
              <a:spcBef>
                <a:spcPts val="0"/>
              </a:spcBef>
              <a:spcAft>
                <a:spcPts val="0"/>
              </a:spcAft>
              <a:buNone/>
            </a:pPr>
            <a:r>
              <a:rPr lang="en-US" sz="1100" b="0" i="0" u="none" strike="noStrike" cap="none" dirty="0">
                <a:solidFill>
                  <a:schemeClr val="dk1"/>
                </a:solidFill>
                <a:latin typeface="Calibri"/>
                <a:ea typeface="Calibri"/>
                <a:cs typeface="Calibri"/>
                <a:sym typeface="Calibri"/>
              </a:rPr>
              <a:t>Ensure Federal Register Notice is published at least 30 days in advance of the meeting, and indicates recreation fees will be discussed. </a:t>
            </a:r>
            <a:endParaRPr dirty="0"/>
          </a:p>
          <a:p>
            <a:pPr marL="0" marR="0" lvl="0" indent="0" algn="l" rtl="0">
              <a:spcBef>
                <a:spcPts val="0"/>
              </a:spcBef>
              <a:spcAft>
                <a:spcPts val="0"/>
              </a:spcAft>
              <a:buNone/>
            </a:pPr>
            <a:r>
              <a:rPr lang="en-US" sz="1100" b="0" i="0" u="none" strike="noStrike" cap="none" dirty="0">
                <a:solidFill>
                  <a:schemeClr val="dk1"/>
                </a:solidFill>
                <a:latin typeface="Calibri"/>
                <a:ea typeface="Calibri"/>
                <a:cs typeface="Calibri"/>
                <a:sym typeface="Calibri"/>
              </a:rPr>
              <a:t>Provide RAC with draft business plan and documentation of “general public support” in advance of the meeting.</a:t>
            </a:r>
            <a:endParaRPr dirty="0"/>
          </a:p>
          <a:p>
            <a:pPr marL="0" marR="0" lvl="0" indent="0" algn="l" rtl="0">
              <a:spcBef>
                <a:spcPts val="0"/>
              </a:spcBef>
              <a:spcAft>
                <a:spcPts val="0"/>
              </a:spcAft>
              <a:buNone/>
            </a:pPr>
            <a:r>
              <a:rPr lang="en-US" sz="1100" b="0" i="0" u="none" strike="noStrike" cap="none" dirty="0">
                <a:solidFill>
                  <a:schemeClr val="dk1"/>
                </a:solidFill>
                <a:latin typeface="Calibri"/>
                <a:ea typeface="Calibri"/>
                <a:cs typeface="Calibri"/>
                <a:sym typeface="Calibri"/>
              </a:rPr>
              <a:t>Deliver RAC presentation. RAC will either recommend to implement the fee, request that the BLM modify the proposal or disapprove entirely.</a:t>
            </a:r>
            <a:endParaRPr dirty="0"/>
          </a:p>
          <a:p>
            <a:pPr marL="0" marR="0" lvl="0" indent="0" algn="l" rtl="0">
              <a:spcBef>
                <a:spcPts val="0"/>
              </a:spcBef>
              <a:spcAft>
                <a:spcPts val="0"/>
              </a:spcAft>
              <a:buNone/>
            </a:pPr>
            <a:endParaRPr sz="11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100" b="0" i="0" u="none" strike="noStrike" cap="none" dirty="0">
                <a:solidFill>
                  <a:schemeClr val="dk1"/>
                </a:solidFill>
                <a:latin typeface="Calibri"/>
                <a:ea typeface="Calibri"/>
                <a:cs typeface="Calibri"/>
                <a:sym typeface="Calibri"/>
              </a:rPr>
              <a:t>5. </a:t>
            </a:r>
            <a:r>
              <a:rPr lang="en-US" sz="1100" b="1" i="0" u="none" strike="noStrike" cap="none" dirty="0">
                <a:solidFill>
                  <a:schemeClr val="dk1"/>
                </a:solidFill>
                <a:latin typeface="Calibri"/>
                <a:ea typeface="Calibri"/>
                <a:cs typeface="Calibri"/>
                <a:sym typeface="Calibri"/>
              </a:rPr>
              <a:t>For New Fees only: Prepare Federal Register Notice package - must be published six months in advance of any new Recreation Fee implementation. See </a:t>
            </a:r>
            <a:r>
              <a:rPr lang="en-US" sz="1100" b="1" i="0" u="sng" strike="noStrike" cap="none" dirty="0">
                <a:solidFill>
                  <a:schemeClr val="hlink"/>
                </a:solidFill>
                <a:latin typeface="Calibri"/>
                <a:ea typeface="Calibri"/>
                <a:cs typeface="Calibri"/>
                <a:sym typeface="Calibri"/>
                <a:hlinkClick r:id="rId3"/>
              </a:rPr>
              <a:t>IM-2018-028</a:t>
            </a:r>
            <a:r>
              <a:rPr lang="en-US" sz="1100" b="1" i="0" u="none" strike="noStrike" cap="none" dirty="0">
                <a:solidFill>
                  <a:schemeClr val="dk1"/>
                </a:solidFill>
                <a:latin typeface="Calibri"/>
                <a:ea typeface="Calibri"/>
                <a:cs typeface="Calibri"/>
                <a:sym typeface="Calibri"/>
              </a:rPr>
              <a:t> for FRN packaging and surnaming requirements.</a:t>
            </a:r>
            <a:endParaRPr b="1" dirty="0"/>
          </a:p>
          <a:p>
            <a:pPr marL="0" marR="0" lvl="0" indent="0" algn="l" rtl="0">
              <a:spcBef>
                <a:spcPts val="0"/>
              </a:spcBef>
              <a:spcAft>
                <a:spcPts val="0"/>
              </a:spcAft>
              <a:buNone/>
            </a:pPr>
            <a:endParaRPr sz="11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100" b="0" i="0" u="none" strike="noStrike" cap="none" dirty="0">
                <a:solidFill>
                  <a:schemeClr val="dk1"/>
                </a:solidFill>
                <a:latin typeface="Calibri"/>
                <a:ea typeface="Calibri"/>
                <a:cs typeface="Calibri"/>
                <a:sym typeface="Calibri"/>
              </a:rPr>
              <a:t>6. Prepare and post the Final Business Plan.  Include: </a:t>
            </a:r>
            <a:endParaRPr sz="11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100" b="0" i="0" u="none" strike="noStrike" cap="none" dirty="0">
                <a:solidFill>
                  <a:schemeClr val="dk1"/>
                </a:solidFill>
                <a:latin typeface="Calibri"/>
                <a:ea typeface="Calibri"/>
                <a:cs typeface="Calibri"/>
                <a:sym typeface="Calibri"/>
              </a:rPr>
              <a:t>A summary of all public outreach efforts conducted for draft business plan;</a:t>
            </a:r>
            <a:endParaRPr dirty="0"/>
          </a:p>
          <a:p>
            <a:pPr marL="0" marR="0" lvl="0" indent="0" algn="l" rtl="0">
              <a:spcBef>
                <a:spcPts val="0"/>
              </a:spcBef>
              <a:spcAft>
                <a:spcPts val="0"/>
              </a:spcAft>
              <a:buNone/>
            </a:pPr>
            <a:r>
              <a:rPr lang="en-US" sz="1100" b="0" i="0" u="none" strike="noStrike" cap="none" dirty="0">
                <a:solidFill>
                  <a:schemeClr val="dk1"/>
                </a:solidFill>
                <a:latin typeface="Calibri"/>
                <a:ea typeface="Calibri"/>
                <a:cs typeface="Calibri"/>
                <a:sym typeface="Calibri"/>
              </a:rPr>
              <a:t>A summary of public comments received;</a:t>
            </a:r>
            <a:endParaRPr dirty="0"/>
          </a:p>
          <a:p>
            <a:pPr marL="0" marR="0" lvl="0" indent="0" algn="l" rtl="0">
              <a:spcBef>
                <a:spcPts val="0"/>
              </a:spcBef>
              <a:spcAft>
                <a:spcPts val="0"/>
              </a:spcAft>
              <a:buNone/>
            </a:pPr>
            <a:r>
              <a:rPr lang="en-US" sz="1100" b="0" i="0" u="none" strike="noStrike" cap="none" dirty="0">
                <a:solidFill>
                  <a:schemeClr val="dk1"/>
                </a:solidFill>
                <a:latin typeface="Calibri"/>
                <a:ea typeface="Calibri"/>
                <a:cs typeface="Calibri"/>
                <a:sym typeface="Calibri"/>
              </a:rPr>
              <a:t>A summary of the RAC’s recommendation on the fee proposal; and</a:t>
            </a:r>
            <a:endParaRPr dirty="0"/>
          </a:p>
          <a:p>
            <a:pPr marL="0" marR="0" lvl="0" indent="0" algn="l" rtl="0">
              <a:spcBef>
                <a:spcPts val="0"/>
              </a:spcBef>
              <a:spcAft>
                <a:spcPts val="0"/>
              </a:spcAft>
              <a:buNone/>
            </a:pPr>
            <a:r>
              <a:rPr lang="en-US" sz="1100" b="0" i="0" u="none" strike="noStrike" cap="none" dirty="0">
                <a:solidFill>
                  <a:schemeClr val="dk1"/>
                </a:solidFill>
                <a:latin typeface="Calibri"/>
                <a:ea typeface="Calibri"/>
                <a:cs typeface="Calibri"/>
                <a:sym typeface="Calibri"/>
              </a:rPr>
              <a:t>The authorized officer’s signature approving the implementation of the business plan on a specific date.</a:t>
            </a:r>
            <a:endParaRPr dirty="0"/>
          </a:p>
          <a:p>
            <a:pPr marL="0" marR="0" lvl="0" indent="0" algn="l" rtl="0">
              <a:spcBef>
                <a:spcPts val="0"/>
              </a:spcBef>
              <a:spcAft>
                <a:spcPts val="0"/>
              </a:spcAft>
              <a:buNone/>
            </a:pPr>
            <a:r>
              <a:rPr lang="en-US" sz="1100" b="1" i="0" u="none" strike="noStrike" cap="none" dirty="0">
                <a:solidFill>
                  <a:schemeClr val="dk1"/>
                </a:solidFill>
                <a:latin typeface="Calibri"/>
                <a:ea typeface="Calibri"/>
                <a:cs typeface="Calibri"/>
                <a:sym typeface="Calibri"/>
              </a:rPr>
              <a:t>Final business plans must remain available on the appropriate BLM websites for public viewing: </a:t>
            </a:r>
            <a:r>
              <a:rPr lang="en-US" sz="1100" b="1" i="0" u="sng" strike="noStrike" cap="none" dirty="0">
                <a:solidFill>
                  <a:schemeClr val="hlink"/>
                </a:solidFill>
                <a:latin typeface="Calibri"/>
                <a:ea typeface="Calibri"/>
                <a:cs typeface="Calibri"/>
                <a:sym typeface="Calibri"/>
                <a:hlinkClick r:id="rId4"/>
              </a:rPr>
              <a:t>https://www.blm.gov/programs/recreation/permits-and-fees/business-plans</a:t>
            </a:r>
            <a:r>
              <a:rPr lang="en-US" sz="1100" b="1" i="0" u="none" strike="noStrike" cap="none" dirty="0">
                <a:solidFill>
                  <a:schemeClr val="dk1"/>
                </a:solidFill>
                <a:latin typeface="Calibri"/>
                <a:ea typeface="Calibri"/>
                <a:cs typeface="Calibri"/>
                <a:sym typeface="Calibri"/>
              </a:rPr>
              <a:t> and </a:t>
            </a:r>
            <a:r>
              <a:rPr lang="en-US" sz="1100" b="1" i="0" u="none" strike="noStrike" cap="none" dirty="0" err="1">
                <a:solidFill>
                  <a:schemeClr val="dk1"/>
                </a:solidFill>
                <a:latin typeface="Calibri"/>
                <a:ea typeface="Calibri"/>
                <a:cs typeface="Calibri"/>
                <a:sym typeface="Calibri"/>
              </a:rPr>
              <a:t>ePlanning</a:t>
            </a:r>
            <a:endParaRPr sz="1100" b="1"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sz="11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Calibri"/>
              <a:buNone/>
            </a:pPr>
            <a:r>
              <a:rPr lang="en-US" sz="1100" b="0" i="0" u="none" strike="noStrike" cap="none" dirty="0">
                <a:solidFill>
                  <a:schemeClr val="dk1"/>
                </a:solidFill>
                <a:latin typeface="Calibri"/>
                <a:ea typeface="Calibri"/>
                <a:cs typeface="Calibri"/>
                <a:sym typeface="Calibri"/>
              </a:rPr>
              <a:t>7.  Implement new/modified fees as soon as the final business plan is signed and posted (or 6 months after FRN is published if applicable). </a:t>
            </a:r>
            <a:r>
              <a:rPr lang="en-US" sz="1100" b="1" i="0" u="none" strike="noStrike" cap="none" dirty="0">
                <a:solidFill>
                  <a:schemeClr val="dk1"/>
                </a:solidFill>
                <a:latin typeface="Calibri"/>
                <a:ea typeface="Calibri"/>
                <a:cs typeface="Calibri"/>
                <a:sym typeface="Calibri"/>
              </a:rPr>
              <a:t>Don’t forget to set up a new Commodity Subject Action (Form 1310-20) in CBS for depositing funds.</a:t>
            </a:r>
            <a:endParaRPr b="1" dirty="0"/>
          </a:p>
          <a:p>
            <a:pPr marL="0" marR="0" lvl="0" indent="0" algn="l" rtl="0">
              <a:spcBef>
                <a:spcPts val="0"/>
              </a:spcBef>
              <a:spcAft>
                <a:spcPts val="0"/>
              </a:spcAft>
              <a:buNone/>
            </a:pPr>
            <a:endParaRPr sz="11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206" name="Shape 206"/>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14</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Shape 213"/>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dirty="0" smtClean="0"/>
              <a:t>Things to do after the new</a:t>
            </a:r>
            <a:r>
              <a:rPr lang="en-US" baseline="0" dirty="0" smtClean="0"/>
              <a:t> fees are implemented:  </a:t>
            </a:r>
            <a:r>
              <a:rPr lang="en-US" dirty="0" smtClean="0"/>
              <a:t>Reference </a:t>
            </a:r>
            <a:r>
              <a:rPr lang="en-US" dirty="0"/>
              <a:t>the need for documentation for: compliance with REA, Triennial Report to Congress, to address budget office concerns about spending carryover balances etc.</a:t>
            </a:r>
            <a:endParaRPr sz="1200" b="0" i="0" u="none" strike="noStrike" cap="none" dirty="0">
              <a:solidFill>
                <a:schemeClr val="dk1"/>
              </a:solidFill>
              <a:latin typeface="Calibri"/>
              <a:ea typeface="Calibri"/>
              <a:cs typeface="Calibri"/>
              <a:sym typeface="Calibri"/>
            </a:endParaRPr>
          </a:p>
        </p:txBody>
      </p:sp>
      <p:sp>
        <p:nvSpPr>
          <p:cNvPr id="214" name="Shape 214"/>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15</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Shape 221"/>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smtClean="0">
                <a:solidFill>
                  <a:schemeClr val="dk1"/>
                </a:solidFill>
                <a:latin typeface="Calibri"/>
                <a:ea typeface="Calibri"/>
                <a:cs typeface="Calibri"/>
                <a:sym typeface="Calibri"/>
              </a:rPr>
              <a:t>See</a:t>
            </a:r>
            <a:r>
              <a:rPr lang="en-US" sz="1200" b="0" i="0" u="none" strike="noStrike" cap="none" baseline="0" dirty="0" smtClean="0">
                <a:solidFill>
                  <a:schemeClr val="dk1"/>
                </a:solidFill>
                <a:latin typeface="Calibri"/>
                <a:ea typeface="Calibri"/>
                <a:cs typeface="Calibri"/>
                <a:sym typeface="Calibri"/>
              </a:rPr>
              <a:t> and post Business Plan templates and related tools on the new WO-250 </a:t>
            </a:r>
            <a:r>
              <a:rPr lang="en-US" sz="1200" b="0" i="0" u="none" strike="noStrike" cap="none" baseline="0" dirty="0" err="1" smtClean="0">
                <a:solidFill>
                  <a:schemeClr val="dk1"/>
                </a:solidFill>
                <a:latin typeface="Calibri"/>
                <a:ea typeface="Calibri"/>
                <a:cs typeface="Calibri"/>
                <a:sym typeface="Calibri"/>
              </a:rPr>
              <a:t>Sharepoint</a:t>
            </a:r>
            <a:r>
              <a:rPr lang="en-US" sz="1200" b="0" i="0" u="none" strike="noStrike" cap="none" baseline="0" dirty="0" smtClean="0">
                <a:solidFill>
                  <a:schemeClr val="dk1"/>
                </a:solidFill>
                <a:latin typeface="Calibri"/>
                <a:ea typeface="Calibri"/>
                <a:cs typeface="Calibri"/>
                <a:sym typeface="Calibri"/>
              </a:rPr>
              <a:t> site (under development) at: </a:t>
            </a:r>
          </a:p>
          <a:p>
            <a:pPr marL="0" marR="0" lvl="0" indent="0" algn="l" rtl="0">
              <a:spcBef>
                <a:spcPts val="0"/>
              </a:spcBef>
              <a:spcAft>
                <a:spcPts val="0"/>
              </a:spcAft>
              <a:buNone/>
            </a:pPr>
            <a:r>
              <a:rPr lang="en-US" sz="1200" b="0" i="0" u="none" strike="noStrike" cap="none" dirty="0" smtClean="0">
                <a:solidFill>
                  <a:schemeClr val="dk1"/>
                </a:solidFill>
                <a:latin typeface="Calibri"/>
                <a:ea typeface="Calibri"/>
                <a:cs typeface="Calibri"/>
                <a:sym typeface="Calibri"/>
              </a:rPr>
              <a:t>Https://doiportal.doi.net/blm/WO200/250/Permitting/Pages/Overview.aspx</a:t>
            </a:r>
          </a:p>
          <a:p>
            <a:pPr marL="0" marR="0" lvl="0" indent="0" algn="l" rtl="0">
              <a:spcBef>
                <a:spcPts val="0"/>
              </a:spcBef>
              <a:spcAft>
                <a:spcPts val="0"/>
              </a:spcAft>
              <a:buNone/>
            </a:pPr>
            <a:endParaRPr lang="en-US" sz="1200" b="0" i="0" u="none" strike="noStrike" cap="none"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smtClean="0">
                <a:solidFill>
                  <a:schemeClr val="dk1"/>
                </a:solidFill>
                <a:latin typeface="Calibri"/>
                <a:ea typeface="Calibri"/>
                <a:cs typeface="Calibri"/>
                <a:sym typeface="Calibri"/>
              </a:rPr>
              <a:t>Discuss UT workshop, show agenda, lessons learned/BMP’s</a:t>
            </a:r>
          </a:p>
          <a:p>
            <a:pPr marL="0" marR="0" lvl="0" indent="0" algn="l" rtl="0">
              <a:spcBef>
                <a:spcPts val="0"/>
              </a:spcBef>
              <a:spcAft>
                <a:spcPts val="0"/>
              </a:spcAft>
              <a:buNone/>
            </a:pPr>
            <a:r>
              <a:rPr lang="en-US" sz="1200" b="0" i="0" u="none" strike="noStrike" cap="none" dirty="0" smtClean="0">
                <a:solidFill>
                  <a:schemeClr val="dk1"/>
                </a:solidFill>
                <a:latin typeface="Calibri"/>
                <a:ea typeface="Calibri"/>
                <a:cs typeface="Calibri"/>
                <a:sym typeface="Calibri"/>
              </a:rPr>
              <a:t>UT</a:t>
            </a:r>
            <a:r>
              <a:rPr lang="en-US" sz="1200" b="0" i="0" u="none" strike="noStrike" cap="none" baseline="0" dirty="0" smtClean="0">
                <a:solidFill>
                  <a:schemeClr val="dk1"/>
                </a:solidFill>
                <a:latin typeface="Calibri"/>
                <a:ea typeface="Calibri"/>
                <a:cs typeface="Calibri"/>
                <a:sym typeface="Calibri"/>
              </a:rPr>
              <a:t> held a weeklong bus. plan workshop in Dec. 2017.  F.O.’s were tasked with homework to do in advance: State Office assisted by prepping financial/budget info., providing cost estimation for facilities and services like building a new accessible campsite, buying and installing a vault toilet, improving a boat ramp, installing new signage etc.  Participants were given presentations on each of the major components of a bus. plan by SME’s, then asked to work on that chapter of their own bus. plan then and there.  The goal was, by the end of the week, to have draft bus. plans with something written for most of the major headings.  Lots of resources were on hand to assist with analyzing and writing the plans.  WO-250 committed to quickly reviewing the plans once submitted.</a:t>
            </a:r>
          </a:p>
          <a:p>
            <a:pPr marL="0" marR="0" lvl="0" indent="0" algn="l" rtl="0">
              <a:spcBef>
                <a:spcPts val="0"/>
              </a:spcBef>
              <a:spcAft>
                <a:spcPts val="0"/>
              </a:spcAft>
              <a:buNone/>
            </a:pPr>
            <a:r>
              <a:rPr lang="en-US" sz="1200" b="0" i="0" u="none" strike="noStrike" cap="none" baseline="0" dirty="0" smtClean="0">
                <a:solidFill>
                  <a:schemeClr val="dk1"/>
                </a:solidFill>
                <a:latin typeface="Calibri"/>
                <a:ea typeface="Calibri"/>
                <a:cs typeface="Calibri"/>
                <a:sym typeface="Calibri"/>
              </a:rPr>
              <a:t>Was it a success?  It wasn’t easy to do, but the end result is that 5 new or updated bus. plans were crafted, reviewed, put out for public review, presented to the RRAC, and approved by late May 2018.  So in less than 6 months UT now has approved fees for 5 field offices!  Another 5 bus. plans are in the works.</a:t>
            </a:r>
            <a:endParaRPr lang="en-US" sz="1200" b="0" i="0" u="none" strike="noStrike" cap="none" dirty="0" smtClean="0">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222" name="Shape 222"/>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16</a:t>
            </a:fld>
            <a:endParaRPr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Shape 229"/>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0" i="0" u="none" strike="noStrike" cap="none" dirty="0" smtClean="0">
                <a:solidFill>
                  <a:schemeClr val="dk1"/>
                </a:solidFill>
                <a:latin typeface="Calibri"/>
                <a:ea typeface="Calibri"/>
                <a:cs typeface="Calibri"/>
                <a:sym typeface="Calibri"/>
              </a:rPr>
              <a:t>Demystifying</a:t>
            </a:r>
            <a:r>
              <a:rPr lang="en-US" sz="1200" b="0" i="0" u="none" strike="noStrike" cap="none" baseline="0" dirty="0" smtClean="0">
                <a:solidFill>
                  <a:schemeClr val="dk1"/>
                </a:solidFill>
                <a:latin typeface="Calibri"/>
                <a:ea typeface="Calibri"/>
                <a:cs typeface="Calibri"/>
                <a:sym typeface="Calibri"/>
              </a:rPr>
              <a:t> </a:t>
            </a:r>
            <a:r>
              <a:rPr lang="en-US" sz="1200" b="0" i="0" u="none" strike="noStrike" cap="none" dirty="0" smtClean="0">
                <a:solidFill>
                  <a:schemeClr val="dk1"/>
                </a:solidFill>
                <a:latin typeface="Calibri"/>
                <a:ea typeface="Calibri"/>
                <a:cs typeface="Calibri"/>
                <a:sym typeface="Calibri"/>
              </a:rPr>
              <a:t>Common Misconceptions</a:t>
            </a:r>
          </a:p>
          <a:p>
            <a:pPr marL="0" marR="0" lvl="0" indent="0" algn="l" rtl="0">
              <a:lnSpc>
                <a:spcPct val="100000"/>
              </a:lnSpc>
              <a:spcBef>
                <a:spcPts val="0"/>
              </a:spcBef>
              <a:spcAft>
                <a:spcPts val="0"/>
              </a:spcAft>
              <a:buClr>
                <a:schemeClr val="dk1"/>
              </a:buClr>
              <a:buSzPts val="1200"/>
              <a:buFont typeface="Calibri"/>
              <a:buNone/>
            </a:pPr>
            <a:r>
              <a:rPr lang="en-US" sz="1200" b="0" i="0" u="none" strike="noStrike" cap="none" dirty="0" smtClean="0">
                <a:solidFill>
                  <a:schemeClr val="dk1"/>
                </a:solidFill>
                <a:latin typeface="Calibri"/>
                <a:ea typeface="Calibri"/>
                <a:cs typeface="Calibri"/>
                <a:sym typeface="Calibri"/>
              </a:rPr>
              <a:t>’m </a:t>
            </a:r>
            <a:r>
              <a:rPr lang="en-US" sz="1200" b="0" i="0" u="none" strike="noStrike" cap="none" dirty="0">
                <a:solidFill>
                  <a:schemeClr val="dk1"/>
                </a:solidFill>
                <a:latin typeface="Calibri"/>
                <a:ea typeface="Calibri"/>
                <a:cs typeface="Calibri"/>
                <a:sym typeface="Calibri"/>
              </a:rPr>
              <a:t>an ORP, not an MBA – how can I write a Business Plan?</a:t>
            </a:r>
            <a:endParaRPr dirty="0"/>
          </a:p>
          <a:p>
            <a:pPr marL="171450" marR="0" lvl="0" indent="-171450" algn="l" rtl="0">
              <a:spcBef>
                <a:spcPts val="0"/>
              </a:spcBef>
              <a:spcAft>
                <a:spcPts val="0"/>
              </a:spcAft>
              <a:buClr>
                <a:schemeClr val="dk1"/>
              </a:buClr>
              <a:buSzPts val="1200"/>
              <a:buFont typeface="Noto Sans Symbols"/>
              <a:buChar char="➢"/>
            </a:pPr>
            <a:r>
              <a:rPr lang="en-US" sz="1200" b="0" i="0" u="none" strike="noStrike" cap="none" dirty="0">
                <a:solidFill>
                  <a:schemeClr val="dk1"/>
                </a:solidFill>
                <a:latin typeface="Calibri"/>
                <a:ea typeface="Calibri"/>
                <a:cs typeface="Calibri"/>
                <a:sym typeface="Calibri"/>
              </a:rPr>
              <a:t>a business degree is not needed; keep it simple, write in layman’s terms, focus on demonstrating a logical rationale for charging or changing fees. E.g. If you were going to open a lemonade stand, what would it cost you to run it, how much could you earn and would it be worth the effort?</a:t>
            </a:r>
            <a:endParaRPr dirty="0"/>
          </a:p>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230" name="Shape 230"/>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17</a:t>
            </a:fld>
            <a:endParaRPr sz="12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Shape 239"/>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sng" strike="noStrike" cap="none" dirty="0" smtClean="0">
                <a:solidFill>
                  <a:schemeClr val="dk1"/>
                </a:solidFill>
                <a:latin typeface="Calibri"/>
                <a:ea typeface="Calibri"/>
                <a:cs typeface="Calibri"/>
                <a:sym typeface="Calibri"/>
              </a:rPr>
              <a:t>Demystifying Common Misconceptions</a:t>
            </a:r>
          </a:p>
          <a:p>
            <a:pPr marL="0" marR="0" lvl="0" indent="0" algn="l" rtl="0">
              <a:spcBef>
                <a:spcPts val="0"/>
              </a:spcBef>
              <a:spcAft>
                <a:spcPts val="0"/>
              </a:spcAft>
              <a:buNone/>
            </a:pPr>
            <a:r>
              <a:rPr lang="en-US" sz="1200" b="0" i="0" u="sng" strike="noStrike" cap="none" dirty="0" smtClean="0">
                <a:solidFill>
                  <a:schemeClr val="dk1"/>
                </a:solidFill>
                <a:latin typeface="Calibri"/>
                <a:ea typeface="Calibri"/>
                <a:cs typeface="Calibri"/>
                <a:sym typeface="Calibri"/>
              </a:rPr>
              <a:t>ATB </a:t>
            </a:r>
            <a:r>
              <a:rPr lang="en-US" sz="1200" b="0" i="0" u="sng" strike="noStrike" cap="none" dirty="0">
                <a:solidFill>
                  <a:schemeClr val="dk1"/>
                </a:solidFill>
                <a:latin typeface="Calibri"/>
                <a:ea typeface="Calibri"/>
                <a:cs typeface="Calibri"/>
                <a:sym typeface="Calibri"/>
              </a:rPr>
              <a:t>passes take away a lot of our revenue:</a:t>
            </a:r>
            <a:r>
              <a:rPr lang="en-US" sz="1200" b="0" i="0" u="none" strike="noStrike" cap="none" dirty="0">
                <a:solidFill>
                  <a:schemeClr val="dk1"/>
                </a:solidFill>
                <a:latin typeface="Calibri"/>
                <a:ea typeface="Calibri"/>
                <a:cs typeface="Calibri"/>
                <a:sym typeface="Calibri"/>
              </a:rPr>
              <a:t>  do they? Have you accounted for this in your financial analysis?  Passes can also be a good source of revenue (over $1 mil in just senior pass sales in 2017!).  Non-monetary benefits of the pass program include expanding access to youth, veterans, disadvantaged visitors; </a:t>
            </a:r>
            <a:r>
              <a:rPr lang="en-US" sz="1200" b="0" i="0" u="none" strike="noStrike" cap="none" dirty="0" smtClean="0">
                <a:solidFill>
                  <a:schemeClr val="dk1"/>
                </a:solidFill>
                <a:latin typeface="Calibri"/>
                <a:ea typeface="Calibri"/>
                <a:cs typeface="Calibri"/>
                <a:sym typeface="Calibri"/>
              </a:rPr>
              <a:t>encouraging</a:t>
            </a:r>
            <a:r>
              <a:rPr lang="en-US" sz="1200" b="0" i="0" u="none" strike="noStrike" cap="none" baseline="0" dirty="0" smtClean="0">
                <a:solidFill>
                  <a:schemeClr val="dk1"/>
                </a:solidFill>
                <a:latin typeface="Calibri"/>
                <a:ea typeface="Calibri"/>
                <a:cs typeface="Calibri"/>
                <a:sym typeface="Calibri"/>
              </a:rPr>
              <a:t> </a:t>
            </a:r>
            <a:r>
              <a:rPr lang="en-US" sz="1200" b="0" i="0" u="none" strike="noStrike" cap="none" dirty="0" smtClean="0">
                <a:solidFill>
                  <a:schemeClr val="dk1"/>
                </a:solidFill>
                <a:latin typeface="Calibri"/>
                <a:ea typeface="Calibri"/>
                <a:cs typeface="Calibri"/>
                <a:sym typeface="Calibri"/>
              </a:rPr>
              <a:t>repeat </a:t>
            </a:r>
            <a:r>
              <a:rPr lang="en-US" sz="1200" b="0" i="0" u="none" strike="noStrike" cap="none" dirty="0">
                <a:solidFill>
                  <a:schemeClr val="dk1"/>
                </a:solidFill>
                <a:latin typeface="Calibri"/>
                <a:ea typeface="Calibri"/>
                <a:cs typeface="Calibri"/>
                <a:sym typeface="Calibri"/>
              </a:rPr>
              <a:t>visitors with a stewardship ethic, possible source of volunteers, bringing friends and family along at full price etc.</a:t>
            </a:r>
            <a:endParaRPr sz="1200" b="0" i="0" u="sng"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smtClean="0">
                <a:solidFill>
                  <a:schemeClr val="dk1"/>
                </a:solidFill>
                <a:latin typeface="Calibri"/>
                <a:ea typeface="Calibri"/>
                <a:cs typeface="Calibri"/>
                <a:sym typeface="Calibri"/>
              </a:rPr>
              <a:t>Think </a:t>
            </a:r>
            <a:r>
              <a:rPr lang="en-US" sz="1200" b="0" i="0" u="none" strike="noStrike" cap="none" dirty="0">
                <a:solidFill>
                  <a:schemeClr val="dk1"/>
                </a:solidFill>
                <a:latin typeface="Calibri"/>
                <a:ea typeface="Calibri"/>
                <a:cs typeface="Calibri"/>
                <a:sym typeface="Calibri"/>
              </a:rPr>
              <a:t>of passes as a way to expand access and grow program support.</a:t>
            </a:r>
            <a:endParaRPr dirty="0"/>
          </a:p>
          <a:p>
            <a:pPr marL="0" marR="0" lvl="0" indent="0" algn="l" rtl="0">
              <a:spcBef>
                <a:spcPts val="0"/>
              </a:spcBef>
              <a:spcAft>
                <a:spcPts val="0"/>
              </a:spcAft>
              <a:buNone/>
            </a:pPr>
            <a:endParaRPr sz="1200" b="0" i="0" u="sng"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sng" strike="noStrike" cap="none" dirty="0">
                <a:solidFill>
                  <a:schemeClr val="dk1"/>
                </a:solidFill>
                <a:latin typeface="Calibri"/>
                <a:ea typeface="Calibri"/>
                <a:cs typeface="Calibri"/>
                <a:sym typeface="Calibri"/>
              </a:rPr>
              <a:t>Nobody reads these plans, why should I bother?</a:t>
            </a:r>
            <a:r>
              <a:rPr lang="en-US" sz="1200" b="0" i="0" u="none" strike="noStrike" cap="none" dirty="0">
                <a:solidFill>
                  <a:schemeClr val="dk1"/>
                </a:solidFill>
                <a:latin typeface="Calibri"/>
                <a:ea typeface="Calibri"/>
                <a:cs typeface="Calibri"/>
                <a:sym typeface="Calibri"/>
              </a:rPr>
              <a:t> Not true! The public/stakeholder groups want to know the info. contained in the plans.  Requirement to post on BLM.gov as part of FRN and transparency.  Helps leadership to support and defend BLM’s fee program.</a:t>
            </a: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240" name="Shape 240"/>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18</a:t>
            </a:fld>
            <a:endParaRPr sz="12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Shape 247"/>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0" i="0" u="sng" strike="noStrike" cap="none" dirty="0" smtClean="0">
                <a:solidFill>
                  <a:schemeClr val="dk1"/>
                </a:solidFill>
                <a:latin typeface="Calibri"/>
                <a:ea typeface="Calibri"/>
                <a:cs typeface="Calibri"/>
                <a:sym typeface="Calibri"/>
              </a:rPr>
              <a:t>Demystifying Common Misconceptions</a:t>
            </a:r>
          </a:p>
          <a:p>
            <a:pPr marL="0" marR="0" lvl="0" indent="0" algn="l" rtl="0">
              <a:lnSpc>
                <a:spcPct val="100000"/>
              </a:lnSpc>
              <a:spcBef>
                <a:spcPts val="0"/>
              </a:spcBef>
              <a:spcAft>
                <a:spcPts val="0"/>
              </a:spcAft>
              <a:buClr>
                <a:schemeClr val="dk1"/>
              </a:buClr>
              <a:buSzPts val="1200"/>
              <a:buFont typeface="Calibri"/>
              <a:buNone/>
            </a:pPr>
            <a:r>
              <a:rPr lang="en-US" sz="1200" b="0" i="0" u="sng" strike="noStrike" cap="none" dirty="0" smtClean="0">
                <a:solidFill>
                  <a:schemeClr val="dk1"/>
                </a:solidFill>
                <a:latin typeface="Calibri"/>
                <a:ea typeface="Calibri"/>
                <a:cs typeface="Calibri"/>
                <a:sym typeface="Calibri"/>
              </a:rPr>
              <a:t>Fee </a:t>
            </a:r>
            <a:r>
              <a:rPr lang="en-US" sz="1200" b="0" i="0" u="sng" strike="noStrike" cap="none" dirty="0">
                <a:solidFill>
                  <a:schemeClr val="dk1"/>
                </a:solidFill>
                <a:latin typeface="Calibri"/>
                <a:ea typeface="Calibri"/>
                <a:cs typeface="Calibri"/>
                <a:sym typeface="Calibri"/>
              </a:rPr>
              <a:t>collection isn’t worth the effort; we don’t have staff to run it and people will just steal the iron rangers anyway</a:t>
            </a:r>
            <a:r>
              <a:rPr lang="en-US" sz="1200" b="0" i="0" u="none" strike="noStrike" cap="none" dirty="0">
                <a:solidFill>
                  <a:schemeClr val="dk1"/>
                </a:solidFill>
                <a:latin typeface="Calibri"/>
                <a:ea typeface="Calibri"/>
                <a:cs typeface="Calibri"/>
                <a:sym typeface="Calibri"/>
              </a:rPr>
              <a:t> - </a:t>
            </a:r>
            <a:r>
              <a:rPr lang="en-US" sz="1200" b="0" i="0" u="none" strike="noStrike" cap="none" dirty="0" smtClean="0">
                <a:solidFill>
                  <a:schemeClr val="dk1"/>
                </a:solidFill>
                <a:latin typeface="Calibri"/>
                <a:ea typeface="Calibri"/>
                <a:cs typeface="Calibri"/>
                <a:sym typeface="Calibri"/>
              </a:rPr>
              <a:t>stat’s </a:t>
            </a:r>
            <a:r>
              <a:rPr lang="en-US" sz="1200" b="0" i="0" u="none" strike="noStrike" cap="none" dirty="0">
                <a:solidFill>
                  <a:schemeClr val="dk1"/>
                </a:solidFill>
                <a:latin typeface="Calibri"/>
                <a:ea typeface="Calibri"/>
                <a:cs typeface="Calibri"/>
                <a:sym typeface="Calibri"/>
              </a:rPr>
              <a:t>on fee revenues by state as a percentage of </a:t>
            </a:r>
            <a:r>
              <a:rPr lang="en-US" sz="1200" b="0" i="0" u="none" strike="noStrike" cap="none" dirty="0" smtClean="0">
                <a:solidFill>
                  <a:schemeClr val="dk1"/>
                </a:solidFill>
                <a:latin typeface="Calibri"/>
                <a:ea typeface="Calibri"/>
                <a:cs typeface="Calibri"/>
                <a:sym typeface="Calibri"/>
              </a:rPr>
              <a:t>1220 recreation budget shows</a:t>
            </a:r>
            <a:r>
              <a:rPr lang="en-US" sz="1200" b="0" i="0" u="none" strike="noStrike" cap="none" baseline="0" dirty="0" smtClean="0">
                <a:solidFill>
                  <a:schemeClr val="dk1"/>
                </a:solidFill>
                <a:latin typeface="Calibri"/>
                <a:ea typeface="Calibri"/>
                <a:cs typeface="Calibri"/>
                <a:sym typeface="Calibri"/>
              </a:rPr>
              <a:t> that rec fees</a:t>
            </a:r>
            <a:r>
              <a:rPr lang="en-US" sz="1200" b="0" i="0" u="none" strike="noStrike" cap="none" dirty="0" smtClean="0">
                <a:solidFill>
                  <a:schemeClr val="dk1"/>
                </a:solidFill>
                <a:latin typeface="Calibri"/>
                <a:ea typeface="Calibri"/>
                <a:cs typeface="Calibri"/>
                <a:sym typeface="Calibri"/>
              </a:rPr>
              <a:t> </a:t>
            </a:r>
            <a:r>
              <a:rPr lang="en-US" sz="1200" b="0" i="0" u="none" strike="noStrike" cap="none" dirty="0">
                <a:solidFill>
                  <a:schemeClr val="dk1"/>
                </a:solidFill>
                <a:latin typeface="Calibri"/>
                <a:ea typeface="Calibri"/>
                <a:cs typeface="Calibri"/>
                <a:sym typeface="Calibri"/>
              </a:rPr>
              <a:t>are becoming increasingly important to a field office or district’s overall funding strategy. Using Rec.gov, e-commerce, check scanners can help reduce labor costs.</a:t>
            </a:r>
            <a:endParaRPr dirty="0"/>
          </a:p>
          <a:p>
            <a:pPr marL="228600" marR="0" lvl="0" indent="-15240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28600" marR="0" lvl="0" indent="-15240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28600" marR="0" lvl="0" indent="-15240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248" name="Shape 24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19</a:t>
            </a:fld>
            <a:endParaRPr sz="12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Shape 25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Shape 25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Bottom line (summary)</a:t>
            </a:r>
            <a:endParaRPr sz="1200" b="0" i="0" u="none" strike="noStrike" cap="none" dirty="0">
              <a:solidFill>
                <a:schemeClr val="dk1"/>
              </a:solidFill>
              <a:latin typeface="Calibri"/>
              <a:ea typeface="Calibri"/>
              <a:cs typeface="Calibri"/>
              <a:sym typeface="Calibri"/>
            </a:endParaRPr>
          </a:p>
          <a:p>
            <a:pPr marL="228600" marR="0" lvl="0" indent="-15240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457200" marR="0" lvl="1"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Fee collection CAN BE worth the effort…</a:t>
            </a:r>
            <a:endParaRPr dirty="0"/>
          </a:p>
          <a:p>
            <a:pPr marL="457200" marR="0" lvl="1"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but only a </a:t>
            </a:r>
            <a:r>
              <a:rPr lang="en-US" sz="1200" b="0" i="1" u="none" strike="noStrike" cap="none" dirty="0">
                <a:solidFill>
                  <a:schemeClr val="dk1"/>
                </a:solidFill>
                <a:latin typeface="Calibri"/>
                <a:ea typeface="Calibri"/>
                <a:cs typeface="Calibri"/>
                <a:sym typeface="Calibri"/>
              </a:rPr>
              <a:t>comprehensive Business Plan</a:t>
            </a:r>
            <a:r>
              <a:rPr lang="en-US" sz="1200" b="0" i="0" u="none" strike="noStrike" cap="none" dirty="0">
                <a:solidFill>
                  <a:schemeClr val="dk1"/>
                </a:solidFill>
                <a:latin typeface="Calibri"/>
                <a:ea typeface="Calibri"/>
                <a:cs typeface="Calibri"/>
                <a:sym typeface="Calibri"/>
              </a:rPr>
              <a:t> will tell us for sure, and</a:t>
            </a:r>
            <a:endParaRPr dirty="0"/>
          </a:p>
          <a:p>
            <a:pPr marL="457200" marR="0" lvl="1"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provide the roadmap to get us there</a:t>
            </a:r>
            <a:endParaRPr dirty="0"/>
          </a:p>
          <a:p>
            <a:pPr marL="457200" marR="0" lvl="1"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Collecting fees is only half the story...spending the money (and communicating to the public) is the other half;  BLM does the first part well (fee collection), needs improvement on the 2nd part. </a:t>
            </a:r>
            <a:r>
              <a:rPr lang="en-US" sz="1200" b="0" i="1" u="none" strike="noStrike" cap="none" dirty="0">
                <a:solidFill>
                  <a:schemeClr val="dk1"/>
                </a:solidFill>
                <a:latin typeface="Calibri"/>
                <a:ea typeface="Calibri"/>
                <a:cs typeface="Calibri"/>
                <a:sym typeface="Calibri"/>
              </a:rPr>
              <a:t>Call to action</a:t>
            </a:r>
            <a:r>
              <a:rPr lang="en-US" sz="1200" b="0" i="1" u="none" strike="noStrike" cap="none" dirty="0" smtClean="0">
                <a:solidFill>
                  <a:schemeClr val="dk1"/>
                </a:solidFill>
                <a:latin typeface="Calibri"/>
                <a:ea typeface="Calibri"/>
                <a:cs typeface="Calibri"/>
                <a:sym typeface="Calibri"/>
              </a:rPr>
              <a:t>? Dave</a:t>
            </a:r>
            <a:r>
              <a:rPr lang="en-US" sz="1200" b="0" i="1" u="none" strike="noStrike" cap="none" baseline="0" dirty="0" smtClean="0">
                <a:solidFill>
                  <a:schemeClr val="dk1"/>
                </a:solidFill>
                <a:latin typeface="Calibri"/>
                <a:ea typeface="Calibri"/>
                <a:cs typeface="Calibri"/>
                <a:sym typeface="Calibri"/>
              </a:rPr>
              <a:t> Ballenger has some additional information on the importance of spending fee revenues and tracking expenditures…..</a:t>
            </a:r>
            <a:endParaRPr sz="1200" b="0" i="0" u="none" strike="noStrike" cap="none" dirty="0">
              <a:solidFill>
                <a:schemeClr val="dk1"/>
              </a:solidFill>
              <a:latin typeface="Calibri"/>
              <a:ea typeface="Calibri"/>
              <a:cs typeface="Calibri"/>
              <a:sym typeface="Calibri"/>
            </a:endParaRPr>
          </a:p>
          <a:p>
            <a:pPr marL="228600" marR="0" lvl="0" indent="-15240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28600" marR="0" lvl="0" indent="-15240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257" name="Shape 257"/>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20</a:t>
            </a:fld>
            <a:endParaRPr sz="12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Shape 26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Shape 265"/>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smtClean="0">
                <a:solidFill>
                  <a:schemeClr val="dk1"/>
                </a:solidFill>
                <a:latin typeface="Calibri"/>
                <a:ea typeface="Calibri"/>
                <a:cs typeface="Calibri"/>
                <a:sym typeface="Calibri"/>
              </a:rPr>
              <a:t>Any</a:t>
            </a:r>
            <a:r>
              <a:rPr lang="en-US" sz="1200" b="0" i="0" u="none" strike="noStrike" cap="none" baseline="0" dirty="0" smtClean="0">
                <a:solidFill>
                  <a:schemeClr val="dk1"/>
                </a:solidFill>
                <a:latin typeface="Calibri"/>
                <a:ea typeface="Calibri"/>
                <a:cs typeface="Calibri"/>
                <a:sym typeface="Calibri"/>
              </a:rPr>
              <a:t> questions on this part of the presentation</a:t>
            </a:r>
            <a:r>
              <a:rPr lang="en-US" sz="1200" b="0" i="0" u="none" strike="noStrike" cap="none" baseline="0" smtClean="0">
                <a:solidFill>
                  <a:schemeClr val="dk1"/>
                </a:solidFill>
                <a:latin typeface="Calibri"/>
                <a:ea typeface="Calibri"/>
                <a:cs typeface="Calibri"/>
                <a:sym typeface="Calibri"/>
              </a:rPr>
              <a:t>? </a:t>
            </a:r>
            <a:endParaRPr sz="1200" b="0" i="0" u="none" strike="noStrike" cap="none" dirty="0">
              <a:solidFill>
                <a:schemeClr val="dk1"/>
              </a:solidFill>
              <a:latin typeface="Calibri"/>
              <a:ea typeface="Calibri"/>
              <a:cs typeface="Calibri"/>
              <a:sym typeface="Calibri"/>
            </a:endParaRPr>
          </a:p>
        </p:txBody>
      </p:sp>
      <p:sp>
        <p:nvSpPr>
          <p:cNvPr id="266" name="Shape 266"/>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21</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Shape 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 name="Shape 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19"/>
        <p:cNvGrpSpPr/>
        <p:nvPr/>
      </p:nvGrpSpPr>
      <p:grpSpPr>
        <a:xfrm>
          <a:off x="0" y="0"/>
          <a:ext cx="0" cy="0"/>
          <a:chOff x="0" y="0"/>
          <a:chExt cx="0" cy="0"/>
        </a:xfrm>
      </p:grpSpPr>
      <p:sp>
        <p:nvSpPr>
          <p:cNvPr id="20" name="Shape 20"/>
          <p:cNvSpPr>
            <a:spLocks noGrp="1"/>
          </p:cNvSpPr>
          <p:nvPr>
            <p:ph type="pic" idx="2"/>
          </p:nvPr>
        </p:nvSpPr>
        <p:spPr>
          <a:xfrm>
            <a:off x="690282" y="0"/>
            <a:ext cx="1981200" cy="3352800"/>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Shape 21"/>
          <p:cNvSpPr>
            <a:spLocks noGrp="1"/>
          </p:cNvSpPr>
          <p:nvPr>
            <p:ph type="pic" idx="3"/>
          </p:nvPr>
        </p:nvSpPr>
        <p:spPr>
          <a:xfrm>
            <a:off x="2900082" y="8965"/>
            <a:ext cx="1981200" cy="1515036"/>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Shape 22"/>
          <p:cNvSpPr>
            <a:spLocks noGrp="1"/>
          </p:cNvSpPr>
          <p:nvPr>
            <p:ph type="pic" idx="4"/>
          </p:nvPr>
        </p:nvSpPr>
        <p:spPr>
          <a:xfrm>
            <a:off x="690282" y="3581400"/>
            <a:ext cx="1981200" cy="3274358"/>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Shape 23"/>
          <p:cNvSpPr>
            <a:spLocks noGrp="1"/>
          </p:cNvSpPr>
          <p:nvPr>
            <p:ph type="pic" idx="5"/>
          </p:nvPr>
        </p:nvSpPr>
        <p:spPr>
          <a:xfrm>
            <a:off x="2895600" y="1757082"/>
            <a:ext cx="1981200" cy="3352800"/>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Shape 24"/>
          <p:cNvSpPr>
            <a:spLocks noGrp="1"/>
          </p:cNvSpPr>
          <p:nvPr>
            <p:ph type="pic" idx="6"/>
          </p:nvPr>
        </p:nvSpPr>
        <p:spPr>
          <a:xfrm>
            <a:off x="2900082" y="5342964"/>
            <a:ext cx="1981200" cy="1515036"/>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body" idx="1"/>
          </p:nvPr>
        </p:nvSpPr>
        <p:spPr>
          <a:xfrm rot="-5400000">
            <a:off x="-800099" y="3238500"/>
            <a:ext cx="2286000" cy="381000"/>
          </a:xfrm>
          <a:prstGeom prst="rect">
            <a:avLst/>
          </a:prstGeom>
          <a:noFill/>
          <a:ln>
            <a:noFill/>
          </a:ln>
        </p:spPr>
        <p:txBody>
          <a:bodyPr spcFirstLastPara="1" wrap="square" lIns="91425" tIns="45700" rIns="91425" bIns="45700" anchor="t" anchorCtr="0"/>
          <a:lstStyle>
            <a:lvl1pPr marL="457200" marR="0" lvl="0" indent="-228600" algn="ctr"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title"/>
          </p:nvPr>
        </p:nvSpPr>
        <p:spPr>
          <a:xfrm>
            <a:off x="5257800" y="1090332"/>
            <a:ext cx="3576918" cy="64770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2400"/>
              <a:buFont typeface="Calibri"/>
              <a:buNone/>
              <a:defRPr sz="24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 name="Shape 27"/>
          <p:cNvSpPr txBox="1">
            <a:spLocks noGrp="1"/>
          </p:cNvSpPr>
          <p:nvPr>
            <p:ph type="body" idx="7"/>
          </p:nvPr>
        </p:nvSpPr>
        <p:spPr>
          <a:xfrm>
            <a:off x="5258081" y="1905000"/>
            <a:ext cx="3576637" cy="396240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 name="Shape 30"/>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1" name="Shape 3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4"/>
        <p:cNvGrpSpPr/>
        <p:nvPr/>
      </p:nvGrpSpPr>
      <p:grpSpPr>
        <a:xfrm>
          <a:off x="0" y="0"/>
          <a:ext cx="0" cy="0"/>
          <a:chOff x="0" y="0"/>
          <a:chExt cx="0" cy="0"/>
        </a:xfrm>
      </p:grpSpPr>
      <p:sp>
        <p:nvSpPr>
          <p:cNvPr id="35" name="Shape 35"/>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 name="Shape 36"/>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2" name="Shape 42"/>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8" name="Shape 48"/>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5" name="Shape 55"/>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4" name="Shape 6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9" name="Shape 6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6" name="Shape 76"/>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Shape 8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3" name="Shape 83"/>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 name="Shape 8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 name="Shape 8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Shape 8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7"/>
        <p:cNvGrpSpPr/>
        <p:nvPr/>
      </p:nvGrpSpPr>
      <p:grpSpPr>
        <a:xfrm>
          <a:off x="0" y="0"/>
          <a:ext cx="0" cy="0"/>
          <a:chOff x="0" y="0"/>
          <a:chExt cx="0" cy="0"/>
        </a:xfrm>
      </p:grpSpPr>
      <p:sp>
        <p:nvSpPr>
          <p:cNvPr id="88" name="Shape 88"/>
          <p:cNvSpPr txBox="1">
            <a:spLocks noGrp="1"/>
          </p:cNvSpPr>
          <p:nvPr>
            <p:ph type="title"/>
          </p:nvPr>
        </p:nvSpPr>
        <p:spPr>
          <a:xfrm rot="5400000">
            <a:off x="4623593" y="2285206"/>
            <a:ext cx="5811838" cy="1971675"/>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9" name="Shape 89"/>
          <p:cNvSpPr txBox="1">
            <a:spLocks noGrp="1"/>
          </p:cNvSpPr>
          <p:nvPr>
            <p:ph type="body" idx="1"/>
          </p:nvPr>
        </p:nvSpPr>
        <p:spPr>
          <a:xfrm rot="5400000">
            <a:off x="623093" y="370681"/>
            <a:ext cx="5811838" cy="5800725"/>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0" name="Shape 9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1" name="Shape 9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Shape 9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Shape 11"/>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Shape 97" descr="BLM logo, Graphic of topographic lines in black and grey. U.S department of the interior Bureau of Land Management." title="Graphic of topographic lines"/>
          <p:cNvPicPr preferRelativeResize="0"/>
          <p:nvPr/>
        </p:nvPicPr>
        <p:blipFill rotWithShape="1">
          <a:blip r:embed="rId3">
            <a:alphaModFix/>
          </a:blip>
          <a:srcRect/>
          <a:stretch/>
        </p:blipFill>
        <p:spPr>
          <a:xfrm>
            <a:off x="0" y="0"/>
            <a:ext cx="9144000" cy="6857999"/>
          </a:xfrm>
          <a:prstGeom prst="rect">
            <a:avLst/>
          </a:prstGeom>
          <a:noFill/>
          <a:ln>
            <a:noFill/>
          </a:ln>
        </p:spPr>
      </p:pic>
      <p:sp>
        <p:nvSpPr>
          <p:cNvPr id="98" name="Shape 98"/>
          <p:cNvSpPr txBox="1"/>
          <p:nvPr/>
        </p:nvSpPr>
        <p:spPr>
          <a:xfrm>
            <a:off x="179512" y="931367"/>
            <a:ext cx="8761776" cy="107721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200" b="1" i="0" u="none" strike="noStrike" cap="none">
                <a:solidFill>
                  <a:schemeClr val="lt1"/>
                </a:solidFill>
                <a:latin typeface="Roboto"/>
                <a:ea typeface="Roboto"/>
                <a:cs typeface="Roboto"/>
                <a:sym typeface="Roboto"/>
              </a:rPr>
              <a:t>BLM National Recreation and TTM Training for Program Managers – June 5-7, 2018</a:t>
            </a:r>
            <a:endParaRPr sz="3200" b="1">
              <a:solidFill>
                <a:schemeClr val="lt1"/>
              </a:solidFill>
              <a:latin typeface="Roboto"/>
              <a:ea typeface="Roboto"/>
              <a:cs typeface="Roboto"/>
              <a:sym typeface="Roboto"/>
            </a:endParaRPr>
          </a:p>
        </p:txBody>
      </p:sp>
      <p:sp>
        <p:nvSpPr>
          <p:cNvPr id="99" name="Shape 99"/>
          <p:cNvSpPr txBox="1"/>
          <p:nvPr/>
        </p:nvSpPr>
        <p:spPr>
          <a:xfrm>
            <a:off x="179512" y="2060848"/>
            <a:ext cx="7416824"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a:solidFill>
                  <a:schemeClr val="lt1"/>
                </a:solidFill>
                <a:latin typeface="Roboto Medium"/>
                <a:ea typeface="Roboto Medium"/>
                <a:cs typeface="Roboto Medium"/>
                <a:sym typeface="Roboto Medium"/>
              </a:rPr>
              <a:t>Supporting Text</a:t>
            </a:r>
            <a:endParaRPr sz="2000">
              <a:solidFill>
                <a:schemeClr val="lt1"/>
              </a:solidFill>
              <a:latin typeface="Roboto Medium"/>
              <a:ea typeface="Roboto Medium"/>
              <a:cs typeface="Roboto Medium"/>
              <a:sym typeface="Roboto Medium"/>
            </a:endParaRPr>
          </a:p>
        </p:txBody>
      </p:sp>
      <p:pic>
        <p:nvPicPr>
          <p:cNvPr id="100" name="Shape 100" descr="This is a photo of 3 people overlooking the sacramento River Bend area during sunset. They are standing on the edge of cliffs infront of the river bend looking towards the sunset. The river is front of green hill and mountian ranges in the background" title="Photo of sunset at sacramento river bend"/>
          <p:cNvPicPr preferRelativeResize="0"/>
          <p:nvPr/>
        </p:nvPicPr>
        <p:blipFill rotWithShape="1">
          <a:blip r:embed="rId4">
            <a:alphaModFix/>
          </a:blip>
          <a:srcRect t="20776" b="337"/>
          <a:stretch/>
        </p:blipFill>
        <p:spPr>
          <a:xfrm>
            <a:off x="0" y="2060848"/>
            <a:ext cx="9144000" cy="4797152"/>
          </a:xfrm>
          <a:prstGeom prst="rect">
            <a:avLst/>
          </a:prstGeom>
          <a:noFill/>
          <a:ln>
            <a:noFill/>
          </a:ln>
        </p:spPr>
      </p:pic>
      <p:sp>
        <p:nvSpPr>
          <p:cNvPr id="101" name="Shape 101" title="green banner line"/>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99CC00"/>
              </a:solidFill>
              <a:latin typeface="Calibri"/>
              <a:ea typeface="Calibri"/>
              <a:cs typeface="Calibri"/>
              <a:sym typeface="Calibri"/>
            </a:endParaRPr>
          </a:p>
        </p:txBody>
      </p:sp>
      <p:sp>
        <p:nvSpPr>
          <p:cNvPr id="102" name="Shape 102" title="green banner line "/>
          <p:cNvSpPr/>
          <p:nvPr/>
        </p:nvSpPr>
        <p:spPr>
          <a:xfrm>
            <a:off x="229288" y="1889649"/>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Shape 108"/>
          <p:cNvPicPr preferRelativeResize="0">
            <a:picLocks noGrp="1"/>
          </p:cNvPicPr>
          <p:nvPr>
            <p:ph type="pic" idx="2"/>
          </p:nvPr>
        </p:nvPicPr>
        <p:blipFill rotWithShape="1">
          <a:blip r:embed="rId3">
            <a:alphaModFix/>
          </a:blip>
          <a:srcRect l="10606" r="10606"/>
          <a:stretch/>
        </p:blipFill>
        <p:spPr>
          <a:xfrm>
            <a:off x="690282" y="0"/>
            <a:ext cx="1981200" cy="3352800"/>
          </a:xfrm>
          <a:prstGeom prst="rect">
            <a:avLst/>
          </a:prstGeom>
          <a:noFill/>
          <a:ln>
            <a:noFill/>
          </a:ln>
        </p:spPr>
      </p:pic>
      <p:pic>
        <p:nvPicPr>
          <p:cNvPr id="109" name="Shape 109"/>
          <p:cNvPicPr preferRelativeResize="0">
            <a:picLocks noGrp="1"/>
          </p:cNvPicPr>
          <p:nvPr>
            <p:ph type="pic" idx="5"/>
          </p:nvPr>
        </p:nvPicPr>
        <p:blipFill rotWithShape="1">
          <a:blip r:embed="rId4">
            <a:alphaModFix/>
          </a:blip>
          <a:srcRect/>
          <a:stretch/>
        </p:blipFill>
        <p:spPr>
          <a:xfrm>
            <a:off x="3026892" y="1928532"/>
            <a:ext cx="1981200" cy="2971800"/>
          </a:xfrm>
          <a:prstGeom prst="rect">
            <a:avLst/>
          </a:prstGeom>
          <a:noFill/>
          <a:ln>
            <a:noFill/>
          </a:ln>
        </p:spPr>
      </p:pic>
      <p:sp>
        <p:nvSpPr>
          <p:cNvPr id="110" name="Shape 110"/>
          <p:cNvSpPr txBox="1">
            <a:spLocks noGrp="1"/>
          </p:cNvSpPr>
          <p:nvPr>
            <p:ph type="body" idx="1"/>
          </p:nvPr>
        </p:nvSpPr>
        <p:spPr>
          <a:xfrm rot="-5400000">
            <a:off x="-800099" y="3238500"/>
            <a:ext cx="2286000" cy="3810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11" name="Shape 111"/>
          <p:cNvSpPr txBox="1">
            <a:spLocks noGrp="1"/>
          </p:cNvSpPr>
          <p:nvPr>
            <p:ph type="title"/>
          </p:nvPr>
        </p:nvSpPr>
        <p:spPr>
          <a:xfrm>
            <a:off x="5257800" y="1090332"/>
            <a:ext cx="3576918" cy="6477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accent3"/>
              </a:buClr>
              <a:buSzPts val="3600"/>
              <a:buFont typeface="Tahoma"/>
              <a:buNone/>
            </a:pPr>
            <a:r>
              <a:rPr lang="en-US" sz="3600" b="1" i="0" u="none" strike="noStrike" cap="none">
                <a:solidFill>
                  <a:schemeClr val="accent3"/>
                </a:solidFill>
                <a:latin typeface="Tahoma"/>
                <a:ea typeface="Tahoma"/>
                <a:cs typeface="Tahoma"/>
                <a:sym typeface="Tahoma"/>
              </a:rPr>
              <a:t>BUSINESS PLANS DEMYSTIFIED</a:t>
            </a:r>
            <a:endParaRPr/>
          </a:p>
        </p:txBody>
      </p:sp>
      <p:sp>
        <p:nvSpPr>
          <p:cNvPr id="112" name="Shape 112"/>
          <p:cNvSpPr txBox="1">
            <a:spLocks noGrp="1"/>
          </p:cNvSpPr>
          <p:nvPr>
            <p:ph type="body" idx="7"/>
          </p:nvPr>
        </p:nvSpPr>
        <p:spPr>
          <a:xfrm>
            <a:off x="5363502" y="2590800"/>
            <a:ext cx="3576637" cy="39624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US" sz="2400" b="0" i="0" u="none" strike="noStrike" cap="none">
                <a:solidFill>
                  <a:schemeClr val="dk1"/>
                </a:solidFill>
                <a:latin typeface="Roboto"/>
                <a:ea typeface="Roboto"/>
                <a:cs typeface="Roboto"/>
                <a:sym typeface="Roboto"/>
              </a:rPr>
              <a:t>Peggi Brooks</a:t>
            </a:r>
            <a:endParaRPr/>
          </a:p>
          <a:p>
            <a:pPr marL="0" marR="0" lvl="0" indent="0" algn="l" rtl="0">
              <a:lnSpc>
                <a:spcPct val="90000"/>
              </a:lnSpc>
              <a:spcBef>
                <a:spcPts val="1000"/>
              </a:spcBef>
              <a:spcAft>
                <a:spcPts val="0"/>
              </a:spcAft>
              <a:buClr>
                <a:schemeClr val="dk1"/>
              </a:buClr>
              <a:buSzPts val="2400"/>
              <a:buFont typeface="Arial"/>
              <a:buNone/>
            </a:pPr>
            <a:r>
              <a:rPr lang="en-US" sz="2400" b="0" i="0" u="none" strike="noStrike" cap="none">
                <a:solidFill>
                  <a:schemeClr val="dk1"/>
                </a:solidFill>
                <a:latin typeface="Roboto"/>
                <a:ea typeface="Roboto"/>
                <a:cs typeface="Roboto"/>
                <a:sym typeface="Roboto"/>
              </a:rPr>
              <a:t>David Ballenger</a:t>
            </a:r>
            <a:endParaRPr/>
          </a:p>
          <a:p>
            <a:pPr marL="0" marR="0" lvl="0" indent="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Roboto"/>
              <a:ea typeface="Roboto"/>
              <a:cs typeface="Roboto"/>
              <a:sym typeface="Roboto"/>
            </a:endParaRPr>
          </a:p>
          <a:p>
            <a:pPr marL="0" marR="0" lvl="0" indent="0" algn="l" rtl="0">
              <a:lnSpc>
                <a:spcPct val="90000"/>
              </a:lnSpc>
              <a:spcBef>
                <a:spcPts val="1000"/>
              </a:spcBef>
              <a:spcAft>
                <a:spcPts val="0"/>
              </a:spcAft>
              <a:buClr>
                <a:schemeClr val="dk1"/>
              </a:buClr>
              <a:buSzPts val="2400"/>
              <a:buFont typeface="Arial"/>
              <a:buNone/>
            </a:pPr>
            <a:r>
              <a:rPr lang="en-US" sz="2400" b="0" i="0" u="none" strike="noStrike" cap="none">
                <a:solidFill>
                  <a:schemeClr val="dk1"/>
                </a:solidFill>
                <a:latin typeface="Roboto"/>
                <a:ea typeface="Roboto"/>
                <a:cs typeface="Roboto"/>
                <a:sym typeface="Roboto"/>
              </a:rPr>
              <a:t>WO-250</a:t>
            </a:r>
            <a:endParaRPr/>
          </a:p>
          <a:p>
            <a:pPr marL="0" marR="0" lvl="0" indent="0" algn="l" rtl="0">
              <a:lnSpc>
                <a:spcPct val="90000"/>
              </a:lnSpc>
              <a:spcBef>
                <a:spcPts val="1000"/>
              </a:spcBef>
              <a:spcAft>
                <a:spcPts val="0"/>
              </a:spcAft>
              <a:buClr>
                <a:schemeClr val="dk1"/>
              </a:buClr>
              <a:buSzPts val="2400"/>
              <a:buFont typeface="Arial"/>
              <a:buNone/>
            </a:pPr>
            <a:r>
              <a:rPr lang="en-US" sz="2400" b="0" i="0" u="none" strike="noStrike" cap="none">
                <a:solidFill>
                  <a:schemeClr val="dk1"/>
                </a:solidFill>
                <a:latin typeface="Roboto"/>
                <a:ea typeface="Roboto"/>
                <a:cs typeface="Roboto"/>
                <a:sym typeface="Roboto"/>
              </a:rPr>
              <a:t>Recreation Permits and Fees Program</a:t>
            </a:r>
            <a:endParaRPr sz="2400" b="0" i="0" u="none" strike="noStrike" cap="none">
              <a:solidFill>
                <a:schemeClr val="dk1"/>
              </a:solidFill>
              <a:latin typeface="Roboto"/>
              <a:ea typeface="Roboto"/>
              <a:cs typeface="Roboto"/>
              <a:sym typeface="Roboto"/>
            </a:endParaRPr>
          </a:p>
        </p:txBody>
      </p:sp>
      <p:pic>
        <p:nvPicPr>
          <p:cNvPr id="113" name="Shape 113"/>
          <p:cNvPicPr preferRelativeResize="0"/>
          <p:nvPr/>
        </p:nvPicPr>
        <p:blipFill rotWithShape="1">
          <a:blip r:embed="rId5">
            <a:alphaModFix/>
          </a:blip>
          <a:srcRect/>
          <a:stretch/>
        </p:blipFill>
        <p:spPr>
          <a:xfrm>
            <a:off x="2880748" y="5152464"/>
            <a:ext cx="2286000" cy="1514475"/>
          </a:xfrm>
          <a:prstGeom prst="rect">
            <a:avLst/>
          </a:prstGeom>
          <a:noFill/>
          <a:ln>
            <a:noFill/>
          </a:ln>
        </p:spPr>
      </p:pic>
      <p:pic>
        <p:nvPicPr>
          <p:cNvPr id="114" name="Shape 114"/>
          <p:cNvPicPr preferRelativeResize="0"/>
          <p:nvPr/>
        </p:nvPicPr>
        <p:blipFill rotWithShape="1">
          <a:blip r:embed="rId6">
            <a:alphaModFix/>
          </a:blip>
          <a:srcRect/>
          <a:stretch/>
        </p:blipFill>
        <p:spPr>
          <a:xfrm>
            <a:off x="661396" y="3581400"/>
            <a:ext cx="2044170" cy="3274358"/>
          </a:xfrm>
          <a:prstGeom prst="rect">
            <a:avLst/>
          </a:prstGeom>
          <a:noFill/>
          <a:ln>
            <a:noFill/>
          </a:ln>
        </p:spPr>
      </p:pic>
      <p:pic>
        <p:nvPicPr>
          <p:cNvPr id="115" name="Shape 115"/>
          <p:cNvPicPr preferRelativeResize="0"/>
          <p:nvPr/>
        </p:nvPicPr>
        <p:blipFill rotWithShape="1">
          <a:blip r:embed="rId7">
            <a:alphaModFix/>
          </a:blip>
          <a:srcRect/>
          <a:stretch/>
        </p:blipFill>
        <p:spPr>
          <a:xfrm>
            <a:off x="2856512" y="87966"/>
            <a:ext cx="2286000" cy="171450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Shape 121"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22" name="Shape 122"/>
          <p:cNvSpPr txBox="1"/>
          <p:nvPr/>
        </p:nvSpPr>
        <p:spPr>
          <a:xfrm>
            <a:off x="395536" y="908720"/>
            <a:ext cx="7416824"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accent3"/>
                </a:solidFill>
                <a:latin typeface="Tahoma"/>
                <a:ea typeface="Tahoma"/>
                <a:cs typeface="Tahoma"/>
                <a:sym typeface="Tahoma"/>
              </a:rPr>
              <a:t>What is a “Business Plan” and Why Do We Need Them?</a:t>
            </a:r>
            <a:endParaRPr sz="3600">
              <a:solidFill>
                <a:schemeClr val="accent3"/>
              </a:solidFill>
              <a:latin typeface="Tahoma"/>
              <a:ea typeface="Tahoma"/>
              <a:cs typeface="Tahoma"/>
              <a:sym typeface="Tahoma"/>
            </a:endParaRPr>
          </a:p>
        </p:txBody>
      </p:sp>
      <p:sp>
        <p:nvSpPr>
          <p:cNvPr id="123" name="Shape 123"/>
          <p:cNvSpPr txBox="1">
            <a:spLocks noGrp="1"/>
          </p:cNvSpPr>
          <p:nvPr>
            <p:ph type="body" idx="1"/>
          </p:nvPr>
        </p:nvSpPr>
        <p:spPr>
          <a:xfrm>
            <a:off x="430175" y="2348875"/>
            <a:ext cx="7886700" cy="4509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US" sz="2400" b="1" i="0" u="none" strike="noStrike" cap="none">
                <a:solidFill>
                  <a:schemeClr val="dk1"/>
                </a:solidFill>
                <a:latin typeface="Calibri"/>
                <a:ea typeface="Calibri"/>
                <a:cs typeface="Calibri"/>
                <a:sym typeface="Calibri"/>
              </a:rPr>
              <a:t>What are they?</a:t>
            </a:r>
            <a:r>
              <a:rPr lang="en-US"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busi·ness plan, noun:</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en-US" sz="2400" b="1" i="0" u="none" strike="noStrike" cap="none">
                <a:solidFill>
                  <a:schemeClr val="dk1"/>
                </a:solidFill>
                <a:latin typeface="Calibri"/>
                <a:ea typeface="Calibri"/>
                <a:cs typeface="Calibri"/>
                <a:sym typeface="Calibri"/>
              </a:rPr>
              <a:t> </a:t>
            </a:r>
            <a:r>
              <a:rPr lang="en-US" sz="2400" b="0" i="0" u="none" strike="noStrike" cap="none">
                <a:solidFill>
                  <a:schemeClr val="dk1"/>
                </a:solidFill>
                <a:latin typeface="Calibri"/>
                <a:ea typeface="Calibri"/>
                <a:cs typeface="Calibri"/>
                <a:sym typeface="Calibri"/>
              </a:rPr>
              <a:t>“a document setting out a business’ future objectives and strategies for achieving them”</a:t>
            </a:r>
            <a:endParaRPr/>
          </a:p>
          <a:p>
            <a:pPr marL="0" marR="0" lvl="0" indent="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en-US" sz="2400" b="1" i="0" u="none" strike="noStrike" cap="none">
                <a:solidFill>
                  <a:schemeClr val="dk1"/>
                </a:solidFill>
                <a:latin typeface="Calibri"/>
                <a:ea typeface="Calibri"/>
                <a:cs typeface="Calibri"/>
                <a:sym typeface="Calibri"/>
              </a:rPr>
              <a:t>Why do we need them?</a:t>
            </a:r>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Demonstrates a business need and a public benefit to charge or change fees</a:t>
            </a:r>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Meets the requirements stemming from FLREA (Sec. 6802(b)(1-6) &amp; Sec. 2(c))</a:t>
            </a:r>
            <a:endParaRPr/>
          </a:p>
          <a:p>
            <a:pPr marL="0" marR="0" lvl="0" indent="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chemeClr val="dk1"/>
              </a:buClr>
              <a:buSzPts val="2400"/>
              <a:buFont typeface="Noto Sans Symbols"/>
              <a:buNone/>
            </a:pPr>
            <a:endParaRPr sz="24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Shape 129"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30" name="Shape 130"/>
          <p:cNvSpPr txBox="1"/>
          <p:nvPr/>
        </p:nvSpPr>
        <p:spPr>
          <a:xfrm>
            <a:off x="395536" y="908720"/>
            <a:ext cx="7416824"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accent3"/>
                </a:solidFill>
                <a:latin typeface="Tahoma"/>
                <a:ea typeface="Tahoma"/>
                <a:cs typeface="Tahoma"/>
                <a:sym typeface="Tahoma"/>
              </a:rPr>
              <a:t>What is a Business Plan and Why Do We Need Them?</a:t>
            </a:r>
            <a:endParaRPr sz="3600">
              <a:solidFill>
                <a:schemeClr val="accent3"/>
              </a:solidFill>
              <a:latin typeface="Tahoma"/>
              <a:ea typeface="Tahoma"/>
              <a:cs typeface="Tahoma"/>
              <a:sym typeface="Tahoma"/>
            </a:endParaRPr>
          </a:p>
        </p:txBody>
      </p:sp>
      <p:sp>
        <p:nvSpPr>
          <p:cNvPr id="131" name="Shape 131"/>
          <p:cNvSpPr txBox="1">
            <a:spLocks noGrp="1"/>
          </p:cNvSpPr>
          <p:nvPr>
            <p:ph type="body" idx="1"/>
          </p:nvPr>
        </p:nvSpPr>
        <p:spPr>
          <a:xfrm>
            <a:off x="413546" y="2348880"/>
            <a:ext cx="8262909" cy="424847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Opportunity for public input on recreation fee proposals </a:t>
            </a:r>
            <a:endParaRPr/>
          </a:p>
          <a:p>
            <a:pPr marL="342900" marR="0" lvl="0" indent="-3429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Determine the appropriate level of recreation fees</a:t>
            </a:r>
            <a:endParaRPr/>
          </a:p>
          <a:p>
            <a:pPr marL="342900" marR="0" lvl="0" indent="-3429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Identify and guide priorities for future expenditures</a:t>
            </a:r>
            <a:endParaRPr/>
          </a:p>
          <a:p>
            <a:pPr marL="342900" marR="0" lvl="0" indent="-3429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Consider impacts to underserved communities and the local economy</a:t>
            </a:r>
            <a:endParaRPr/>
          </a:p>
          <a:p>
            <a:pPr marL="342900" marR="0" lvl="0" indent="-3429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Provide public transparency on agency’s use of recreation fees</a:t>
            </a:r>
            <a:endParaRPr/>
          </a:p>
          <a:p>
            <a:pPr marL="0" marR="0" lvl="0" indent="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Shape 137"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38" name="Shape 138"/>
          <p:cNvSpPr txBox="1"/>
          <p:nvPr/>
        </p:nvSpPr>
        <p:spPr>
          <a:xfrm>
            <a:off x="467544" y="655697"/>
            <a:ext cx="7416824" cy="5847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200">
                <a:solidFill>
                  <a:schemeClr val="accent3"/>
                </a:solidFill>
                <a:latin typeface="Tahoma"/>
                <a:ea typeface="Tahoma"/>
                <a:cs typeface="Tahoma"/>
                <a:sym typeface="Tahoma"/>
              </a:rPr>
              <a:t>Components of FLREA Business Plans</a:t>
            </a:r>
            <a:endParaRPr sz="3200">
              <a:solidFill>
                <a:schemeClr val="accent3"/>
              </a:solidFill>
              <a:latin typeface="Tahoma"/>
              <a:ea typeface="Tahoma"/>
              <a:cs typeface="Tahoma"/>
              <a:sym typeface="Tahoma"/>
            </a:endParaRPr>
          </a:p>
        </p:txBody>
      </p:sp>
      <p:sp>
        <p:nvSpPr>
          <p:cNvPr id="139" name="Shape 139"/>
          <p:cNvSpPr txBox="1">
            <a:spLocks noGrp="1"/>
          </p:cNvSpPr>
          <p:nvPr>
            <p:ph type="body" idx="1"/>
          </p:nvPr>
        </p:nvSpPr>
        <p:spPr>
          <a:xfrm>
            <a:off x="323528" y="1484784"/>
            <a:ext cx="8496944" cy="5112568"/>
          </a:xfrm>
          <a:prstGeom prst="rect">
            <a:avLst/>
          </a:prstGeom>
          <a:noFill/>
          <a:ln>
            <a:noFill/>
          </a:ln>
        </p:spPr>
        <p:txBody>
          <a:bodyPr spcFirstLastPara="1" wrap="square" lIns="91425" tIns="45700" rIns="91425" bIns="45700" anchor="t" anchorCtr="0">
            <a:noAutofit/>
          </a:bodyPr>
          <a:lstStyle/>
          <a:p>
            <a:pPr marL="342900" marR="0" lvl="0" indent="-342900" algn="l" rtl="0">
              <a:lnSpc>
                <a:spcPct val="70000"/>
              </a:lnSpc>
              <a:spcBef>
                <a:spcPts val="0"/>
              </a:spcBef>
              <a:spcAft>
                <a:spcPts val="0"/>
              </a:spcAft>
              <a:buClr>
                <a:schemeClr val="dk1"/>
              </a:buClr>
              <a:buSzPts val="2422"/>
              <a:buFont typeface="Wingdings" panose="05000000000000000000" pitchFamily="2" charset="2"/>
              <a:buChar char="q"/>
            </a:pPr>
            <a:r>
              <a:rPr lang="en-US" sz="2422" b="0" i="0" u="none" strike="noStrike" cap="none" dirty="0">
                <a:solidFill>
                  <a:schemeClr val="dk1"/>
                </a:solidFill>
                <a:latin typeface="Calibri"/>
                <a:ea typeface="Calibri"/>
                <a:cs typeface="Calibri"/>
                <a:sym typeface="Calibri"/>
              </a:rPr>
              <a:t>Executive Summary</a:t>
            </a:r>
            <a:endParaRPr dirty="0"/>
          </a:p>
          <a:p>
            <a:pPr marL="342900" marR="0" lvl="0" indent="-342900" algn="l" rtl="0">
              <a:lnSpc>
                <a:spcPct val="70000"/>
              </a:lnSpc>
              <a:spcBef>
                <a:spcPts val="1000"/>
              </a:spcBef>
              <a:spcAft>
                <a:spcPts val="0"/>
              </a:spcAft>
              <a:buClr>
                <a:schemeClr val="dk1"/>
              </a:buClr>
              <a:buSzPts val="2422"/>
              <a:buFont typeface="Wingdings" panose="05000000000000000000" pitchFamily="2" charset="2"/>
              <a:buChar char="q"/>
            </a:pPr>
            <a:r>
              <a:rPr lang="en-US" sz="2422" b="0" i="0" u="none" strike="noStrike" cap="none" dirty="0">
                <a:solidFill>
                  <a:schemeClr val="dk1"/>
                </a:solidFill>
                <a:latin typeface="Calibri"/>
                <a:ea typeface="Calibri"/>
                <a:cs typeface="Calibri"/>
                <a:sym typeface="Calibri"/>
              </a:rPr>
              <a:t>Introduction</a:t>
            </a:r>
            <a:endParaRPr dirty="0"/>
          </a:p>
          <a:p>
            <a:pPr marL="342900" marR="0" lvl="0" indent="-342900" algn="l" rtl="0">
              <a:lnSpc>
                <a:spcPct val="70000"/>
              </a:lnSpc>
              <a:spcBef>
                <a:spcPts val="1000"/>
              </a:spcBef>
              <a:spcAft>
                <a:spcPts val="0"/>
              </a:spcAft>
              <a:buClr>
                <a:schemeClr val="dk1"/>
              </a:buClr>
              <a:buSzPts val="2422"/>
              <a:buFont typeface="Wingdings" panose="05000000000000000000" pitchFamily="2" charset="2"/>
              <a:buChar char="q"/>
            </a:pPr>
            <a:r>
              <a:rPr lang="en-US" sz="2422" b="0" i="0" u="none" strike="noStrike" cap="none" dirty="0">
                <a:solidFill>
                  <a:schemeClr val="dk1"/>
                </a:solidFill>
                <a:latin typeface="Calibri"/>
                <a:ea typeface="Calibri"/>
                <a:cs typeface="Calibri"/>
                <a:sym typeface="Calibri"/>
              </a:rPr>
              <a:t>Background</a:t>
            </a:r>
            <a:endParaRPr dirty="0"/>
          </a:p>
          <a:p>
            <a:pPr marL="342900" marR="0" lvl="0" indent="-342900" algn="l" rtl="0">
              <a:lnSpc>
                <a:spcPct val="70000"/>
              </a:lnSpc>
              <a:spcBef>
                <a:spcPts val="1000"/>
              </a:spcBef>
              <a:spcAft>
                <a:spcPts val="0"/>
              </a:spcAft>
              <a:buClr>
                <a:schemeClr val="dk1"/>
              </a:buClr>
              <a:buSzPts val="2422"/>
              <a:buFont typeface="Wingdings" panose="05000000000000000000" pitchFamily="2" charset="2"/>
              <a:buChar char="q"/>
            </a:pPr>
            <a:r>
              <a:rPr lang="en-US" sz="2422" b="0" i="0" u="none" strike="noStrike" cap="none" dirty="0">
                <a:solidFill>
                  <a:schemeClr val="dk1"/>
                </a:solidFill>
                <a:latin typeface="Calibri"/>
                <a:ea typeface="Calibri"/>
                <a:cs typeface="Calibri"/>
                <a:sym typeface="Calibri"/>
              </a:rPr>
              <a:t>Project description</a:t>
            </a:r>
            <a:endParaRPr dirty="0"/>
          </a:p>
          <a:p>
            <a:pPr marL="342900" marR="0" lvl="0" indent="-342900" algn="l" rtl="0">
              <a:lnSpc>
                <a:spcPct val="70000"/>
              </a:lnSpc>
              <a:spcBef>
                <a:spcPts val="1000"/>
              </a:spcBef>
              <a:spcAft>
                <a:spcPts val="0"/>
              </a:spcAft>
              <a:buClr>
                <a:schemeClr val="dk1"/>
              </a:buClr>
              <a:buSzPts val="2422"/>
              <a:buFont typeface="Wingdings" panose="05000000000000000000" pitchFamily="2" charset="2"/>
              <a:buChar char="q"/>
            </a:pPr>
            <a:r>
              <a:rPr lang="en-US" sz="2422" b="0" i="0" u="none" strike="noStrike" cap="none" dirty="0">
                <a:solidFill>
                  <a:schemeClr val="dk1"/>
                </a:solidFill>
                <a:latin typeface="Calibri"/>
                <a:ea typeface="Calibri"/>
                <a:cs typeface="Calibri"/>
                <a:sym typeface="Calibri"/>
              </a:rPr>
              <a:t>Business rationale and justification</a:t>
            </a:r>
            <a:endParaRPr dirty="0"/>
          </a:p>
          <a:p>
            <a:pPr marL="342900" marR="0" lvl="0" indent="-342900" algn="l" rtl="0">
              <a:lnSpc>
                <a:spcPct val="70000"/>
              </a:lnSpc>
              <a:spcBef>
                <a:spcPts val="1000"/>
              </a:spcBef>
              <a:spcAft>
                <a:spcPts val="0"/>
              </a:spcAft>
              <a:buClr>
                <a:schemeClr val="dk1"/>
              </a:buClr>
              <a:buSzPts val="2422"/>
              <a:buFont typeface="Wingdings" panose="05000000000000000000" pitchFamily="2" charset="2"/>
              <a:buChar char="q"/>
            </a:pPr>
            <a:r>
              <a:rPr lang="en-US" sz="2422" b="0" i="0" u="none" strike="noStrike" cap="none" dirty="0">
                <a:solidFill>
                  <a:schemeClr val="dk1"/>
                </a:solidFill>
                <a:latin typeface="Calibri"/>
                <a:ea typeface="Calibri"/>
                <a:cs typeface="Calibri"/>
                <a:sym typeface="Calibri"/>
              </a:rPr>
              <a:t>Compliance with FLREA</a:t>
            </a:r>
            <a:endParaRPr dirty="0"/>
          </a:p>
          <a:p>
            <a:pPr marL="342900" marR="0" lvl="0" indent="-342900" algn="l" rtl="0">
              <a:lnSpc>
                <a:spcPct val="70000"/>
              </a:lnSpc>
              <a:spcBef>
                <a:spcPts val="1000"/>
              </a:spcBef>
              <a:spcAft>
                <a:spcPts val="0"/>
              </a:spcAft>
              <a:buClr>
                <a:schemeClr val="dk1"/>
              </a:buClr>
              <a:buSzPts val="2422"/>
              <a:buFont typeface="Wingdings" panose="05000000000000000000" pitchFamily="2" charset="2"/>
              <a:buChar char="q"/>
            </a:pPr>
            <a:r>
              <a:rPr lang="en-US" sz="2422" b="0" i="0" u="none" strike="noStrike" cap="none" dirty="0">
                <a:solidFill>
                  <a:schemeClr val="dk1"/>
                </a:solidFill>
                <a:latin typeface="Calibri"/>
                <a:ea typeface="Calibri"/>
                <a:cs typeface="Calibri"/>
                <a:sym typeface="Calibri"/>
              </a:rPr>
              <a:t>Financial analysis</a:t>
            </a:r>
            <a:endParaRPr dirty="0"/>
          </a:p>
          <a:p>
            <a:pPr marL="342900" marR="0" lvl="0" indent="-342900" algn="l" rtl="0">
              <a:lnSpc>
                <a:spcPct val="70000"/>
              </a:lnSpc>
              <a:spcBef>
                <a:spcPts val="1000"/>
              </a:spcBef>
              <a:spcAft>
                <a:spcPts val="0"/>
              </a:spcAft>
              <a:buClr>
                <a:schemeClr val="dk1"/>
              </a:buClr>
              <a:buSzPts val="2422"/>
              <a:buFont typeface="Wingdings" panose="05000000000000000000" pitchFamily="2" charset="2"/>
              <a:buChar char="q"/>
            </a:pPr>
            <a:r>
              <a:rPr lang="en-US" sz="2422" b="0" i="0" u="none" strike="noStrike" cap="none" dirty="0">
                <a:solidFill>
                  <a:schemeClr val="dk1"/>
                </a:solidFill>
                <a:latin typeface="Calibri"/>
                <a:ea typeface="Calibri"/>
                <a:cs typeface="Calibri"/>
                <a:sym typeface="Calibri"/>
              </a:rPr>
              <a:t>Market assessment of similar sites in region</a:t>
            </a:r>
            <a:endParaRPr dirty="0"/>
          </a:p>
          <a:p>
            <a:pPr marL="342900" marR="0" lvl="0" indent="-342900" algn="l" rtl="0">
              <a:lnSpc>
                <a:spcPct val="70000"/>
              </a:lnSpc>
              <a:spcBef>
                <a:spcPts val="1000"/>
              </a:spcBef>
              <a:spcAft>
                <a:spcPts val="0"/>
              </a:spcAft>
              <a:buClr>
                <a:schemeClr val="dk1"/>
              </a:buClr>
              <a:buSzPts val="2422"/>
              <a:buFont typeface="Wingdings" panose="05000000000000000000" pitchFamily="2" charset="2"/>
              <a:buChar char="q"/>
            </a:pPr>
            <a:r>
              <a:rPr lang="en-US" sz="2422" b="0" i="0" u="none" strike="noStrike" cap="none" dirty="0">
                <a:solidFill>
                  <a:schemeClr val="dk1"/>
                </a:solidFill>
                <a:latin typeface="Calibri"/>
                <a:ea typeface="Calibri"/>
                <a:cs typeface="Calibri"/>
                <a:sym typeface="Calibri"/>
              </a:rPr>
              <a:t>Socio-economic &amp; resource impacts from implementing/not implementing plan</a:t>
            </a:r>
            <a:endParaRPr dirty="0"/>
          </a:p>
          <a:p>
            <a:pPr marL="342900" marR="0" lvl="0" indent="-342900" algn="l" rtl="0">
              <a:lnSpc>
                <a:spcPct val="70000"/>
              </a:lnSpc>
              <a:spcBef>
                <a:spcPts val="1000"/>
              </a:spcBef>
              <a:spcAft>
                <a:spcPts val="0"/>
              </a:spcAft>
              <a:buClr>
                <a:schemeClr val="dk1"/>
              </a:buClr>
              <a:buSzPts val="2422"/>
              <a:buFont typeface="Wingdings" panose="05000000000000000000" pitchFamily="2" charset="2"/>
              <a:buChar char="q"/>
            </a:pPr>
            <a:r>
              <a:rPr lang="en-US" sz="2422" b="0" i="0" u="none" strike="noStrike" cap="none" dirty="0">
                <a:solidFill>
                  <a:schemeClr val="dk1"/>
                </a:solidFill>
                <a:latin typeface="Calibri"/>
                <a:ea typeface="Calibri"/>
                <a:cs typeface="Calibri"/>
                <a:sym typeface="Calibri"/>
              </a:rPr>
              <a:t>Documentation of public participation including RRAC, FRN etc.</a:t>
            </a:r>
            <a:endParaRPr dirty="0"/>
          </a:p>
          <a:p>
            <a:pPr marL="342900" marR="0" lvl="0" indent="-342900" algn="l" rtl="0">
              <a:lnSpc>
                <a:spcPct val="70000"/>
              </a:lnSpc>
              <a:spcBef>
                <a:spcPts val="1000"/>
              </a:spcBef>
              <a:spcAft>
                <a:spcPts val="0"/>
              </a:spcAft>
              <a:buClr>
                <a:schemeClr val="dk1"/>
              </a:buClr>
              <a:buSzPts val="2422"/>
              <a:buFont typeface="Wingdings" panose="05000000000000000000" pitchFamily="2" charset="2"/>
              <a:buChar char="q"/>
            </a:pPr>
            <a:r>
              <a:rPr lang="en-US" sz="2422" b="0" i="0" u="none" strike="noStrike" cap="none" dirty="0">
                <a:solidFill>
                  <a:schemeClr val="dk1"/>
                </a:solidFill>
                <a:latin typeface="Calibri"/>
                <a:ea typeface="Calibri"/>
                <a:cs typeface="Calibri"/>
                <a:sym typeface="Calibri"/>
              </a:rPr>
              <a:t>States how the public will be kept informed of the uses of fee revenues</a:t>
            </a:r>
            <a:endParaRPr sz="2422" b="0" i="0" u="none" strike="noStrike" cap="none" dirty="0">
              <a:solidFill>
                <a:schemeClr val="dk1"/>
              </a:solidFill>
              <a:latin typeface="Calibri"/>
              <a:ea typeface="Calibri"/>
              <a:cs typeface="Calibri"/>
              <a:sym typeface="Calibri"/>
            </a:endParaRPr>
          </a:p>
          <a:p>
            <a:pPr marL="0" marR="0" lvl="0" indent="0" algn="l" rtl="0">
              <a:lnSpc>
                <a:spcPct val="70000"/>
              </a:lnSpc>
              <a:spcBef>
                <a:spcPts val="1000"/>
              </a:spcBef>
              <a:spcAft>
                <a:spcPts val="0"/>
              </a:spcAft>
              <a:buClr>
                <a:schemeClr val="dk1"/>
              </a:buClr>
              <a:buSzPts val="1140"/>
              <a:buFont typeface="Arial"/>
              <a:buNone/>
            </a:pPr>
            <a:endParaRPr sz="1140" b="0"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Shape 145"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46" name="Shape 146"/>
          <p:cNvSpPr txBox="1"/>
          <p:nvPr/>
        </p:nvSpPr>
        <p:spPr>
          <a:xfrm>
            <a:off x="467544" y="655697"/>
            <a:ext cx="7416824"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accent3"/>
                </a:solidFill>
                <a:latin typeface="Tahoma"/>
                <a:ea typeface="Tahoma"/>
                <a:cs typeface="Tahoma"/>
                <a:sym typeface="Tahoma"/>
              </a:rPr>
              <a:t>Common Mistakes and Some TIPs:</a:t>
            </a:r>
            <a:endParaRPr sz="3600">
              <a:solidFill>
                <a:schemeClr val="accent3"/>
              </a:solidFill>
              <a:latin typeface="Tahoma"/>
              <a:ea typeface="Tahoma"/>
              <a:cs typeface="Tahoma"/>
              <a:sym typeface="Tahoma"/>
            </a:endParaRPr>
          </a:p>
        </p:txBody>
      </p:sp>
      <p:sp>
        <p:nvSpPr>
          <p:cNvPr id="147" name="Shape 147"/>
          <p:cNvSpPr txBox="1">
            <a:spLocks noGrp="1"/>
          </p:cNvSpPr>
          <p:nvPr>
            <p:ph type="body" idx="1"/>
          </p:nvPr>
        </p:nvSpPr>
        <p:spPr>
          <a:xfrm>
            <a:off x="323528" y="1484784"/>
            <a:ext cx="8496944" cy="51125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US" sz="2400" b="0" i="0" u="sng" strike="noStrike" cap="none" dirty="0">
                <a:solidFill>
                  <a:schemeClr val="dk1"/>
                </a:solidFill>
                <a:latin typeface="Calibri"/>
                <a:ea typeface="Calibri"/>
                <a:cs typeface="Calibri"/>
                <a:sym typeface="Calibri"/>
              </a:rPr>
              <a:t>Executive Summary </a:t>
            </a:r>
            <a:r>
              <a:rPr lang="en-US" sz="2400" b="0" i="0" u="none" strike="noStrike" cap="none" dirty="0">
                <a:solidFill>
                  <a:schemeClr val="dk1"/>
                </a:solidFill>
                <a:latin typeface="Calibri"/>
                <a:ea typeface="Calibri"/>
                <a:cs typeface="Calibri"/>
                <a:sym typeface="Calibri"/>
              </a:rPr>
              <a:t>is the most important part – people read this if nothing else!</a:t>
            </a:r>
            <a:endParaRPr dirty="0"/>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dirty="0">
                <a:solidFill>
                  <a:schemeClr val="dk1"/>
                </a:solidFill>
                <a:latin typeface="Calibri"/>
                <a:ea typeface="Calibri"/>
                <a:cs typeface="Calibri"/>
                <a:sym typeface="Calibri"/>
              </a:rPr>
              <a:t>Don’t “bury the lead”.</a:t>
            </a:r>
            <a:endParaRPr dirty="0"/>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dirty="0">
                <a:solidFill>
                  <a:schemeClr val="dk1"/>
                </a:solidFill>
                <a:latin typeface="Calibri"/>
                <a:ea typeface="Calibri"/>
                <a:cs typeface="Calibri"/>
                <a:sym typeface="Calibri"/>
              </a:rPr>
              <a:t>Include the where, what, when and </a:t>
            </a:r>
            <a:r>
              <a:rPr lang="en-US" sz="2400" b="0" i="0" u="sng" strike="noStrike" cap="none" dirty="0">
                <a:solidFill>
                  <a:schemeClr val="dk1"/>
                </a:solidFill>
                <a:latin typeface="Calibri"/>
                <a:ea typeface="Calibri"/>
                <a:cs typeface="Calibri"/>
                <a:sym typeface="Calibri"/>
              </a:rPr>
              <a:t>why</a:t>
            </a:r>
            <a:r>
              <a:rPr lang="en-US" sz="2400" b="0" i="0" u="none" strike="noStrike" cap="none" dirty="0">
                <a:solidFill>
                  <a:schemeClr val="dk1"/>
                </a:solidFill>
                <a:latin typeface="Calibri"/>
                <a:ea typeface="Calibri"/>
                <a:cs typeface="Calibri"/>
                <a:sym typeface="Calibri"/>
              </a:rPr>
              <a:t> of the fee proposal.</a:t>
            </a:r>
            <a:endParaRPr dirty="0"/>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dirty="0">
                <a:solidFill>
                  <a:schemeClr val="dk1"/>
                </a:solidFill>
                <a:latin typeface="Calibri"/>
                <a:ea typeface="Calibri"/>
                <a:cs typeface="Calibri"/>
                <a:sym typeface="Calibri"/>
              </a:rPr>
              <a:t>Write for the intended audience: public, stakeholders, RACs, agency leadership, watchdog groups.</a:t>
            </a:r>
            <a:endParaRPr sz="2400" b="0" i="0" u="none" strike="noStrike" cap="none" dirty="0">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dirty="0">
                <a:solidFill>
                  <a:schemeClr val="dk1"/>
                </a:solidFill>
                <a:latin typeface="Calibri"/>
                <a:ea typeface="Calibri"/>
                <a:cs typeface="Calibri"/>
                <a:sym typeface="Calibri"/>
              </a:rPr>
              <a:t>Be clear about </a:t>
            </a:r>
            <a:r>
              <a:rPr lang="en-US" sz="2400" b="0" i="0" u="sng" strike="noStrike" cap="none" dirty="0">
                <a:solidFill>
                  <a:schemeClr val="dk1"/>
                </a:solidFill>
                <a:latin typeface="Calibri"/>
                <a:ea typeface="Calibri"/>
                <a:cs typeface="Calibri"/>
                <a:sym typeface="Calibri"/>
              </a:rPr>
              <a:t>the kind of amenity fee or ISRP</a:t>
            </a:r>
            <a:r>
              <a:rPr lang="en-US" sz="2400" b="0" i="0" u="none" strike="noStrike" cap="none" dirty="0">
                <a:solidFill>
                  <a:schemeClr val="dk1"/>
                </a:solidFill>
                <a:latin typeface="Calibri"/>
                <a:ea typeface="Calibri"/>
                <a:cs typeface="Calibri"/>
                <a:sym typeface="Calibri"/>
              </a:rPr>
              <a:t> fee proposed for the rec site, and how it meets the criteria in FLREA.  </a:t>
            </a:r>
            <a:endParaRP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Shape 152"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53" name="Shape 153"/>
          <p:cNvSpPr txBox="1"/>
          <p:nvPr/>
        </p:nvSpPr>
        <p:spPr>
          <a:xfrm>
            <a:off x="467544" y="655697"/>
            <a:ext cx="7416824"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a:solidFill>
                  <a:schemeClr val="accent3"/>
                </a:solidFill>
                <a:latin typeface="Tahoma"/>
                <a:ea typeface="Tahoma"/>
                <a:cs typeface="Tahoma"/>
                <a:sym typeface="Tahoma"/>
              </a:rPr>
              <a:t>Common Mistakes and Some TIPs:</a:t>
            </a:r>
            <a:endParaRPr sz="3600" dirty="0">
              <a:solidFill>
                <a:schemeClr val="accent3"/>
              </a:solidFill>
              <a:latin typeface="Tahoma"/>
              <a:ea typeface="Tahoma"/>
              <a:cs typeface="Tahoma"/>
              <a:sym typeface="Tahoma"/>
            </a:endParaRPr>
          </a:p>
        </p:txBody>
      </p:sp>
      <p:sp>
        <p:nvSpPr>
          <p:cNvPr id="154" name="Shape 154"/>
          <p:cNvSpPr txBox="1">
            <a:spLocks noGrp="1"/>
          </p:cNvSpPr>
          <p:nvPr>
            <p:ph type="body" idx="1"/>
          </p:nvPr>
        </p:nvSpPr>
        <p:spPr>
          <a:xfrm>
            <a:off x="323528" y="1484784"/>
            <a:ext cx="8496944" cy="51125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Calibri"/>
              <a:ea typeface="Calibri"/>
              <a:cs typeface="Calibri"/>
              <a:sym typeface="Calibri"/>
            </a:endParaRPr>
          </a:p>
          <a:p>
            <a:pPr marL="457200" marR="0" lvl="1" indent="0" algn="l" rtl="0">
              <a:lnSpc>
                <a:spcPct val="90000"/>
              </a:lnSpc>
              <a:spcBef>
                <a:spcPts val="500"/>
              </a:spcBef>
              <a:spcAft>
                <a:spcPts val="0"/>
              </a:spcAft>
              <a:buClr>
                <a:schemeClr val="dk1"/>
              </a:buClr>
              <a:buSzPts val="2400"/>
            </a:pPr>
            <a:r>
              <a:rPr lang="en-US" sz="2400" b="0" i="0" u="sng" strike="noStrike" cap="none" dirty="0">
                <a:solidFill>
                  <a:schemeClr val="dk1"/>
                </a:solidFill>
                <a:latin typeface="Calibri"/>
                <a:ea typeface="Calibri"/>
                <a:cs typeface="Calibri"/>
                <a:sym typeface="Calibri"/>
              </a:rPr>
              <a:t>Don’t try to use a Business Plan as a land use planning document</a:t>
            </a:r>
            <a:r>
              <a:rPr lang="en-US" sz="2400" b="0" i="0" u="none" strike="noStrike" cap="none" dirty="0">
                <a:solidFill>
                  <a:schemeClr val="dk1"/>
                </a:solidFill>
                <a:latin typeface="Calibri"/>
                <a:ea typeface="Calibri"/>
                <a:cs typeface="Calibri"/>
                <a:sym typeface="Calibri"/>
              </a:rPr>
              <a:t>:  planning and NEPA must come first. </a:t>
            </a:r>
            <a:endParaRPr dirty="0"/>
          </a:p>
          <a:p>
            <a:pPr marL="457200" marR="0" lvl="1" indent="0" algn="l" rtl="0">
              <a:lnSpc>
                <a:spcPct val="90000"/>
              </a:lnSpc>
              <a:spcBef>
                <a:spcPts val="500"/>
              </a:spcBef>
              <a:spcAft>
                <a:spcPts val="0"/>
              </a:spcAft>
              <a:buClr>
                <a:srgbClr val="888888"/>
              </a:buClr>
              <a:buSzPts val="2400"/>
              <a:buFont typeface="Arial"/>
              <a:buNone/>
            </a:pPr>
            <a:endParaRPr sz="2400" b="0" i="0" u="none" strike="noStrike" cap="none" dirty="0">
              <a:solidFill>
                <a:schemeClr val="dk1"/>
              </a:solidFill>
              <a:latin typeface="Calibri"/>
              <a:ea typeface="Calibri"/>
              <a:cs typeface="Calibri"/>
              <a:sym typeface="Calibri"/>
            </a:endParaRPr>
          </a:p>
          <a:p>
            <a:pPr marL="800100" marR="0" lvl="1" indent="-342900" algn="l" rtl="0">
              <a:lnSpc>
                <a:spcPct val="90000"/>
              </a:lnSpc>
              <a:spcBef>
                <a:spcPts val="500"/>
              </a:spcBef>
              <a:spcAft>
                <a:spcPts val="0"/>
              </a:spcAft>
              <a:buClr>
                <a:schemeClr val="dk1"/>
              </a:buClr>
              <a:buSzPts val="2400"/>
              <a:buFont typeface="Wingdings" panose="05000000000000000000" pitchFamily="2" charset="2"/>
              <a:buChar char="Ø"/>
            </a:pPr>
            <a:r>
              <a:rPr lang="en-US" sz="2400" b="0" i="0" u="none" strike="noStrike" cap="none" dirty="0">
                <a:solidFill>
                  <a:schemeClr val="dk1"/>
                </a:solidFill>
                <a:latin typeface="Calibri"/>
                <a:ea typeface="Calibri"/>
                <a:cs typeface="Calibri"/>
                <a:sym typeface="Calibri"/>
              </a:rPr>
              <a:t>Permits/fees are a method of implementing the plan and achieving its goals.</a:t>
            </a:r>
            <a:endParaRPr dirty="0"/>
          </a:p>
          <a:p>
            <a:pPr marL="457200" marR="0" lvl="1" indent="0" algn="l" rtl="0">
              <a:lnSpc>
                <a:spcPct val="90000"/>
              </a:lnSpc>
              <a:spcBef>
                <a:spcPts val="500"/>
              </a:spcBef>
              <a:spcAft>
                <a:spcPts val="0"/>
              </a:spcAft>
              <a:buClr>
                <a:srgbClr val="888888"/>
              </a:buClr>
              <a:buSzPts val="2400"/>
              <a:buFont typeface="Arial"/>
              <a:buNone/>
            </a:pPr>
            <a:endParaRPr sz="2400" b="0" i="0" u="sng" strike="noStrike" cap="none" dirty="0">
              <a:solidFill>
                <a:schemeClr val="dk1"/>
              </a:solidFill>
              <a:latin typeface="Calibri"/>
              <a:ea typeface="Calibri"/>
              <a:cs typeface="Calibri"/>
              <a:sym typeface="Calibri"/>
            </a:endParaRPr>
          </a:p>
          <a:p>
            <a:pPr marL="457200" marR="0" lvl="1" indent="0" algn="l" rtl="0">
              <a:lnSpc>
                <a:spcPct val="90000"/>
              </a:lnSpc>
              <a:spcBef>
                <a:spcPts val="500"/>
              </a:spcBef>
              <a:spcAft>
                <a:spcPts val="0"/>
              </a:spcAft>
              <a:buClr>
                <a:schemeClr val="dk1"/>
              </a:buClr>
              <a:buSzPts val="2400"/>
            </a:pPr>
            <a:r>
              <a:rPr lang="en-US" sz="2400" b="0" i="0" u="sng" strike="noStrike" cap="none" dirty="0">
                <a:solidFill>
                  <a:schemeClr val="dk1"/>
                </a:solidFill>
                <a:latin typeface="Calibri"/>
                <a:ea typeface="Calibri"/>
                <a:cs typeface="Calibri"/>
                <a:sym typeface="Calibri"/>
              </a:rPr>
              <a:t>Keep the timeframe short</a:t>
            </a:r>
            <a:r>
              <a:rPr lang="en-US" sz="2400" b="0" i="0" u="none" strike="noStrike" cap="none" dirty="0">
                <a:solidFill>
                  <a:schemeClr val="dk1"/>
                </a:solidFill>
                <a:latin typeface="Calibri"/>
                <a:ea typeface="Calibri"/>
                <a:cs typeface="Calibri"/>
                <a:sym typeface="Calibri"/>
              </a:rPr>
              <a:t>: </a:t>
            </a:r>
            <a:endParaRPr lang="en-US" sz="2400" b="0" i="0" u="none" strike="noStrike" cap="none" dirty="0" smtClean="0">
              <a:solidFill>
                <a:schemeClr val="dk1"/>
              </a:solidFill>
              <a:latin typeface="Calibri"/>
              <a:ea typeface="Calibri"/>
              <a:cs typeface="Calibri"/>
              <a:sym typeface="Calibri"/>
            </a:endParaRPr>
          </a:p>
          <a:p>
            <a:pPr marL="800100" marR="0" lvl="1" indent="-342900" algn="l" rtl="0">
              <a:lnSpc>
                <a:spcPct val="90000"/>
              </a:lnSpc>
              <a:spcBef>
                <a:spcPts val="500"/>
              </a:spcBef>
              <a:spcAft>
                <a:spcPts val="0"/>
              </a:spcAft>
              <a:buClr>
                <a:schemeClr val="dk1"/>
              </a:buClr>
              <a:buSzPts val="2400"/>
              <a:buFont typeface="Wingdings" panose="05000000000000000000" pitchFamily="2" charset="2"/>
              <a:buChar char="Ø"/>
            </a:pPr>
            <a:r>
              <a:rPr lang="en-US" sz="2400" b="0" i="0" u="none" strike="noStrike" cap="none" dirty="0" smtClean="0">
                <a:solidFill>
                  <a:schemeClr val="dk1"/>
                </a:solidFill>
                <a:latin typeface="Calibri"/>
                <a:ea typeface="Calibri"/>
                <a:cs typeface="Calibri"/>
                <a:sym typeface="Calibri"/>
              </a:rPr>
              <a:t>only </a:t>
            </a:r>
            <a:r>
              <a:rPr lang="en-US" sz="2400" b="0" i="0" u="none" strike="noStrike" cap="none" dirty="0">
                <a:solidFill>
                  <a:schemeClr val="dk1"/>
                </a:solidFill>
                <a:latin typeface="Calibri"/>
                <a:ea typeface="Calibri"/>
                <a:cs typeface="Calibri"/>
                <a:sym typeface="Calibri"/>
              </a:rPr>
              <a:t>in</a:t>
            </a:r>
            <a:r>
              <a:rPr lang="en-US" sz="2400" dirty="0">
                <a:solidFill>
                  <a:schemeClr val="dk1"/>
                </a:solidFill>
              </a:rPr>
              <a:t>clude </a:t>
            </a:r>
            <a:r>
              <a:rPr lang="en-US" sz="2400" b="0" i="0" u="none" strike="noStrike" cap="none" dirty="0">
                <a:solidFill>
                  <a:schemeClr val="dk1"/>
                </a:solidFill>
                <a:latin typeface="Calibri"/>
                <a:ea typeface="Calibri"/>
                <a:cs typeface="Calibri"/>
                <a:sym typeface="Calibri"/>
              </a:rPr>
              <a:t>fees for facilities that exist now or will be built in the immediate future (1-3 years</a:t>
            </a:r>
            <a:r>
              <a:rPr lang="en-US" sz="2400" b="0" i="0" u="none" strike="noStrike" cap="none" dirty="0" smtClean="0">
                <a:solidFill>
                  <a:schemeClr val="dk1"/>
                </a:solidFill>
                <a:latin typeface="Calibri"/>
                <a:ea typeface="Calibri"/>
                <a:cs typeface="Calibri"/>
                <a:sym typeface="Calibri"/>
              </a:rPr>
              <a:t>)... </a:t>
            </a:r>
            <a:r>
              <a:rPr lang="en-US" sz="2400" b="0" i="0" u="none" strike="noStrike" cap="none" dirty="0">
                <a:solidFill>
                  <a:schemeClr val="dk1"/>
                </a:solidFill>
                <a:latin typeface="Calibri"/>
                <a:ea typeface="Calibri"/>
                <a:cs typeface="Calibri"/>
                <a:sym typeface="Calibri"/>
              </a:rPr>
              <a:t> </a:t>
            </a:r>
            <a:endParaRPr sz="2400" b="0" i="0" u="none" strike="noStrike" cap="none" dirty="0">
              <a:solidFill>
                <a:schemeClr val="dk1"/>
              </a:solidFill>
              <a:latin typeface="Calibri"/>
              <a:ea typeface="Calibri"/>
              <a:cs typeface="Calibri"/>
              <a:sym typeface="Calibri"/>
            </a:endParaRPr>
          </a:p>
          <a:p>
            <a:pPr marL="457200" marR="0" lvl="1" indent="0" algn="l" rtl="0">
              <a:lnSpc>
                <a:spcPct val="90000"/>
              </a:lnSpc>
              <a:spcBef>
                <a:spcPts val="500"/>
              </a:spcBef>
              <a:spcAft>
                <a:spcPts val="0"/>
              </a:spcAft>
              <a:buClr>
                <a:schemeClr val="dk1"/>
              </a:buClr>
              <a:buSzPts val="2400"/>
              <a:buFont typeface="Arial"/>
              <a:buNone/>
            </a:pPr>
            <a:r>
              <a:rPr lang="en-US" sz="2400" dirty="0">
                <a:solidFill>
                  <a:schemeClr val="dk1"/>
                </a:solidFill>
              </a:rPr>
              <a:t>...n</a:t>
            </a:r>
            <a:r>
              <a:rPr lang="en-US" sz="2400" b="0" i="0" u="none" strike="noStrike" cap="none" dirty="0">
                <a:solidFill>
                  <a:schemeClr val="dk1"/>
                </a:solidFill>
                <a:latin typeface="Calibri"/>
                <a:ea typeface="Calibri"/>
                <a:cs typeface="Calibri"/>
                <a:sym typeface="Calibri"/>
              </a:rPr>
              <a:t>ot 5-10 years down the road.</a:t>
            </a:r>
            <a:endParaRPr dirty="0"/>
          </a:p>
          <a:p>
            <a:pPr marL="0" marR="0" lvl="0" indent="0" algn="l" rtl="0">
              <a:lnSpc>
                <a:spcPct val="90000"/>
              </a:lnSpc>
              <a:spcBef>
                <a:spcPts val="1000"/>
              </a:spcBef>
              <a:spcAft>
                <a:spcPts val="0"/>
              </a:spcAft>
              <a:buClr>
                <a:schemeClr val="dk1"/>
              </a:buClr>
              <a:buSzPts val="2400"/>
              <a:buFont typeface="Arial"/>
              <a:buNone/>
            </a:pPr>
            <a:endParaRPr sz="2400" b="0"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Shape 160"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61" name="Shape 161"/>
          <p:cNvSpPr txBox="1"/>
          <p:nvPr/>
        </p:nvSpPr>
        <p:spPr>
          <a:xfrm>
            <a:off x="467544" y="655697"/>
            <a:ext cx="7416824"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accent3"/>
                </a:solidFill>
                <a:latin typeface="Tahoma"/>
                <a:ea typeface="Tahoma"/>
                <a:cs typeface="Tahoma"/>
                <a:sym typeface="Tahoma"/>
              </a:rPr>
              <a:t>Common Mistakes and Some TIPs:</a:t>
            </a:r>
            <a:endParaRPr sz="3600">
              <a:solidFill>
                <a:schemeClr val="accent3"/>
              </a:solidFill>
              <a:latin typeface="Tahoma"/>
              <a:ea typeface="Tahoma"/>
              <a:cs typeface="Tahoma"/>
              <a:sym typeface="Tahoma"/>
            </a:endParaRPr>
          </a:p>
        </p:txBody>
      </p:sp>
      <p:sp>
        <p:nvSpPr>
          <p:cNvPr id="162" name="Shape 162"/>
          <p:cNvSpPr txBox="1">
            <a:spLocks noGrp="1"/>
          </p:cNvSpPr>
          <p:nvPr>
            <p:ph type="body" idx="1"/>
          </p:nvPr>
        </p:nvSpPr>
        <p:spPr>
          <a:xfrm>
            <a:off x="323528" y="1484784"/>
            <a:ext cx="8496944" cy="51125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US" sz="2400" b="0" i="0" u="sng" strike="noStrike" cap="none">
                <a:solidFill>
                  <a:schemeClr val="dk1"/>
                </a:solidFill>
                <a:latin typeface="Calibri"/>
                <a:ea typeface="Calibri"/>
                <a:cs typeface="Calibri"/>
                <a:sym typeface="Calibri"/>
              </a:rPr>
              <a:t>Avoid vague statements and undocumented claims</a:t>
            </a:r>
            <a:r>
              <a:rPr lang="en-US"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en-US" sz="2400" b="0" i="0" u="none" strike="noStrike" cap="none">
                <a:solidFill>
                  <a:schemeClr val="dk1"/>
                </a:solidFill>
                <a:latin typeface="Calibri"/>
                <a:ea typeface="Calibri"/>
                <a:cs typeface="Calibri"/>
                <a:sym typeface="Calibri"/>
              </a:rPr>
              <a:t> “We could not determine the estimated revenue due to lack of information” </a:t>
            </a:r>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Vague: if you can’t show a profit-loss statement, you can’t have a business plan.  </a:t>
            </a:r>
            <a:endParaRPr sz="24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endParaRPr sz="2400" b="0" i="0" u="sng"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en-US" sz="2400" b="0" i="0" u="sng" strike="noStrike" cap="none">
                <a:solidFill>
                  <a:schemeClr val="dk1"/>
                </a:solidFill>
                <a:latin typeface="Calibri"/>
                <a:ea typeface="Calibri"/>
                <a:cs typeface="Calibri"/>
                <a:sym typeface="Calibri"/>
              </a:rPr>
              <a:t>Undocumented claims</a:t>
            </a:r>
            <a:r>
              <a:rPr lang="en-US" sz="2400" b="0" i="0" u="none" strike="noStrike" cap="none">
                <a:solidFill>
                  <a:schemeClr val="dk1"/>
                </a:solidFill>
                <a:latin typeface="Calibri"/>
                <a:ea typeface="Calibri"/>
                <a:cs typeface="Calibri"/>
                <a:sym typeface="Calibri"/>
              </a:rPr>
              <a:t>: if we can collect fees, we can pay for all of our expenses, deferred maintenance and capital improvements. </a:t>
            </a:r>
            <a:endParaRPr sz="2400" b="0" i="0" u="none" strike="noStrike" cap="none">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Maybe, but you have to be able to demonstrate this is true through your analysis.</a:t>
            </a:r>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Shape 168"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69" name="Shape 169"/>
          <p:cNvSpPr txBox="1"/>
          <p:nvPr/>
        </p:nvSpPr>
        <p:spPr>
          <a:xfrm>
            <a:off x="467544" y="655697"/>
            <a:ext cx="7416824"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accent3"/>
                </a:solidFill>
                <a:latin typeface="Tahoma"/>
                <a:ea typeface="Tahoma"/>
                <a:cs typeface="Tahoma"/>
                <a:sym typeface="Tahoma"/>
              </a:rPr>
              <a:t>Step by Step Process</a:t>
            </a:r>
            <a:endParaRPr/>
          </a:p>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70" name="Shape 170"/>
          <p:cNvSpPr txBox="1">
            <a:spLocks noGrp="1"/>
          </p:cNvSpPr>
          <p:nvPr>
            <p:ph type="body" idx="1"/>
          </p:nvPr>
        </p:nvSpPr>
        <p:spPr>
          <a:xfrm>
            <a:off x="323528" y="1484784"/>
            <a:ext cx="8496944" cy="51125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Calibri"/>
              <a:ea typeface="Calibri"/>
              <a:cs typeface="Calibri"/>
              <a:sym typeface="Calibri"/>
            </a:endParaRPr>
          </a:p>
          <a:p>
            <a:pPr marL="295275" marR="0" lvl="1" indent="0" algn="l" rtl="0">
              <a:lnSpc>
                <a:spcPct val="90000"/>
              </a:lnSpc>
              <a:spcBef>
                <a:spcPts val="500"/>
              </a:spcBef>
              <a:spcAft>
                <a:spcPts val="0"/>
              </a:spcAft>
              <a:buClr>
                <a:schemeClr val="dk1"/>
              </a:buClr>
              <a:buSzPts val="2400"/>
              <a:buFont typeface="Arial"/>
              <a:buNone/>
            </a:pPr>
            <a:r>
              <a:rPr lang="en-US" sz="2400" b="0" i="0" u="sng" strike="noStrike" cap="none" dirty="0">
                <a:solidFill>
                  <a:schemeClr val="dk1"/>
                </a:solidFill>
                <a:latin typeface="Calibri"/>
                <a:ea typeface="Calibri"/>
                <a:cs typeface="Calibri"/>
                <a:sym typeface="Calibri"/>
              </a:rPr>
              <a:t>1.   Draft Business Plan</a:t>
            </a:r>
            <a:endParaRPr dirty="0"/>
          </a:p>
          <a:p>
            <a:pPr marL="295275" marR="0" lvl="1" indent="0" algn="l" rtl="0">
              <a:lnSpc>
                <a:spcPct val="90000"/>
              </a:lnSpc>
              <a:spcBef>
                <a:spcPts val="1700"/>
              </a:spcBef>
              <a:spcAft>
                <a:spcPts val="0"/>
              </a:spcAft>
              <a:buClr>
                <a:schemeClr val="dk1"/>
              </a:buClr>
              <a:buSzPts val="2400"/>
              <a:buFont typeface="Arial"/>
              <a:buNone/>
            </a:pPr>
            <a:r>
              <a:rPr lang="en-US" sz="2400" b="0" i="0" u="sng" strike="noStrike" cap="none" dirty="0">
                <a:solidFill>
                  <a:schemeClr val="dk1"/>
                </a:solidFill>
                <a:latin typeface="Calibri"/>
                <a:ea typeface="Calibri"/>
                <a:cs typeface="Calibri"/>
                <a:sym typeface="Calibri"/>
              </a:rPr>
              <a:t>Demonstrates the ‘business rationale’ for charging fees:</a:t>
            </a:r>
            <a:endParaRPr dirty="0"/>
          </a:p>
          <a:p>
            <a:pPr marL="800100" marR="0" lvl="1" indent="-342900" algn="l" rtl="0">
              <a:lnSpc>
                <a:spcPct val="90000"/>
              </a:lnSpc>
              <a:spcBef>
                <a:spcPts val="1700"/>
              </a:spcBef>
              <a:spcAft>
                <a:spcPts val="0"/>
              </a:spcAft>
              <a:buClr>
                <a:schemeClr val="dk1"/>
              </a:buClr>
              <a:buSzPts val="2400"/>
              <a:buFont typeface="Arial"/>
              <a:buChar char="•"/>
            </a:pPr>
            <a:r>
              <a:rPr lang="en-US" sz="2400" b="0" i="0" u="none" strike="noStrike" cap="none" dirty="0">
                <a:solidFill>
                  <a:schemeClr val="dk1"/>
                </a:solidFill>
                <a:latin typeface="Calibri"/>
                <a:ea typeface="Calibri"/>
                <a:cs typeface="Calibri"/>
                <a:sym typeface="Calibri"/>
              </a:rPr>
              <a:t>Document past and projected future expenses and revenues</a:t>
            </a:r>
            <a:endParaRPr dirty="0"/>
          </a:p>
          <a:p>
            <a:pPr marL="800100" marR="0" lvl="1" indent="-342900" algn="l" rtl="0">
              <a:lnSpc>
                <a:spcPct val="90000"/>
              </a:lnSpc>
              <a:spcBef>
                <a:spcPts val="1700"/>
              </a:spcBef>
              <a:spcAft>
                <a:spcPts val="0"/>
              </a:spcAft>
              <a:buClr>
                <a:schemeClr val="dk1"/>
              </a:buClr>
              <a:buSzPts val="2400"/>
              <a:buFont typeface="Arial"/>
              <a:buChar char="•"/>
            </a:pPr>
            <a:r>
              <a:rPr lang="en-US" sz="2400" b="0" i="0" u="none" strike="noStrike" cap="none" dirty="0">
                <a:solidFill>
                  <a:schemeClr val="dk1"/>
                </a:solidFill>
                <a:latin typeface="Calibri"/>
                <a:ea typeface="Calibri"/>
                <a:cs typeface="Calibri"/>
                <a:sym typeface="Calibri"/>
              </a:rPr>
              <a:t>Identify the need for future expenditures and shortfalls in traditional funding sources</a:t>
            </a:r>
            <a:endParaRPr dirty="0"/>
          </a:p>
          <a:p>
            <a:pPr marL="800100" marR="0" lvl="1" indent="-342900" algn="l" rtl="0">
              <a:lnSpc>
                <a:spcPct val="90000"/>
              </a:lnSpc>
              <a:spcBef>
                <a:spcPts val="1700"/>
              </a:spcBef>
              <a:spcAft>
                <a:spcPts val="0"/>
              </a:spcAft>
              <a:buClr>
                <a:schemeClr val="dk1"/>
              </a:buClr>
              <a:buSzPts val="2400"/>
              <a:buFont typeface="Arial"/>
              <a:buChar char="•"/>
            </a:pPr>
            <a:r>
              <a:rPr lang="en-US" sz="2400" b="0" i="0" u="none" strike="noStrike" cap="none" dirty="0">
                <a:solidFill>
                  <a:schemeClr val="dk1"/>
                </a:solidFill>
                <a:latin typeface="Calibri"/>
                <a:ea typeface="Calibri"/>
                <a:cs typeface="Calibri"/>
                <a:sym typeface="Calibri"/>
              </a:rPr>
              <a:t>Discuss fees charged for comparable facilities and services in the area</a:t>
            </a:r>
            <a:endParaRP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Shape 176"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77" name="Shape 177"/>
          <p:cNvSpPr txBox="1"/>
          <p:nvPr/>
        </p:nvSpPr>
        <p:spPr>
          <a:xfrm>
            <a:off x="467544" y="655697"/>
            <a:ext cx="7416824"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accent3"/>
                </a:solidFill>
                <a:latin typeface="Tahoma"/>
                <a:ea typeface="Tahoma"/>
                <a:cs typeface="Tahoma"/>
                <a:sym typeface="Tahoma"/>
              </a:rPr>
              <a:t>Step by Step Process</a:t>
            </a:r>
            <a:endParaRPr/>
          </a:p>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78" name="Shape 178"/>
          <p:cNvSpPr txBox="1">
            <a:spLocks noGrp="1"/>
          </p:cNvSpPr>
          <p:nvPr>
            <p:ph type="body" idx="1"/>
          </p:nvPr>
        </p:nvSpPr>
        <p:spPr>
          <a:xfrm>
            <a:off x="323528" y="1484784"/>
            <a:ext cx="8496944" cy="51125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295275" marR="0" lvl="1" indent="0" algn="l" rtl="0">
              <a:lnSpc>
                <a:spcPct val="90000"/>
              </a:lnSpc>
              <a:spcBef>
                <a:spcPts val="500"/>
              </a:spcBef>
              <a:spcAft>
                <a:spcPts val="0"/>
              </a:spcAft>
              <a:buClr>
                <a:schemeClr val="dk1"/>
              </a:buClr>
              <a:buSzPts val="2400"/>
              <a:buFont typeface="Arial"/>
              <a:buNone/>
            </a:pPr>
            <a:r>
              <a:rPr lang="en-US" sz="2400" b="0" i="0" u="sng" strike="noStrike" cap="none">
                <a:solidFill>
                  <a:schemeClr val="dk1"/>
                </a:solidFill>
                <a:latin typeface="Calibri"/>
                <a:ea typeface="Calibri"/>
                <a:cs typeface="Calibri"/>
                <a:sym typeface="Calibri"/>
              </a:rPr>
              <a:t>1.   Draft Business Plan, cont’d</a:t>
            </a:r>
            <a:endParaRPr sz="2400" b="0" i="0" u="sng" strike="noStrike" cap="none">
              <a:solidFill>
                <a:schemeClr val="dk1"/>
              </a:solidFill>
              <a:latin typeface="Calibri"/>
              <a:ea typeface="Calibri"/>
              <a:cs typeface="Calibri"/>
              <a:sym typeface="Calibri"/>
            </a:endParaRPr>
          </a:p>
          <a:p>
            <a:pPr marL="342900" marR="0" lvl="0" indent="-342900" algn="l" rtl="0">
              <a:lnSpc>
                <a:spcPct val="90000"/>
              </a:lnSpc>
              <a:spcBef>
                <a:spcPts val="22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Discuss fee collection methods and efficiency</a:t>
            </a:r>
            <a:endParaRPr/>
          </a:p>
          <a:p>
            <a:pPr marL="342900" marR="0" lvl="0" indent="-342900" algn="l" rtl="0">
              <a:lnSpc>
                <a:spcPct val="90000"/>
              </a:lnSpc>
              <a:spcBef>
                <a:spcPts val="22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Explore whether and how a fee program can benefit both visitors and BLM management and resource stewardship</a:t>
            </a:r>
            <a:endParaRPr/>
          </a:p>
          <a:p>
            <a:pPr marL="342900" marR="0" lvl="0" indent="-342900" algn="l" rtl="0">
              <a:lnSpc>
                <a:spcPct val="90000"/>
              </a:lnSpc>
              <a:spcBef>
                <a:spcPts val="22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Determine the appropriate level of recreation fees</a:t>
            </a:r>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Shape 184"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85" name="Shape 185"/>
          <p:cNvSpPr txBox="1"/>
          <p:nvPr/>
        </p:nvSpPr>
        <p:spPr>
          <a:xfrm>
            <a:off x="467544" y="655697"/>
            <a:ext cx="7416824"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accent3"/>
                </a:solidFill>
                <a:latin typeface="Tahoma"/>
                <a:ea typeface="Tahoma"/>
                <a:cs typeface="Tahoma"/>
                <a:sym typeface="Tahoma"/>
              </a:rPr>
              <a:t>Step by Step Process</a:t>
            </a:r>
            <a:endParaRPr/>
          </a:p>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86" name="Shape 186"/>
          <p:cNvSpPr txBox="1">
            <a:spLocks noGrp="1"/>
          </p:cNvSpPr>
          <p:nvPr>
            <p:ph type="body" idx="1"/>
          </p:nvPr>
        </p:nvSpPr>
        <p:spPr>
          <a:xfrm>
            <a:off x="323528" y="1484784"/>
            <a:ext cx="8496944" cy="51125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295275" marR="0" lvl="1" indent="0" algn="l" rtl="0">
              <a:lnSpc>
                <a:spcPct val="90000"/>
              </a:lnSpc>
              <a:spcBef>
                <a:spcPts val="500"/>
              </a:spcBef>
              <a:spcAft>
                <a:spcPts val="0"/>
              </a:spcAft>
              <a:buClr>
                <a:schemeClr val="dk1"/>
              </a:buClr>
              <a:buSzPts val="2400"/>
              <a:buFont typeface="Arial"/>
              <a:buNone/>
            </a:pPr>
            <a:r>
              <a:rPr lang="en-US" sz="2400" b="0" i="0" u="sng" strike="noStrike" cap="none">
                <a:solidFill>
                  <a:schemeClr val="dk1"/>
                </a:solidFill>
                <a:latin typeface="Calibri"/>
                <a:ea typeface="Calibri"/>
                <a:cs typeface="Calibri"/>
                <a:sym typeface="Calibri"/>
              </a:rPr>
              <a:t>1.   Draft Business Plan, cont’d</a:t>
            </a:r>
            <a:endParaRPr sz="2400" b="0" i="0" u="sng" strike="noStrike" cap="none">
              <a:solidFill>
                <a:schemeClr val="dk1"/>
              </a:solidFill>
              <a:latin typeface="Calibri"/>
              <a:ea typeface="Calibri"/>
              <a:cs typeface="Calibri"/>
              <a:sym typeface="Calibri"/>
            </a:endParaRPr>
          </a:p>
          <a:p>
            <a:pPr marL="800100" marR="0" lvl="1" indent="-342900" algn="l" rtl="0">
              <a:lnSpc>
                <a:spcPct val="90000"/>
              </a:lnSpc>
              <a:spcBef>
                <a:spcPts val="17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Description of new recreation fee area or proposed fee change</a:t>
            </a:r>
            <a:endParaRPr/>
          </a:p>
          <a:p>
            <a:pPr marL="800100" marR="0" lvl="1" indent="-342900" algn="l" rtl="0">
              <a:lnSpc>
                <a:spcPct val="90000"/>
              </a:lnSpc>
              <a:spcBef>
                <a:spcPts val="17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Identify the public involvement process employed: site postings, public meetings, outreach efforts, website </a:t>
            </a:r>
            <a:endParaRPr/>
          </a:p>
          <a:p>
            <a:pPr marL="800100" marR="0" lvl="1" indent="-342900" algn="l" rtl="0">
              <a:lnSpc>
                <a:spcPct val="90000"/>
              </a:lnSpc>
              <a:spcBef>
                <a:spcPts val="17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Identify RAC/RRAC  briefings, field trips, etc.</a:t>
            </a:r>
            <a:endParaRPr/>
          </a:p>
          <a:p>
            <a:pPr marL="800100" marR="0" lvl="1" indent="-342900" algn="l" rtl="0">
              <a:lnSpc>
                <a:spcPct val="90000"/>
              </a:lnSpc>
              <a:spcBef>
                <a:spcPts val="17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Demonstrate that fees are just one funding component</a:t>
            </a:r>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Shape 192"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93" name="Shape 193"/>
          <p:cNvSpPr txBox="1"/>
          <p:nvPr/>
        </p:nvSpPr>
        <p:spPr>
          <a:xfrm>
            <a:off x="467544" y="655697"/>
            <a:ext cx="7416824"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accent3"/>
                </a:solidFill>
                <a:latin typeface="Tahoma"/>
                <a:ea typeface="Tahoma"/>
                <a:cs typeface="Tahoma"/>
                <a:sym typeface="Tahoma"/>
              </a:rPr>
              <a:t>Step by Step Process</a:t>
            </a:r>
            <a:endParaRPr/>
          </a:p>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194" name="Shape 194"/>
          <p:cNvSpPr txBox="1">
            <a:spLocks noGrp="1"/>
          </p:cNvSpPr>
          <p:nvPr>
            <p:ph type="body" idx="1"/>
          </p:nvPr>
        </p:nvSpPr>
        <p:spPr>
          <a:xfrm>
            <a:off x="323528" y="1484784"/>
            <a:ext cx="8496944" cy="51125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295275" marR="0" lvl="1" indent="0" algn="l" rtl="0">
              <a:lnSpc>
                <a:spcPct val="90000"/>
              </a:lnSpc>
              <a:spcBef>
                <a:spcPts val="500"/>
              </a:spcBef>
              <a:spcAft>
                <a:spcPts val="0"/>
              </a:spcAft>
              <a:buClr>
                <a:schemeClr val="dk1"/>
              </a:buClr>
              <a:buSzPts val="2400"/>
              <a:buFont typeface="Arial"/>
              <a:buNone/>
            </a:pPr>
            <a:r>
              <a:rPr lang="en-US" sz="2400" b="0" i="0" u="sng" strike="noStrike" cap="none">
                <a:solidFill>
                  <a:schemeClr val="dk1"/>
                </a:solidFill>
                <a:latin typeface="Calibri"/>
                <a:ea typeface="Calibri"/>
                <a:cs typeface="Calibri"/>
                <a:sym typeface="Calibri"/>
              </a:rPr>
              <a:t>1.   Draft Business Plan, cont’d</a:t>
            </a:r>
            <a:endParaRPr sz="2400" b="0" i="0" u="sng" strike="noStrike" cap="none">
              <a:solidFill>
                <a:schemeClr val="dk1"/>
              </a:solidFill>
              <a:latin typeface="Calibri"/>
              <a:ea typeface="Calibri"/>
              <a:cs typeface="Calibri"/>
              <a:sym typeface="Calibri"/>
            </a:endParaRPr>
          </a:p>
          <a:p>
            <a:pPr marL="800100" marR="0" lvl="1" indent="-342900" algn="l" rtl="0">
              <a:lnSpc>
                <a:spcPct val="90000"/>
              </a:lnSpc>
              <a:spcBef>
                <a:spcPts val="17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Financial analysis of site costs and expected collections</a:t>
            </a:r>
            <a:endParaRPr/>
          </a:p>
          <a:p>
            <a:pPr marL="800100" marR="0" lvl="1" indent="-342900" algn="l" rtl="0">
              <a:lnSpc>
                <a:spcPct val="90000"/>
              </a:lnSpc>
              <a:spcBef>
                <a:spcPts val="17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Analysis of existing private and public facilities or services, including fees charged</a:t>
            </a:r>
            <a:endParaRPr/>
          </a:p>
          <a:p>
            <a:pPr marL="800100" marR="0" lvl="1" indent="-342900" algn="l" rtl="0">
              <a:lnSpc>
                <a:spcPct val="90000"/>
              </a:lnSpc>
              <a:spcBef>
                <a:spcPts val="17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Consider impacts to underserved communities and the local economy</a:t>
            </a:r>
            <a:endParaRPr/>
          </a:p>
          <a:p>
            <a:pPr marL="800100" marR="0" lvl="1" indent="-342900" algn="l" rtl="0">
              <a:lnSpc>
                <a:spcPct val="90000"/>
              </a:lnSpc>
              <a:spcBef>
                <a:spcPts val="17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Demonstrate how fee dollars will be spent, and how the public will be informed of expenditures on an annual basis</a:t>
            </a:r>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Shape 200"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01" name="Shape 201"/>
          <p:cNvSpPr txBox="1"/>
          <p:nvPr/>
        </p:nvSpPr>
        <p:spPr>
          <a:xfrm>
            <a:off x="467544" y="655697"/>
            <a:ext cx="7416824"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accent3"/>
                </a:solidFill>
                <a:latin typeface="Tahoma"/>
                <a:ea typeface="Tahoma"/>
                <a:cs typeface="Tahoma"/>
                <a:sym typeface="Tahoma"/>
              </a:rPr>
              <a:t>Step by Step Process</a:t>
            </a:r>
            <a:endParaRPr/>
          </a:p>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202" name="Shape 202"/>
          <p:cNvSpPr txBox="1">
            <a:spLocks noGrp="1"/>
          </p:cNvSpPr>
          <p:nvPr>
            <p:ph type="body" idx="1"/>
          </p:nvPr>
        </p:nvSpPr>
        <p:spPr>
          <a:xfrm>
            <a:off x="323528" y="1484784"/>
            <a:ext cx="8496944" cy="51125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295275" marR="0" lvl="1" indent="0" algn="l" rtl="0">
              <a:lnSpc>
                <a:spcPct val="90000"/>
              </a:lnSpc>
              <a:spcBef>
                <a:spcPts val="500"/>
              </a:spcBef>
              <a:spcAft>
                <a:spcPts val="0"/>
              </a:spcAft>
              <a:buClr>
                <a:schemeClr val="dk1"/>
              </a:buClr>
              <a:buSzPts val="2400"/>
              <a:buFont typeface="Arial"/>
              <a:buNone/>
            </a:pPr>
            <a:r>
              <a:rPr lang="en-US" sz="2400" b="0" i="0" u="none" strike="noStrike" cap="none">
                <a:solidFill>
                  <a:schemeClr val="dk1"/>
                </a:solidFill>
                <a:latin typeface="Calibri"/>
                <a:ea typeface="Calibri"/>
                <a:cs typeface="Calibri"/>
                <a:sym typeface="Calibri"/>
              </a:rPr>
              <a:t>2. </a:t>
            </a:r>
            <a:r>
              <a:rPr lang="en-US" sz="2400" b="0" i="0" u="sng" strike="noStrike" cap="none">
                <a:solidFill>
                  <a:schemeClr val="dk1"/>
                </a:solidFill>
                <a:latin typeface="Calibri"/>
                <a:ea typeface="Calibri"/>
                <a:cs typeface="Calibri"/>
                <a:sym typeface="Calibri"/>
              </a:rPr>
              <a:t>Review/Approval</a:t>
            </a:r>
            <a:endParaRPr sz="2400" b="0" i="0" u="sng" strike="noStrike" cap="none">
              <a:solidFill>
                <a:schemeClr val="dk1"/>
              </a:solidFill>
              <a:latin typeface="Calibri"/>
              <a:ea typeface="Calibri"/>
              <a:cs typeface="Calibri"/>
              <a:sym typeface="Calibri"/>
            </a:endParaRPr>
          </a:p>
          <a:p>
            <a:pPr marL="800100" marR="0" lvl="1" indent="-342900" algn="l" rtl="0">
              <a:lnSpc>
                <a:spcPct val="90000"/>
              </a:lnSpc>
              <a:spcBef>
                <a:spcPts val="17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Authorized Officer reviews and approves </a:t>
            </a:r>
            <a:endParaRPr/>
          </a:p>
          <a:p>
            <a:pPr marL="800100" marR="0" lvl="1" indent="-3429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State Recreation Lead reviews</a:t>
            </a:r>
            <a:endParaRPr/>
          </a:p>
          <a:p>
            <a:pPr marL="800100" marR="0" lvl="1" indent="-3429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Washington Office (WO 250) reviews (2-3 weeks)</a:t>
            </a:r>
            <a:endParaRPr/>
          </a:p>
          <a:p>
            <a:pPr marL="457200" marR="0" lvl="1" indent="0" algn="l" rtl="0">
              <a:lnSpc>
                <a:spcPct val="90000"/>
              </a:lnSpc>
              <a:spcBef>
                <a:spcPts val="5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a:p>
            <a:pPr marL="457200" marR="0" lvl="1" indent="0" algn="l" rtl="0">
              <a:lnSpc>
                <a:spcPct val="90000"/>
              </a:lnSpc>
              <a:spcBef>
                <a:spcPts val="500"/>
              </a:spcBef>
              <a:spcAft>
                <a:spcPts val="0"/>
              </a:spcAft>
              <a:buClr>
                <a:schemeClr val="dk1"/>
              </a:buClr>
              <a:buSzPts val="2400"/>
              <a:buFont typeface="Arial"/>
              <a:buNone/>
            </a:pPr>
            <a:r>
              <a:rPr lang="en-US" sz="2400" b="0" i="0" u="none" strike="noStrike" cap="none">
                <a:solidFill>
                  <a:schemeClr val="dk1"/>
                </a:solidFill>
                <a:latin typeface="Calibri"/>
                <a:ea typeface="Calibri"/>
                <a:cs typeface="Calibri"/>
                <a:sym typeface="Calibri"/>
              </a:rPr>
              <a:t>3. </a:t>
            </a:r>
            <a:r>
              <a:rPr lang="en-US" sz="2400" b="0" i="0" u="sng" strike="noStrike" cap="none">
                <a:solidFill>
                  <a:schemeClr val="dk1"/>
                </a:solidFill>
                <a:latin typeface="Calibri"/>
                <a:ea typeface="Calibri"/>
                <a:cs typeface="Calibri"/>
                <a:sym typeface="Calibri"/>
              </a:rPr>
              <a:t>Public review and comment (30+ days</a:t>
            </a:r>
            <a:r>
              <a:rPr lang="en-US" sz="2400" b="1" i="0" u="sng" strike="noStrike" cap="none">
                <a:solidFill>
                  <a:schemeClr val="dk1"/>
                </a:solidFill>
                <a:latin typeface="Calibri"/>
                <a:ea typeface="Calibri"/>
                <a:cs typeface="Calibri"/>
                <a:sym typeface="Calibri"/>
              </a:rPr>
              <a:t>)</a:t>
            </a:r>
            <a:endParaRPr/>
          </a:p>
          <a:p>
            <a:pPr marL="457200" marR="0" lvl="1" indent="0" algn="l" rtl="0">
              <a:lnSpc>
                <a:spcPct val="90000"/>
              </a:lnSpc>
              <a:spcBef>
                <a:spcPts val="500"/>
              </a:spcBef>
              <a:spcAft>
                <a:spcPts val="0"/>
              </a:spcAft>
              <a:buClr>
                <a:schemeClr val="dk1"/>
              </a:buClr>
              <a:buSzPts val="2400"/>
              <a:buFont typeface="Arial"/>
              <a:buNone/>
            </a:pPr>
            <a:r>
              <a:rPr lang="en-US" sz="2400" b="0" i="0" u="none" strike="noStrike" cap="none">
                <a:solidFill>
                  <a:schemeClr val="dk1"/>
                </a:solidFill>
                <a:latin typeface="Calibri"/>
                <a:ea typeface="Calibri"/>
                <a:cs typeface="Calibri"/>
                <a:sym typeface="Calibri"/>
              </a:rPr>
              <a:t>Outreach</a:t>
            </a:r>
            <a:endParaRPr/>
          </a:p>
          <a:p>
            <a:pPr marL="1257300" marR="0" lvl="2" indent="-3429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Press Releases, website, social media, onsite postings</a:t>
            </a:r>
            <a:endParaRPr/>
          </a:p>
          <a:p>
            <a:pPr marL="1257300" marR="0" lvl="2" indent="-3429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Public workshops, contact  stakeholder &amp; community groups</a:t>
            </a:r>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Shape 208"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09" name="Shape 209"/>
          <p:cNvSpPr txBox="1"/>
          <p:nvPr/>
        </p:nvSpPr>
        <p:spPr>
          <a:xfrm>
            <a:off x="467544" y="655697"/>
            <a:ext cx="7416824"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accent3"/>
                </a:solidFill>
                <a:latin typeface="Tahoma"/>
                <a:ea typeface="Tahoma"/>
                <a:cs typeface="Tahoma"/>
                <a:sym typeface="Tahoma"/>
              </a:rPr>
              <a:t>Step by Step Process</a:t>
            </a:r>
            <a:endParaRPr/>
          </a:p>
          <a:p>
            <a:pPr marL="0" marR="0" lvl="0" indent="0" algn="l" rtl="0">
              <a:spcBef>
                <a:spcPts val="0"/>
              </a:spcBef>
              <a:spcAft>
                <a:spcPts val="0"/>
              </a:spcAft>
              <a:buNone/>
            </a:pPr>
            <a:endParaRPr sz="3600">
              <a:solidFill>
                <a:schemeClr val="dk1"/>
              </a:solidFill>
              <a:latin typeface="Calibri"/>
              <a:ea typeface="Calibri"/>
              <a:cs typeface="Calibri"/>
              <a:sym typeface="Calibri"/>
            </a:endParaRPr>
          </a:p>
        </p:txBody>
      </p:sp>
      <p:sp>
        <p:nvSpPr>
          <p:cNvPr id="210" name="Shape 210"/>
          <p:cNvSpPr txBox="1">
            <a:spLocks noGrp="1"/>
          </p:cNvSpPr>
          <p:nvPr>
            <p:ph type="body" idx="1"/>
          </p:nvPr>
        </p:nvSpPr>
        <p:spPr>
          <a:xfrm>
            <a:off x="323528" y="1484784"/>
            <a:ext cx="8496944" cy="51125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Calibri"/>
              <a:ea typeface="Calibri"/>
              <a:cs typeface="Calibri"/>
              <a:sym typeface="Calibri"/>
            </a:endParaRPr>
          </a:p>
          <a:p>
            <a:pPr marR="0" lvl="0" indent="-457200" algn="l" rtl="0">
              <a:lnSpc>
                <a:spcPct val="90000"/>
              </a:lnSpc>
              <a:spcBef>
                <a:spcPts val="1000"/>
              </a:spcBef>
              <a:spcAft>
                <a:spcPts val="0"/>
              </a:spcAft>
              <a:buClr>
                <a:schemeClr val="dk1"/>
              </a:buClr>
              <a:buSzPts val="2400"/>
              <a:buFont typeface="Arial"/>
              <a:buAutoNum type="arabicPeriod" startAt="4"/>
            </a:pPr>
            <a:r>
              <a:rPr lang="en-US" sz="2400" b="0" i="0" u="sng" strike="noStrike" cap="none" dirty="0" smtClean="0">
                <a:solidFill>
                  <a:schemeClr val="dk1"/>
                </a:solidFill>
                <a:latin typeface="Calibri"/>
                <a:ea typeface="Calibri"/>
                <a:cs typeface="Calibri"/>
                <a:sym typeface="Calibri"/>
              </a:rPr>
              <a:t>Schedule </a:t>
            </a:r>
            <a:r>
              <a:rPr lang="en-US" sz="2400" b="0" i="0" u="sng" strike="noStrike" cap="none" dirty="0">
                <a:solidFill>
                  <a:schemeClr val="dk1"/>
                </a:solidFill>
                <a:latin typeface="Calibri"/>
                <a:ea typeface="Calibri"/>
                <a:cs typeface="Calibri"/>
                <a:sym typeface="Calibri"/>
              </a:rPr>
              <a:t>Recreation Resource Advisory Council (R/RAC) presentation</a:t>
            </a:r>
            <a:r>
              <a:rPr lang="en-US" sz="2400" b="0" i="0" u="none" strike="noStrike" cap="none" dirty="0">
                <a:solidFill>
                  <a:schemeClr val="dk1"/>
                </a:solidFill>
                <a:latin typeface="Calibri"/>
                <a:ea typeface="Calibri"/>
                <a:cs typeface="Calibri"/>
                <a:sym typeface="Calibri"/>
              </a:rPr>
              <a:t> - for proposals to establish/modify/or eliminate RUPs and Special Area fees</a:t>
            </a:r>
            <a:r>
              <a:rPr lang="en-US" sz="2400" b="0" i="0" u="none" strike="noStrike" cap="none" dirty="0" smtClean="0">
                <a:solidFill>
                  <a:schemeClr val="dk1"/>
                </a:solidFill>
                <a:latin typeface="Calibri"/>
                <a:ea typeface="Calibri"/>
                <a:cs typeface="Calibri"/>
                <a:sym typeface="Calibri"/>
              </a:rPr>
              <a:t>.</a:t>
            </a:r>
          </a:p>
          <a:p>
            <a:pPr marL="0" marR="0" lvl="0" indent="0" algn="l" rtl="0">
              <a:lnSpc>
                <a:spcPct val="90000"/>
              </a:lnSpc>
              <a:spcBef>
                <a:spcPts val="1000"/>
              </a:spcBef>
              <a:spcAft>
                <a:spcPts val="0"/>
              </a:spcAft>
              <a:buClr>
                <a:schemeClr val="dk1"/>
              </a:buClr>
              <a:buSzPts val="2400"/>
            </a:pPr>
            <a:r>
              <a:rPr lang="en-US" sz="2400" b="0" i="0" u="none" strike="noStrike" cap="none" dirty="0" smtClean="0">
                <a:solidFill>
                  <a:schemeClr val="dk1"/>
                </a:solidFill>
                <a:latin typeface="Calibri"/>
                <a:ea typeface="Calibri"/>
                <a:cs typeface="Calibri"/>
                <a:sym typeface="Calibri"/>
              </a:rPr>
              <a:t> </a:t>
            </a:r>
            <a:endParaRPr dirty="0"/>
          </a:p>
          <a:p>
            <a:pPr marL="0" marR="0" lvl="0" indent="0" algn="l" rtl="0">
              <a:lnSpc>
                <a:spcPct val="90000"/>
              </a:lnSpc>
              <a:spcBef>
                <a:spcPts val="1000"/>
              </a:spcBef>
              <a:spcAft>
                <a:spcPts val="0"/>
              </a:spcAft>
              <a:buClr>
                <a:schemeClr val="dk1"/>
              </a:buClr>
              <a:buSzPts val="2400"/>
              <a:buFont typeface="Arial"/>
              <a:buNone/>
            </a:pPr>
            <a:r>
              <a:rPr lang="en-US" sz="2400" b="0" i="0" u="none" strike="noStrike" cap="none" dirty="0">
                <a:solidFill>
                  <a:schemeClr val="dk1"/>
                </a:solidFill>
                <a:latin typeface="Calibri"/>
                <a:ea typeface="Calibri"/>
                <a:cs typeface="Calibri"/>
                <a:sym typeface="Calibri"/>
              </a:rPr>
              <a:t>5. </a:t>
            </a:r>
            <a:r>
              <a:rPr lang="en-US" sz="2400" b="0" i="0" u="sng" strike="noStrike" cap="none" dirty="0">
                <a:solidFill>
                  <a:schemeClr val="dk1"/>
                </a:solidFill>
                <a:latin typeface="Calibri"/>
                <a:ea typeface="Calibri"/>
                <a:cs typeface="Calibri"/>
                <a:sym typeface="Calibri"/>
              </a:rPr>
              <a:t>Prepare Federal Register Notice package </a:t>
            </a:r>
            <a:r>
              <a:rPr lang="en-US" sz="2400" b="0" i="0" u="none" strike="noStrike" cap="none" dirty="0">
                <a:solidFill>
                  <a:schemeClr val="dk1"/>
                </a:solidFill>
                <a:latin typeface="Calibri"/>
                <a:ea typeface="Calibri"/>
                <a:cs typeface="Calibri"/>
                <a:sym typeface="Calibri"/>
              </a:rPr>
              <a:t>– for new fees only.  Publish 6 months in advance of charging fees.</a:t>
            </a:r>
            <a:br>
              <a:rPr lang="en-US" sz="2400" b="0" i="0" u="none" strike="noStrike" cap="none" dirty="0">
                <a:solidFill>
                  <a:schemeClr val="dk1"/>
                </a:solidFill>
                <a:latin typeface="Calibri"/>
                <a:ea typeface="Calibri"/>
                <a:cs typeface="Calibri"/>
                <a:sym typeface="Calibri"/>
              </a:rPr>
            </a:br>
            <a:endParaRPr sz="24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en-US" sz="2400" b="0" i="0" u="none" strike="noStrike" cap="none" dirty="0">
                <a:solidFill>
                  <a:schemeClr val="dk1"/>
                </a:solidFill>
                <a:latin typeface="Calibri"/>
                <a:ea typeface="Calibri"/>
                <a:cs typeface="Calibri"/>
                <a:sym typeface="Calibri"/>
              </a:rPr>
              <a:t>6. </a:t>
            </a:r>
            <a:r>
              <a:rPr lang="en-US" sz="2400" b="0" i="0" u="sng" strike="noStrike" cap="none" dirty="0">
                <a:solidFill>
                  <a:schemeClr val="dk1"/>
                </a:solidFill>
                <a:latin typeface="Calibri"/>
                <a:ea typeface="Calibri"/>
                <a:cs typeface="Calibri"/>
                <a:sym typeface="Calibri"/>
              </a:rPr>
              <a:t>Prepare and post the Final Business Plan</a:t>
            </a:r>
            <a:endParaRPr dirty="0"/>
          </a:p>
          <a:p>
            <a:pPr marL="0" marR="0" lvl="0" indent="0" algn="l" rtl="0">
              <a:lnSpc>
                <a:spcPct val="90000"/>
              </a:lnSpc>
              <a:spcBef>
                <a:spcPts val="1000"/>
              </a:spcBef>
              <a:spcAft>
                <a:spcPts val="0"/>
              </a:spcAft>
              <a:buClr>
                <a:schemeClr val="dk1"/>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en-US" sz="2400" b="0" i="0" u="none" strike="noStrike" cap="none" dirty="0">
                <a:solidFill>
                  <a:schemeClr val="dk1"/>
                </a:solidFill>
                <a:latin typeface="Calibri"/>
                <a:ea typeface="Calibri"/>
                <a:cs typeface="Calibri"/>
                <a:sym typeface="Calibri"/>
              </a:rPr>
              <a:t>7.  </a:t>
            </a:r>
            <a:r>
              <a:rPr lang="en-US" sz="2400" b="0" i="0" u="sng" strike="noStrike" cap="none" dirty="0">
                <a:solidFill>
                  <a:schemeClr val="dk1"/>
                </a:solidFill>
                <a:latin typeface="Calibri"/>
                <a:ea typeface="Calibri"/>
                <a:cs typeface="Calibri"/>
                <a:sym typeface="Calibri"/>
              </a:rPr>
              <a:t>Implement new/modified fees </a:t>
            </a:r>
            <a:r>
              <a:rPr lang="en-US" sz="2400" b="0" i="0" u="none" strike="noStrike" cap="none" dirty="0">
                <a:solidFill>
                  <a:schemeClr val="dk1"/>
                </a:solidFill>
                <a:latin typeface="Calibri"/>
                <a:ea typeface="Calibri"/>
                <a:cs typeface="Calibri"/>
                <a:sym typeface="Calibri"/>
              </a:rPr>
              <a:t>after final plan is signed and posted online.</a:t>
            </a:r>
            <a:endParaRP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pic>
        <p:nvPicPr>
          <p:cNvPr id="216" name="Shape 216"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17" name="Shape 217"/>
          <p:cNvSpPr txBox="1"/>
          <p:nvPr/>
        </p:nvSpPr>
        <p:spPr>
          <a:xfrm>
            <a:off x="467544" y="655697"/>
            <a:ext cx="7416900" cy="646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dirty="0" smtClean="0">
                <a:solidFill>
                  <a:schemeClr val="accent3"/>
                </a:solidFill>
                <a:latin typeface="Tahoma"/>
                <a:ea typeface="Tahoma"/>
                <a:cs typeface="Tahoma"/>
                <a:sym typeface="Tahoma"/>
              </a:rPr>
              <a:t>TIPS:</a:t>
            </a:r>
            <a:endParaRPr sz="3600" dirty="0">
              <a:solidFill>
                <a:schemeClr val="accent3"/>
              </a:solidFill>
              <a:latin typeface="Tahoma"/>
              <a:ea typeface="Tahoma"/>
              <a:cs typeface="Tahoma"/>
              <a:sym typeface="Tahoma"/>
            </a:endParaRPr>
          </a:p>
        </p:txBody>
      </p:sp>
      <p:sp>
        <p:nvSpPr>
          <p:cNvPr id="218" name="Shape 218"/>
          <p:cNvSpPr txBox="1">
            <a:spLocks noGrp="1"/>
          </p:cNvSpPr>
          <p:nvPr>
            <p:ph type="body" idx="1"/>
          </p:nvPr>
        </p:nvSpPr>
        <p:spPr>
          <a:xfrm>
            <a:off x="323528" y="1484784"/>
            <a:ext cx="8496900" cy="5112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1000"/>
              </a:spcBef>
              <a:spcAft>
                <a:spcPts val="0"/>
              </a:spcAft>
              <a:buClr>
                <a:schemeClr val="dk1"/>
              </a:buClr>
              <a:buSzPts val="2400"/>
              <a:buFont typeface="Noto Sans Symbols"/>
              <a:buChar char="➢"/>
            </a:pPr>
            <a:r>
              <a:rPr lang="en-US" u="sng"/>
              <a:t>Do:</a:t>
            </a:r>
            <a:r>
              <a:rPr lang="en-US"/>
              <a:t> Document the uses of fee revenues; take before and after photos to show enhancements made to benefit the public!</a:t>
            </a:r>
            <a:endParaRPr/>
          </a:p>
          <a:p>
            <a:pPr marL="0" marR="0" lvl="0" indent="0" algn="l" rtl="0">
              <a:lnSpc>
                <a:spcPct val="90000"/>
              </a:lnSpc>
              <a:spcBef>
                <a:spcPts val="1000"/>
              </a:spcBef>
              <a:spcAft>
                <a:spcPts val="0"/>
              </a:spcAft>
              <a:buNone/>
            </a:pPr>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u="sng"/>
              <a:t>Do:</a:t>
            </a:r>
            <a:r>
              <a:rPr lang="en-US"/>
              <a:t> Collect public comments on fee envelopes etc. regarding value for fees paid - useful for next business plan update!</a:t>
            </a:r>
            <a:endParaRPr/>
          </a:p>
          <a:p>
            <a:pPr marL="0" marR="0" lvl="0" indent="0" algn="l" rtl="0">
              <a:lnSpc>
                <a:spcPct val="90000"/>
              </a:lnSpc>
              <a:spcBef>
                <a:spcPts val="1000"/>
              </a:spcBef>
              <a:spcAft>
                <a:spcPts val="0"/>
              </a:spcAft>
              <a:buNone/>
            </a:pPr>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u="sng"/>
              <a:t>Don’t:</a:t>
            </a:r>
            <a:r>
              <a:rPr lang="en-US"/>
              <a:t> Wait too long before updating your business plan and adjusting prices to reflect comparables and rising operating costs!</a:t>
            </a:r>
            <a:endParaRPr/>
          </a:p>
          <a:p>
            <a:pPr marL="0" marR="0" lvl="0" indent="0" algn="l" rtl="0">
              <a:lnSpc>
                <a:spcPct val="90000"/>
              </a:lnSpc>
              <a:spcBef>
                <a:spcPts val="1000"/>
              </a:spcBef>
              <a:spcAft>
                <a:spcPts val="0"/>
              </a:spcAft>
              <a:buNone/>
            </a:pPr>
            <a:endParaRPr/>
          </a:p>
          <a:p>
            <a:pPr marL="0" marR="0" lvl="0" indent="0" algn="l" rtl="0">
              <a:lnSpc>
                <a:spcPct val="90000"/>
              </a:lnSpc>
              <a:spcBef>
                <a:spcPts val="1000"/>
              </a:spcBef>
              <a:spcAft>
                <a:spcPts val="0"/>
              </a:spcAft>
              <a:buNone/>
            </a:pPr>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Shape 224"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25" name="Shape 225"/>
          <p:cNvSpPr txBox="1"/>
          <p:nvPr/>
        </p:nvSpPr>
        <p:spPr>
          <a:xfrm>
            <a:off x="467544" y="655697"/>
            <a:ext cx="7416824" cy="120032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dirty="0">
                <a:solidFill>
                  <a:schemeClr val="dk1"/>
                </a:solidFill>
                <a:latin typeface="Calibri"/>
                <a:ea typeface="Calibri"/>
                <a:cs typeface="Calibri"/>
                <a:sym typeface="Calibri"/>
              </a:rPr>
              <a:t>What’s in </a:t>
            </a:r>
            <a:r>
              <a:rPr lang="en-US" sz="3600" dirty="0">
                <a:solidFill>
                  <a:schemeClr val="accent3"/>
                </a:solidFill>
                <a:latin typeface="Calibri"/>
                <a:ea typeface="Calibri"/>
                <a:cs typeface="Calibri"/>
                <a:sym typeface="Calibri"/>
              </a:rPr>
              <a:t>YOUR</a:t>
            </a:r>
            <a:r>
              <a:rPr lang="en-US" sz="3600" dirty="0">
                <a:solidFill>
                  <a:schemeClr val="dk1"/>
                </a:solidFill>
                <a:latin typeface="Calibri"/>
                <a:ea typeface="Calibri"/>
                <a:cs typeface="Calibri"/>
                <a:sym typeface="Calibri"/>
              </a:rPr>
              <a:t> </a:t>
            </a:r>
            <a:endParaRPr lang="en-US" sz="3600" dirty="0" smtClean="0">
              <a:solidFill>
                <a:schemeClr val="dk1"/>
              </a:solidFill>
              <a:latin typeface="Calibri"/>
              <a:ea typeface="Calibri"/>
              <a:cs typeface="Calibri"/>
              <a:sym typeface="Calibri"/>
            </a:endParaRPr>
          </a:p>
          <a:p>
            <a:pPr marL="0" marR="0" lvl="0" indent="0" algn="ctr" rtl="0">
              <a:spcBef>
                <a:spcPts val="0"/>
              </a:spcBef>
              <a:spcAft>
                <a:spcPts val="0"/>
              </a:spcAft>
              <a:buNone/>
            </a:pPr>
            <a:r>
              <a:rPr lang="en-US" sz="3600" dirty="0" smtClean="0">
                <a:solidFill>
                  <a:schemeClr val="dk1"/>
                </a:solidFill>
                <a:latin typeface="Calibri"/>
                <a:ea typeface="Calibri"/>
                <a:cs typeface="Calibri"/>
                <a:sym typeface="Calibri"/>
              </a:rPr>
              <a:t>State </a:t>
            </a:r>
            <a:r>
              <a:rPr lang="en-US" sz="3600" dirty="0">
                <a:solidFill>
                  <a:schemeClr val="dk1"/>
                </a:solidFill>
                <a:latin typeface="Calibri"/>
                <a:ea typeface="Calibri"/>
                <a:cs typeface="Calibri"/>
                <a:sym typeface="Calibri"/>
              </a:rPr>
              <a:t>Business Plan </a:t>
            </a:r>
            <a:r>
              <a:rPr lang="en-US" sz="3600" dirty="0" smtClean="0">
                <a:solidFill>
                  <a:schemeClr val="dk1"/>
                </a:solidFill>
                <a:latin typeface="Calibri"/>
                <a:ea typeface="Calibri"/>
                <a:cs typeface="Calibri"/>
                <a:sym typeface="Calibri"/>
              </a:rPr>
              <a:t>Portfolio?</a:t>
            </a:r>
            <a:endParaRPr sz="3600" dirty="0">
              <a:solidFill>
                <a:schemeClr val="dk1"/>
              </a:solidFill>
              <a:latin typeface="Calibri"/>
              <a:ea typeface="Calibri"/>
              <a:cs typeface="Calibri"/>
              <a:sym typeface="Calibri"/>
            </a:endParaRPr>
          </a:p>
        </p:txBody>
      </p:sp>
      <p:sp>
        <p:nvSpPr>
          <p:cNvPr id="226" name="Shape 226"/>
          <p:cNvSpPr txBox="1">
            <a:spLocks noGrp="1"/>
          </p:cNvSpPr>
          <p:nvPr>
            <p:ph type="body" idx="1"/>
          </p:nvPr>
        </p:nvSpPr>
        <p:spPr>
          <a:xfrm>
            <a:off x="323525" y="1484775"/>
            <a:ext cx="8496900" cy="53733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SzPts val="2220"/>
              <a:buFont typeface="Arial"/>
              <a:buNone/>
            </a:pPr>
            <a:endParaRPr sz="2220" b="0" i="0" u="none" strike="noStrike" cap="none" dirty="0">
              <a:solidFill>
                <a:schemeClr val="dk1"/>
              </a:solidFill>
              <a:latin typeface="Calibri"/>
              <a:ea typeface="Calibri"/>
              <a:cs typeface="Calibri"/>
              <a:sym typeface="Calibri"/>
            </a:endParaRPr>
          </a:p>
          <a:p>
            <a:pPr marL="0" marR="0" lvl="0" indent="0" algn="l" rtl="0">
              <a:lnSpc>
                <a:spcPct val="80000"/>
              </a:lnSpc>
              <a:spcBef>
                <a:spcPts val="1000"/>
              </a:spcBef>
              <a:spcAft>
                <a:spcPts val="0"/>
              </a:spcAft>
              <a:buClr>
                <a:schemeClr val="dk1"/>
              </a:buClr>
              <a:buSzPts val="2220"/>
              <a:buFont typeface="Arial"/>
              <a:buNone/>
            </a:pPr>
            <a:endParaRPr lang="en-US" sz="2220" b="1" i="0" u="none" strike="noStrike" cap="none" dirty="0" smtClean="0">
              <a:solidFill>
                <a:schemeClr val="dk1"/>
              </a:solidFill>
              <a:sym typeface="Calibri"/>
            </a:endParaRPr>
          </a:p>
          <a:p>
            <a:pPr marL="0" marR="0" lvl="0" indent="0" algn="l" rtl="0">
              <a:lnSpc>
                <a:spcPct val="80000"/>
              </a:lnSpc>
              <a:spcBef>
                <a:spcPts val="1000"/>
              </a:spcBef>
              <a:spcAft>
                <a:spcPts val="0"/>
              </a:spcAft>
              <a:buClr>
                <a:schemeClr val="dk1"/>
              </a:buClr>
              <a:buSzPts val="2220"/>
              <a:buFont typeface="Arial"/>
              <a:buNone/>
            </a:pPr>
            <a:r>
              <a:rPr lang="en-US" sz="2220" b="1" i="0" u="none" strike="noStrike" cap="none" dirty="0" smtClean="0">
                <a:solidFill>
                  <a:schemeClr val="dk1"/>
                </a:solidFill>
                <a:sym typeface="Calibri"/>
              </a:rPr>
              <a:t>Which </a:t>
            </a:r>
            <a:r>
              <a:rPr lang="en-US" sz="2220" b="1" i="0" u="none" strike="noStrike" cap="none" dirty="0">
                <a:solidFill>
                  <a:schemeClr val="dk1"/>
                </a:solidFill>
                <a:sym typeface="Calibri"/>
              </a:rPr>
              <a:t>states are working on updating or crafting new plans? </a:t>
            </a:r>
            <a:endParaRPr b="1" dirty="0"/>
          </a:p>
          <a:p>
            <a:pPr marL="342900" lvl="0" indent="-342900">
              <a:lnSpc>
                <a:spcPct val="80000"/>
              </a:lnSpc>
              <a:buSzPts val="2220"/>
              <a:buFont typeface="Wingdings" panose="05000000000000000000" pitchFamily="2" charset="2"/>
              <a:buChar char="Ø"/>
            </a:pPr>
            <a:r>
              <a:rPr lang="en-US" sz="2220" dirty="0" smtClean="0"/>
              <a:t>See and post templates and related </a:t>
            </a:r>
            <a:r>
              <a:rPr lang="en-US" sz="2220" dirty="0"/>
              <a:t>tools </a:t>
            </a:r>
            <a:r>
              <a:rPr lang="en-US" sz="2220" dirty="0" smtClean="0"/>
              <a:t>on </a:t>
            </a:r>
            <a:r>
              <a:rPr lang="en-US" sz="2220" b="1" dirty="0" err="1" smtClean="0"/>
              <a:t>Sharepoint</a:t>
            </a:r>
            <a:r>
              <a:rPr lang="en-US" sz="2220" dirty="0" smtClean="0"/>
              <a:t> at </a:t>
            </a:r>
            <a:r>
              <a:rPr lang="en-US" sz="2220" dirty="0"/>
              <a:t>https://doiportal.doi.net/blm/WO200/250/Permitting/Pages/Overview.aspx</a:t>
            </a:r>
            <a:endParaRPr lang="en-US" sz="2220" dirty="0" smtClean="0"/>
          </a:p>
          <a:p>
            <a:pPr marL="342900" marR="0" lvl="0" indent="-342900" algn="l" rtl="0">
              <a:lnSpc>
                <a:spcPct val="80000"/>
              </a:lnSpc>
              <a:spcBef>
                <a:spcPts val="1000"/>
              </a:spcBef>
              <a:spcAft>
                <a:spcPts val="0"/>
              </a:spcAft>
              <a:buClr>
                <a:schemeClr val="dk1"/>
              </a:buClr>
              <a:buSzPts val="2220"/>
              <a:buFont typeface="Noto Sans Symbols"/>
              <a:buChar char="➢"/>
            </a:pPr>
            <a:r>
              <a:rPr lang="en-US" sz="2220" dirty="0" smtClean="0"/>
              <a:t>P</a:t>
            </a:r>
            <a:r>
              <a:rPr lang="en-US" sz="2220" b="0" i="0" u="none" strike="noStrike" cap="none" dirty="0" smtClean="0">
                <a:solidFill>
                  <a:schemeClr val="dk1"/>
                </a:solidFill>
                <a:latin typeface="Calibri"/>
                <a:ea typeface="Calibri"/>
                <a:cs typeface="Calibri"/>
                <a:sym typeface="Calibri"/>
              </a:rPr>
              <a:t>ost </a:t>
            </a:r>
            <a:r>
              <a:rPr lang="en-US" sz="2220" b="0" i="0" u="none" strike="noStrike" cap="none" dirty="0">
                <a:solidFill>
                  <a:schemeClr val="dk1"/>
                </a:solidFill>
                <a:latin typeface="Calibri"/>
                <a:ea typeface="Calibri"/>
                <a:cs typeface="Calibri"/>
                <a:sym typeface="Calibri"/>
              </a:rPr>
              <a:t>online at BLM.gov Permits and Fees webpage</a:t>
            </a:r>
            <a:endParaRPr dirty="0"/>
          </a:p>
          <a:p>
            <a:pPr marL="0" marR="0" lvl="0" indent="0" algn="l" rtl="0">
              <a:lnSpc>
                <a:spcPct val="80000"/>
              </a:lnSpc>
              <a:spcBef>
                <a:spcPts val="1000"/>
              </a:spcBef>
              <a:spcAft>
                <a:spcPts val="0"/>
              </a:spcAft>
              <a:buClr>
                <a:schemeClr val="dk1"/>
              </a:buClr>
              <a:buSzPts val="2220"/>
              <a:buFont typeface="Arial"/>
              <a:buNone/>
            </a:pPr>
            <a:r>
              <a:rPr lang="en-US" sz="2220" b="0" i="0" u="none" strike="noStrike" cap="none" dirty="0">
                <a:solidFill>
                  <a:schemeClr val="dk1"/>
                </a:solidFill>
                <a:latin typeface="Calibri"/>
                <a:ea typeface="Calibri"/>
                <a:cs typeface="Calibri"/>
                <a:sym typeface="Calibri"/>
              </a:rPr>
              <a:t>https://www.blm.gov/programs/recreation/permits-and-fees/business-plans</a:t>
            </a:r>
            <a:endParaRPr sz="2220" b="0" i="0" u="none" strike="noStrike" cap="none" dirty="0">
              <a:solidFill>
                <a:schemeClr val="dk1"/>
              </a:solidFill>
              <a:latin typeface="Calibri"/>
              <a:ea typeface="Calibri"/>
              <a:cs typeface="Calibri"/>
              <a:sym typeface="Calibri"/>
            </a:endParaRPr>
          </a:p>
          <a:p>
            <a:pPr marL="0" marR="0" lvl="0" indent="0" algn="l" rtl="0">
              <a:lnSpc>
                <a:spcPct val="80000"/>
              </a:lnSpc>
              <a:spcBef>
                <a:spcPts val="1000"/>
              </a:spcBef>
              <a:spcAft>
                <a:spcPts val="0"/>
              </a:spcAft>
              <a:buClr>
                <a:schemeClr val="dk1"/>
              </a:buClr>
              <a:buSzPts val="2220"/>
              <a:buFont typeface="Arial"/>
              <a:buNone/>
            </a:pPr>
            <a:r>
              <a:rPr lang="en-US" sz="2220" b="1" i="0" strike="noStrike" cap="none" dirty="0" smtClean="0">
                <a:solidFill>
                  <a:schemeClr val="dk1"/>
                </a:solidFill>
                <a:sym typeface="Calibri"/>
              </a:rPr>
              <a:t>Recent </a:t>
            </a:r>
            <a:r>
              <a:rPr lang="en-US" sz="2220" b="1" i="0" strike="noStrike" cap="none" dirty="0">
                <a:solidFill>
                  <a:schemeClr val="dk1"/>
                </a:solidFill>
                <a:sym typeface="Calibri"/>
              </a:rPr>
              <a:t>examples of R/R</a:t>
            </a:r>
            <a:r>
              <a:rPr lang="en-US" sz="2220" b="1" dirty="0"/>
              <a:t>AC </a:t>
            </a:r>
            <a:r>
              <a:rPr lang="en-US" sz="2220" b="1" i="0" strike="noStrike" cap="none" dirty="0">
                <a:solidFill>
                  <a:schemeClr val="dk1"/>
                </a:solidFill>
                <a:sym typeface="Calibri"/>
              </a:rPr>
              <a:t>approved business </a:t>
            </a:r>
            <a:r>
              <a:rPr lang="en-US" sz="2220" b="1" i="0" strike="noStrike" cap="none" dirty="0" smtClean="0">
                <a:solidFill>
                  <a:schemeClr val="dk1"/>
                </a:solidFill>
                <a:sym typeface="Calibri"/>
              </a:rPr>
              <a:t>plans:</a:t>
            </a:r>
            <a:endParaRPr b="1" dirty="0"/>
          </a:p>
          <a:p>
            <a:pPr marL="342900" marR="0" lvl="0" indent="-342900" algn="l" rtl="0">
              <a:lnSpc>
                <a:spcPct val="80000"/>
              </a:lnSpc>
              <a:spcBef>
                <a:spcPts val="1000"/>
              </a:spcBef>
              <a:spcAft>
                <a:spcPts val="0"/>
              </a:spcAft>
              <a:buClr>
                <a:schemeClr val="dk1"/>
              </a:buClr>
              <a:buSzPts val="2220"/>
              <a:buFont typeface="Arial"/>
              <a:buChar char="•"/>
            </a:pPr>
            <a:r>
              <a:rPr lang="en-US" sz="2220" b="0" i="0" u="none" strike="noStrike" cap="none" dirty="0" err="1">
                <a:solidFill>
                  <a:schemeClr val="dk1"/>
                </a:solidFill>
                <a:latin typeface="Calibri"/>
                <a:ea typeface="Calibri"/>
                <a:cs typeface="Calibri"/>
                <a:sym typeface="Calibri"/>
              </a:rPr>
              <a:t>Guffy</a:t>
            </a:r>
            <a:r>
              <a:rPr lang="en-US" sz="2220" b="0" i="0" u="none" strike="noStrike" cap="none" dirty="0">
                <a:solidFill>
                  <a:schemeClr val="dk1"/>
                </a:solidFill>
                <a:latin typeface="Calibri"/>
                <a:ea typeface="Calibri"/>
                <a:cs typeface="Calibri"/>
                <a:sym typeface="Calibri"/>
              </a:rPr>
              <a:t> Gorge, </a:t>
            </a:r>
            <a:r>
              <a:rPr lang="en-US" sz="2220" b="0" i="0" u="none" strike="noStrike" cap="none" dirty="0" smtClean="0">
                <a:solidFill>
                  <a:schemeClr val="dk1"/>
                </a:solidFill>
                <a:latin typeface="Calibri"/>
                <a:ea typeface="Calibri"/>
                <a:cs typeface="Calibri"/>
                <a:sym typeface="Calibri"/>
              </a:rPr>
              <a:t>Red </a:t>
            </a:r>
            <a:r>
              <a:rPr lang="en-US" sz="2220" b="0" i="0" u="none" strike="noStrike" cap="none" dirty="0">
                <a:solidFill>
                  <a:schemeClr val="dk1"/>
                </a:solidFill>
                <a:latin typeface="Calibri"/>
                <a:ea typeface="Calibri"/>
                <a:cs typeface="Calibri"/>
                <a:sym typeface="Calibri"/>
              </a:rPr>
              <a:t>Rock </a:t>
            </a:r>
            <a:r>
              <a:rPr lang="en-US" sz="2220" b="0" i="0" u="none" strike="noStrike" cap="none" dirty="0" smtClean="0">
                <a:solidFill>
                  <a:schemeClr val="dk1"/>
                </a:solidFill>
                <a:latin typeface="Calibri"/>
                <a:ea typeface="Calibri"/>
                <a:cs typeface="Calibri"/>
                <a:sym typeface="Calibri"/>
              </a:rPr>
              <a:t>Canyon</a:t>
            </a:r>
            <a:endParaRPr dirty="0"/>
          </a:p>
          <a:p>
            <a:pPr marL="342900" marR="0" lvl="0" indent="-342900" algn="l" rtl="0">
              <a:lnSpc>
                <a:spcPct val="80000"/>
              </a:lnSpc>
              <a:spcBef>
                <a:spcPts val="1000"/>
              </a:spcBef>
              <a:spcAft>
                <a:spcPts val="0"/>
              </a:spcAft>
              <a:buClr>
                <a:schemeClr val="dk1"/>
              </a:buClr>
              <a:buSzPts val="2220"/>
              <a:buFont typeface="Arial"/>
              <a:buChar char="•"/>
            </a:pPr>
            <a:r>
              <a:rPr lang="en-US" sz="2220" dirty="0"/>
              <a:t>5 </a:t>
            </a:r>
            <a:r>
              <a:rPr lang="en-US" sz="2220" b="0" i="0" u="none" strike="noStrike" cap="none" dirty="0">
                <a:solidFill>
                  <a:schemeClr val="dk1"/>
                </a:solidFill>
                <a:latin typeface="Calibri"/>
                <a:ea typeface="Calibri"/>
                <a:cs typeface="Calibri"/>
                <a:sym typeface="Calibri"/>
              </a:rPr>
              <a:t>UT Business </a:t>
            </a:r>
            <a:r>
              <a:rPr lang="en-US" sz="2220" b="0" i="0" u="none" strike="noStrike" cap="none" dirty="0" smtClean="0">
                <a:solidFill>
                  <a:schemeClr val="dk1"/>
                </a:solidFill>
                <a:latin typeface="Calibri"/>
                <a:ea typeface="Calibri"/>
                <a:cs typeface="Calibri"/>
                <a:sym typeface="Calibri"/>
              </a:rPr>
              <a:t>Plans</a:t>
            </a:r>
          </a:p>
          <a:p>
            <a:pPr marL="0" marR="0" lvl="0" indent="0" algn="l" rtl="0">
              <a:lnSpc>
                <a:spcPct val="80000"/>
              </a:lnSpc>
              <a:spcBef>
                <a:spcPts val="1000"/>
              </a:spcBef>
              <a:spcAft>
                <a:spcPts val="0"/>
              </a:spcAft>
              <a:buClr>
                <a:schemeClr val="dk1"/>
              </a:buClr>
              <a:buSzPts val="2220"/>
            </a:pPr>
            <a:endParaRPr dirty="0"/>
          </a:p>
          <a:p>
            <a:pPr marL="0" marR="0" lvl="0" indent="0" algn="l" rtl="0">
              <a:lnSpc>
                <a:spcPct val="80000"/>
              </a:lnSpc>
              <a:spcBef>
                <a:spcPts val="1000"/>
              </a:spcBef>
              <a:spcAft>
                <a:spcPts val="0"/>
              </a:spcAft>
              <a:buClr>
                <a:schemeClr val="dk1"/>
              </a:buClr>
              <a:buSzPts val="2220"/>
            </a:pPr>
            <a:r>
              <a:rPr lang="en-US" sz="2220" b="1" i="0" u="none" strike="noStrike" cap="none" dirty="0">
                <a:solidFill>
                  <a:schemeClr val="dk1"/>
                </a:solidFill>
                <a:latin typeface="Calibri"/>
                <a:ea typeface="Calibri"/>
                <a:cs typeface="Calibri"/>
                <a:sym typeface="Calibri"/>
              </a:rPr>
              <a:t>What are the needs for training/guidance documents/process improvements?</a:t>
            </a:r>
            <a:endParaRPr sz="2220" b="1"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Shape 232"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33" name="Shape 233"/>
          <p:cNvSpPr txBox="1"/>
          <p:nvPr/>
        </p:nvSpPr>
        <p:spPr>
          <a:xfrm>
            <a:off x="467544" y="655697"/>
            <a:ext cx="7416824"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dirty="0">
                <a:solidFill>
                  <a:schemeClr val="accent3"/>
                </a:solidFill>
                <a:latin typeface="Calibri"/>
                <a:ea typeface="Calibri"/>
                <a:cs typeface="Calibri"/>
                <a:sym typeface="Calibri"/>
              </a:rPr>
              <a:t>Common Misconceptions</a:t>
            </a:r>
            <a:endParaRPr sz="3600" dirty="0">
              <a:solidFill>
                <a:schemeClr val="accent3"/>
              </a:solidFill>
              <a:latin typeface="Calibri"/>
              <a:ea typeface="Calibri"/>
              <a:cs typeface="Calibri"/>
              <a:sym typeface="Calibri"/>
            </a:endParaRPr>
          </a:p>
        </p:txBody>
      </p:sp>
      <p:sp>
        <p:nvSpPr>
          <p:cNvPr id="234" name="Shape 234"/>
          <p:cNvSpPr txBox="1">
            <a:spLocks noGrp="1"/>
          </p:cNvSpPr>
          <p:nvPr>
            <p:ph type="body" idx="1"/>
          </p:nvPr>
        </p:nvSpPr>
        <p:spPr>
          <a:xfrm>
            <a:off x="323528" y="1484784"/>
            <a:ext cx="8496944" cy="51125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US" sz="2400" b="0" i="0" u="none" strike="noStrike" cap="none">
                <a:solidFill>
                  <a:schemeClr val="dk1"/>
                </a:solidFill>
                <a:latin typeface="Calibri"/>
                <a:ea typeface="Calibri"/>
                <a:cs typeface="Calibri"/>
                <a:sym typeface="Calibri"/>
              </a:rPr>
              <a:t>I’m an ORP, not an MBA – how can I write a Business Plan?</a:t>
            </a:r>
            <a:endParaRPr/>
          </a:p>
          <a:p>
            <a:pPr marL="0" marR="0" lvl="0" indent="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235" name="Shape 235"/>
          <p:cNvPicPr preferRelativeResize="0"/>
          <p:nvPr/>
        </p:nvPicPr>
        <p:blipFill rotWithShape="1">
          <a:blip r:embed="rId4">
            <a:alphaModFix/>
          </a:blip>
          <a:srcRect/>
          <a:stretch/>
        </p:blipFill>
        <p:spPr>
          <a:xfrm>
            <a:off x="239080" y="2020785"/>
            <a:ext cx="4122204" cy="4330923"/>
          </a:xfrm>
          <a:prstGeom prst="rect">
            <a:avLst/>
          </a:prstGeom>
          <a:noFill/>
          <a:ln>
            <a:noFill/>
          </a:ln>
        </p:spPr>
      </p:pic>
      <p:sp>
        <p:nvSpPr>
          <p:cNvPr id="236" name="Shape 236"/>
          <p:cNvSpPr txBox="1"/>
          <p:nvPr/>
        </p:nvSpPr>
        <p:spPr>
          <a:xfrm>
            <a:off x="4716016" y="2708920"/>
            <a:ext cx="3600400" cy="1938992"/>
          </a:xfrm>
          <a:prstGeom prst="rect">
            <a:avLst/>
          </a:prstGeom>
          <a:noFill/>
          <a:ln w="28575" cap="flat" cmpd="sng">
            <a:solidFill>
              <a:srgbClr val="00B05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Basic Questions:</a:t>
            </a:r>
            <a:endParaRPr/>
          </a:p>
          <a:p>
            <a:pPr marL="342900" marR="0" lvl="0" indent="-3429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What’s the cost to run it?</a:t>
            </a:r>
            <a:endParaRPr/>
          </a:p>
          <a:p>
            <a:pPr marL="342900" marR="0" lvl="0" indent="-3429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How much can I earn? </a:t>
            </a:r>
            <a:endParaRPr/>
          </a:p>
          <a:p>
            <a:pPr marL="342900" marR="0" lvl="0" indent="-3429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Is it worth the effort?</a:t>
            </a: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6">
                                            <p:txEl>
                                              <p:pRg st="0" end="0"/>
                                            </p:txEl>
                                          </p:spTgt>
                                        </p:tgtEl>
                                        <p:attrNameLst>
                                          <p:attrName>style.visibility</p:attrName>
                                        </p:attrNameLst>
                                      </p:cBhvr>
                                      <p:to>
                                        <p:strVal val="visible"/>
                                      </p:to>
                                    </p:set>
                                    <p:animEffect transition="in" filter="fade">
                                      <p:cBhvr>
                                        <p:cTn id="7" dur="1000"/>
                                        <p:tgtEl>
                                          <p:spTgt spid="2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6">
                                            <p:txEl>
                                              <p:pRg st="1" end="1"/>
                                            </p:txEl>
                                          </p:spTgt>
                                        </p:tgtEl>
                                        <p:attrNameLst>
                                          <p:attrName>style.visibility</p:attrName>
                                        </p:attrNameLst>
                                      </p:cBhvr>
                                      <p:to>
                                        <p:strVal val="visible"/>
                                      </p:to>
                                    </p:set>
                                    <p:animEffect transition="in" filter="fade">
                                      <p:cBhvr>
                                        <p:cTn id="12" dur="1000"/>
                                        <p:tgtEl>
                                          <p:spTgt spid="2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6">
                                            <p:txEl>
                                              <p:pRg st="2" end="2"/>
                                            </p:txEl>
                                          </p:spTgt>
                                        </p:tgtEl>
                                        <p:attrNameLst>
                                          <p:attrName>style.visibility</p:attrName>
                                        </p:attrNameLst>
                                      </p:cBhvr>
                                      <p:to>
                                        <p:strVal val="visible"/>
                                      </p:to>
                                    </p:set>
                                    <p:animEffect transition="in" filter="fade">
                                      <p:cBhvr>
                                        <p:cTn id="17" dur="1000"/>
                                        <p:tgtEl>
                                          <p:spTgt spid="23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6">
                                            <p:txEl>
                                              <p:pRg st="3" end="3"/>
                                            </p:txEl>
                                          </p:spTgt>
                                        </p:tgtEl>
                                        <p:attrNameLst>
                                          <p:attrName>style.visibility</p:attrName>
                                        </p:attrNameLst>
                                      </p:cBhvr>
                                      <p:to>
                                        <p:strVal val="visible"/>
                                      </p:to>
                                    </p:set>
                                    <p:animEffect transition="in" filter="fade">
                                      <p:cBhvr>
                                        <p:cTn id="22" dur="1000"/>
                                        <p:tgtEl>
                                          <p:spTgt spid="2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Shape 242"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43" name="Shape 243"/>
          <p:cNvSpPr txBox="1"/>
          <p:nvPr/>
        </p:nvSpPr>
        <p:spPr>
          <a:xfrm>
            <a:off x="467544" y="655697"/>
            <a:ext cx="7416824"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a:solidFill>
                  <a:schemeClr val="accent3"/>
                </a:solidFill>
                <a:latin typeface="Calibri"/>
                <a:ea typeface="Calibri"/>
                <a:cs typeface="Calibri"/>
                <a:sym typeface="Calibri"/>
              </a:rPr>
              <a:t>Misconceptions</a:t>
            </a:r>
            <a:endParaRPr sz="3600">
              <a:solidFill>
                <a:schemeClr val="accent3"/>
              </a:solidFill>
              <a:latin typeface="Calibri"/>
              <a:ea typeface="Calibri"/>
              <a:cs typeface="Calibri"/>
              <a:sym typeface="Calibri"/>
            </a:endParaRPr>
          </a:p>
        </p:txBody>
      </p:sp>
      <p:sp>
        <p:nvSpPr>
          <p:cNvPr id="244" name="Shape 244"/>
          <p:cNvSpPr txBox="1">
            <a:spLocks noGrp="1"/>
          </p:cNvSpPr>
          <p:nvPr>
            <p:ph type="body" idx="1"/>
          </p:nvPr>
        </p:nvSpPr>
        <p:spPr>
          <a:xfrm>
            <a:off x="323528" y="1484784"/>
            <a:ext cx="8496944" cy="51125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en-US" sz="2400" b="0" i="0" u="sng" strike="noStrike" cap="none">
                <a:solidFill>
                  <a:schemeClr val="dk1"/>
                </a:solidFill>
                <a:latin typeface="Calibri"/>
                <a:ea typeface="Calibri"/>
                <a:cs typeface="Calibri"/>
                <a:sym typeface="Calibri"/>
              </a:rPr>
              <a:t>ATB passes take away a lot of our revenue…</a:t>
            </a:r>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Do they? [include in financial analysis to know for sure]</a:t>
            </a:r>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Passes can also be a good source of revenue </a:t>
            </a:r>
            <a:endParaRPr sz="2400" b="0" i="0" u="none" strike="noStrike" cap="none">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Non-monetary benefits: expand access, grow stewardship etc.</a:t>
            </a:r>
            <a:endParaRPr sz="2400" b="0" i="0" u="sng"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endParaRPr sz="2400" b="0" i="0" u="sng"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en-US" sz="2400" b="0" i="0" u="sng" strike="noStrike" cap="none">
                <a:solidFill>
                  <a:schemeClr val="dk1"/>
                </a:solidFill>
                <a:latin typeface="Calibri"/>
                <a:ea typeface="Calibri"/>
                <a:cs typeface="Calibri"/>
                <a:sym typeface="Calibri"/>
              </a:rPr>
              <a:t>Nobody reads these plans, why should I bother?</a:t>
            </a:r>
            <a:r>
              <a:rPr lang="en-US"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Public/stakeholder groups want to know the info. </a:t>
            </a:r>
            <a:endParaRPr sz="2400" b="0" i="0" u="none" strike="noStrike" cap="none">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Helps leadership to support and defend BLM’s fee program</a:t>
            </a:r>
            <a:endParaRPr/>
          </a:p>
          <a:p>
            <a:pPr marL="342900" marR="0" lvl="0" indent="-342900" algn="l" rtl="0">
              <a:lnSpc>
                <a:spcPct val="90000"/>
              </a:lnSpc>
              <a:spcBef>
                <a:spcPts val="100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Post on BLM.gov as part of FRN and transparency</a:t>
            </a:r>
            <a:endParaRPr sz="2400" b="0" i="0" u="none" strike="noStrike" cap="none">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chemeClr val="dk1"/>
              </a:buClr>
              <a:buSzPts val="2400"/>
              <a:buFont typeface="Noto Sans Symbols"/>
              <a:buNone/>
            </a:pPr>
            <a:endParaRPr sz="24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Shape 250"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431105"/>
            <a:ext cx="9144000" cy="3305944"/>
          </a:xfrm>
          <a:prstGeom prst="rect">
            <a:avLst/>
          </a:prstGeom>
          <a:noFill/>
          <a:ln>
            <a:noFill/>
          </a:ln>
        </p:spPr>
      </p:pic>
      <p:sp>
        <p:nvSpPr>
          <p:cNvPr id="251" name="Shape 251"/>
          <p:cNvSpPr txBox="1"/>
          <p:nvPr/>
        </p:nvSpPr>
        <p:spPr>
          <a:xfrm>
            <a:off x="467544" y="655697"/>
            <a:ext cx="7416824"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accent3"/>
                </a:solidFill>
                <a:latin typeface="Tahoma"/>
                <a:ea typeface="Tahoma"/>
                <a:cs typeface="Tahoma"/>
                <a:sym typeface="Tahoma"/>
              </a:rPr>
              <a:t>Misconceptions:</a:t>
            </a:r>
            <a:endParaRPr sz="3600">
              <a:solidFill>
                <a:schemeClr val="accent3"/>
              </a:solidFill>
              <a:latin typeface="Tahoma"/>
              <a:ea typeface="Tahoma"/>
              <a:cs typeface="Tahoma"/>
              <a:sym typeface="Tahoma"/>
            </a:endParaRPr>
          </a:p>
        </p:txBody>
      </p:sp>
      <p:sp>
        <p:nvSpPr>
          <p:cNvPr id="252" name="Shape 252"/>
          <p:cNvSpPr txBox="1">
            <a:spLocks noGrp="1"/>
          </p:cNvSpPr>
          <p:nvPr>
            <p:ph type="body" idx="1"/>
          </p:nvPr>
        </p:nvSpPr>
        <p:spPr>
          <a:xfrm>
            <a:off x="323528" y="1484784"/>
            <a:ext cx="8496944" cy="51125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en-US" sz="2800" b="0" i="0" u="none" strike="noStrike" cap="none">
                <a:solidFill>
                  <a:schemeClr val="dk1"/>
                </a:solidFill>
                <a:latin typeface="Calibri"/>
                <a:ea typeface="Calibri"/>
                <a:cs typeface="Calibri"/>
                <a:sym typeface="Calibri"/>
              </a:rPr>
              <a:t>Fee collection isn’t worth the effort; we don’t have staff to run it and people will just steal the iron rangers anyway.</a:t>
            </a:r>
            <a:endParaRPr/>
          </a:p>
          <a:p>
            <a:pPr marL="0" marR="0" lvl="0" indent="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pic>
        <p:nvPicPr>
          <p:cNvPr id="253" name="Shape 253"/>
          <p:cNvPicPr preferRelativeResize="0"/>
          <p:nvPr/>
        </p:nvPicPr>
        <p:blipFill rotWithShape="1">
          <a:blip r:embed="rId4">
            <a:alphaModFix/>
          </a:blip>
          <a:srcRect/>
          <a:stretch/>
        </p:blipFill>
        <p:spPr>
          <a:xfrm>
            <a:off x="1873714" y="2874839"/>
            <a:ext cx="5650614" cy="3790620"/>
          </a:xfrm>
          <a:prstGeom prst="rect">
            <a:avLst/>
          </a:prstGeom>
          <a:noFill/>
          <a:ln>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259" name="Shape 259"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60" name="Shape 260"/>
          <p:cNvSpPr txBox="1"/>
          <p:nvPr/>
        </p:nvSpPr>
        <p:spPr>
          <a:xfrm>
            <a:off x="467544" y="655697"/>
            <a:ext cx="7416824"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accent3"/>
                </a:solidFill>
                <a:latin typeface="Tahoma"/>
                <a:ea typeface="Tahoma"/>
                <a:cs typeface="Tahoma"/>
                <a:sym typeface="Tahoma"/>
              </a:rPr>
              <a:t>Business Plan Bottom Line:</a:t>
            </a:r>
            <a:endParaRPr sz="3600">
              <a:solidFill>
                <a:schemeClr val="accent3"/>
              </a:solidFill>
              <a:latin typeface="Tahoma"/>
              <a:ea typeface="Tahoma"/>
              <a:cs typeface="Tahoma"/>
              <a:sym typeface="Tahoma"/>
            </a:endParaRPr>
          </a:p>
        </p:txBody>
      </p:sp>
      <p:pic>
        <p:nvPicPr>
          <p:cNvPr id="261" name="Shape 261"/>
          <p:cNvPicPr preferRelativeResize="0"/>
          <p:nvPr/>
        </p:nvPicPr>
        <p:blipFill rotWithShape="1">
          <a:blip r:embed="rId4">
            <a:alphaModFix/>
          </a:blip>
          <a:srcRect/>
          <a:stretch/>
        </p:blipFill>
        <p:spPr>
          <a:xfrm>
            <a:off x="2818631" y="1723901"/>
            <a:ext cx="6001841" cy="4634333"/>
          </a:xfrm>
          <a:prstGeom prst="rect">
            <a:avLst/>
          </a:prstGeom>
          <a:noFill/>
          <a:ln>
            <a:noFill/>
          </a:ln>
        </p:spPr>
      </p:pic>
      <p:sp>
        <p:nvSpPr>
          <p:cNvPr id="262" name="Shape 262"/>
          <p:cNvSpPr txBox="1">
            <a:spLocks noGrp="1"/>
          </p:cNvSpPr>
          <p:nvPr>
            <p:ph type="body" idx="1"/>
          </p:nvPr>
        </p:nvSpPr>
        <p:spPr>
          <a:xfrm>
            <a:off x="452314" y="978862"/>
            <a:ext cx="8496944" cy="51125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r>
              <a:rPr lang="en-US" sz="2800" b="0" i="0" u="none" strike="noStrike" cap="none">
                <a:solidFill>
                  <a:schemeClr val="dk1"/>
                </a:solidFill>
                <a:latin typeface="Calibri"/>
                <a:ea typeface="Calibri"/>
                <a:cs typeface="Calibri"/>
                <a:sym typeface="Calibri"/>
              </a:rPr>
              <a:t>Fee collection CAN BE worth the effort…</a:t>
            </a:r>
            <a:endParaRPr/>
          </a:p>
          <a:p>
            <a:pPr marL="0" marR="0" lvl="0" indent="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457200" marR="0" lvl="0" indent="-457200" algn="l" rtl="0">
              <a:lnSpc>
                <a:spcPct val="90000"/>
              </a:lnSpc>
              <a:spcBef>
                <a:spcPts val="1000"/>
              </a:spcBef>
              <a:spcAft>
                <a:spcPts val="0"/>
              </a:spcAft>
              <a:buClr>
                <a:schemeClr val="dk1"/>
              </a:buClr>
              <a:buSzPts val="2800"/>
              <a:buFont typeface="Noto Sans Symbols"/>
              <a:buChar char="➢"/>
            </a:pPr>
            <a:r>
              <a:rPr lang="en-US" sz="2800" b="0" i="0" u="none" strike="noStrike" cap="none">
                <a:solidFill>
                  <a:schemeClr val="dk1"/>
                </a:solidFill>
                <a:latin typeface="Calibri"/>
                <a:ea typeface="Calibri"/>
                <a:cs typeface="Calibri"/>
                <a:sym typeface="Calibri"/>
              </a:rPr>
              <a:t>but only a comprehensive </a:t>
            </a:r>
            <a:r>
              <a:rPr lang="en-US" sz="2800" b="0" i="1" u="none" strike="noStrike" cap="none">
                <a:solidFill>
                  <a:schemeClr val="dk1"/>
                </a:solidFill>
                <a:latin typeface="Calibri"/>
                <a:ea typeface="Calibri"/>
                <a:cs typeface="Calibri"/>
                <a:sym typeface="Calibri"/>
              </a:rPr>
              <a:t>Business Plan </a:t>
            </a:r>
            <a:r>
              <a:rPr lang="en-US" sz="2800" b="0" i="0" u="none" strike="noStrike" cap="none">
                <a:solidFill>
                  <a:schemeClr val="dk1"/>
                </a:solidFill>
                <a:latin typeface="Calibri"/>
                <a:ea typeface="Calibri"/>
                <a:cs typeface="Calibri"/>
                <a:sym typeface="Calibri"/>
              </a:rPr>
              <a:t>will tell us for sure, and</a:t>
            </a:r>
            <a:endParaRPr/>
          </a:p>
          <a:p>
            <a:pPr marL="457200" marR="0" lvl="0" indent="-457200" algn="l" rtl="0">
              <a:lnSpc>
                <a:spcPct val="90000"/>
              </a:lnSpc>
              <a:spcBef>
                <a:spcPts val="1000"/>
              </a:spcBef>
              <a:spcAft>
                <a:spcPts val="0"/>
              </a:spcAft>
              <a:buClr>
                <a:schemeClr val="dk1"/>
              </a:buClr>
              <a:buSzPts val="2800"/>
              <a:buFont typeface="Noto Sans Symbols"/>
              <a:buChar char="➢"/>
            </a:pPr>
            <a:r>
              <a:rPr lang="en-US" sz="2800" b="0" i="0" u="none" strike="noStrike" cap="none">
                <a:solidFill>
                  <a:schemeClr val="dk1"/>
                </a:solidFill>
                <a:latin typeface="Calibri"/>
                <a:ea typeface="Calibri"/>
                <a:cs typeface="Calibri"/>
                <a:sym typeface="Calibri"/>
              </a:rPr>
              <a:t>provide the roadmap to get us there</a:t>
            </a:r>
            <a:endParaRPr/>
          </a:p>
          <a:p>
            <a:pPr marL="457200" marR="0" lvl="0" indent="-457200" algn="l" rtl="0">
              <a:lnSpc>
                <a:spcPct val="90000"/>
              </a:lnSpc>
              <a:spcBef>
                <a:spcPts val="1000"/>
              </a:spcBef>
              <a:spcAft>
                <a:spcPts val="0"/>
              </a:spcAft>
              <a:buClr>
                <a:schemeClr val="dk1"/>
              </a:buClr>
              <a:buSzPts val="2800"/>
              <a:buFont typeface="Noto Sans Symbols"/>
              <a:buChar char="➢"/>
            </a:pPr>
            <a:r>
              <a:rPr lang="en-US" sz="2800" b="0" i="0" u="none" strike="noStrike" cap="none">
                <a:solidFill>
                  <a:schemeClr val="dk1"/>
                </a:solidFill>
                <a:latin typeface="Calibri"/>
                <a:ea typeface="Calibri"/>
                <a:cs typeface="Calibri"/>
                <a:sym typeface="Calibri"/>
              </a:rPr>
              <a:t>Collecting fees is only half the </a:t>
            </a:r>
            <a:r>
              <a:rPr lang="en-US" sz="2800" b="0" i="1" u="none" strike="noStrike" cap="none">
                <a:solidFill>
                  <a:schemeClr val="dk1"/>
                </a:solidFill>
                <a:latin typeface="Calibri"/>
                <a:ea typeface="Calibri"/>
                <a:cs typeface="Calibri"/>
                <a:sym typeface="Calibri"/>
              </a:rPr>
              <a:t>story…spending</a:t>
            </a:r>
            <a:r>
              <a:rPr lang="en-US" sz="2800" b="0" i="0" u="none" strike="noStrike" cap="none">
                <a:solidFill>
                  <a:schemeClr val="dk1"/>
                </a:solidFill>
                <a:latin typeface="Calibri"/>
                <a:ea typeface="Calibri"/>
                <a:cs typeface="Calibri"/>
                <a:sym typeface="Calibri"/>
              </a:rPr>
              <a:t> the money (and telling the story) is the other half</a:t>
            </a:r>
            <a:endParaRPr sz="2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Shape 268" descr="U.S department of interior Bureau of Land Management, Blm logo and graphic of Topographic lines in black and grey. " title="BLM banner "/>
          <p:cNvPicPr preferRelativeResize="0"/>
          <p:nvPr/>
        </p:nvPicPr>
        <p:blipFill rotWithShape="1">
          <a:blip r:embed="rId3">
            <a:alphaModFix/>
          </a:blip>
          <a:srcRect/>
          <a:stretch/>
        </p:blipFill>
        <p:spPr>
          <a:xfrm>
            <a:off x="19372" y="19844"/>
            <a:ext cx="9154294" cy="6865721"/>
          </a:xfrm>
          <a:prstGeom prst="rect">
            <a:avLst/>
          </a:prstGeom>
          <a:noFill/>
          <a:ln>
            <a:noFill/>
          </a:ln>
        </p:spPr>
      </p:pic>
      <p:sp>
        <p:nvSpPr>
          <p:cNvPr id="269" name="Shape 269"/>
          <p:cNvSpPr txBox="1">
            <a:spLocks noGrp="1"/>
          </p:cNvSpPr>
          <p:nvPr>
            <p:ph type="body" idx="1"/>
          </p:nvPr>
        </p:nvSpPr>
        <p:spPr>
          <a:xfrm>
            <a:off x="348047" y="1052736"/>
            <a:ext cx="8496944" cy="86409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accent3"/>
              </a:buClr>
              <a:buSzPts val="4400"/>
              <a:buFont typeface="Arial"/>
              <a:buNone/>
            </a:pPr>
            <a:r>
              <a:rPr lang="en-US" sz="4400" b="0" i="0" u="none" strike="noStrike" cap="none">
                <a:solidFill>
                  <a:schemeClr val="accent3"/>
                </a:solidFill>
                <a:latin typeface="Tahoma"/>
                <a:ea typeface="Tahoma"/>
                <a:cs typeface="Tahoma"/>
                <a:sym typeface="Tahoma"/>
              </a:rPr>
              <a:t>Questions?</a:t>
            </a:r>
            <a:endParaRPr sz="4400" b="0" i="0" u="none" strike="noStrike" cap="none">
              <a:solidFill>
                <a:schemeClr val="accent3"/>
              </a:solidFill>
              <a:latin typeface="Tahoma"/>
              <a:ea typeface="Tahoma"/>
              <a:cs typeface="Tahoma"/>
              <a:sym typeface="Tahoma"/>
            </a:endParaRPr>
          </a:p>
          <a:p>
            <a:pPr marL="0" marR="0" lvl="0" indent="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270" name="Shape 270"/>
          <p:cNvPicPr preferRelativeResize="0"/>
          <p:nvPr/>
        </p:nvPicPr>
        <p:blipFill rotWithShape="1">
          <a:blip r:embed="rId4">
            <a:alphaModFix/>
          </a:blip>
          <a:srcRect/>
          <a:stretch/>
        </p:blipFill>
        <p:spPr>
          <a:xfrm>
            <a:off x="1619672" y="1898526"/>
            <a:ext cx="6332917" cy="4215348"/>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Green Yellow">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2539</Words>
  <Application>Microsoft Office PowerPoint</Application>
  <PresentationFormat>On-screen Show (4:3)</PresentationFormat>
  <Paragraphs>249</Paragraphs>
  <Slides>21</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Wingdings</vt:lpstr>
      <vt:lpstr>Arial</vt:lpstr>
      <vt:lpstr>Noto Sans Symbols</vt:lpstr>
      <vt:lpstr>Tahoma</vt:lpstr>
      <vt:lpstr>Roboto</vt:lpstr>
      <vt:lpstr>Roboto Medium</vt:lpstr>
      <vt:lpstr>Calibri</vt:lpstr>
      <vt:lpstr>Office Theme</vt:lpstr>
      <vt:lpstr>PowerPoint Presentation</vt:lpstr>
      <vt:lpstr>BUSINESS PLANS DEMYSTIFIED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Brooks, Peggi S</dc:creator>
  <cp:lastModifiedBy>Brooks, Peggi S</cp:lastModifiedBy>
  <cp:revision>26</cp:revision>
  <dcterms:modified xsi:type="dcterms:W3CDTF">2018-06-03T18:57:47Z</dcterms:modified>
</cp:coreProperties>
</file>