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</p:sldMasterIdLst>
  <p:notesMasterIdLst>
    <p:notesMasterId r:id="rId15"/>
  </p:notesMasterIdLst>
  <p:sldIdLst>
    <p:sldId id="256" r:id="rId6"/>
    <p:sldId id="258" r:id="rId7"/>
    <p:sldId id="269" r:id="rId8"/>
    <p:sldId id="263" r:id="rId9"/>
    <p:sldId id="260" r:id="rId10"/>
    <p:sldId id="257" r:id="rId11"/>
    <p:sldId id="259" r:id="rId12"/>
    <p:sldId id="262" r:id="rId13"/>
    <p:sldId id="267" r:id="rId14"/>
  </p:sldIdLst>
  <p:sldSz cx="9144000" cy="6858000" type="screen4x3"/>
  <p:notesSz cx="7023100" cy="93091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oboto Medium" panose="02000000000000000000" pitchFamily="2" charset="0"/>
      <p:regular r:id="rId20"/>
      <p:italic r:id="rId21"/>
    </p:embeddedFont>
    <p:embeddedFont>
      <p:font typeface="Roboto" panose="02000000000000000000" pitchFamily="2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BC64"/>
    <a:srgbClr val="93C94F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42" autoAdjust="0"/>
    <p:restoredTop sz="85156" autoAdjust="0"/>
  </p:normalViewPr>
  <p:slideViewPr>
    <p:cSldViewPr>
      <p:cViewPr varScale="1">
        <p:scale>
          <a:sx n="59" d="100"/>
          <a:sy n="59" d="100"/>
        </p:scale>
        <p:origin x="1629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9.fntdata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74E427E7-B835-4C2C-B2EC-5EAC2923870E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7638" y="1163638"/>
            <a:ext cx="4187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26CBF7B-8ABC-4863-9821-5731E9A68A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139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677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Thes</a:t>
            </a:r>
            <a:r>
              <a:rPr lang="en-US" baseline="0" dirty="0" smtClean="0"/>
              <a:t>e are our transportation assets in our FAMS database.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47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609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 </a:t>
            </a:r>
            <a:r>
              <a:rPr lang="en-US" baseline="0" dirty="0" smtClean="0"/>
              <a:t>photos on the left are </a:t>
            </a:r>
            <a:r>
              <a:rPr lang="en-US" baseline="0" dirty="0" smtClean="0"/>
              <a:t>before </a:t>
            </a:r>
            <a:r>
              <a:rPr lang="en-US" baseline="0" dirty="0" smtClean="0"/>
              <a:t>and after on Cow Creek BCB in OR and on the right are before and after of </a:t>
            </a:r>
            <a:r>
              <a:rPr lang="en-US" baseline="0" dirty="0" smtClean="0"/>
              <a:t>Gecko Rd in Southern </a:t>
            </a:r>
            <a:r>
              <a:rPr lang="en-US" baseline="0" dirty="0" smtClean="0"/>
              <a:t>CA.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64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baseline="0" dirty="0" smtClean="0"/>
              <a:t>Secretary has 6 mission areas containing 21 goals.  </a:t>
            </a:r>
          </a:p>
          <a:p>
            <a:r>
              <a:rPr lang="en-US" baseline="0" dirty="0" smtClean="0"/>
              <a:t>I have listed the goals under their respective mission areas to detail how our transportation program supports the Secretaries goals.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05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60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Last</a:t>
            </a:r>
            <a:r>
              <a:rPr lang="en-US" baseline="0" dirty="0" smtClean="0"/>
              <a:t> year we worked to merge the data from two separate databases, FAMS our Maximo asset inventory with our GTLF (Ground Transportation Linear Features) which is a GIS platform.  This was done manually which was a </a:t>
            </a:r>
            <a:r>
              <a:rPr lang="en-US" b="1" baseline="0" dirty="0" smtClean="0"/>
              <a:t>challenge</a:t>
            </a:r>
            <a:r>
              <a:rPr lang="en-US" baseline="0" dirty="0" smtClean="0"/>
              <a:t>.  Now we are working with out IT for </a:t>
            </a:r>
            <a:r>
              <a:rPr lang="en-US" b="1" baseline="0" dirty="0" smtClean="0"/>
              <a:t>opportunities</a:t>
            </a:r>
            <a:r>
              <a:rPr lang="en-US" baseline="0" dirty="0" smtClean="0"/>
              <a:t> to automate the communication between these two databases.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8765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020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CBF7B-8ABC-4863-9821-5731E9A68A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49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95271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9936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6750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4140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956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3619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9735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0454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6055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2168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929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28E0C5-8ADB-48E2-85A7-B0CB1A219377}" type="datetimeFigureOut">
              <a:rPr lang="en-CA" smtClean="0"/>
              <a:t>2018-06-06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01C94-9C37-4FF0-8CA6-24330328645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381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M logo, Graphic of topographic lines in black and grey. U.S department of the interior Bureau of Land Management." title="Graphic of topographic line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9512" y="931367"/>
            <a:ext cx="8761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BLM Transportation Program</a:t>
            </a:r>
            <a:endParaRPr lang="en-CA" sz="4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2060848"/>
            <a:ext cx="74168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Supporting Text</a:t>
            </a:r>
            <a:endParaRPr lang="en-CA" sz="2000" dirty="0">
              <a:solidFill>
                <a:schemeClr val="bg1"/>
              </a:solidFill>
              <a:latin typeface="Roboto Medium" panose="02000000000000000000" pitchFamily="2" charset="0"/>
              <a:ea typeface="Roboto Medium" panose="02000000000000000000" pitchFamily="2" charset="0"/>
            </a:endParaRPr>
          </a:p>
        </p:txBody>
      </p:sp>
      <p:sp>
        <p:nvSpPr>
          <p:cNvPr id="4" name="Rectangle 3" title="green banner line"/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99CC00"/>
              </a:solidFill>
            </a:endParaRPr>
          </a:p>
        </p:txBody>
      </p:sp>
      <p:sp>
        <p:nvSpPr>
          <p:cNvPr id="8" name="Rectangle 7" title="green banner line "/>
          <p:cNvSpPr/>
          <p:nvPr/>
        </p:nvSpPr>
        <p:spPr>
          <a:xfrm>
            <a:off x="229288" y="1889649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7" b="12431"/>
          <a:stretch/>
        </p:blipFill>
        <p:spPr>
          <a:xfrm>
            <a:off x="0" y="2074895"/>
            <a:ext cx="9144000" cy="481048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46044" y="1581517"/>
            <a:ext cx="6678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Rosemarie Spano         202-912-7317         rspano@blm.gov </a:t>
            </a:r>
          </a:p>
        </p:txBody>
      </p:sp>
    </p:spTree>
    <p:extLst>
      <p:ext uri="{BB962C8B-B14F-4D97-AF65-F5344CB8AC3E}">
        <p14:creationId xmlns:p14="http://schemas.microsoft.com/office/powerpoint/2010/main" val="282861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BLM Transportation Assets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45,000 miles roads	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30,000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miles primitive roads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15,000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miles trails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891 bridges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654 road bridges (486 NBI)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237 trail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bridges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21" y="4282440"/>
            <a:ext cx="8980279" cy="25755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9" r="17964"/>
          <a:stretch/>
        </p:blipFill>
        <p:spPr>
          <a:xfrm>
            <a:off x="0" y="4287234"/>
            <a:ext cx="2232248" cy="25707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282441"/>
            <a:ext cx="3783073" cy="257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3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BLM FLTP Inventory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74168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Prioritized our FLTP inventory to roads providing access to </a:t>
            </a:r>
            <a:r>
              <a:rPr lang="en-US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high-use recreation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sites and federal </a:t>
            </a:r>
            <a:r>
              <a:rPr lang="en-US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economic generators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 stated in the legislation</a:t>
            </a: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 smtClean="0">
                <a:latin typeface="Roboto" panose="02000000000000000000" pitchFamily="2" charset="0"/>
                <a:ea typeface="Roboto" panose="02000000000000000000" pitchFamily="2" charset="0"/>
              </a:rPr>
              <a:t>1,120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miles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roads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4"/>
          <a:stretch/>
        </p:blipFill>
        <p:spPr>
          <a:xfrm>
            <a:off x="1571125" y="3356992"/>
            <a:ext cx="6001886" cy="35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87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FLTP Accomplishments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39803" y="1634022"/>
            <a:ext cx="292927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$45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million…  104 miles</a:t>
            </a:r>
          </a:p>
          <a:p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Safety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and Design Improvements: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Widening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Guardrail installation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Realignments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Turnout construction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Signage/striping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Surface improvements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Drainage improvements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9120"/>
            <a:ext cx="3234892" cy="22944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504421"/>
            <a:ext cx="2787165" cy="17281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312" y="1578703"/>
            <a:ext cx="3060457" cy="370059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7590" y="3936949"/>
            <a:ext cx="3246949" cy="297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39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8569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BLM Transportation Supporting Secretary Priorities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2277696"/>
            <a:ext cx="8928993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1.  Conserving our Land and Water</a:t>
            </a: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Land use planning for public use and access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2.  Generating Revenue and Utilizing Our Natural Resources</a:t>
            </a: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Ensure energy and economic security for America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Ensure access to mineral resources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Focus timber programs on “healthy forest” lifecycle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Manage grazing resources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3.  Expanding Outdoor Recreation Access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Expanding hunting, fishing, and other recreation on DOI</a:t>
            </a:r>
          </a:p>
          <a:p>
            <a:r>
              <a:rPr lang="en-US" sz="2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5.  Protecting our People and Border</a:t>
            </a: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Support securing our southern border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Manage wildland fire to reduce risk and improve resilience</a:t>
            </a:r>
          </a:p>
          <a:p>
            <a:r>
              <a:rPr lang="en-US" sz="2000" b="1" i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6.  Modernizing our Organization and Infrastructure</a:t>
            </a: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Prioritize DOI Infrastructure needs and reduce deferred maintenance backlog</a:t>
            </a:r>
          </a:p>
        </p:txBody>
      </p:sp>
    </p:spTree>
    <p:extLst>
      <p:ext uri="{BB962C8B-B14F-4D97-AF65-F5344CB8AC3E}">
        <p14:creationId xmlns:p14="http://schemas.microsoft.com/office/powerpoint/2010/main" val="413957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Where do 9420 funds go?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813690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Road condition assessments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NBI bridge inspections</a:t>
            </a: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Asset Management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GTLF-FAMS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TTMPs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LRTPs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1" y="3331791"/>
            <a:ext cx="5285184" cy="352620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491958"/>
            <a:ext cx="3851921" cy="2383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10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GTLF and FAMS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772816"/>
            <a:ext cx="53285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45,000 miles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roads in FAMS</a:t>
            </a: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40,000 miles roads in GTLF</a:t>
            </a:r>
          </a:p>
          <a:p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Working with the states to get the remaining 5,000 miles of FAMS roads linked to the correct lines in GTLF.</a:t>
            </a: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Updating FAMS to include geographic state feature.</a:t>
            </a: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181932"/>
            <a:ext cx="3491880" cy="4672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2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764704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Travel &amp; Transportation Plans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9512" y="1595701"/>
            <a:ext cx="892899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Initiating NLRTP </a:t>
            </a:r>
            <a:r>
              <a:rPr 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establish </a:t>
            </a:r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high-level </a:t>
            </a:r>
            <a:r>
              <a:rPr lang="en-US" sz="2400" dirty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planning goals based on our mission</a:t>
            </a:r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endParaRPr lang="en-US" sz="2400" dirty="0" smtClean="0">
              <a:solidFill>
                <a:prstClr val="black">
                  <a:lumMod val="50000"/>
                  <a:lumOff val="50000"/>
                </a:prst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AK CLRTP- complete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CA, NM-AZ- on hold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OR-WA CLRTP- complete by end of FY18!</a:t>
            </a:r>
            <a:endParaRPr lang="en-US" sz="2400" dirty="0" smtClean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8" b="11276"/>
          <a:stretch/>
        </p:blipFill>
        <p:spPr>
          <a:xfrm>
            <a:off x="-55265" y="4409727"/>
            <a:ext cx="9254530" cy="2448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10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.S department of interior Bureau of Land Management, Blm logo and graphic of Topographic lines in black and grey. " title="BLM banner 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9512" y="83671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Transportation Challenges</a:t>
            </a:r>
            <a:endParaRPr lang="en-CA" sz="4800" b="1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851" y="1772816"/>
            <a:ext cx="894063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Increasing demands on public lands is increasing congestion within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our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transportation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Increasing usage on our roads by various modes of transportation, including vehicles, OHVs, bicycles, pedestrians, and equestrians is resulting in the need for more multi-modal options.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Unmanaged cross-country travel on BLM has established numerous duplicative routes, increasing the need for TTMPs.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ser created routes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have evolved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into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roads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which require significant funds to </a:t>
            </a:r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upgrade 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to engineered roads</a:t>
            </a: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Historically, TTMP have had limited focus on transportation.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756" y="4869160"/>
            <a:ext cx="9154755" cy="1988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88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42D3B55E5441749B4B14FD1EFABEC85" ma:contentTypeVersion="0" ma:contentTypeDescription="Create a new document." ma:contentTypeScope="" ma:versionID="f297bf8df52ad885632a6eff673ab8f8">
  <xsd:schema xmlns:xsd="http://www.w3.org/2001/XMLSchema" xmlns:xs="http://www.w3.org/2001/XMLSchema" xmlns:p="http://schemas.microsoft.com/office/2006/metadata/properties" xmlns:ns2="302c1d1e-dd22-4179-8209-908833833c4a" targetNamespace="http://schemas.microsoft.com/office/2006/metadata/properties" ma:root="true" ma:fieldsID="33195e2195ffc7209deb15a7c7b38ceb" ns2:_="">
    <xsd:import namespace="302c1d1e-dd22-4179-8209-908833833c4a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2c1d1e-dd22-4179-8209-908833833c4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302c1d1e-dd22-4179-8209-908833833c4a">UMF2P4FKAQC5-400-84</_dlc_DocId>
    <_dlc_DocIdUrl xmlns="302c1d1e-dd22-4179-8209-908833833c4a">
      <Url>https://blmspace.blm.doi.net/wo/600/commtools/_layouts/DocIdRedir.aspx?ID=UMF2P4FKAQC5-400-84</Url>
      <Description>UMF2P4FKAQC5-400-84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C639C14-FA9F-4DE1-B8BC-24D8AB412D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02c1d1e-dd22-4179-8209-908833833c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4F9907-270F-44D5-B581-5A0D2664D12E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4935F55-0A86-4B9A-983F-DA3D212BE0CB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02c1d1e-dd22-4179-8209-908833833c4a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8DD36D8-7DD1-4B5A-9CA4-C140FE00353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497</Words>
  <Application>Microsoft Office PowerPoint</Application>
  <PresentationFormat>On-screen Show (4:3)</PresentationFormat>
  <Paragraphs>82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Roboto Medium</vt:lpstr>
      <vt:lpstr>Wingdings</vt:lpstr>
      <vt:lpstr>Arial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Bureau of Land Management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Hammari, Joshua</dc:creator>
  <cp:lastModifiedBy>Spano, Rosemarie L</cp:lastModifiedBy>
  <cp:revision>88</cp:revision>
  <cp:lastPrinted>2018-04-25T13:48:10Z</cp:lastPrinted>
  <dcterms:created xsi:type="dcterms:W3CDTF">2014-11-17T16:44:52Z</dcterms:created>
  <dcterms:modified xsi:type="dcterms:W3CDTF">2018-06-06T13:52:21Z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0x010100F42D3B55E5441749B4B14FD1EFABEC85</vt:lpwstr>
  </property>
  <property fmtid="{D5CDD505-2E9C-101B-9397-08002B2CF9AE}" pid="3" name="_dlc_DocIdItemGuid">
    <vt:lpwstr>ee80a871-5b11-43ae-aee0-07f07e94e50c</vt:lpwstr>
  </property>
</Properties>
</file>