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60" r:id="rId2"/>
    <p:sldMasterId id="2147483672" r:id="rId3"/>
  </p:sldMasterIdLst>
  <p:notesMasterIdLst>
    <p:notesMasterId r:id="rId121"/>
  </p:notesMasterIdLst>
  <p:handoutMasterIdLst>
    <p:handoutMasterId r:id="rId122"/>
  </p:handoutMasterIdLst>
  <p:sldIdLst>
    <p:sldId id="256" r:id="rId4"/>
    <p:sldId id="257" r:id="rId5"/>
    <p:sldId id="421" r:id="rId6"/>
    <p:sldId id="423" r:id="rId7"/>
    <p:sldId id="538" r:id="rId8"/>
    <p:sldId id="532" r:id="rId9"/>
    <p:sldId id="533" r:id="rId10"/>
    <p:sldId id="534" r:id="rId11"/>
    <p:sldId id="424" r:id="rId12"/>
    <p:sldId id="425" r:id="rId13"/>
    <p:sldId id="432" r:id="rId14"/>
    <p:sldId id="433" r:id="rId15"/>
    <p:sldId id="498" r:id="rId16"/>
    <p:sldId id="499" r:id="rId17"/>
    <p:sldId id="500" r:id="rId18"/>
    <p:sldId id="541" r:id="rId19"/>
    <p:sldId id="436" r:id="rId20"/>
    <p:sldId id="437" r:id="rId21"/>
    <p:sldId id="438" r:id="rId22"/>
    <p:sldId id="515" r:id="rId23"/>
    <p:sldId id="555" r:id="rId24"/>
    <p:sldId id="554" r:id="rId25"/>
    <p:sldId id="528" r:id="rId26"/>
    <p:sldId id="521" r:id="rId27"/>
    <p:sldId id="522" r:id="rId28"/>
    <p:sldId id="529" r:id="rId29"/>
    <p:sldId id="535" r:id="rId30"/>
    <p:sldId id="537" r:id="rId31"/>
    <p:sldId id="439" r:id="rId32"/>
    <p:sldId id="440" r:id="rId33"/>
    <p:sldId id="509" r:id="rId34"/>
    <p:sldId id="441" r:id="rId35"/>
    <p:sldId id="442" r:id="rId36"/>
    <p:sldId id="573" r:id="rId37"/>
    <p:sldId id="443" r:id="rId38"/>
    <p:sldId id="490" r:id="rId39"/>
    <p:sldId id="567" r:id="rId40"/>
    <p:sldId id="566" r:id="rId41"/>
    <p:sldId id="556" r:id="rId42"/>
    <p:sldId id="543" r:id="rId43"/>
    <p:sldId id="444" r:id="rId44"/>
    <p:sldId id="445" r:id="rId45"/>
    <p:sldId id="446" r:id="rId46"/>
    <p:sldId id="447" r:id="rId47"/>
    <p:sldId id="448" r:id="rId48"/>
    <p:sldId id="449" r:id="rId49"/>
    <p:sldId id="450" r:id="rId50"/>
    <p:sldId id="451" r:id="rId51"/>
    <p:sldId id="452" r:id="rId52"/>
    <p:sldId id="453" r:id="rId53"/>
    <p:sldId id="457" r:id="rId54"/>
    <p:sldId id="501" r:id="rId55"/>
    <p:sldId id="502" r:id="rId56"/>
    <p:sldId id="540" r:id="rId57"/>
    <p:sldId id="462" r:id="rId58"/>
    <p:sldId id="463" r:id="rId59"/>
    <p:sldId id="465" r:id="rId60"/>
    <p:sldId id="549" r:id="rId61"/>
    <p:sldId id="466" r:id="rId62"/>
    <p:sldId id="467" r:id="rId63"/>
    <p:sldId id="468" r:id="rId64"/>
    <p:sldId id="469" r:id="rId65"/>
    <p:sldId id="470" r:id="rId66"/>
    <p:sldId id="471" r:id="rId67"/>
    <p:sldId id="472" r:id="rId68"/>
    <p:sldId id="473" r:id="rId69"/>
    <p:sldId id="474" r:id="rId70"/>
    <p:sldId id="478" r:id="rId71"/>
    <p:sldId id="479" r:id="rId72"/>
    <p:sldId id="564" r:id="rId73"/>
    <p:sldId id="565" r:id="rId74"/>
    <p:sldId id="475" r:id="rId75"/>
    <p:sldId id="504" r:id="rId76"/>
    <p:sldId id="416" r:id="rId77"/>
    <p:sldId id="553" r:id="rId78"/>
    <p:sldId id="552" r:id="rId79"/>
    <p:sldId id="507" r:id="rId80"/>
    <p:sldId id="514" r:id="rId81"/>
    <p:sldId id="542" r:id="rId82"/>
    <p:sldId id="513" r:id="rId83"/>
    <p:sldId id="508" r:id="rId84"/>
    <p:sldId id="477" r:id="rId85"/>
    <p:sldId id="491" r:id="rId86"/>
    <p:sldId id="492" r:id="rId87"/>
    <p:sldId id="476" r:id="rId88"/>
    <p:sldId id="493" r:id="rId89"/>
    <p:sldId id="546" r:id="rId90"/>
    <p:sldId id="495" r:id="rId91"/>
    <p:sldId id="494" r:id="rId92"/>
    <p:sldId id="480" r:id="rId93"/>
    <p:sldId id="310" r:id="rId94"/>
    <p:sldId id="574" r:id="rId95"/>
    <p:sldId id="557" r:id="rId96"/>
    <p:sldId id="558" r:id="rId97"/>
    <p:sldId id="487" r:id="rId98"/>
    <p:sldId id="544" r:id="rId99"/>
    <p:sldId id="322" r:id="rId100"/>
    <p:sldId id="575" r:id="rId101"/>
    <p:sldId id="359" r:id="rId102"/>
    <p:sldId id="360" r:id="rId103"/>
    <p:sldId id="361" r:id="rId104"/>
    <p:sldId id="362" r:id="rId105"/>
    <p:sldId id="363" r:id="rId106"/>
    <p:sldId id="571" r:id="rId107"/>
    <p:sldId id="572" r:id="rId108"/>
    <p:sldId id="364" r:id="rId109"/>
    <p:sldId id="568" r:id="rId110"/>
    <p:sldId id="569" r:id="rId111"/>
    <p:sldId id="570" r:id="rId112"/>
    <p:sldId id="559" r:id="rId113"/>
    <p:sldId id="560" r:id="rId114"/>
    <p:sldId id="561" r:id="rId115"/>
    <p:sldId id="562" r:id="rId116"/>
    <p:sldId id="563" r:id="rId117"/>
    <p:sldId id="373" r:id="rId118"/>
    <p:sldId id="374" r:id="rId119"/>
    <p:sldId id="510" r:id="rId1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andon L Colvin" initials="BL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22340E"/>
    <a:srgbClr val="FFCC00"/>
    <a:srgbClr val="D6B00C"/>
    <a:srgbClr val="797979"/>
    <a:srgbClr val="516154"/>
    <a:srgbClr val="778383"/>
    <a:srgbClr val="009999"/>
    <a:srgbClr val="4250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88448" autoAdjust="0"/>
  </p:normalViewPr>
  <p:slideViewPr>
    <p:cSldViewPr snapToGrid="0">
      <p:cViewPr varScale="1">
        <p:scale>
          <a:sx n="115" d="100"/>
          <a:sy n="115" d="100"/>
        </p:scale>
        <p:origin x="153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11736"/>
    </p:cViewPr>
  </p:sorterViewPr>
  <p:notesViewPr>
    <p:cSldViewPr snapToGrid="0">
      <p:cViewPr varScale="1">
        <p:scale>
          <a:sx n="70" d="100"/>
          <a:sy n="70" d="100"/>
        </p:scale>
        <p:origin x="304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commentAuthors" Target="commentAuthors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12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16" Type="http://schemas.openxmlformats.org/officeDocument/2006/relationships/slide" Target="slides/slide113.xml"/><Relationship Id="rId124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11" Type="http://schemas.openxmlformats.org/officeDocument/2006/relationships/slide" Target="slides/slide10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127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125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61" Type="http://schemas.openxmlformats.org/officeDocument/2006/relationships/slide" Target="slides/slide58.xml"/><Relationship Id="rId82" Type="http://schemas.openxmlformats.org/officeDocument/2006/relationships/slide" Target="slides/slide7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23854-471C-43E1-BB62-86A473952510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B3902-C378-4FE9-A4C6-8B6F2FF9DA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191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F1FAB4-16DE-4A8A-A167-1F583E420C14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3CB43-35C2-4B3A-BFAC-28EAE9F9FA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76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 contrast</a:t>
            </a:r>
            <a:r>
              <a:rPr lang="en-US" baseline="0" dirty="0" smtClean="0"/>
              <a:t> between existing landscape and constructed elements (within proximity to a national historic trail)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749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Better example of elements blending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657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 contrast</a:t>
            </a:r>
            <a:r>
              <a:rPr lang="en-US" baseline="0" dirty="0" smtClean="0"/>
              <a:t> between existing landscape and constructed elements (within proximity to a national historic trail)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749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More contrast</a:t>
            </a:r>
            <a:r>
              <a:rPr lang="en-US" baseline="0" dirty="0" smtClean="0"/>
              <a:t> between existing landscape and constructed elements (within proximity to a national historic trail)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212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dirty="0" smtClean="0"/>
              <a:t>Improper siting &amp; location</a:t>
            </a:r>
          </a:p>
          <a:p>
            <a:pPr lvl="2"/>
            <a:r>
              <a:rPr lang="en-US" dirty="0" smtClean="0"/>
              <a:t>Failure to repeat landscape character elements, or</a:t>
            </a:r>
          </a:p>
          <a:p>
            <a:pPr lvl="2"/>
            <a:r>
              <a:rPr lang="en-US" dirty="0" smtClean="0"/>
              <a:t>Failure to minimize unnecessary surface disturbance.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292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dirty="0" smtClean="0"/>
              <a:t>Improper siting &amp; location</a:t>
            </a:r>
          </a:p>
          <a:p>
            <a:pPr lvl="2"/>
            <a:r>
              <a:rPr lang="en-US" dirty="0" smtClean="0"/>
              <a:t>Failure to repeat landscape character elements, or</a:t>
            </a:r>
          </a:p>
          <a:p>
            <a:pPr lvl="2"/>
            <a:r>
              <a:rPr lang="en-US" dirty="0" smtClean="0"/>
              <a:t>Failure to minimize unnecessary surface disturbance.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13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http://hmc-us.com/foundation-drilling-equipment/hmc-model-pgs10.html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48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http://hmc-us.com/foundation-drilling-equipment/hmc-model-pgs10.html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504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http://hmc-us.com/foundation-drilling-equipment/hmc-model-pgs10.html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434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Tanks</a:t>
            </a:r>
            <a:r>
              <a:rPr lang="en-US" baseline="0" dirty="0" smtClean="0"/>
              <a:t> could have been placed more inland. Also, spoils from the cut could have been better dealt with. </a:t>
            </a:r>
          </a:p>
          <a:p>
            <a:r>
              <a:rPr lang="en-US" baseline="0" dirty="0" smtClean="0"/>
              <a:t>This is state land. It is surrounded by federal 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8553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dirty="0" smtClean="0"/>
              <a:t>Improper siting &amp; location</a:t>
            </a:r>
          </a:p>
          <a:p>
            <a:pPr lvl="2"/>
            <a:r>
              <a:rPr lang="en-US" dirty="0" smtClean="0"/>
              <a:t>Failure to repeat landscape character elements, or</a:t>
            </a:r>
          </a:p>
          <a:p>
            <a:pPr lvl="2"/>
            <a:r>
              <a:rPr lang="en-US" dirty="0" smtClean="0"/>
              <a:t>Failure to minimize unnecessary surface disturbance.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776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Natinaproducts.com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5514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Water</a:t>
            </a:r>
            <a:r>
              <a:rPr lang="en-US" baseline="0" dirty="0" smtClean="0"/>
              <a:t> tower in Casper, Wyoming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3575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Darker green may have been a better choice (John</a:t>
            </a:r>
            <a:r>
              <a:rPr lang="en-US" baseline="0" dirty="0" smtClean="0"/>
              <a:t> will send me simulation of this).</a:t>
            </a:r>
          </a:p>
          <a:p>
            <a:r>
              <a:rPr lang="en-US" baseline="0" dirty="0" smtClean="0"/>
              <a:t>Can anyone find the pump jack?</a:t>
            </a:r>
          </a:p>
          <a:p>
            <a:r>
              <a:rPr lang="en-US" baseline="0" dirty="0" smtClean="0"/>
              <a:t>Timothy R. O’Neill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702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3604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dirty="0" smtClean="0"/>
              <a:t>Improper siting &amp; location</a:t>
            </a:r>
          </a:p>
          <a:p>
            <a:pPr lvl="2"/>
            <a:r>
              <a:rPr lang="en-US" dirty="0" smtClean="0"/>
              <a:t>Failure to repeat landscape character elements, or</a:t>
            </a:r>
          </a:p>
          <a:p>
            <a:pPr lvl="2"/>
            <a:r>
              <a:rPr lang="en-US" dirty="0" smtClean="0"/>
              <a:t>Failure to minimize unnecessary surface disturbance.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355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dirty="0" smtClean="0"/>
              <a:t>Improper siting &amp; location</a:t>
            </a:r>
          </a:p>
          <a:p>
            <a:pPr lvl="2"/>
            <a:r>
              <a:rPr lang="en-US" dirty="0" smtClean="0"/>
              <a:t>Failure to repeat landscape character elements, or</a:t>
            </a:r>
          </a:p>
          <a:p>
            <a:pPr lvl="2"/>
            <a:r>
              <a:rPr lang="en-US" dirty="0" smtClean="0"/>
              <a:t>Failure to minimize unnecessary surface disturbance.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8511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(crested wheatgrass??)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6939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Tanks</a:t>
            </a:r>
            <a:r>
              <a:rPr lang="en-US" baseline="0" dirty="0" smtClean="0"/>
              <a:t> could have been placed more inland. Also, spoils from the cut could have been better dealt with. </a:t>
            </a:r>
          </a:p>
          <a:p>
            <a:r>
              <a:rPr lang="en-US" baseline="0" dirty="0" smtClean="0"/>
              <a:t>This is state land. It is surrounded by federal 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8652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Tanks</a:t>
            </a:r>
            <a:r>
              <a:rPr lang="en-US" baseline="0" dirty="0" smtClean="0"/>
              <a:t> could have been placed more inland. Also, spoils from the cut could have been better dealt with. </a:t>
            </a:r>
          </a:p>
          <a:p>
            <a:r>
              <a:rPr lang="en-US" baseline="0" dirty="0" smtClean="0"/>
              <a:t>This is state land. It is surrounded by federal 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1000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Tanks</a:t>
            </a:r>
            <a:r>
              <a:rPr lang="en-US" baseline="0" dirty="0" smtClean="0"/>
              <a:t> could have been placed more inland. Also, spoils from the cut could have been better dealt with. </a:t>
            </a:r>
          </a:p>
          <a:p>
            <a:r>
              <a:rPr lang="en-US" baseline="0" dirty="0" smtClean="0"/>
              <a:t>This is state land. It is surrounded by federal 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9760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(crested wheatgrass??)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7323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(crested wheatgrass??)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1735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(crested wheatgrass??)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9475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Tanks</a:t>
            </a:r>
            <a:r>
              <a:rPr lang="en-US" baseline="0" dirty="0" smtClean="0"/>
              <a:t> could have been placed more inland. Also, spoils from the cut could have been better dealt with. </a:t>
            </a:r>
          </a:p>
          <a:p>
            <a:r>
              <a:rPr lang="en-US" baseline="0" dirty="0" smtClean="0"/>
              <a:t>This is state land. It is surrounded by federal 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2306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Tanks</a:t>
            </a:r>
            <a:r>
              <a:rPr lang="en-US" baseline="0" dirty="0" smtClean="0"/>
              <a:t> could have been placed more inland. Also, spoils from the cut could have been better dealt with. </a:t>
            </a:r>
          </a:p>
          <a:p>
            <a:r>
              <a:rPr lang="en-US" baseline="0" dirty="0" smtClean="0"/>
              <a:t>This is state land. It is surrounded by federal 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CB43-35C2-4B3A-BFAC-28EAE9F9FA18}" type="slidenum">
              <a:rPr lang="en-US" smtClean="0"/>
              <a:t>114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147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7515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06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543641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775003" y="1417346"/>
            <a:ext cx="42387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Visual Resource Management</a:t>
            </a:r>
            <a:endParaRPr lang="en-US" sz="3200" spc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064750" y="2837703"/>
            <a:ext cx="1659221" cy="716757"/>
            <a:chOff x="2125630" y="2939674"/>
            <a:chExt cx="1659221" cy="716757"/>
          </a:xfrm>
        </p:grpSpPr>
        <p:pic>
          <p:nvPicPr>
            <p:cNvPr id="12" name="Picture 1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630" y="2939674"/>
              <a:ext cx="716756" cy="71675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701" y="2939675"/>
              <a:ext cx="819150" cy="716756"/>
            </a:xfrm>
            <a:prstGeom prst="rect">
              <a:avLst/>
            </a:prstGeom>
          </p:spPr>
        </p:pic>
      </p:grpSp>
      <p:sp>
        <p:nvSpPr>
          <p:cNvPr id="8" name="Text Placeholder 8"/>
          <p:cNvSpPr txBox="1">
            <a:spLocks/>
          </p:cNvSpPr>
          <p:nvPr userDrawn="1"/>
        </p:nvSpPr>
        <p:spPr>
          <a:xfrm>
            <a:off x="1066800" y="5257800"/>
            <a:ext cx="3657600" cy="762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spc="3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June 2019</a:t>
            </a:r>
          </a:p>
          <a:p>
            <a:r>
              <a:rPr lang="en-US" dirty="0" smtClean="0"/>
              <a:t>Boise, Idaho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77" t="6" r="13127" b="166"/>
          <a:stretch/>
        </p:blipFill>
        <p:spPr>
          <a:xfrm>
            <a:off x="5799666" y="0"/>
            <a:ext cx="33443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598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65" name="Group 164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166" name="Rectangle 165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7" name="Group 166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168" name="Group 167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170" name="Rectangle 169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Rectangle 170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Rectangle 171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Rectangle 172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Rectangle 176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Rectangle 177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9" name="Rectangle 168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0" name="TextBox 179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1" name="TextBox 180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2" name="TextBox 181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3" name="TextBox 182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84" name="TextBox 183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85" name="TextBox 184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86" name="TextBox 185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87" name="TextBox 186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88" name="TextBox 187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89" name="TextBox 188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90" name="TextBox 189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91" name="TextBox 190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192" name="Picture 191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193" name="Picture 19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2" name="Rectangle 31"/>
          <p:cNvSpPr/>
          <p:nvPr userDrawn="1"/>
        </p:nvSpPr>
        <p:spPr>
          <a:xfrm>
            <a:off x="8782154" y="0"/>
            <a:ext cx="361845" cy="3422051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8781968" y="3992606"/>
            <a:ext cx="360570" cy="2865393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 Placeholder 17"/>
          <p:cNvSpPr txBox="1">
            <a:spLocks/>
          </p:cNvSpPr>
          <p:nvPr userDrawn="1"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Visual</a:t>
            </a:r>
            <a:r>
              <a:rPr lang="en-US" baseline="0" dirty="0" smtClean="0"/>
              <a:t> Design Fundamentals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987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spc="3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55" name="TextBox 54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 userDrawn="1"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8" name="Picture 67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4" name="Rectangle 33"/>
          <p:cNvSpPr/>
          <p:nvPr userDrawn="1"/>
        </p:nvSpPr>
        <p:spPr>
          <a:xfrm>
            <a:off x="8782154" y="0"/>
            <a:ext cx="361845" cy="3422051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8781968" y="3992606"/>
            <a:ext cx="360570" cy="2865393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 Placeholder 17"/>
          <p:cNvSpPr txBox="1">
            <a:spLocks/>
          </p:cNvSpPr>
          <p:nvPr userDrawn="1"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Visual</a:t>
            </a:r>
            <a:r>
              <a:rPr lang="en-US" baseline="0" dirty="0" smtClean="0"/>
              <a:t> Design Fundamentals</a:t>
            </a:r>
            <a:endParaRPr lang="en-US" dirty="0" smtClean="0"/>
          </a:p>
        </p:txBody>
      </p:sp>
      <p:sp>
        <p:nvSpPr>
          <p:cNvPr id="37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June 2019 – </a:t>
            </a:r>
            <a:r>
              <a:rPr lang="en-US" sz="900" b="1" dirty="0" smtClean="0">
                <a:effectLst/>
                <a:latin typeface="Cambria" panose="02040503050406030204" pitchFamily="18" charset="0"/>
              </a:rPr>
              <a:t>Boise, ID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81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6.jpe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889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C:\Users\bcolvin\Pictures\Z_Wallpapers\Snake_River_Bridge_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" t="6" r="2786" b="-5"/>
          <a:stretch/>
        </p:blipFill>
        <p:spPr bwMode="auto">
          <a:xfrm>
            <a:off x="-6016" y="653766"/>
            <a:ext cx="8785286" cy="620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7311915" y="342725"/>
            <a:ext cx="1366650" cy="630872"/>
            <a:chOff x="7311915" y="342725"/>
            <a:chExt cx="1366650" cy="630872"/>
          </a:xfrm>
        </p:grpSpPr>
        <p:pic>
          <p:nvPicPr>
            <p:cNvPr id="3" name="Picture 2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915" y="342725"/>
              <a:ext cx="630872" cy="63087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2548" y="362374"/>
              <a:ext cx="696017" cy="6112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901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8600" y="2758440"/>
            <a:ext cx="8305800" cy="2536767"/>
          </a:xfrm>
        </p:spPr>
        <p:txBody>
          <a:bodyPr/>
          <a:lstStyle/>
          <a:p>
            <a:r>
              <a:rPr lang="en-US" dirty="0" smtClean="0"/>
              <a:t>Objective of this unit:</a:t>
            </a:r>
            <a:endParaRPr lang="en-US" dirty="0"/>
          </a:p>
          <a:p>
            <a:pPr lvl="1"/>
            <a:r>
              <a:rPr lang="en-US" dirty="0"/>
              <a:t>Provide </a:t>
            </a:r>
            <a:r>
              <a:rPr lang="en-US" dirty="0" smtClean="0"/>
              <a:t>an </a:t>
            </a:r>
            <a:r>
              <a:rPr lang="en-US" dirty="0"/>
              <a:t>overview of concepts, methods, and techniques to design projects in a way that </a:t>
            </a:r>
            <a:r>
              <a:rPr lang="en-US" dirty="0" smtClean="0"/>
              <a:t>minimize </a:t>
            </a:r>
            <a:r>
              <a:rPr lang="en-US" dirty="0"/>
              <a:t>adverse effects to visual </a:t>
            </a:r>
            <a:r>
              <a:rPr lang="en-US" dirty="0" smtClean="0"/>
              <a:t>resources.</a:t>
            </a:r>
          </a:p>
          <a:p>
            <a:pPr marL="295275" lvl="1" indent="0">
              <a:buNone/>
            </a:pPr>
            <a:endParaRPr lang="en-US" dirty="0" smtClean="0"/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Unit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26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 Just Design… Good Design.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" t="1512" r="1178"/>
          <a:stretch/>
        </p:blipFill>
        <p:spPr>
          <a:xfrm>
            <a:off x="0" y="1058562"/>
            <a:ext cx="8781968" cy="579943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10800000" flipV="1">
            <a:off x="-1" y="4309531"/>
            <a:ext cx="8779271" cy="2548469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169333" y="5504652"/>
            <a:ext cx="8613719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" dist="12700" dir="5400000" algn="ctr" rotWithShape="0">
              <a:srgbClr val="000000">
                <a:alpha val="75000"/>
              </a:srgbClr>
            </a:outerShdw>
          </a:effectLst>
        </p:spPr>
        <p:txBody>
          <a:bodyPr wrap="squar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200" kern="0" dirty="0" smtClean="0">
                <a:solidFill>
                  <a:schemeClr val="bg1"/>
                </a:solidFill>
                <a:latin typeface="Cambria" panose="02040503050406030204" pitchFamily="18" charset="0"/>
              </a:rPr>
              <a:t>Successful implementation of </a:t>
            </a:r>
            <a:r>
              <a:rPr lang="en-US" sz="2200" b="1" kern="0" dirty="0" smtClean="0">
                <a:solidFill>
                  <a:srgbClr val="FFC000"/>
                </a:solidFill>
                <a:latin typeface="Cambria" panose="02040503050406030204" pitchFamily="18" charset="0"/>
              </a:rPr>
              <a:t>fundamental </a:t>
            </a:r>
            <a:r>
              <a:rPr lang="en-US" sz="2200" b="1" kern="0" dirty="0">
                <a:solidFill>
                  <a:srgbClr val="FFC000"/>
                </a:solidFill>
                <a:latin typeface="Cambria" panose="02040503050406030204" pitchFamily="18" charset="0"/>
              </a:rPr>
              <a:t>v</a:t>
            </a:r>
            <a:r>
              <a:rPr lang="en-US" sz="2200" b="1" kern="0" dirty="0" smtClean="0">
                <a:solidFill>
                  <a:srgbClr val="FFC000"/>
                </a:solidFill>
                <a:latin typeface="Cambria" panose="02040503050406030204" pitchFamily="18" charset="0"/>
              </a:rPr>
              <a:t>isual design </a:t>
            </a:r>
            <a:r>
              <a:rPr lang="en-US" sz="2200" b="1" kern="0" dirty="0">
                <a:solidFill>
                  <a:srgbClr val="FFC000"/>
                </a:solidFill>
                <a:latin typeface="Cambria" panose="02040503050406030204" pitchFamily="18" charset="0"/>
              </a:rPr>
              <a:t>principles </a:t>
            </a:r>
            <a:r>
              <a:rPr lang="en-US" sz="2200" kern="0" dirty="0" smtClean="0">
                <a:solidFill>
                  <a:schemeClr val="bg1">
                    <a:lumMod val="85000"/>
                  </a:schemeClr>
                </a:solidFill>
                <a:latin typeface="Cambria" panose="02040503050406030204" pitchFamily="18" charset="0"/>
              </a:rPr>
              <a:t>is critical </a:t>
            </a:r>
            <a:r>
              <a:rPr lang="en-US" sz="2200" kern="0" dirty="0">
                <a:solidFill>
                  <a:schemeClr val="bg1">
                    <a:lumMod val="85000"/>
                  </a:schemeClr>
                </a:solidFill>
                <a:latin typeface="Cambria" panose="02040503050406030204" pitchFamily="18" charset="0"/>
              </a:rPr>
              <a:t>to protect and maintain the natural scenic integrity of the American public </a:t>
            </a:r>
            <a:r>
              <a:rPr lang="en-US" sz="2200" kern="0" dirty="0" smtClean="0">
                <a:solidFill>
                  <a:schemeClr val="bg1">
                    <a:lumMod val="85000"/>
                  </a:schemeClr>
                </a:solidFill>
                <a:latin typeface="Cambria" panose="02040503050406030204" pitchFamily="18" charset="0"/>
              </a:rPr>
              <a:t>landscape.</a:t>
            </a:r>
            <a:endParaRPr lang="en-US" sz="2200" kern="0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62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Not Just Design… Good Design.</a:t>
            </a:r>
            <a:endParaRPr lang="en-US" dirty="0"/>
          </a:p>
        </p:txBody>
      </p:sp>
      <p:pic>
        <p:nvPicPr>
          <p:cNvPr id="10" name="Picture 9" descr="C:\tmp\04_VRM Training_Mike Brown\Burns Short Course\GQBE_WE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378" y="1142023"/>
            <a:ext cx="4172799" cy="54000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78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“Visual absorption capacity” is defined as the landscape's ability to absorb physical changes without transformation in its visual character and quality</a:t>
            </a:r>
            <a:r>
              <a:rPr lang="en-US" dirty="0" smtClean="0"/>
              <a:t>.”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Absorption Capacity</a:t>
            </a:r>
          </a:p>
        </p:txBody>
      </p:sp>
      <p:pic>
        <p:nvPicPr>
          <p:cNvPr id="13" name="Picture 2" descr="AspensVRM 00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" t="7622" r="116" b="31243"/>
          <a:stretch/>
        </p:blipFill>
        <p:spPr bwMode="auto">
          <a:xfrm>
            <a:off x="-1" y="2552593"/>
            <a:ext cx="8783053" cy="386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99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Absorption Capacity</a:t>
            </a:r>
          </a:p>
        </p:txBody>
      </p:sp>
      <p:pic>
        <p:nvPicPr>
          <p:cNvPr id="8" name="Picture 5" descr="IMG_422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42" b="31429"/>
          <a:stretch/>
        </p:blipFill>
        <p:spPr bwMode="auto">
          <a:xfrm>
            <a:off x="-1789" y="2555654"/>
            <a:ext cx="8783053" cy="3866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228600" y="1295400"/>
            <a:ext cx="8305800" cy="9457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Landscapes with </a:t>
            </a:r>
            <a:r>
              <a:rPr lang="en-US" dirty="0" smtClean="0">
                <a:solidFill>
                  <a:srgbClr val="FFC000"/>
                </a:solidFill>
              </a:rPr>
              <a:t>low visual variety </a:t>
            </a:r>
            <a:r>
              <a:rPr lang="en-US" dirty="0" smtClean="0"/>
              <a:t>have a lower capability to absorb visual impacts.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37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2554653"/>
            <a:ext cx="8772525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" y="2555654"/>
            <a:ext cx="8772525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Visual </a:t>
            </a:r>
            <a:r>
              <a:rPr lang="en-US" dirty="0"/>
              <a:t>Absorption Capacity</a:t>
            </a:r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228600" y="1295400"/>
            <a:ext cx="8305800" cy="9457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Landscapes with </a:t>
            </a:r>
            <a:r>
              <a:rPr lang="en-US" dirty="0" smtClean="0">
                <a:solidFill>
                  <a:srgbClr val="FFC000"/>
                </a:solidFill>
              </a:rPr>
              <a:t>high visual variety </a:t>
            </a:r>
            <a:r>
              <a:rPr lang="en-US" dirty="0" smtClean="0"/>
              <a:t>have a higher capability to absorb visual impacts.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39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8"/>
          <p:cNvSpPr>
            <a:spLocks noGrp="1"/>
          </p:cNvSpPr>
          <p:nvPr>
            <p:ph idx="1"/>
          </p:nvPr>
        </p:nvSpPr>
        <p:spPr>
          <a:xfrm>
            <a:off x="783838" y="1295400"/>
            <a:ext cx="4204798" cy="51816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Proper siting and location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dirty="0" smtClean="0"/>
          </a:p>
          <a:p>
            <a:r>
              <a:rPr lang="en-US" dirty="0"/>
              <a:t>Reduction of unnecessary surface disturbance</a:t>
            </a:r>
          </a:p>
          <a:p>
            <a:endParaRPr lang="en-US" dirty="0" smtClean="0"/>
          </a:p>
          <a:p>
            <a:endParaRPr lang="en-US" sz="3200" dirty="0"/>
          </a:p>
          <a:p>
            <a:r>
              <a:rPr lang="en-US" dirty="0" smtClean="0"/>
              <a:t>Repetition of landscape character elements</a:t>
            </a:r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Three Basic Strategies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14361" r="3934" b="17086"/>
          <a:stretch/>
        </p:blipFill>
        <p:spPr>
          <a:xfrm>
            <a:off x="4988636" y="2990025"/>
            <a:ext cx="3411294" cy="1690143"/>
          </a:xfrm>
          <a:prstGeom prst="rect">
            <a:avLst/>
          </a:prstGeom>
        </p:spPr>
      </p:pic>
      <p:pic>
        <p:nvPicPr>
          <p:cNvPr id="11" name="Picture 10" descr="Kemmerer-VRM 06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4" t="23553" r="11794" b="29087"/>
          <a:stretch/>
        </p:blipFill>
        <p:spPr bwMode="auto">
          <a:xfrm>
            <a:off x="4988637" y="4753712"/>
            <a:ext cx="3411293" cy="169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1" r="25027" b="34493"/>
          <a:stretch/>
        </p:blipFill>
        <p:spPr>
          <a:xfrm>
            <a:off x="4988636" y="1227478"/>
            <a:ext cx="3411293" cy="168163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>
            <a:off x="355600" y="2929064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55600" y="4720808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35906" y="1666145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1)</a:t>
            </a:r>
            <a:endParaRPr lang="en-US" sz="3600" dirty="0"/>
          </a:p>
        </p:txBody>
      </p:sp>
      <p:sp>
        <p:nvSpPr>
          <p:cNvPr id="16" name="Rectangle 15"/>
          <p:cNvSpPr/>
          <p:nvPr/>
        </p:nvSpPr>
        <p:spPr>
          <a:xfrm>
            <a:off x="135906" y="343879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2)</a:t>
            </a:r>
            <a:endParaRPr lang="en-US" sz="3600" dirty="0">
              <a:solidFill>
                <a:srgbClr val="92D05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5906" y="527561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3)</a:t>
            </a:r>
            <a:endParaRPr lang="en-US" sz="36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95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Strategy </a:t>
            </a:r>
            <a:r>
              <a:rPr lang="en-US" dirty="0" smtClean="0"/>
              <a:t>I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14361" r="3934" b="17086"/>
          <a:stretch/>
        </p:blipFill>
        <p:spPr>
          <a:xfrm>
            <a:off x="4988636" y="2990025"/>
            <a:ext cx="3411294" cy="1690143"/>
          </a:xfrm>
          <a:prstGeom prst="rect">
            <a:avLst/>
          </a:prstGeom>
        </p:spPr>
      </p:pic>
      <p:pic>
        <p:nvPicPr>
          <p:cNvPr id="11" name="Picture 10" descr="Kemmerer-VRM 06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4" t="23553" r="11794" b="29087"/>
          <a:stretch/>
        </p:blipFill>
        <p:spPr bwMode="auto">
          <a:xfrm>
            <a:off x="4988637" y="4753712"/>
            <a:ext cx="3411293" cy="169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1" r="25027" b="34493"/>
          <a:stretch/>
        </p:blipFill>
        <p:spPr>
          <a:xfrm>
            <a:off x="4988636" y="1227478"/>
            <a:ext cx="3411293" cy="168163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>
            <a:off x="355600" y="2929064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55600" y="4720808"/>
            <a:ext cx="4343400" cy="0"/>
          </a:xfrm>
          <a:prstGeom prst="line">
            <a:avLst/>
          </a:prstGeom>
          <a:ln>
            <a:solidFill>
              <a:srgbClr val="1524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988637" y="2990025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988638" y="4753713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Content Placeholder 28"/>
          <p:cNvSpPr>
            <a:spLocks noGrp="1"/>
          </p:cNvSpPr>
          <p:nvPr>
            <p:ph idx="1"/>
          </p:nvPr>
        </p:nvSpPr>
        <p:spPr>
          <a:xfrm>
            <a:off x="783838" y="1295400"/>
            <a:ext cx="4204798" cy="51816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Proper siting and location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dirty="0" smtClean="0"/>
          </a:p>
          <a:p>
            <a:r>
              <a:rPr lang="en-US" dirty="0">
                <a:solidFill>
                  <a:srgbClr val="22340E"/>
                </a:solidFill>
              </a:rPr>
              <a:t>Reduction of unnecessary surface disturbance</a:t>
            </a:r>
          </a:p>
          <a:p>
            <a:endParaRPr lang="en-US" dirty="0" smtClean="0"/>
          </a:p>
          <a:p>
            <a:endParaRPr lang="en-US" sz="3200" dirty="0"/>
          </a:p>
          <a:p>
            <a:r>
              <a:rPr lang="en-US" dirty="0" smtClean="0">
                <a:solidFill>
                  <a:srgbClr val="22340E"/>
                </a:solidFill>
              </a:rPr>
              <a:t>Repetition of landscape character elements</a:t>
            </a:r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</p:txBody>
      </p:sp>
      <p:sp>
        <p:nvSpPr>
          <p:cNvPr id="23" name="Rectangle 22"/>
          <p:cNvSpPr/>
          <p:nvPr/>
        </p:nvSpPr>
        <p:spPr>
          <a:xfrm>
            <a:off x="135906" y="1666145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1)</a:t>
            </a:r>
            <a:endParaRPr lang="en-US" sz="3600" dirty="0"/>
          </a:p>
        </p:txBody>
      </p:sp>
      <p:sp>
        <p:nvSpPr>
          <p:cNvPr id="24" name="Rectangle 23"/>
          <p:cNvSpPr/>
          <p:nvPr/>
        </p:nvSpPr>
        <p:spPr>
          <a:xfrm>
            <a:off x="135906" y="343879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2)</a:t>
            </a:r>
            <a:endParaRPr lang="en-US" sz="3600" dirty="0">
              <a:solidFill>
                <a:srgbClr val="22340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35906" y="527561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3)</a:t>
            </a:r>
            <a:endParaRPr lang="en-US" sz="3600" dirty="0">
              <a:solidFill>
                <a:srgbClr val="2234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8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Project may be…</a:t>
            </a:r>
          </a:p>
          <a:p>
            <a:pPr lvl="1"/>
            <a:r>
              <a:rPr lang="en-US" dirty="0"/>
              <a:t>Screened by topography.</a:t>
            </a:r>
          </a:p>
          <a:p>
            <a:pPr lvl="1"/>
            <a:r>
              <a:rPr lang="en-US" dirty="0"/>
              <a:t>Screened by vegetation.</a:t>
            </a:r>
          </a:p>
          <a:p>
            <a:pPr lvl="1"/>
            <a:r>
              <a:rPr lang="en-US" dirty="0"/>
              <a:t>Carefully </a:t>
            </a:r>
            <a:r>
              <a:rPr lang="en-US" dirty="0" smtClean="0"/>
              <a:t>located away from visually </a:t>
            </a:r>
            <a:r>
              <a:rPr lang="en-US" dirty="0"/>
              <a:t>sensitive areas.</a:t>
            </a:r>
          </a:p>
          <a:p>
            <a:pPr lvl="1"/>
            <a:r>
              <a:rPr lang="en-US" dirty="0"/>
              <a:t>Located away from dominant landscape features.</a:t>
            </a:r>
          </a:p>
          <a:p>
            <a:pPr lvl="1"/>
            <a:endParaRPr lang="en-US" dirty="0"/>
          </a:p>
          <a:p>
            <a:r>
              <a:rPr lang="en-US" dirty="0"/>
              <a:t>Locate the project in a manner that reduces the visibility of both </a:t>
            </a:r>
            <a:r>
              <a:rPr lang="en-US" dirty="0">
                <a:solidFill>
                  <a:srgbClr val="FFC000"/>
                </a:solidFill>
              </a:rPr>
              <a:t>structures</a:t>
            </a:r>
            <a:r>
              <a:rPr lang="en-US" dirty="0"/>
              <a:t> and/or associated </a:t>
            </a:r>
            <a:r>
              <a:rPr lang="en-US" dirty="0">
                <a:solidFill>
                  <a:srgbClr val="FFC000"/>
                </a:solidFill>
              </a:rPr>
              <a:t>surface disturbance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62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Proper Siting and Location</a:t>
            </a:r>
          </a:p>
          <a:p>
            <a:endParaRPr lang="en-US" dirty="0"/>
          </a:p>
        </p:txBody>
      </p:sp>
      <p:pic>
        <p:nvPicPr>
          <p:cNvPr id="6" name="Picture 6" descr="ColorTourColoUtah 04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" t="7258" r="11597" b="15884"/>
          <a:stretch/>
        </p:blipFill>
        <p:spPr bwMode="auto">
          <a:xfrm>
            <a:off x="0" y="1068076"/>
            <a:ext cx="8775032" cy="5789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767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0" t="23203" r="991" b="6264"/>
          <a:stretch/>
        </p:blipFill>
        <p:spPr>
          <a:xfrm>
            <a:off x="0" y="1058562"/>
            <a:ext cx="8782049" cy="579943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38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7" t="17105" r="13610" b="23026"/>
          <a:stretch/>
        </p:blipFill>
        <p:spPr>
          <a:xfrm>
            <a:off x="0" y="1058563"/>
            <a:ext cx="8782049" cy="579951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7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2"/>
          <a:stretch/>
        </p:blipFill>
        <p:spPr>
          <a:xfrm>
            <a:off x="0" y="1059799"/>
            <a:ext cx="8782049" cy="579820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43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"/>
          <a:stretch/>
        </p:blipFill>
        <p:spPr>
          <a:xfrm>
            <a:off x="0" y="1064028"/>
            <a:ext cx="8778240" cy="579397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18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6"/>
          <a:stretch/>
        </p:blipFill>
        <p:spPr>
          <a:xfrm>
            <a:off x="0" y="1066800"/>
            <a:ext cx="8782049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55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8040"/>
            <a:ext cx="8782049" cy="579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7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DSC_527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2" r="3740"/>
          <a:stretch/>
        </p:blipFill>
        <p:spPr bwMode="auto">
          <a:xfrm>
            <a:off x="0" y="1061283"/>
            <a:ext cx="8783053" cy="5796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Proper Siting and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83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5750"/>
            <a:r>
              <a:rPr lang="en-US" dirty="0" smtClean="0"/>
              <a:t>Tips for effective design and construction of linear types of projects:</a:t>
            </a:r>
          </a:p>
          <a:p>
            <a:pPr lvl="1"/>
            <a:r>
              <a:rPr lang="en-US" dirty="0" smtClean="0"/>
              <a:t>Fit to the contours of the landscape.</a:t>
            </a:r>
          </a:p>
          <a:p>
            <a:pPr lvl="1"/>
            <a:r>
              <a:rPr lang="en-US" dirty="0" smtClean="0"/>
              <a:t>Repeat the landscape character elements.</a:t>
            </a:r>
          </a:p>
          <a:p>
            <a:pPr lvl="1"/>
            <a:r>
              <a:rPr lang="en-US" dirty="0" smtClean="0"/>
              <a:t>Don’t over-build.</a:t>
            </a:r>
          </a:p>
          <a:p>
            <a:pPr lvl="1"/>
            <a:r>
              <a:rPr lang="en-US" dirty="0" smtClean="0"/>
              <a:t>Co-locate project elements with other facilities.</a:t>
            </a:r>
          </a:p>
          <a:p>
            <a:pPr lvl="1"/>
            <a:r>
              <a:rPr lang="en-US" dirty="0" smtClean="0"/>
              <a:t>Choose structures and facilities that minimize visual impact.</a:t>
            </a:r>
          </a:p>
          <a:p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Siting &amp; Locating Linear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95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Siting &amp; Locating Linear Projects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"/>
          <a:stretch/>
        </p:blipFill>
        <p:spPr>
          <a:xfrm>
            <a:off x="0" y="1065474"/>
            <a:ext cx="8778240" cy="579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67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Siting &amp; Locating Linear Projects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9577"/>
            <a:ext cx="8778240" cy="444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444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Siting &amp; Locating Linear Projects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6"/>
          <a:stretch/>
        </p:blipFill>
        <p:spPr>
          <a:xfrm>
            <a:off x="0" y="1060703"/>
            <a:ext cx="8775700" cy="579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07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Siting &amp; Locating Linear Projects</a:t>
            </a:r>
          </a:p>
        </p:txBody>
      </p:sp>
      <p:pic>
        <p:nvPicPr>
          <p:cNvPr id="6" name="Picture 2" descr="St. George, UT 00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5" t="3096" r="3439" b="22860"/>
          <a:stretch/>
        </p:blipFill>
        <p:spPr bwMode="auto">
          <a:xfrm>
            <a:off x="-1" y="1066799"/>
            <a:ext cx="8785411" cy="579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356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KemmererVRM 029 (3)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8" t="25374" r="1523" b="7199"/>
          <a:stretch/>
        </p:blipFill>
        <p:spPr bwMode="auto">
          <a:xfrm>
            <a:off x="0" y="1058562"/>
            <a:ext cx="8784665" cy="579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Siting &amp; Locating Linear Projects</a:t>
            </a:r>
          </a:p>
        </p:txBody>
      </p:sp>
    </p:spTree>
    <p:extLst>
      <p:ext uri="{BB962C8B-B14F-4D97-AF65-F5344CB8AC3E}">
        <p14:creationId xmlns:p14="http://schemas.microsoft.com/office/powerpoint/2010/main" val="272911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Siting &amp; Locating Linear Projects</a:t>
            </a:r>
          </a:p>
        </p:txBody>
      </p:sp>
      <p:pic>
        <p:nvPicPr>
          <p:cNvPr id="5" name="Picture 4" descr="http://www.aaroads.com/california/images005/i-005_nb_exit_391_1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9" b="6069"/>
          <a:stretch/>
        </p:blipFill>
        <p:spPr bwMode="auto">
          <a:xfrm>
            <a:off x="0" y="1063110"/>
            <a:ext cx="8781481" cy="5794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45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#1</a:t>
            </a:r>
            <a:endParaRPr lang="en-US" dirty="0"/>
          </a:p>
        </p:txBody>
      </p:sp>
      <p:sp>
        <p:nvSpPr>
          <p:cNvPr id="6" name="Content Placeholder 28"/>
          <p:cNvSpPr txBox="1">
            <a:spLocks/>
          </p:cNvSpPr>
          <p:nvPr/>
        </p:nvSpPr>
        <p:spPr>
          <a:xfrm>
            <a:off x="285750" y="3033714"/>
            <a:ext cx="7962900" cy="14193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 smtClean="0"/>
              <a:t>Class Exercise #1</a:t>
            </a:r>
          </a:p>
        </p:txBody>
      </p:sp>
    </p:spTree>
    <p:extLst>
      <p:ext uri="{BB962C8B-B14F-4D97-AF65-F5344CB8AC3E}">
        <p14:creationId xmlns:p14="http://schemas.microsoft.com/office/powerpoint/2010/main" val="237545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Class Exercise #1</a:t>
            </a:r>
            <a:endParaRPr lang="en-US" dirty="0"/>
          </a:p>
        </p:txBody>
      </p:sp>
      <p:pic>
        <p:nvPicPr>
          <p:cNvPr id="5" name="Picture 4" descr="Moab2005 04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60" r="10258" b="18048"/>
          <a:stretch/>
        </p:blipFill>
        <p:spPr bwMode="auto">
          <a:xfrm>
            <a:off x="0" y="1064617"/>
            <a:ext cx="8782050" cy="580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660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8"/>
          <p:cNvSpPr>
            <a:spLocks noGrp="1"/>
          </p:cNvSpPr>
          <p:nvPr>
            <p:ph idx="1"/>
          </p:nvPr>
        </p:nvSpPr>
        <p:spPr>
          <a:xfrm>
            <a:off x="783838" y="1295400"/>
            <a:ext cx="3829351" cy="51816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>
                <a:solidFill>
                  <a:srgbClr val="22340E"/>
                </a:solidFill>
              </a:rPr>
              <a:t>Proper siting and location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dirty="0" smtClean="0"/>
          </a:p>
          <a:p>
            <a:r>
              <a:rPr lang="en-US" dirty="0"/>
              <a:t>Reduction of unnecessary surface disturbance</a:t>
            </a:r>
          </a:p>
          <a:p>
            <a:endParaRPr lang="en-US" dirty="0" smtClean="0"/>
          </a:p>
          <a:p>
            <a:endParaRPr lang="en-US" sz="3200" dirty="0"/>
          </a:p>
          <a:p>
            <a:r>
              <a:rPr lang="en-US" dirty="0" smtClean="0">
                <a:solidFill>
                  <a:srgbClr val="22340E"/>
                </a:solidFill>
              </a:rPr>
              <a:t>Repetition of landscape character elements</a:t>
            </a:r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355600" y="4720808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Strategy </a:t>
            </a:r>
            <a:r>
              <a:rPr lang="en-US" dirty="0" smtClean="0"/>
              <a:t>II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14361" r="3934" b="17086"/>
          <a:stretch/>
        </p:blipFill>
        <p:spPr>
          <a:xfrm>
            <a:off x="4988636" y="2990025"/>
            <a:ext cx="3411294" cy="1690143"/>
          </a:xfrm>
          <a:prstGeom prst="rect">
            <a:avLst/>
          </a:prstGeom>
        </p:spPr>
      </p:pic>
      <p:pic>
        <p:nvPicPr>
          <p:cNvPr id="11" name="Picture 10" descr="Kemmerer-VRM 06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4" t="23553" r="11794" b="29087"/>
          <a:stretch/>
        </p:blipFill>
        <p:spPr bwMode="auto">
          <a:xfrm>
            <a:off x="4988637" y="4753712"/>
            <a:ext cx="3411293" cy="169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1" r="25027" b="34493"/>
          <a:stretch/>
        </p:blipFill>
        <p:spPr>
          <a:xfrm>
            <a:off x="4988636" y="1227478"/>
            <a:ext cx="3411293" cy="168163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>
            <a:off x="355600" y="2929064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988636" y="1226987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988638" y="4753713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35906" y="1666145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1)</a:t>
            </a:r>
            <a:endParaRPr lang="en-US" sz="3600" dirty="0">
              <a:solidFill>
                <a:srgbClr val="22340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5906" y="343879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2)</a:t>
            </a:r>
            <a:endParaRPr lang="en-US" sz="3600" dirty="0"/>
          </a:p>
        </p:txBody>
      </p:sp>
      <p:sp>
        <p:nvSpPr>
          <p:cNvPr id="22" name="Rectangle 21"/>
          <p:cNvSpPr/>
          <p:nvPr/>
        </p:nvSpPr>
        <p:spPr>
          <a:xfrm>
            <a:off x="135906" y="527561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3)</a:t>
            </a:r>
            <a:endParaRPr lang="en-US" sz="3600" dirty="0">
              <a:solidFill>
                <a:srgbClr val="2234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89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49" t="6073" r="19779" b="13894"/>
          <a:stretch/>
        </p:blipFill>
        <p:spPr bwMode="auto">
          <a:xfrm>
            <a:off x="3140294" y="1657349"/>
            <a:ext cx="2598821" cy="271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"/>
          <p:cNvSpPr>
            <a:spLocks noGrp="1"/>
          </p:cNvSpPr>
          <p:nvPr>
            <p:ph idx="1"/>
          </p:nvPr>
        </p:nvSpPr>
        <p:spPr>
          <a:xfrm>
            <a:off x="228600" y="4505325"/>
            <a:ext cx="4475205" cy="1483583"/>
          </a:xfrm>
        </p:spPr>
        <p:txBody>
          <a:bodyPr/>
          <a:lstStyle/>
          <a:p>
            <a:pPr lvl="1"/>
            <a:r>
              <a:rPr lang="en-US" dirty="0" smtClean="0"/>
              <a:t>Fit the project to the landscape</a:t>
            </a:r>
          </a:p>
          <a:p>
            <a:pPr lvl="1"/>
            <a:r>
              <a:rPr lang="en-US" dirty="0" smtClean="0"/>
              <a:t>Use smallest area necessary</a:t>
            </a:r>
          </a:p>
          <a:p>
            <a:pPr lvl="1"/>
            <a:r>
              <a:rPr lang="en-US" dirty="0" smtClean="0"/>
              <a:t>Minimize cuts and fills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Reducing Unnecessary Disturbance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69019" y="4505325"/>
            <a:ext cx="4572000" cy="12434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581025" lvl="1" indent="-28575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white"/>
                </a:solidFill>
                <a:latin typeface="Cambria" panose="02040503050406030204" pitchFamily="18" charset="0"/>
              </a:rPr>
              <a:t>I</a:t>
            </a:r>
            <a:r>
              <a:rPr lang="en-US" sz="2200" dirty="0" smtClean="0">
                <a:solidFill>
                  <a:prstClr val="white"/>
                </a:solidFill>
                <a:latin typeface="Cambria" panose="02040503050406030204" pitchFamily="18" charset="0"/>
              </a:rPr>
              <a:t>nterim rehabilitation</a:t>
            </a:r>
            <a:endParaRPr lang="en-US" sz="2200" dirty="0">
              <a:solidFill>
                <a:prstClr val="white"/>
              </a:solidFill>
              <a:latin typeface="Cambria" panose="02040503050406030204" pitchFamily="18" charset="0"/>
            </a:endParaRPr>
          </a:p>
          <a:p>
            <a:pPr marL="581025" lvl="1" indent="-28575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white"/>
                </a:solidFill>
                <a:latin typeface="Cambria" panose="02040503050406030204" pitchFamily="18" charset="0"/>
              </a:rPr>
              <a:t>F</a:t>
            </a:r>
            <a:r>
              <a:rPr lang="en-US" sz="2200" dirty="0" smtClean="0">
                <a:solidFill>
                  <a:prstClr val="white"/>
                </a:solidFill>
                <a:latin typeface="Cambria" panose="02040503050406030204" pitchFamily="18" charset="0"/>
              </a:rPr>
              <a:t>inal rehabilitation</a:t>
            </a:r>
          </a:p>
          <a:p>
            <a:pPr marL="581025" lvl="1" indent="-285750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prstClr val="white"/>
                </a:solidFill>
                <a:latin typeface="Cambria" panose="02040503050406030204" pitchFamily="18" charset="0"/>
              </a:rPr>
              <a:t>Post-construction evaluation</a:t>
            </a:r>
            <a:endParaRPr lang="en-US" sz="2200" dirty="0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pic>
        <p:nvPicPr>
          <p:cNvPr id="3074" name="Picture 2" descr="C:\Users\bcolvin\Pictures\2015-11-05_HANGII_TransmissionLine\IMG_053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7" b="15220"/>
          <a:stretch/>
        </p:blipFill>
        <p:spPr bwMode="auto">
          <a:xfrm>
            <a:off x="366711" y="1657349"/>
            <a:ext cx="2505075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bcolvin\Pictures\2015-10-30_SW_AZ_Solar-Transmission\IMG_037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" r="35089"/>
          <a:stretch/>
        </p:blipFill>
        <p:spPr bwMode="auto">
          <a:xfrm>
            <a:off x="5986461" y="1657349"/>
            <a:ext cx="2505075" cy="271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355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5750"/>
            <a:r>
              <a:rPr lang="en-US" dirty="0" smtClean="0"/>
              <a:t>Minimizing impacts of earthwork:</a:t>
            </a:r>
          </a:p>
          <a:p>
            <a:pPr lvl="1"/>
            <a:r>
              <a:rPr lang="en-US" dirty="0" smtClean="0"/>
              <a:t>Avoid excessive cuts and fills.</a:t>
            </a:r>
          </a:p>
          <a:p>
            <a:pPr lvl="1"/>
            <a:r>
              <a:rPr lang="en-US" dirty="0" smtClean="0"/>
              <a:t>Retain existing:</a:t>
            </a:r>
          </a:p>
          <a:p>
            <a:pPr lvl="2"/>
            <a:r>
              <a:rPr lang="en-US" dirty="0" smtClean="0"/>
              <a:t>Rock formations</a:t>
            </a:r>
          </a:p>
          <a:p>
            <a:pPr lvl="2"/>
            <a:r>
              <a:rPr lang="en-US" dirty="0" smtClean="0"/>
              <a:t>Vegetation</a:t>
            </a:r>
          </a:p>
          <a:p>
            <a:pPr lvl="2"/>
            <a:r>
              <a:rPr lang="en-US" dirty="0" smtClean="0"/>
              <a:t>Drainage</a:t>
            </a:r>
          </a:p>
          <a:p>
            <a:pPr lvl="1"/>
            <a:r>
              <a:rPr lang="en-US" dirty="0" smtClean="0"/>
              <a:t>Prohibit excess earthwork spoils/rock on downhill slopes.</a:t>
            </a:r>
          </a:p>
          <a:p>
            <a:pPr lvl="1"/>
            <a:r>
              <a:rPr lang="en-US" dirty="0" smtClean="0"/>
              <a:t>Use retaining walls to reduce earthwork.</a:t>
            </a:r>
          </a:p>
          <a:p>
            <a:pPr lvl="1"/>
            <a:r>
              <a:rPr lang="en-US" dirty="0" smtClean="0"/>
              <a:t>Treat rock cut faces with the use of rock stains.</a:t>
            </a:r>
          </a:p>
          <a:p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Reducing Unnecessary Disturbance</a:t>
            </a:r>
          </a:p>
        </p:txBody>
      </p:sp>
    </p:spTree>
    <p:extLst>
      <p:ext uri="{BB962C8B-B14F-4D97-AF65-F5344CB8AC3E}">
        <p14:creationId xmlns:p14="http://schemas.microsoft.com/office/powerpoint/2010/main" val="141832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colvin\Pictures\2015-11-05_HANGII_TransmissionLine\IMG_055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995"/>
          <a:stretch/>
        </p:blipFill>
        <p:spPr bwMode="auto">
          <a:xfrm>
            <a:off x="0" y="1062317"/>
            <a:ext cx="8780929" cy="579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Reducing Unnecessary Disturbance</a:t>
            </a:r>
          </a:p>
        </p:txBody>
      </p:sp>
    </p:spTree>
    <p:extLst>
      <p:ext uri="{BB962C8B-B14F-4D97-AF65-F5344CB8AC3E}">
        <p14:creationId xmlns:p14="http://schemas.microsoft.com/office/powerpoint/2010/main" val="152579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Reducing Unnecessary Disturbance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46" y="1059897"/>
            <a:ext cx="8787517" cy="579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44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Reducing Unnecessary Disturbance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5881"/>
            <a:ext cx="8783052" cy="585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2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Reducing Unnecessary Disturbance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5881"/>
            <a:ext cx="8783052" cy="585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14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hmc-us.com/wp-content/gallery/pgs10/pgs1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1" b="7277"/>
          <a:stretch/>
        </p:blipFill>
        <p:spPr bwMode="auto">
          <a:xfrm>
            <a:off x="0" y="1066799"/>
            <a:ext cx="8781415" cy="579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Reducing Unnecessary Disturbance</a:t>
            </a:r>
          </a:p>
        </p:txBody>
      </p:sp>
    </p:spTree>
    <p:extLst>
      <p:ext uri="{BB962C8B-B14F-4D97-AF65-F5344CB8AC3E}">
        <p14:creationId xmlns:p14="http://schemas.microsoft.com/office/powerpoint/2010/main" val="294371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Reducing Unnecessary Disturbance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73" r="29096"/>
          <a:stretch/>
        </p:blipFill>
        <p:spPr>
          <a:xfrm>
            <a:off x="1" y="1064028"/>
            <a:ext cx="8778240" cy="57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5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Reducing Unnecessary Disturbance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1287"/>
            <a:ext cx="8778240" cy="579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2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Reducing Unnecessary Disturbance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"/>
          <a:stretch/>
        </p:blipFill>
        <p:spPr>
          <a:xfrm>
            <a:off x="0" y="1064029"/>
            <a:ext cx="8778242" cy="57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0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Class </a:t>
            </a:r>
            <a:r>
              <a:rPr lang="en-US" dirty="0" smtClean="0"/>
              <a:t>Exercise #2</a:t>
            </a:r>
            <a:endParaRPr lang="en-US" dirty="0"/>
          </a:p>
        </p:txBody>
      </p:sp>
      <p:sp>
        <p:nvSpPr>
          <p:cNvPr id="6" name="Content Placeholder 28"/>
          <p:cNvSpPr txBox="1">
            <a:spLocks/>
          </p:cNvSpPr>
          <p:nvPr/>
        </p:nvSpPr>
        <p:spPr>
          <a:xfrm>
            <a:off x="285750" y="3033714"/>
            <a:ext cx="7962900" cy="14193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 smtClean="0"/>
              <a:t>Class Exercise #2</a:t>
            </a:r>
          </a:p>
        </p:txBody>
      </p:sp>
    </p:spTree>
    <p:extLst>
      <p:ext uri="{BB962C8B-B14F-4D97-AF65-F5344CB8AC3E}">
        <p14:creationId xmlns:p14="http://schemas.microsoft.com/office/powerpoint/2010/main" val="76643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7863"/>
            <a:ext cx="8782050" cy="580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#2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" y="2527467"/>
            <a:ext cx="1765687" cy="116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4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7863"/>
            <a:ext cx="8782050" cy="580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#2</a:t>
            </a:r>
          </a:p>
        </p:txBody>
      </p:sp>
      <p:sp>
        <p:nvSpPr>
          <p:cNvPr id="4" name="Rectangle 3"/>
          <p:cNvSpPr/>
          <p:nvPr/>
        </p:nvSpPr>
        <p:spPr>
          <a:xfrm>
            <a:off x="3752850" y="3343275"/>
            <a:ext cx="2419350" cy="1724025"/>
          </a:xfrm>
          <a:prstGeom prst="rect">
            <a:avLst/>
          </a:prstGeom>
          <a:solidFill>
            <a:srgbClr val="FFFF00">
              <a:alpha val="3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" y="2527467"/>
            <a:ext cx="1765687" cy="116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8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067863"/>
            <a:ext cx="8782048" cy="580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#2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" y="2527467"/>
            <a:ext cx="1765687" cy="116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4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067863"/>
            <a:ext cx="8782048" cy="580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#2</a:t>
            </a:r>
          </a:p>
        </p:txBody>
      </p:sp>
      <p:sp>
        <p:nvSpPr>
          <p:cNvPr id="6" name="Rectangle 5"/>
          <p:cNvSpPr/>
          <p:nvPr/>
        </p:nvSpPr>
        <p:spPr>
          <a:xfrm>
            <a:off x="4819650" y="3667124"/>
            <a:ext cx="2419350" cy="1724025"/>
          </a:xfrm>
          <a:prstGeom prst="rect">
            <a:avLst/>
          </a:prstGeom>
          <a:solidFill>
            <a:srgbClr val="FFFF00">
              <a:alpha val="3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" y="2527467"/>
            <a:ext cx="1765687" cy="116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70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1067863"/>
            <a:ext cx="8782048" cy="5808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" y="2527467"/>
            <a:ext cx="1765687" cy="1165736"/>
          </a:xfrm>
          <a:prstGeom prst="rect">
            <a:avLst/>
          </a:prstGeom>
        </p:spPr>
      </p:pic>
      <p:sp>
        <p:nvSpPr>
          <p:cNvPr id="3" name="Isosceles Triangle 2"/>
          <p:cNvSpPr/>
          <p:nvPr/>
        </p:nvSpPr>
        <p:spPr>
          <a:xfrm rot="19507494">
            <a:off x="3273552" y="2685218"/>
            <a:ext cx="1060704" cy="914400"/>
          </a:xfrm>
          <a:prstGeom prst="triangle">
            <a:avLst/>
          </a:prstGeom>
          <a:gradFill>
            <a:gsLst>
              <a:gs pos="0">
                <a:srgbClr val="FF0000">
                  <a:alpha val="60000"/>
                </a:srgbClr>
              </a:gs>
              <a:gs pos="50000">
                <a:srgbClr val="FF0000">
                  <a:alpha val="25000"/>
                </a:srgbClr>
              </a:gs>
              <a:gs pos="100000">
                <a:srgbClr val="FF0000">
                  <a:alpha val="10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79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66233"/>
            <a:ext cx="8772524" cy="5791767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#2</a:t>
            </a:r>
          </a:p>
        </p:txBody>
      </p:sp>
    </p:spTree>
    <p:extLst>
      <p:ext uri="{BB962C8B-B14F-4D97-AF65-F5344CB8AC3E}">
        <p14:creationId xmlns:p14="http://schemas.microsoft.com/office/powerpoint/2010/main" val="333674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066233"/>
            <a:ext cx="8772524" cy="5791767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#2</a:t>
            </a:r>
          </a:p>
        </p:txBody>
      </p:sp>
    </p:spTree>
    <p:extLst>
      <p:ext uri="{BB962C8B-B14F-4D97-AF65-F5344CB8AC3E}">
        <p14:creationId xmlns:p14="http://schemas.microsoft.com/office/powerpoint/2010/main" val="331544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66233"/>
            <a:ext cx="8772524" cy="5791767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#2</a:t>
            </a:r>
          </a:p>
        </p:txBody>
      </p:sp>
    </p:spTree>
    <p:extLst>
      <p:ext uri="{BB962C8B-B14F-4D97-AF65-F5344CB8AC3E}">
        <p14:creationId xmlns:p14="http://schemas.microsoft.com/office/powerpoint/2010/main" val="99656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/>
        </p:nvCxnSpPr>
        <p:spPr>
          <a:xfrm flipH="1">
            <a:off x="355600" y="4720808"/>
            <a:ext cx="434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8"/>
          <p:cNvSpPr>
            <a:spLocks noGrp="1"/>
          </p:cNvSpPr>
          <p:nvPr>
            <p:ph idx="1"/>
          </p:nvPr>
        </p:nvSpPr>
        <p:spPr>
          <a:xfrm>
            <a:off x="783839" y="1295400"/>
            <a:ext cx="4125911" cy="51816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>
                <a:solidFill>
                  <a:srgbClr val="22340E"/>
                </a:solidFill>
              </a:rPr>
              <a:t>Proper siting and location</a:t>
            </a:r>
          </a:p>
          <a:p>
            <a:endParaRPr lang="en-US" sz="2000" dirty="0" smtClean="0">
              <a:solidFill>
                <a:srgbClr val="22340E"/>
              </a:solidFill>
            </a:endParaRPr>
          </a:p>
          <a:p>
            <a:endParaRPr lang="en-US" sz="2000" dirty="0">
              <a:solidFill>
                <a:srgbClr val="22340E"/>
              </a:solidFill>
            </a:endParaRPr>
          </a:p>
          <a:p>
            <a:endParaRPr lang="en-US" dirty="0" smtClean="0">
              <a:solidFill>
                <a:srgbClr val="22340E"/>
              </a:solidFill>
            </a:endParaRPr>
          </a:p>
          <a:p>
            <a:r>
              <a:rPr lang="en-US" dirty="0">
                <a:solidFill>
                  <a:srgbClr val="22340E"/>
                </a:solidFill>
              </a:rPr>
              <a:t>Reduction of unnecessary surface disturbance</a:t>
            </a:r>
          </a:p>
          <a:p>
            <a:endParaRPr lang="en-US" dirty="0" smtClean="0"/>
          </a:p>
          <a:p>
            <a:endParaRPr lang="en-US" sz="3200" dirty="0"/>
          </a:p>
          <a:p>
            <a:r>
              <a:rPr lang="en-US" dirty="0" smtClean="0"/>
              <a:t>Repetition of landscape character elements</a:t>
            </a:r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Strategy III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14361" r="3934" b="17086"/>
          <a:stretch/>
        </p:blipFill>
        <p:spPr>
          <a:xfrm>
            <a:off x="4988636" y="2990025"/>
            <a:ext cx="3411294" cy="1690143"/>
          </a:xfrm>
          <a:prstGeom prst="rect">
            <a:avLst/>
          </a:prstGeom>
        </p:spPr>
      </p:pic>
      <p:pic>
        <p:nvPicPr>
          <p:cNvPr id="11" name="Picture 10" descr="Kemmerer-VRM 06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4" t="23553" r="11794" b="29087"/>
          <a:stretch/>
        </p:blipFill>
        <p:spPr bwMode="auto">
          <a:xfrm>
            <a:off x="4988637" y="4753712"/>
            <a:ext cx="3411293" cy="169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1" r="25027" b="34493"/>
          <a:stretch/>
        </p:blipFill>
        <p:spPr>
          <a:xfrm>
            <a:off x="4988636" y="1227478"/>
            <a:ext cx="3411293" cy="168163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H="1">
            <a:off x="355600" y="2929064"/>
            <a:ext cx="4343400" cy="0"/>
          </a:xfrm>
          <a:prstGeom prst="line">
            <a:avLst/>
          </a:prstGeom>
          <a:ln>
            <a:solidFill>
              <a:srgbClr val="1524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988636" y="1226987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988638" y="2990025"/>
            <a:ext cx="3411292" cy="1690143"/>
          </a:xfrm>
          <a:prstGeom prst="rect">
            <a:avLst/>
          </a:prstGeom>
          <a:solidFill>
            <a:schemeClr val="dk1">
              <a:alpha val="8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35906" y="1666145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1)</a:t>
            </a:r>
            <a:endParaRPr lang="en-US" sz="3600" dirty="0">
              <a:solidFill>
                <a:srgbClr val="22340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35906" y="343879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22340E"/>
                </a:solidFill>
                <a:latin typeface="Cambria" panose="02040503050406030204" pitchFamily="18" charset="0"/>
              </a:rPr>
              <a:t>2)</a:t>
            </a:r>
            <a:endParaRPr lang="en-US" sz="3600" dirty="0">
              <a:solidFill>
                <a:srgbClr val="22340E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5906" y="5275618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3)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0898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Designing and building a project in a manner that repeats or mimics the natural character elements in the landscape such as: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Modifications repeat the </a:t>
            </a:r>
            <a:r>
              <a:rPr lang="en-US" sz="2800" b="1" dirty="0" smtClean="0"/>
              <a:t>forms</a:t>
            </a:r>
            <a:r>
              <a:rPr lang="en-US" dirty="0" smtClean="0"/>
              <a:t> in the landscape.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Modifications repeat </a:t>
            </a:r>
            <a:r>
              <a:rPr lang="en-US" sz="2800" b="1" dirty="0" smtClean="0"/>
              <a:t>lines</a:t>
            </a:r>
            <a:r>
              <a:rPr lang="en-US" dirty="0" smtClean="0"/>
              <a:t> in the landscape.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Modifications repeat </a:t>
            </a:r>
            <a:r>
              <a:rPr lang="en-US" sz="2800" b="1" dirty="0"/>
              <a:t>c</a:t>
            </a:r>
            <a:r>
              <a:rPr lang="en-US" sz="2800" b="1" dirty="0" smtClean="0"/>
              <a:t>olors</a:t>
            </a:r>
            <a:r>
              <a:rPr lang="en-US" sz="2800" dirty="0" smtClean="0"/>
              <a:t> </a:t>
            </a:r>
            <a:r>
              <a:rPr lang="en-US" dirty="0" smtClean="0"/>
              <a:t>in the landscape.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Modifications texture is similar to </a:t>
            </a:r>
            <a:r>
              <a:rPr lang="en-US" sz="2800" b="1" dirty="0" smtClean="0"/>
              <a:t>textures</a:t>
            </a:r>
            <a:r>
              <a:rPr lang="en-US" dirty="0" smtClean="0"/>
              <a:t> in the landscape.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Landscape Elements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7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Form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6" b="6594"/>
          <a:stretch/>
        </p:blipFill>
        <p:spPr>
          <a:xfrm>
            <a:off x="0" y="1063411"/>
            <a:ext cx="8781968" cy="579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3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017"/>
          <a:stretch/>
        </p:blipFill>
        <p:spPr>
          <a:xfrm>
            <a:off x="0" y="1066799"/>
            <a:ext cx="8776215" cy="579120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Form</a:t>
            </a:r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3297737" y="2824936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FFFF0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57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9" r="3736"/>
          <a:stretch/>
        </p:blipFill>
        <p:spPr>
          <a:xfrm>
            <a:off x="-1" y="1073384"/>
            <a:ext cx="8782049" cy="578461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Form</a:t>
            </a:r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5874682" y="2733496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FFFF0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14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Form</a:t>
            </a:r>
            <a:endParaRPr lang="en-US" dirty="0"/>
          </a:p>
        </p:txBody>
      </p:sp>
      <p:pic>
        <p:nvPicPr>
          <p:cNvPr id="6" name="Picture 3" descr="C:\tmp\01\0-blm\Images\Renewable Energy\Transmission\Power line\IMG_777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0"/>
          <a:stretch/>
        </p:blipFill>
        <p:spPr bwMode="auto">
          <a:xfrm>
            <a:off x="0" y="1075269"/>
            <a:ext cx="8779937" cy="5782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119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www.doi.gov/sites/doi.gov/files/press-release/thumbnail-images/Cadiz%20Wilderness%20Mojave%20Trails%20BLM%20Bob%20Wic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048"/>
          <a:stretch/>
        </p:blipFill>
        <p:spPr bwMode="auto">
          <a:xfrm>
            <a:off x="-4251" y="1062464"/>
            <a:ext cx="8787521" cy="579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47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1" r="14683" b="5551"/>
          <a:stretch/>
        </p:blipFill>
        <p:spPr>
          <a:xfrm>
            <a:off x="0" y="1061264"/>
            <a:ext cx="8774027" cy="579673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57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4" b="7572"/>
          <a:stretch/>
        </p:blipFill>
        <p:spPr>
          <a:xfrm>
            <a:off x="0" y="1058562"/>
            <a:ext cx="8782049" cy="579943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89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clyde.net/wp-content/uploads/projects-nevada_online-750x5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6"/>
          <a:stretch/>
        </p:blipFill>
        <p:spPr bwMode="auto">
          <a:xfrm>
            <a:off x="0" y="1057700"/>
            <a:ext cx="8781481" cy="580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02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static.thousandwonders.net/Red.Rock.Canyon.National.Conservation.Area.original.576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48"/>
          <a:stretch/>
        </p:blipFill>
        <p:spPr bwMode="auto">
          <a:xfrm>
            <a:off x="0" y="1059332"/>
            <a:ext cx="8773297" cy="5798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92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Color is a powerful visual design tool.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Color is increasingly effective in direct proportion to the distance the project is located from where it is </a:t>
            </a:r>
            <a:r>
              <a:rPr lang="en-US" dirty="0" smtClean="0"/>
              <a:t>viewed.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/>
              <a:t>Color has not been used nearly as effectively as it should have </a:t>
            </a:r>
            <a:r>
              <a:rPr lang="en-US" dirty="0" smtClean="0"/>
              <a:t>been.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/>
              <a:t>Past experience reveals that colors have often been lighter than they should </a:t>
            </a:r>
            <a:r>
              <a:rPr lang="en-US" dirty="0" smtClean="0"/>
              <a:t>be.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 smtClean="0"/>
              <a:t>Note: use </a:t>
            </a:r>
            <a:r>
              <a:rPr lang="en-US" sz="2400" b="1" dirty="0">
                <a:solidFill>
                  <a:srgbClr val="D6B00C"/>
                </a:solidFill>
              </a:rPr>
              <a:t>desert </a:t>
            </a:r>
            <a:r>
              <a:rPr lang="en-US" sz="2400" b="1" dirty="0" smtClean="0">
                <a:solidFill>
                  <a:srgbClr val="D6B00C"/>
                </a:solidFill>
              </a:rPr>
              <a:t>tan </a:t>
            </a:r>
            <a:r>
              <a:rPr lang="en-US" dirty="0"/>
              <a:t>and </a:t>
            </a:r>
            <a:r>
              <a:rPr lang="en-US" sz="2400" b="1" dirty="0" smtClean="0">
                <a:solidFill>
                  <a:srgbClr val="00B050"/>
                </a:solidFill>
              </a:rPr>
              <a:t>greens</a:t>
            </a:r>
            <a:r>
              <a:rPr lang="en-US" dirty="0" smtClean="0"/>
              <a:t> </a:t>
            </a:r>
            <a:r>
              <a:rPr lang="en-US" dirty="0"/>
              <a:t>with </a:t>
            </a:r>
            <a:r>
              <a:rPr lang="en-US" dirty="0" smtClean="0"/>
              <a:t>caution!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18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       Light colors are highly visible and draw attention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1021826" y="4199443"/>
            <a:ext cx="6858000" cy="5334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 Dark colors tend to recede into the landscape</a:t>
            </a:r>
          </a:p>
        </p:txBody>
      </p:sp>
      <p:sp>
        <p:nvSpPr>
          <p:cNvPr id="9" name="Rectangle 8"/>
          <p:cNvSpPr/>
          <p:nvPr/>
        </p:nvSpPr>
        <p:spPr>
          <a:xfrm>
            <a:off x="2043292" y="1961542"/>
            <a:ext cx="499848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b="1" spc="600" dirty="0" smtClean="0">
                <a:solidFill>
                  <a:srgbClr val="FFFFFF"/>
                </a:solidFill>
                <a:latin typeface="Tahoma" pitchFamily="34" charset="0"/>
                <a:cs typeface="Tahoma" pitchFamily="34" charset="0"/>
              </a:rPr>
              <a:t>advance</a:t>
            </a:r>
            <a:endParaRPr lang="en-US" sz="8000" b="1" spc="600" dirty="0">
              <a:solidFill>
                <a:srgbClr val="FFFFF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97219" y="4590459"/>
            <a:ext cx="410721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b="1" spc="600" dirty="0" smtClean="0">
                <a:solidFill>
                  <a:srgbClr val="516154"/>
                </a:solidFill>
                <a:latin typeface="Tahoma" pitchFamily="34" charset="0"/>
                <a:cs typeface="Tahoma" pitchFamily="34" charset="0"/>
              </a:rPr>
              <a:t>recede</a:t>
            </a:r>
            <a:endParaRPr lang="en-US" sz="8000" b="1" spc="600" dirty="0">
              <a:solidFill>
                <a:srgbClr val="516154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59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BLM Standard Colors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183210"/>
            <a:ext cx="6800850" cy="52842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07381" y="2532686"/>
            <a:ext cx="586996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tx1">
                    <a:alpha val="50000"/>
                  </a:schemeClr>
                </a:solidFill>
              </a:rPr>
              <a:t>For reference </a:t>
            </a:r>
            <a:r>
              <a:rPr lang="en-US" sz="5400" dirty="0">
                <a:solidFill>
                  <a:schemeClr val="tx1">
                    <a:alpha val="50000"/>
                  </a:schemeClr>
                </a:solidFill>
              </a:rPr>
              <a:t>o</a:t>
            </a:r>
            <a:r>
              <a:rPr lang="en-US" sz="5400" dirty="0" smtClean="0">
                <a:solidFill>
                  <a:schemeClr val="tx1">
                    <a:alpha val="50000"/>
                  </a:schemeClr>
                </a:solidFill>
              </a:rPr>
              <a:t>nly</a:t>
            </a:r>
          </a:p>
          <a:p>
            <a:pPr algn="ctr"/>
            <a:r>
              <a:rPr lang="en-US" sz="5400" dirty="0" smtClean="0">
                <a:solidFill>
                  <a:schemeClr val="tx1">
                    <a:alpha val="50000"/>
                  </a:schemeClr>
                </a:solidFill>
              </a:rPr>
              <a:t>Must use hard </a:t>
            </a:r>
            <a:r>
              <a:rPr lang="en-US" sz="5400" dirty="0">
                <a:solidFill>
                  <a:schemeClr val="tx1">
                    <a:alpha val="50000"/>
                  </a:schemeClr>
                </a:solidFill>
              </a:rPr>
              <a:t>c</a:t>
            </a:r>
            <a:r>
              <a:rPr lang="en-US" sz="5400" dirty="0" smtClean="0">
                <a:solidFill>
                  <a:schemeClr val="tx1">
                    <a:alpha val="50000"/>
                  </a:schemeClr>
                </a:solidFill>
              </a:rPr>
              <a:t>opy of color </a:t>
            </a:r>
            <a:r>
              <a:rPr lang="en-US" sz="5400" dirty="0">
                <a:solidFill>
                  <a:schemeClr val="tx1">
                    <a:alpha val="50000"/>
                  </a:schemeClr>
                </a:solidFill>
              </a:rPr>
              <a:t>c</a:t>
            </a:r>
            <a:r>
              <a:rPr lang="en-US" sz="5400" dirty="0" smtClean="0">
                <a:solidFill>
                  <a:schemeClr val="tx1">
                    <a:alpha val="50000"/>
                  </a:schemeClr>
                </a:solidFill>
              </a:rPr>
              <a:t>hart</a:t>
            </a:r>
          </a:p>
        </p:txBody>
      </p:sp>
    </p:spTree>
    <p:extLst>
      <p:ext uri="{BB962C8B-B14F-4D97-AF65-F5344CB8AC3E}">
        <p14:creationId xmlns:p14="http://schemas.microsoft.com/office/powerpoint/2010/main" val="183083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LM Color 117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1" t="17523" r="8303" b="17523"/>
          <a:stretch/>
        </p:blipFill>
        <p:spPr bwMode="auto">
          <a:xfrm>
            <a:off x="-8965" y="1066798"/>
            <a:ext cx="8794379" cy="579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BLM Standard Colors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83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BLM Standard Colors</a:t>
            </a:r>
            <a:endParaRPr lang="en-US" dirty="0"/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9" b="1845"/>
          <a:stretch/>
        </p:blipFill>
        <p:spPr bwMode="auto">
          <a:xfrm>
            <a:off x="0" y="1066801"/>
            <a:ext cx="8786907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17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6"/>
          <a:stretch/>
        </p:blipFill>
        <p:spPr bwMode="auto">
          <a:xfrm>
            <a:off x="0" y="1070051"/>
            <a:ext cx="8777091" cy="5787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678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pic>
        <p:nvPicPr>
          <p:cNvPr id="4098" name="Picture 2" descr="http://static1.squarespace.com/static/502a952084ae42cbccf92eeb/520b9a15e4b08b89e5dcf46d/54b01ac3e4b083b94eb77bb5/1420827927026/DevilsElbow-north-restroo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73"/>
          <a:stretch/>
        </p:blipFill>
        <p:spPr bwMode="auto">
          <a:xfrm>
            <a:off x="0" y="1064328"/>
            <a:ext cx="8783052" cy="579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74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9849"/>
            <a:ext cx="8782050" cy="579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501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Lake Pleasant Campground, AZ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64748"/>
            <a:ext cx="8782050" cy="495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75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Lake Pleasant Campground, AZ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64748"/>
            <a:ext cx="8782049" cy="495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6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Photovoltaic (PV) Solar Project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2879"/>
            <a:ext cx="8778240" cy="581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1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Photovoltaic (PV) Solar Project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2879"/>
            <a:ext cx="8778239" cy="581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3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Nice examples of repetition in Zion National Park.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pic>
        <p:nvPicPr>
          <p:cNvPr id="8" name="Picture 2" descr="St. George, UT 13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2"/>
          <a:stretch/>
        </p:blipFill>
        <p:spPr bwMode="auto">
          <a:xfrm>
            <a:off x="587167" y="1868904"/>
            <a:ext cx="3712117" cy="4476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St. George, UT 131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7" b="6867"/>
          <a:stretch/>
        </p:blipFill>
        <p:spPr bwMode="auto">
          <a:xfrm>
            <a:off x="4501440" y="1868904"/>
            <a:ext cx="3712117" cy="4476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528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" b="12794"/>
          <a:stretch/>
        </p:blipFill>
        <p:spPr>
          <a:xfrm>
            <a:off x="300313" y="1972235"/>
            <a:ext cx="8216153" cy="4508367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you find the structures in this picture?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sp>
        <p:nvSpPr>
          <p:cNvPr id="11" name="Down Arrow 10"/>
          <p:cNvSpPr/>
          <p:nvPr/>
        </p:nvSpPr>
        <p:spPr>
          <a:xfrm>
            <a:off x="2335304" y="3981816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FFFF0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Down Arrow 11"/>
          <p:cNvSpPr/>
          <p:nvPr/>
        </p:nvSpPr>
        <p:spPr>
          <a:xfrm>
            <a:off x="3016622" y="3988412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FFFF0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Down Arrow 12"/>
          <p:cNvSpPr/>
          <p:nvPr/>
        </p:nvSpPr>
        <p:spPr>
          <a:xfrm>
            <a:off x="4630269" y="3743810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FFFF0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22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4557584" cy="5181600"/>
          </a:xfrm>
        </p:spPr>
        <p:txBody>
          <a:bodyPr/>
          <a:lstStyle/>
          <a:p>
            <a:pPr indent="-285750"/>
            <a:r>
              <a:rPr lang="en-US" dirty="0" smtClean="0"/>
              <a:t>Transmission structures can be treated with a variety of colored surfaces:</a:t>
            </a:r>
          </a:p>
          <a:p>
            <a:pPr lvl="1"/>
            <a:r>
              <a:rPr lang="en-US" dirty="0" smtClean="0"/>
              <a:t>Power-coating</a:t>
            </a:r>
          </a:p>
          <a:p>
            <a:pPr lvl="1"/>
            <a:r>
              <a:rPr lang="en-US" dirty="0" smtClean="0"/>
              <a:t>Electrostatic paint</a:t>
            </a:r>
          </a:p>
          <a:p>
            <a:pPr lvl="1"/>
            <a:r>
              <a:rPr lang="en-US" dirty="0" smtClean="0"/>
              <a:t>Liquid paint</a:t>
            </a:r>
          </a:p>
          <a:p>
            <a:endParaRPr lang="en-US" dirty="0"/>
          </a:p>
          <a:p>
            <a:r>
              <a:rPr lang="en-US" dirty="0" smtClean="0"/>
              <a:t>Industrial Structures have been painted for decades. </a:t>
            </a:r>
          </a:p>
          <a:p>
            <a:endParaRPr lang="en-US" dirty="0"/>
          </a:p>
          <a:p>
            <a:r>
              <a:rPr lang="en-US" dirty="0" smtClean="0"/>
              <a:t>We need to initiate these discussions.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Color</a:t>
            </a:r>
          </a:p>
        </p:txBody>
      </p:sp>
      <p:pic>
        <p:nvPicPr>
          <p:cNvPr id="1026" name="Picture 2" descr="http://www.sabreindustries.com/img/sidebar/finishes-utilit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944" y="1132116"/>
            <a:ext cx="3578715" cy="536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00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9"/>
          <a:stretch/>
        </p:blipFill>
        <p:spPr>
          <a:xfrm>
            <a:off x="0" y="1407380"/>
            <a:ext cx="8778240" cy="500016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9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Color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7"/>
          <a:stretch/>
        </p:blipFill>
        <p:spPr>
          <a:xfrm>
            <a:off x="-8314" y="1363288"/>
            <a:ext cx="8786553" cy="505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01"/>
          <a:stretch/>
        </p:blipFill>
        <p:spPr>
          <a:xfrm>
            <a:off x="4303060" y="1227447"/>
            <a:ext cx="4326186" cy="5270769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3824416" cy="5181600"/>
          </a:xfrm>
        </p:spPr>
        <p:txBody>
          <a:bodyPr/>
          <a:lstStyle/>
          <a:p>
            <a:r>
              <a:rPr lang="en-US" dirty="0" smtClean="0"/>
              <a:t>How many lattice towers do you see?</a:t>
            </a:r>
          </a:p>
          <a:p>
            <a:endParaRPr lang="en-US" dirty="0"/>
          </a:p>
          <a:p>
            <a:r>
              <a:rPr lang="en-US" dirty="0"/>
              <a:t>Effective use of color to minimize visual impacts for power line </a:t>
            </a:r>
            <a:r>
              <a:rPr lang="en-US" dirty="0" smtClean="0"/>
              <a:t>development.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Color</a:t>
            </a:r>
          </a:p>
        </p:txBody>
      </p:sp>
      <p:sp>
        <p:nvSpPr>
          <p:cNvPr id="5" name="Down Arrow 4"/>
          <p:cNvSpPr/>
          <p:nvPr/>
        </p:nvSpPr>
        <p:spPr>
          <a:xfrm>
            <a:off x="5255909" y="1732130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FFFF0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04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OH_TreatedTower_EP142_042820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799"/>
            <a:ext cx="8780930" cy="5793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Color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15869" y="6266722"/>
            <a:ext cx="5270930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 TREATMENT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Transmission tower (one treated and one not)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181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BLM\tmp-1\BLM_11_12_2013 Files transfer\0-blm\Images\Energy\Las Vegas_First Solar10_2011\IMG_8661_cc_4x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1066799"/>
            <a:ext cx="8786813" cy="585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07424" y="6266722"/>
            <a:ext cx="6379375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 TREATMENT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Materials can be color treated to reduce visual impacts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Color</a:t>
            </a:r>
          </a:p>
        </p:txBody>
      </p:sp>
    </p:spTree>
    <p:extLst>
      <p:ext uri="{BB962C8B-B14F-4D97-AF65-F5344CB8AC3E}">
        <p14:creationId xmlns:p14="http://schemas.microsoft.com/office/powerpoint/2010/main" val="168128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14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" t="273" r="2113" b="4645"/>
          <a:stretch/>
        </p:blipFill>
        <p:spPr bwMode="auto">
          <a:xfrm>
            <a:off x="0" y="1061826"/>
            <a:ext cx="8780932" cy="5796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Color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7424" y="6266722"/>
            <a:ext cx="6379375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 TREATMENT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Materials can be color treated to reduce visual impacts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239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you find the water tower?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Color</a:t>
            </a:r>
          </a:p>
        </p:txBody>
      </p:sp>
      <p:pic>
        <p:nvPicPr>
          <p:cNvPr id="6" name="Picture 2" descr="Caspervrm 020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078" r="3880" b="16020"/>
          <a:stretch/>
        </p:blipFill>
        <p:spPr bwMode="auto">
          <a:xfrm>
            <a:off x="533400" y="1918447"/>
            <a:ext cx="7543800" cy="4549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225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4326924" cy="5181600"/>
          </a:xfrm>
        </p:spPr>
        <p:txBody>
          <a:bodyPr/>
          <a:lstStyle/>
          <a:p>
            <a:r>
              <a:rPr lang="en-US" dirty="0" smtClean="0"/>
              <a:t>Camouflage concealment is also an effective method of minimizing visual impacts.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BLM released Tech Memo 446 in April 2015.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Includes research inspired by decades of military use of camo technology.</a:t>
            </a:r>
          </a:p>
          <a:p>
            <a:pPr lvl="1">
              <a:spcAft>
                <a:spcPts val="1200"/>
              </a:spcAft>
            </a:pPr>
            <a:r>
              <a:rPr lang="en-US" i="1" dirty="0" smtClean="0"/>
              <a:t>NOTE! Very prescriptive and precise methods needed for successful implementation.</a:t>
            </a:r>
            <a:endParaRPr lang="en-US" i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BLM Camouflage Research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358" y="1328564"/>
            <a:ext cx="3820526" cy="49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494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ugust Camo Test 026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" t="6365" r="4641" b="15906"/>
          <a:stretch/>
        </p:blipFill>
        <p:spPr bwMode="auto">
          <a:xfrm>
            <a:off x="331694" y="1972235"/>
            <a:ext cx="8041341" cy="450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Where’s ‘Camo Waldo’? 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Antique Olive Roman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BLM Camouflage Research</a:t>
            </a:r>
          </a:p>
        </p:txBody>
      </p:sp>
      <p:sp>
        <p:nvSpPr>
          <p:cNvPr id="7" name="Down Arrow 6"/>
          <p:cNvSpPr/>
          <p:nvPr/>
        </p:nvSpPr>
        <p:spPr>
          <a:xfrm>
            <a:off x="4574800" y="3978786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FFFF0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>
            <a:off x="3984811" y="4134752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FFFF0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3554505" y="4134752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FFFF0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670906" y="1292367"/>
            <a:ext cx="37729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400" b="1" dirty="0">
                <a:solidFill>
                  <a:srgbClr val="92D050"/>
                </a:solidFill>
                <a:latin typeface="Cambria" panose="02040503050406030204" pitchFamily="18" charset="0"/>
              </a:rPr>
              <a:t>Do you see anything else?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Antique Olive Rom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68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Where’s ‘Camo Waldo’?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Antique Olive Roman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BLM Camouflage Research</a:t>
            </a:r>
          </a:p>
        </p:txBody>
      </p:sp>
      <p:pic>
        <p:nvPicPr>
          <p:cNvPr id="6" name="Picture 2" descr="August Camo Test 026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2" t="43317" r="38840" b="35162"/>
          <a:stretch/>
        </p:blipFill>
        <p:spPr bwMode="auto">
          <a:xfrm>
            <a:off x="331693" y="1972235"/>
            <a:ext cx="8032377" cy="450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wn Arrow 3"/>
          <p:cNvSpPr/>
          <p:nvPr/>
        </p:nvSpPr>
        <p:spPr>
          <a:xfrm>
            <a:off x="5768332" y="2992109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FFFF0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3561299" y="3608962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FFFF0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>
            <a:off x="1658328" y="3520326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FFFF0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670906" y="1292367"/>
            <a:ext cx="37729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2400" b="1" dirty="0">
                <a:solidFill>
                  <a:srgbClr val="92D050"/>
                </a:solidFill>
                <a:latin typeface="Cambria" panose="02040503050406030204" pitchFamily="18" charset="0"/>
              </a:rPr>
              <a:t>Do you see anything else?</a:t>
            </a:r>
            <a:endParaRPr lang="en-US" sz="3200" b="1" dirty="0">
              <a:solidFill>
                <a:prstClr val="white">
                  <a:lumMod val="50000"/>
                </a:prstClr>
              </a:solidFill>
              <a:latin typeface="Antique Olive Roma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9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3" r="3814"/>
          <a:stretch/>
        </p:blipFill>
        <p:spPr bwMode="auto">
          <a:xfrm>
            <a:off x="0" y="1066626"/>
            <a:ext cx="8783268" cy="5791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BLM Camouflage Research</a:t>
            </a:r>
          </a:p>
        </p:txBody>
      </p:sp>
    </p:spTree>
    <p:extLst>
      <p:ext uri="{BB962C8B-B14F-4D97-AF65-F5344CB8AC3E}">
        <p14:creationId xmlns:p14="http://schemas.microsoft.com/office/powerpoint/2010/main" val="137060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BLM Camouflage Research</a:t>
            </a:r>
          </a:p>
        </p:txBody>
      </p:sp>
      <p:pic>
        <p:nvPicPr>
          <p:cNvPr id="4" name="Picture 2" descr="E:\BLM\tmp-1\BLM_11_12_2013 Files transfer\0-blm\Images\Camo treatments\Wolf_point_VRM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64"/>
          <a:stretch/>
        </p:blipFill>
        <p:spPr bwMode="auto">
          <a:xfrm>
            <a:off x="0" y="1050758"/>
            <a:ext cx="8775700" cy="580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95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amouflage7-14 02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6" t="23311" r="9837" b="12043"/>
          <a:stretch/>
        </p:blipFill>
        <p:spPr bwMode="auto">
          <a:xfrm>
            <a:off x="0" y="1063625"/>
            <a:ext cx="8780162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BLM Camouflage Research</a:t>
            </a:r>
          </a:p>
        </p:txBody>
      </p:sp>
    </p:spTree>
    <p:extLst>
      <p:ext uri="{BB962C8B-B14F-4D97-AF65-F5344CB8AC3E}">
        <p14:creationId xmlns:p14="http://schemas.microsoft.com/office/powerpoint/2010/main" val="321710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007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" t="7099" b="5011"/>
          <a:stretch/>
        </p:blipFill>
        <p:spPr bwMode="auto">
          <a:xfrm>
            <a:off x="0" y="1066800"/>
            <a:ext cx="87757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BLM Camouflage Research</a:t>
            </a:r>
          </a:p>
        </p:txBody>
      </p:sp>
    </p:spTree>
    <p:extLst>
      <p:ext uri="{BB962C8B-B14F-4D97-AF65-F5344CB8AC3E}">
        <p14:creationId xmlns:p14="http://schemas.microsoft.com/office/powerpoint/2010/main" val="413494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amouflage Imag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" t="18057" r="22993" b="18057"/>
          <a:stretch/>
        </p:blipFill>
        <p:spPr bwMode="auto">
          <a:xfrm>
            <a:off x="8238" y="1058562"/>
            <a:ext cx="87757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BLM Camouflage Research</a:t>
            </a:r>
          </a:p>
        </p:txBody>
      </p:sp>
    </p:spTree>
    <p:extLst>
      <p:ext uri="{BB962C8B-B14F-4D97-AF65-F5344CB8AC3E}">
        <p14:creationId xmlns:p14="http://schemas.microsoft.com/office/powerpoint/2010/main" val="188745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3" t="6499" r="9179"/>
          <a:stretch/>
        </p:blipFill>
        <p:spPr>
          <a:xfrm>
            <a:off x="-1" y="1062681"/>
            <a:ext cx="8783269" cy="5796905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Repetition of Texture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39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" y="1065881"/>
            <a:ext cx="8782793" cy="585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46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65881"/>
            <a:ext cx="8783053" cy="57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60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59" y="1227447"/>
            <a:ext cx="4326186" cy="5270769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3849130" cy="5181600"/>
          </a:xfrm>
        </p:spPr>
        <p:txBody>
          <a:bodyPr/>
          <a:lstStyle/>
          <a:p>
            <a:r>
              <a:rPr lang="en-US" dirty="0" smtClean="0"/>
              <a:t>What do you notice in this picture as built elements?</a:t>
            </a:r>
          </a:p>
          <a:p>
            <a:endParaRPr lang="en-US" dirty="0"/>
          </a:p>
          <a:p>
            <a:r>
              <a:rPr lang="en-US" dirty="0" smtClean="0"/>
              <a:t>Water tank at Arches National Park.</a:t>
            </a:r>
          </a:p>
          <a:p>
            <a:pPr lvl="1"/>
            <a:r>
              <a:rPr lang="en-US" dirty="0" smtClean="0"/>
              <a:t>Is this a good example of repetition of natural conditions?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  <p:sp>
        <p:nvSpPr>
          <p:cNvPr id="6" name="Down Arrow 5"/>
          <p:cNvSpPr/>
          <p:nvPr/>
        </p:nvSpPr>
        <p:spPr>
          <a:xfrm>
            <a:off x="6054806" y="2531027"/>
            <a:ext cx="367553" cy="489204"/>
          </a:xfrm>
          <a:prstGeom prst="downArrow">
            <a:avLst>
              <a:gd name="adj1" fmla="val 35366"/>
              <a:gd name="adj2" fmla="val 71951"/>
            </a:avLst>
          </a:prstGeom>
          <a:solidFill>
            <a:srgbClr val="FFFF00">
              <a:alpha val="75000"/>
            </a:srgbClr>
          </a:solidFill>
          <a:ln w="12700">
            <a:solidFill>
              <a:srgbClr val="51615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87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3536092" cy="5181600"/>
          </a:xfrm>
        </p:spPr>
        <p:txBody>
          <a:bodyPr/>
          <a:lstStyle/>
          <a:p>
            <a:r>
              <a:rPr lang="en-US" dirty="0" smtClean="0"/>
              <a:t>Water tank at Arches National Park.</a:t>
            </a:r>
          </a:p>
          <a:p>
            <a:pPr lvl="1"/>
            <a:r>
              <a:rPr lang="en-US" dirty="0" smtClean="0"/>
              <a:t>The access road emphasizes the site. If the road was restored to its original condition, it would significantly reduce the visual impact on the hillside.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Texture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059" y="1227447"/>
            <a:ext cx="4326187" cy="527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6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proper design responds to site </a:t>
            </a:r>
            <a:r>
              <a:rPr lang="en-US" dirty="0" smtClean="0">
                <a:solidFill>
                  <a:srgbClr val="FFC000"/>
                </a:solidFill>
              </a:rPr>
              <a:t>form, line, color, and texture</a:t>
            </a:r>
            <a:r>
              <a:rPr lang="en-US" dirty="0" smtClean="0"/>
              <a:t>, a successfully design project can strongly repeat the surrounding landscape character.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Repetition of Landscape Elements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6152"/>
            <a:ext cx="8783053" cy="311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199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Class </a:t>
            </a:r>
            <a:r>
              <a:rPr lang="en-US" dirty="0" smtClean="0"/>
              <a:t>Exercise #3</a:t>
            </a:r>
            <a:endParaRPr lang="en-US" dirty="0"/>
          </a:p>
        </p:txBody>
      </p:sp>
      <p:sp>
        <p:nvSpPr>
          <p:cNvPr id="6" name="Content Placeholder 28"/>
          <p:cNvSpPr txBox="1">
            <a:spLocks/>
          </p:cNvSpPr>
          <p:nvPr/>
        </p:nvSpPr>
        <p:spPr>
          <a:xfrm>
            <a:off x="285750" y="3033714"/>
            <a:ext cx="7962900" cy="14193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 smtClean="0"/>
              <a:t>Class Exercise #3</a:t>
            </a:r>
          </a:p>
        </p:txBody>
      </p:sp>
    </p:spTree>
    <p:extLst>
      <p:ext uri="{BB962C8B-B14F-4D97-AF65-F5344CB8AC3E}">
        <p14:creationId xmlns:p14="http://schemas.microsoft.com/office/powerpoint/2010/main" val="260145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ColorTourColoUtah 23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7" b="27626"/>
          <a:stretch/>
        </p:blipFill>
        <p:spPr bwMode="auto">
          <a:xfrm>
            <a:off x="-1" y="1063044"/>
            <a:ext cx="8785411" cy="579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Class Exercise </a:t>
            </a:r>
            <a:r>
              <a:rPr lang="en-US" dirty="0" smtClean="0"/>
              <a:t>#</a:t>
            </a:r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792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pic>
        <p:nvPicPr>
          <p:cNvPr id="1026" name="Picture 2" descr="http://logansimpson.com/wp-content/uploads/2015/08/5_-_Gonzales_pass_gol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9" r="8228"/>
          <a:stretch/>
        </p:blipFill>
        <p:spPr bwMode="auto">
          <a:xfrm>
            <a:off x="-8313" y="1061287"/>
            <a:ext cx="8785600" cy="579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80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5750"/>
            <a:r>
              <a:rPr lang="en-US" dirty="0" smtClean="0"/>
              <a:t>Visual rehabilitation is…</a:t>
            </a:r>
          </a:p>
          <a:p>
            <a:pPr lvl="1"/>
            <a:r>
              <a:rPr lang="en-US" dirty="0" smtClean="0"/>
              <a:t>Restoration </a:t>
            </a:r>
            <a:r>
              <a:rPr lang="en-US" dirty="0"/>
              <a:t>of form, line, color, </a:t>
            </a:r>
            <a:r>
              <a:rPr lang="en-US" dirty="0" smtClean="0"/>
              <a:t>and </a:t>
            </a:r>
            <a:r>
              <a:rPr lang="en-US" dirty="0"/>
              <a:t>texture of landforms and vegetation to as much of a native condition as </a:t>
            </a:r>
            <a:r>
              <a:rPr lang="en-US" dirty="0" smtClean="0"/>
              <a:t>possible.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pic>
        <p:nvPicPr>
          <p:cNvPr id="9" name="Picture 2" descr="http://www.trcr.bc.ca/wp-content/gallery/2011-tour-reclaimed-gregg-river-and-luscar-mines-and-operating-cheviot-mine/reclaimed-dump-ar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0023"/>
            <a:ext cx="8781079" cy="416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595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228600" y="2128471"/>
            <a:ext cx="8305800" cy="674716"/>
          </a:xfrm>
        </p:spPr>
        <p:txBody>
          <a:bodyPr/>
          <a:lstStyle/>
          <a:p>
            <a:pPr indent="-285750" algn="ctr"/>
            <a:r>
              <a:rPr lang="en-US" dirty="0" smtClean="0"/>
              <a:t>Rehabilitation efforts must…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 Rehabilitation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71713" y="2957213"/>
            <a:ext cx="421301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b="1" spc="6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always</a:t>
            </a:r>
            <a:endParaRPr lang="en-US" sz="8000" b="1" spc="600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2076532" y="4863476"/>
            <a:ext cx="4603373" cy="45271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5750" algn="ctr"/>
            <a:r>
              <a:rPr lang="en-US" dirty="0" smtClean="0"/>
              <a:t>have an objective.</a:t>
            </a:r>
          </a:p>
        </p:txBody>
      </p:sp>
    </p:spTree>
    <p:extLst>
      <p:ext uri="{BB962C8B-B14F-4D97-AF65-F5344CB8AC3E}">
        <p14:creationId xmlns:p14="http://schemas.microsoft.com/office/powerpoint/2010/main" val="193726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afterr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" b="14444"/>
          <a:stretch/>
        </p:blipFill>
        <p:spPr bwMode="auto">
          <a:xfrm>
            <a:off x="5937473" y="2743923"/>
            <a:ext cx="2562943" cy="1750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5750"/>
            <a:r>
              <a:rPr lang="en-US" dirty="0" smtClean="0"/>
              <a:t>There are three basic methods of site rehabilitation:</a:t>
            </a:r>
          </a:p>
          <a:p>
            <a:pPr marL="295275" lvl="1" indent="0">
              <a:buNone/>
            </a:pPr>
            <a:endParaRPr lang="en-US" dirty="0"/>
          </a:p>
          <a:p>
            <a:pPr marL="295275" lvl="1" indent="0">
              <a:buNone/>
            </a:pPr>
            <a:endParaRPr lang="en-US" dirty="0" smtClean="0"/>
          </a:p>
          <a:p>
            <a:pPr marL="295275" lvl="1" indent="0">
              <a:buNone/>
            </a:pPr>
            <a:endParaRPr lang="en-US" dirty="0" smtClean="0"/>
          </a:p>
          <a:p>
            <a:pPr marL="295275" lvl="1" indent="0">
              <a:buNone/>
            </a:pPr>
            <a:endParaRPr lang="en-US" dirty="0" smtClean="0"/>
          </a:p>
          <a:p>
            <a:pPr marL="295275" lvl="1" indent="0">
              <a:buNone/>
            </a:pP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 Rehabilitation</a:t>
            </a:r>
            <a:endParaRPr lang="en-US" dirty="0"/>
          </a:p>
        </p:txBody>
      </p:sp>
      <p:pic>
        <p:nvPicPr>
          <p:cNvPr id="4" name="Picture 3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417" y="2743923"/>
            <a:ext cx="2543661" cy="1750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RR05RCO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3155315" y="2743923"/>
            <a:ext cx="2562943" cy="1750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-2722" y="2313036"/>
            <a:ext cx="233160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95275" lvl="1">
              <a:spcBef>
                <a:spcPct val="20000"/>
              </a:spcBef>
              <a:buClr>
                <a:srgbClr val="0070C0"/>
              </a:buClr>
            </a:pPr>
            <a:r>
              <a:rPr lang="en-US" sz="2200" b="1" dirty="0" smtClean="0">
                <a:solidFill>
                  <a:srgbClr val="D6B00C"/>
                </a:solidFill>
                <a:latin typeface="Cambria" panose="02040503050406030204" pitchFamily="18" charset="0"/>
              </a:rPr>
              <a:t>Re-contouring</a:t>
            </a:r>
            <a:endParaRPr lang="en-US" sz="2200" b="1" dirty="0">
              <a:solidFill>
                <a:srgbClr val="D6B00C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59504" y="2313036"/>
            <a:ext cx="216892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95275" lvl="1">
              <a:spcBef>
                <a:spcPct val="20000"/>
              </a:spcBef>
              <a:buClr>
                <a:srgbClr val="0070C0"/>
              </a:buClr>
            </a:pPr>
            <a:r>
              <a:rPr lang="en-US" sz="2200" b="1" dirty="0">
                <a:solidFill>
                  <a:srgbClr val="92D050"/>
                </a:solidFill>
                <a:latin typeface="Cambria" panose="02040503050406030204" pitchFamily="18" charset="0"/>
              </a:rPr>
              <a:t>Revegetation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520342" y="2313036"/>
            <a:ext cx="254627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95275" lvl="1">
              <a:spcBef>
                <a:spcPct val="20000"/>
              </a:spcBef>
              <a:buClr>
                <a:srgbClr val="0070C0"/>
              </a:buClr>
            </a:pPr>
            <a:r>
              <a:rPr lang="en-US" sz="2200" b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Color treatment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1670247" y="4728010"/>
            <a:ext cx="5601411" cy="1234598"/>
            <a:chOff x="1771801" y="4918510"/>
            <a:chExt cx="5439627" cy="1234598"/>
          </a:xfrm>
        </p:grpSpPr>
        <p:grpSp>
          <p:nvGrpSpPr>
            <p:cNvPr id="37" name="Group 36"/>
            <p:cNvGrpSpPr/>
            <p:nvPr/>
          </p:nvGrpSpPr>
          <p:grpSpPr>
            <a:xfrm>
              <a:off x="1771801" y="4918510"/>
              <a:ext cx="5439627" cy="666205"/>
              <a:chOff x="1771801" y="4918510"/>
              <a:chExt cx="5439627" cy="666205"/>
            </a:xfrm>
          </p:grpSpPr>
          <p:cxnSp>
            <p:nvCxnSpPr>
              <p:cNvPr id="16" name="Straight Connector 15"/>
              <p:cNvCxnSpPr/>
              <p:nvPr/>
            </p:nvCxnSpPr>
            <p:spPr>
              <a:xfrm>
                <a:off x="1785608" y="4918510"/>
                <a:ext cx="0" cy="308009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7205985" y="4918510"/>
                <a:ext cx="0" cy="308009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1771801" y="5226519"/>
                <a:ext cx="5439627" cy="2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8" name="Right Arrow 27"/>
              <p:cNvSpPr/>
              <p:nvPr/>
            </p:nvSpPr>
            <p:spPr>
              <a:xfrm rot="5400000">
                <a:off x="4179003" y="5130455"/>
                <a:ext cx="666205" cy="242316"/>
              </a:xfrm>
              <a:prstGeom prst="rightArrow">
                <a:avLst>
                  <a:gd name="adj1" fmla="val 18388"/>
                  <a:gd name="adj2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6" name="Content Placeholder 1"/>
            <p:cNvSpPr txBox="1">
              <a:spLocks/>
            </p:cNvSpPr>
            <p:nvPr/>
          </p:nvSpPr>
          <p:spPr>
            <a:xfrm>
              <a:off x="2375076" y="5680106"/>
              <a:ext cx="4274059" cy="473002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400" b="1" kern="1200">
                  <a:solidFill>
                    <a:srgbClr val="92D050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581025" indent="-285750" algn="l" defTabSz="914400" rtl="0" eaLnBrk="1" latinLnBrk="0" hangingPunct="1">
                <a:spcBef>
                  <a:spcPct val="20000"/>
                </a:spcBef>
                <a:buClr>
                  <a:srgbClr val="0070C0"/>
                </a:buClr>
                <a:buFont typeface="Arial" panose="020B0604020202020204" pitchFamily="34" charset="0"/>
                <a:buChar char="•"/>
                <a:defRPr sz="2200" kern="1200">
                  <a:solidFill>
                    <a:schemeClr val="bg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914400" indent="-228600" algn="l" defTabSz="914400" rtl="0" eaLnBrk="1" latinLnBrk="0" hangingPunct="1">
                <a:spcBef>
                  <a:spcPct val="20000"/>
                </a:spcBef>
                <a:buClr>
                  <a:srgbClr val="0070C0"/>
                </a:buClr>
                <a:buSzPct val="110000"/>
                <a:buFont typeface="Cambria" panose="02040503050406030204" pitchFamily="18" charset="0"/>
                <a:buChar char="-"/>
                <a:defRPr sz="2000" kern="1200">
                  <a:solidFill>
                    <a:schemeClr val="bg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-285750"/>
              <a:r>
                <a:rPr lang="en-US" dirty="0" smtClean="0">
                  <a:solidFill>
                    <a:schemeClr val="bg1"/>
                  </a:solidFill>
                </a:rPr>
                <a:t>Post Construction Evaluation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328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0"/>
          <a:stretch/>
        </p:blipFill>
        <p:spPr>
          <a:xfrm>
            <a:off x="0" y="1069559"/>
            <a:ext cx="8785412" cy="578844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98787" y="6266722"/>
            <a:ext cx="6088012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RECONTOURING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(Before) Bretz Mine – East Pit in Malheur County, OR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70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2"/>
          <a:stretch/>
        </p:blipFill>
        <p:spPr>
          <a:xfrm>
            <a:off x="1" y="1065262"/>
            <a:ext cx="8782990" cy="579273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8827" y="6266722"/>
            <a:ext cx="5937972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RECONTOURING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(After) Bretz Mine – East Pit in Malheur County, OR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737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" y="1065881"/>
            <a:ext cx="8782081" cy="585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8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65881"/>
            <a:ext cx="8783053" cy="585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71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7130094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5" b="5734"/>
          <a:stretch/>
        </p:blipFill>
        <p:spPr bwMode="auto">
          <a:xfrm>
            <a:off x="0" y="1066801"/>
            <a:ext cx="8788509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10970" y="6266722"/>
            <a:ext cx="6775829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REVEGETATION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Seed mix should match the existing vegetative composition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</p:spTree>
    <p:extLst>
      <p:ext uri="{BB962C8B-B14F-4D97-AF65-F5344CB8AC3E}">
        <p14:creationId xmlns:p14="http://schemas.microsoft.com/office/powerpoint/2010/main" val="246843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221"/>
            <a:ext cx="8783052" cy="585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9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221"/>
            <a:ext cx="8783052" cy="585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21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221"/>
            <a:ext cx="8783052" cy="585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87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logansimpson.com/wp-content/uploads/2015/08/6_-_Gonzales_pass_grad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9666"/>
            <a:ext cx="8778240" cy="49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77315" y="5668790"/>
            <a:ext cx="6309484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REVEGETATION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ADOT Gonzales Pass US60 (Images from Logan Simpson)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</p:spTree>
    <p:extLst>
      <p:ext uri="{BB962C8B-B14F-4D97-AF65-F5344CB8AC3E}">
        <p14:creationId xmlns:p14="http://schemas.microsoft.com/office/powerpoint/2010/main" val="102854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ogansimpson.com/wp-content/uploads/2015/08/7_-_Gonzales_pass_af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9667"/>
            <a:ext cx="8778240" cy="49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77315" y="5668790"/>
            <a:ext cx="6309484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REVEGETATION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ADOT Gonzales Pass US60 (Images from Logan Simpson)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</p:spTree>
    <p:extLst>
      <p:ext uri="{BB962C8B-B14F-4D97-AF65-F5344CB8AC3E}">
        <p14:creationId xmlns:p14="http://schemas.microsoft.com/office/powerpoint/2010/main" val="329778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logansimpson.com/wp-content/uploads/2015/08/3_-_Gonzales_pass_Sagua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9667"/>
            <a:ext cx="8778240" cy="493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77315" y="5668790"/>
            <a:ext cx="6309484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REVEGETATION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ADOT Gonzales Pass US60 (Images from Logan Simpson)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</p:spTree>
    <p:extLst>
      <p:ext uri="{BB962C8B-B14F-4D97-AF65-F5344CB8AC3E}">
        <p14:creationId xmlns:p14="http://schemas.microsoft.com/office/powerpoint/2010/main" val="121998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"/>
          <a:stretch/>
        </p:blipFill>
        <p:spPr>
          <a:xfrm>
            <a:off x="0" y="1064029"/>
            <a:ext cx="8778242" cy="57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83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4"/>
          <a:stretch/>
        </p:blipFill>
        <p:spPr>
          <a:xfrm>
            <a:off x="0" y="1064029"/>
            <a:ext cx="8778241" cy="57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befor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" t="1274" r="2078" b="15706"/>
          <a:stretch/>
        </p:blipFill>
        <p:spPr bwMode="auto">
          <a:xfrm>
            <a:off x="1" y="1066800"/>
            <a:ext cx="8778240" cy="5787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</a:t>
            </a:r>
            <a:r>
              <a:rPr lang="en-US" dirty="0" smtClean="0"/>
              <a:t>Rehabilitation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988881" y="6266722"/>
            <a:ext cx="2697918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 TREATMENT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site condition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749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afterr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" t="603" r="1" b="12049"/>
          <a:stretch/>
        </p:blipFill>
        <p:spPr bwMode="auto">
          <a:xfrm>
            <a:off x="0" y="1057834"/>
            <a:ext cx="8796432" cy="580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 Rehabilitation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97493" y="6266722"/>
            <a:ext cx="5189306" cy="52322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 TREATMENT</a:t>
            </a:r>
          </a:p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site rehabilitation and color treatment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371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4" r="23098"/>
          <a:stretch/>
        </p:blipFill>
        <p:spPr bwMode="auto">
          <a:xfrm>
            <a:off x="0" y="1063078"/>
            <a:ext cx="8783052" cy="579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 rot="10800000" flipV="1">
            <a:off x="-2" y="4309531"/>
            <a:ext cx="8783053" cy="2548469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0"/>
                </a:schemeClr>
              </a:gs>
              <a:gs pos="100000">
                <a:schemeClr val="tx1">
                  <a:alpha val="9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69334" y="5504652"/>
            <a:ext cx="808153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5400" dist="12700" dir="5400000" algn="ctr" rotWithShape="0">
              <a:srgbClr val="000000">
                <a:alpha val="75000"/>
              </a:srgbClr>
            </a:outerShdw>
          </a:effectLst>
        </p:spPr>
        <p:txBody>
          <a:bodyPr wrap="squar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200" kern="0" dirty="0">
                <a:solidFill>
                  <a:schemeClr val="bg1"/>
                </a:solidFill>
                <a:latin typeface="Cambria" panose="02040503050406030204" pitchFamily="18" charset="0"/>
              </a:rPr>
              <a:t>“The greater damage for most of us is not that our aim is too high and we miss it, but that it is too low and we reach it</a:t>
            </a:r>
            <a:r>
              <a:rPr lang="en-US" sz="2200" kern="0" dirty="0" smtClean="0">
                <a:solidFill>
                  <a:schemeClr val="bg1"/>
                </a:solidFill>
                <a:latin typeface="Cambria" panose="02040503050406030204" pitchFamily="18" charset="0"/>
              </a:rPr>
              <a:t>.”                </a:t>
            </a:r>
            <a:r>
              <a:rPr lang="en-US" sz="2200" i="1" kern="0" dirty="0" smtClean="0">
                <a:solidFill>
                  <a:schemeClr val="bg1"/>
                </a:solidFill>
                <a:latin typeface="Cambria" panose="02040503050406030204" pitchFamily="18" charset="0"/>
              </a:rPr>
              <a:t>(</a:t>
            </a:r>
            <a:r>
              <a:rPr lang="en-US" sz="2200" i="1" kern="0" dirty="0">
                <a:solidFill>
                  <a:schemeClr val="bg1"/>
                </a:solidFill>
                <a:latin typeface="Cambria" panose="02040503050406030204" pitchFamily="18" charset="0"/>
              </a:rPr>
              <a:t>Michelangelo) (1475-1564)</a:t>
            </a:r>
            <a:endParaRPr lang="en-US" sz="2200" i="1" kern="0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7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VRM-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Unit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11059</TotalTime>
  <Words>1756</Words>
  <Application>Microsoft Office PowerPoint</Application>
  <PresentationFormat>On-screen Show (4:3)</PresentationFormat>
  <Paragraphs>358</Paragraphs>
  <Slides>117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117</vt:i4>
      </vt:variant>
    </vt:vector>
  </HeadingPairs>
  <TitlesOfParts>
    <vt:vector size="127" baseType="lpstr">
      <vt:lpstr>Antique Olive Roman</vt:lpstr>
      <vt:lpstr>Arial</vt:lpstr>
      <vt:lpstr>Calibri</vt:lpstr>
      <vt:lpstr>Cambria</vt:lpstr>
      <vt:lpstr>Impact</vt:lpstr>
      <vt:lpstr>Tahoma</vt:lpstr>
      <vt:lpstr>Times New Roman</vt:lpstr>
      <vt:lpstr>2_VRM-Cover</vt:lpstr>
      <vt:lpstr>2_UnitTitle</vt:lpstr>
      <vt:lpstr>3_Body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BLM_SA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L Colvin</dc:creator>
  <cp:lastModifiedBy>Colvin, Brandon L</cp:lastModifiedBy>
  <cp:revision>285</cp:revision>
  <dcterms:created xsi:type="dcterms:W3CDTF">2015-01-14T20:26:51Z</dcterms:created>
  <dcterms:modified xsi:type="dcterms:W3CDTF">2019-06-04T16:19:50Z</dcterms:modified>
</cp:coreProperties>
</file>