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 id="2147483660" r:id="rId2"/>
    <p:sldMasterId id="2147483672" r:id="rId3"/>
  </p:sldMasterIdLst>
  <p:notesMasterIdLst>
    <p:notesMasterId r:id="rId84"/>
  </p:notesMasterIdLst>
  <p:sldIdLst>
    <p:sldId id="256" r:id="rId4"/>
    <p:sldId id="257" r:id="rId5"/>
    <p:sldId id="258" r:id="rId6"/>
    <p:sldId id="261" r:id="rId7"/>
    <p:sldId id="315" r:id="rId8"/>
    <p:sldId id="265" r:id="rId9"/>
    <p:sldId id="266" r:id="rId10"/>
    <p:sldId id="267" r:id="rId11"/>
    <p:sldId id="402" r:id="rId12"/>
    <p:sldId id="260" r:id="rId13"/>
    <p:sldId id="270" r:id="rId14"/>
    <p:sldId id="295" r:id="rId15"/>
    <p:sldId id="272" r:id="rId16"/>
    <p:sldId id="388" r:id="rId17"/>
    <p:sldId id="389" r:id="rId18"/>
    <p:sldId id="390" r:id="rId19"/>
    <p:sldId id="391" r:id="rId20"/>
    <p:sldId id="393" r:id="rId21"/>
    <p:sldId id="394" r:id="rId22"/>
    <p:sldId id="395" r:id="rId23"/>
    <p:sldId id="396" r:id="rId24"/>
    <p:sldId id="397" r:id="rId25"/>
    <p:sldId id="398" r:id="rId26"/>
    <p:sldId id="399" r:id="rId27"/>
    <p:sldId id="387" r:id="rId28"/>
    <p:sldId id="355" r:id="rId29"/>
    <p:sldId id="400" r:id="rId30"/>
    <p:sldId id="401" r:id="rId31"/>
    <p:sldId id="274" r:id="rId32"/>
    <p:sldId id="275" r:id="rId33"/>
    <p:sldId id="276" r:id="rId34"/>
    <p:sldId id="362" r:id="rId35"/>
    <p:sldId id="363" r:id="rId36"/>
    <p:sldId id="368" r:id="rId37"/>
    <p:sldId id="369" r:id="rId38"/>
    <p:sldId id="370" r:id="rId39"/>
    <p:sldId id="371" r:id="rId40"/>
    <p:sldId id="364" r:id="rId41"/>
    <p:sldId id="365" r:id="rId42"/>
    <p:sldId id="366" r:id="rId43"/>
    <p:sldId id="367" r:id="rId44"/>
    <p:sldId id="372" r:id="rId45"/>
    <p:sldId id="374" r:id="rId46"/>
    <p:sldId id="375" r:id="rId47"/>
    <p:sldId id="377" r:id="rId48"/>
    <p:sldId id="376" r:id="rId49"/>
    <p:sldId id="378" r:id="rId50"/>
    <p:sldId id="386" r:id="rId51"/>
    <p:sldId id="383" r:id="rId52"/>
    <p:sldId id="384" r:id="rId53"/>
    <p:sldId id="382" r:id="rId54"/>
    <p:sldId id="385" r:id="rId55"/>
    <p:sldId id="273" r:id="rId56"/>
    <p:sldId id="356" r:id="rId57"/>
    <p:sldId id="357" r:id="rId58"/>
    <p:sldId id="358" r:id="rId59"/>
    <p:sldId id="359" r:id="rId60"/>
    <p:sldId id="360" r:id="rId61"/>
    <p:sldId id="361" r:id="rId62"/>
    <p:sldId id="310" r:id="rId63"/>
    <p:sldId id="350" r:id="rId64"/>
    <p:sldId id="349" r:id="rId65"/>
    <p:sldId id="296" r:id="rId66"/>
    <p:sldId id="297" r:id="rId67"/>
    <p:sldId id="312" r:id="rId68"/>
    <p:sldId id="313" r:id="rId69"/>
    <p:sldId id="348" r:id="rId70"/>
    <p:sldId id="346" r:id="rId71"/>
    <p:sldId id="321" r:id="rId72"/>
    <p:sldId id="332" r:id="rId73"/>
    <p:sldId id="333" r:id="rId74"/>
    <p:sldId id="380" r:id="rId75"/>
    <p:sldId id="330" r:id="rId76"/>
    <p:sldId id="341" r:id="rId77"/>
    <p:sldId id="342" r:id="rId78"/>
    <p:sldId id="343" r:id="rId79"/>
    <p:sldId id="344" r:id="rId80"/>
    <p:sldId id="347" r:id="rId81"/>
    <p:sldId id="345" r:id="rId82"/>
    <p:sldId id="320" r:id="rId8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D050"/>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15" autoAdjust="0"/>
    <p:restoredTop sz="86282" autoAdjust="0"/>
  </p:normalViewPr>
  <p:slideViewPr>
    <p:cSldViewPr snapToGrid="0">
      <p:cViewPr varScale="1">
        <p:scale>
          <a:sx n="115" d="100"/>
          <a:sy n="115" d="100"/>
        </p:scale>
        <p:origin x="1542" y="108"/>
      </p:cViewPr>
      <p:guideLst>
        <p:guide orient="horz" pos="2160"/>
        <p:guide pos="2880"/>
      </p:guideLst>
    </p:cSldViewPr>
  </p:slideViewPr>
  <p:notesTextViewPr>
    <p:cViewPr>
      <p:scale>
        <a:sx n="1" d="1"/>
        <a:sy n="1" d="1"/>
      </p:scale>
      <p:origin x="0" y="0"/>
    </p:cViewPr>
  </p:notesTextViewPr>
  <p:sorterViewPr>
    <p:cViewPr>
      <p:scale>
        <a:sx n="90" d="100"/>
        <a:sy n="90" d="100"/>
      </p:scale>
      <p:origin x="0" y="425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notesMaster" Target="notesMasters/notesMaster1.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theme" Target="theme/theme1.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FF5028-C644-418E-B4D1-E8DCE17E3241}" type="datetimeFigureOut">
              <a:rPr lang="en-US" smtClean="0"/>
              <a:t>6/4/2019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8088F5-9B08-4AFA-A5F0-10B0A3DD7F98}" type="slidenum">
              <a:rPr lang="en-US" smtClean="0"/>
              <a:t>‹#›</a:t>
            </a:fld>
            <a:endParaRPr lang="en-US" dirty="0"/>
          </a:p>
        </p:txBody>
      </p:sp>
    </p:spTree>
    <p:extLst>
      <p:ext uri="{BB962C8B-B14F-4D97-AF65-F5344CB8AC3E}">
        <p14:creationId xmlns:p14="http://schemas.microsoft.com/office/powerpoint/2010/main" val="3837640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Avenue of the Rocks – Oregon/Pony/Mormon Trail outside of Casper. The road is the trail.</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25</a:t>
            </a:fld>
            <a:endParaRPr lang="en-US" dirty="0"/>
          </a:p>
        </p:txBody>
      </p:sp>
    </p:spTree>
    <p:extLst>
      <p:ext uri="{BB962C8B-B14F-4D97-AF65-F5344CB8AC3E}">
        <p14:creationId xmlns:p14="http://schemas.microsoft.com/office/powerpoint/2010/main" val="3469550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Avenue of the Rocks – Oregon/Pony/Mormon Trail outside of Casper. The road is the trail.</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26</a:t>
            </a:fld>
            <a:endParaRPr lang="en-US" dirty="0"/>
          </a:p>
        </p:txBody>
      </p:sp>
    </p:spTree>
    <p:extLst>
      <p:ext uri="{BB962C8B-B14F-4D97-AF65-F5344CB8AC3E}">
        <p14:creationId xmlns:p14="http://schemas.microsoft.com/office/powerpoint/2010/main" val="37497049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Avenue of the Rocks – Oregon/Pony/Mormon Trail outside of Casper. The road is the trail.</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27</a:t>
            </a:fld>
            <a:endParaRPr lang="en-US" dirty="0"/>
          </a:p>
        </p:txBody>
      </p:sp>
    </p:spTree>
    <p:extLst>
      <p:ext uri="{BB962C8B-B14F-4D97-AF65-F5344CB8AC3E}">
        <p14:creationId xmlns:p14="http://schemas.microsoft.com/office/powerpoint/2010/main" val="291053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Avenue of the Rocks – Oregon/Pony/Mormon Trail outside of Casper. The road is the trail.</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28</a:t>
            </a:fld>
            <a:endParaRPr lang="en-US" dirty="0"/>
          </a:p>
        </p:txBody>
      </p:sp>
    </p:spTree>
    <p:extLst>
      <p:ext uri="{BB962C8B-B14F-4D97-AF65-F5344CB8AC3E}">
        <p14:creationId xmlns:p14="http://schemas.microsoft.com/office/powerpoint/2010/main" val="548695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Avenue of the Rocks – Oregon/Pony/Mormon Trail outside of Casper. The road is the trail.</a:t>
            </a:r>
          </a:p>
          <a:p>
            <a:r>
              <a:rPr lang="en-US" dirty="0" smtClean="0"/>
              <a:t>Existing oil &amp;</a:t>
            </a:r>
            <a:r>
              <a:rPr lang="en-US" baseline="0" dirty="0" smtClean="0"/>
              <a:t> gas well (is in operation… just a little dated)</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29</a:t>
            </a:fld>
            <a:endParaRPr lang="en-US" dirty="0"/>
          </a:p>
        </p:txBody>
      </p:sp>
    </p:spTree>
    <p:extLst>
      <p:ext uri="{BB962C8B-B14F-4D97-AF65-F5344CB8AC3E}">
        <p14:creationId xmlns:p14="http://schemas.microsoft.com/office/powerpoint/2010/main" val="1980545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Avenue of the Rocks – Oregon/Pony/Mormon Trail outside of Casper. The road is the trail.</a:t>
            </a:r>
          </a:p>
          <a:p>
            <a:r>
              <a:rPr lang="en-US" dirty="0" smtClean="0"/>
              <a:t>Existing oil &amp;</a:t>
            </a:r>
            <a:r>
              <a:rPr lang="en-US" baseline="0" dirty="0" smtClean="0"/>
              <a:t> gas well (is in operation… just a little dated)</a:t>
            </a:r>
            <a:endParaRPr lang="en-US" dirty="0" smtClean="0"/>
          </a:p>
          <a:p>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30</a:t>
            </a:fld>
            <a:endParaRPr lang="en-US" dirty="0"/>
          </a:p>
        </p:txBody>
      </p:sp>
    </p:spTree>
    <p:extLst>
      <p:ext uri="{BB962C8B-B14F-4D97-AF65-F5344CB8AC3E}">
        <p14:creationId xmlns:p14="http://schemas.microsoft.com/office/powerpoint/2010/main" val="1110907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Avenue of the Rocks – Oregon/Pony/Mormon Trail outside of Casper. The road is the trail.</a:t>
            </a:r>
          </a:p>
          <a:p>
            <a:r>
              <a:rPr lang="en-US" dirty="0" smtClean="0"/>
              <a:t>Existing oil &amp;</a:t>
            </a:r>
            <a:r>
              <a:rPr lang="en-US" baseline="0" dirty="0" smtClean="0"/>
              <a:t> gas well (is in operation… just a little dated)</a:t>
            </a:r>
            <a:endParaRPr lang="en-US" dirty="0" smtClean="0"/>
          </a:p>
          <a:p>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31</a:t>
            </a:fld>
            <a:endParaRPr lang="en-US" dirty="0"/>
          </a:p>
        </p:txBody>
      </p:sp>
    </p:spTree>
    <p:extLst>
      <p:ext uri="{BB962C8B-B14F-4D97-AF65-F5344CB8AC3E}">
        <p14:creationId xmlns:p14="http://schemas.microsoft.com/office/powerpoint/2010/main" val="17038488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Avenue of the Rocks – Oregon/Pony/Mormon Trail outside of Casper. The road is the trail.</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53</a:t>
            </a:fld>
            <a:endParaRPr lang="en-US" dirty="0"/>
          </a:p>
        </p:txBody>
      </p:sp>
    </p:spTree>
    <p:extLst>
      <p:ext uri="{BB962C8B-B14F-4D97-AF65-F5344CB8AC3E}">
        <p14:creationId xmlns:p14="http://schemas.microsoft.com/office/powerpoint/2010/main" val="3749704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Avenue of the Rocks – Oregon/Pony/Mormon Trail outside of Casper. The road is the trail.</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54</a:t>
            </a:fld>
            <a:endParaRPr lang="en-US" dirty="0"/>
          </a:p>
        </p:txBody>
      </p:sp>
    </p:spTree>
    <p:extLst>
      <p:ext uri="{BB962C8B-B14F-4D97-AF65-F5344CB8AC3E}">
        <p14:creationId xmlns:p14="http://schemas.microsoft.com/office/powerpoint/2010/main" val="3749704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Avenue of the Rocks – Oregon/Pony/Mormon Trail outside of Casper. The road is the trail.</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55</a:t>
            </a:fld>
            <a:endParaRPr lang="en-US" dirty="0"/>
          </a:p>
        </p:txBody>
      </p:sp>
    </p:spTree>
    <p:extLst>
      <p:ext uri="{BB962C8B-B14F-4D97-AF65-F5344CB8AC3E}">
        <p14:creationId xmlns:p14="http://schemas.microsoft.com/office/powerpoint/2010/main" val="3749704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Avenue of the Rocks – Oregon/Pony/Mormon Trail outside of Casper. The road is the trail.</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56</a:t>
            </a:fld>
            <a:endParaRPr lang="en-US" dirty="0"/>
          </a:p>
        </p:txBody>
      </p:sp>
    </p:spTree>
    <p:extLst>
      <p:ext uri="{BB962C8B-B14F-4D97-AF65-F5344CB8AC3E}">
        <p14:creationId xmlns:p14="http://schemas.microsoft.com/office/powerpoint/2010/main" val="37497049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Avenue of the Rocks – Oregon/Pony/Mormon Trail outside of Casper. The road is the trail.</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57</a:t>
            </a:fld>
            <a:endParaRPr lang="en-US" dirty="0"/>
          </a:p>
        </p:txBody>
      </p:sp>
    </p:spTree>
    <p:extLst>
      <p:ext uri="{BB962C8B-B14F-4D97-AF65-F5344CB8AC3E}">
        <p14:creationId xmlns:p14="http://schemas.microsoft.com/office/powerpoint/2010/main" val="37497049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Avenue of the Rocks – Oregon/Pony/Mormon Trail outside of Casper. The road is the trail.</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58</a:t>
            </a:fld>
            <a:endParaRPr lang="en-US" dirty="0"/>
          </a:p>
        </p:txBody>
      </p:sp>
    </p:spTree>
    <p:extLst>
      <p:ext uri="{BB962C8B-B14F-4D97-AF65-F5344CB8AC3E}">
        <p14:creationId xmlns:p14="http://schemas.microsoft.com/office/powerpoint/2010/main" val="37497049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Avenue of the Rocks – Oregon/Pony/Mormon Trail outside of Casper. The road is the trail.</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59</a:t>
            </a:fld>
            <a:endParaRPr lang="en-US" dirty="0"/>
          </a:p>
        </p:txBody>
      </p:sp>
    </p:spTree>
    <p:extLst>
      <p:ext uri="{BB962C8B-B14F-4D97-AF65-F5344CB8AC3E}">
        <p14:creationId xmlns:p14="http://schemas.microsoft.com/office/powerpoint/2010/main" val="3749704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Angle of the image taken is also important. Perspective should be mostly parallel with a</a:t>
            </a:r>
            <a:r>
              <a:rPr lang="en-US" baseline="0" dirty="0" smtClean="0"/>
              <a:t> roadway, not perpendicular </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71</a:t>
            </a:fld>
            <a:endParaRPr lang="en-US" dirty="0"/>
          </a:p>
        </p:txBody>
      </p:sp>
    </p:spTree>
    <p:extLst>
      <p:ext uri="{BB962C8B-B14F-4D97-AF65-F5344CB8AC3E}">
        <p14:creationId xmlns:p14="http://schemas.microsoft.com/office/powerpoint/2010/main" val="1010022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Angle of the image taken is also important. Perspective should be mostly parallel with a</a:t>
            </a:r>
            <a:r>
              <a:rPr lang="en-US" baseline="0" dirty="0" smtClean="0"/>
              <a:t> roadway, not perpendicular </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72</a:t>
            </a:fld>
            <a:endParaRPr lang="en-US" dirty="0"/>
          </a:p>
        </p:txBody>
      </p:sp>
    </p:spTree>
    <p:extLst>
      <p:ext uri="{BB962C8B-B14F-4D97-AF65-F5344CB8AC3E}">
        <p14:creationId xmlns:p14="http://schemas.microsoft.com/office/powerpoint/2010/main" val="24508515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on-screen display:</a:t>
            </a:r>
            <a:r>
              <a:rPr lang="en-US" baseline="0" dirty="0" smtClean="0"/>
              <a:t> scale bar to be 4 inches, viewing distance is 19.7 inches.</a:t>
            </a:r>
          </a:p>
          <a:p>
            <a:r>
              <a:rPr lang="en-US" baseline="0" dirty="0" smtClean="0"/>
              <a:t>When printed on 11x17 inch paper, viewing distance is 19.7 inches.</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75</a:t>
            </a:fld>
            <a:endParaRPr lang="en-US" dirty="0"/>
          </a:p>
        </p:txBody>
      </p:sp>
    </p:spTree>
    <p:extLst>
      <p:ext uri="{BB962C8B-B14F-4D97-AF65-F5344CB8AC3E}">
        <p14:creationId xmlns:p14="http://schemas.microsoft.com/office/powerpoint/2010/main" val="21959529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on-screen display:</a:t>
            </a:r>
            <a:r>
              <a:rPr lang="en-US" baseline="0" dirty="0" smtClean="0"/>
              <a:t> scale bar to be 4 inches, viewing distance is 19.7 inches.</a:t>
            </a:r>
          </a:p>
          <a:p>
            <a:r>
              <a:rPr lang="en-US" baseline="0" dirty="0" smtClean="0"/>
              <a:t>When printed on 11x17 inch paper, viewing distance is 19.7 inches.</a:t>
            </a:r>
            <a:endParaRPr lang="en-US" dirty="0" smtClean="0"/>
          </a:p>
          <a:p>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76</a:t>
            </a:fld>
            <a:endParaRPr lang="en-US" dirty="0"/>
          </a:p>
        </p:txBody>
      </p:sp>
    </p:spTree>
    <p:extLst>
      <p:ext uri="{BB962C8B-B14F-4D97-AF65-F5344CB8AC3E}">
        <p14:creationId xmlns:p14="http://schemas.microsoft.com/office/powerpoint/2010/main" val="12088052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on-screen display:</a:t>
            </a:r>
            <a:r>
              <a:rPr lang="en-US" baseline="0" dirty="0" smtClean="0"/>
              <a:t> scale bar to be 4 inches, viewing distance is 19.7 inches.</a:t>
            </a:r>
          </a:p>
          <a:p>
            <a:r>
              <a:rPr lang="en-US" baseline="0" dirty="0" smtClean="0"/>
              <a:t>When printed on 11x17 inch paper, viewing distance is 19.7 inches.</a:t>
            </a:r>
            <a:endParaRPr lang="en-US" dirty="0" smtClean="0"/>
          </a:p>
          <a:p>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77</a:t>
            </a:fld>
            <a:endParaRPr lang="en-US" dirty="0"/>
          </a:p>
        </p:txBody>
      </p:sp>
    </p:spTree>
    <p:extLst>
      <p:ext uri="{BB962C8B-B14F-4D97-AF65-F5344CB8AC3E}">
        <p14:creationId xmlns:p14="http://schemas.microsoft.com/office/powerpoint/2010/main" val="20512320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Contrast changes throughout the day based on the angle</a:t>
            </a:r>
            <a:r>
              <a:rPr lang="en-US" baseline="0" dirty="0" smtClean="0"/>
              <a:t> of the sun, glint / glare. Season may also impact the simulation.  There should be emphasis placed on ensuring that the simulations capture a good range of alternatives.</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t>79</a:t>
            </a:fld>
            <a:endParaRPr lang="en-US" dirty="0"/>
          </a:p>
        </p:txBody>
      </p:sp>
    </p:spTree>
    <p:extLst>
      <p:ext uri="{BB962C8B-B14F-4D97-AF65-F5344CB8AC3E}">
        <p14:creationId xmlns:p14="http://schemas.microsoft.com/office/powerpoint/2010/main" val="3101818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518275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006852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54364118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9" name="TextBox 8"/>
          <p:cNvSpPr txBox="1"/>
          <p:nvPr userDrawn="1"/>
        </p:nvSpPr>
        <p:spPr>
          <a:xfrm>
            <a:off x="775003" y="1417346"/>
            <a:ext cx="4238716" cy="1077218"/>
          </a:xfrm>
          <a:prstGeom prst="rect">
            <a:avLst/>
          </a:prstGeom>
          <a:noFill/>
        </p:spPr>
        <p:txBody>
          <a:bodyPr wrap="square" rtlCol="0">
            <a:spAutoFit/>
          </a:bodyPr>
          <a:lstStyle/>
          <a:p>
            <a:pPr algn="ctr"/>
            <a:r>
              <a:rPr lang="en-US" sz="3200" spc="600" dirty="0" smtClean="0">
                <a:latin typeface="Times New Roman" panose="02020603050405020304" pitchFamily="18" charset="0"/>
                <a:cs typeface="Times New Roman" panose="02020603050405020304" pitchFamily="18" charset="0"/>
              </a:rPr>
              <a:t>Visual Resource Management</a:t>
            </a:r>
            <a:endParaRPr lang="en-US" sz="3200" spc="600" dirty="0">
              <a:latin typeface="Times New Roman" panose="02020603050405020304" pitchFamily="18" charset="0"/>
              <a:cs typeface="Times New Roman" panose="02020603050405020304" pitchFamily="18" charset="0"/>
            </a:endParaRPr>
          </a:p>
        </p:txBody>
      </p:sp>
      <p:grpSp>
        <p:nvGrpSpPr>
          <p:cNvPr id="11" name="Group 10"/>
          <p:cNvGrpSpPr/>
          <p:nvPr userDrawn="1"/>
        </p:nvGrpSpPr>
        <p:grpSpPr>
          <a:xfrm>
            <a:off x="2064750" y="2837703"/>
            <a:ext cx="1659221" cy="716757"/>
            <a:chOff x="2125630" y="2939674"/>
            <a:chExt cx="1659221" cy="716757"/>
          </a:xfrm>
        </p:grpSpPr>
        <p:pic>
          <p:nvPicPr>
            <p:cNvPr id="12" name="Picture 11"/>
            <p:cNvPicPr/>
            <p:nvPr/>
          </p:nvPicPr>
          <p:blipFill>
            <a:blip r:embed="rId3" cstate="print">
              <a:extLst>
                <a:ext uri="{28A0092B-C50C-407E-A947-70E740481C1C}">
                  <a14:useLocalDpi xmlns:a14="http://schemas.microsoft.com/office/drawing/2010/main" val="0"/>
                </a:ext>
              </a:extLst>
            </a:blip>
            <a:stretch>
              <a:fillRect/>
            </a:stretch>
          </p:blipFill>
          <p:spPr>
            <a:xfrm>
              <a:off x="2125630" y="2939674"/>
              <a:ext cx="716756" cy="716756"/>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65701" y="2939675"/>
              <a:ext cx="819150" cy="716756"/>
            </a:xfrm>
            <a:prstGeom prst="rect">
              <a:avLst/>
            </a:prstGeom>
          </p:spPr>
        </p:pic>
      </p:grpSp>
      <p:pic>
        <p:nvPicPr>
          <p:cNvPr id="7" name="Picture 6"/>
          <p:cNvPicPr>
            <a:picLocks noChangeAspect="1"/>
          </p:cNvPicPr>
          <p:nvPr userDrawn="1"/>
        </p:nvPicPr>
        <p:blipFill rotWithShape="1">
          <a:blip r:embed="rId5" cstate="print">
            <a:extLst>
              <a:ext uri="{28A0092B-C50C-407E-A947-70E740481C1C}">
                <a14:useLocalDpi xmlns:a14="http://schemas.microsoft.com/office/drawing/2010/main" val="0"/>
              </a:ext>
            </a:extLst>
          </a:blip>
          <a:srcRect l="30065" r="45573"/>
          <a:stretch/>
        </p:blipFill>
        <p:spPr>
          <a:xfrm>
            <a:off x="5802593" y="0"/>
            <a:ext cx="3341407" cy="6858000"/>
          </a:xfrm>
          <a:prstGeom prst="rect">
            <a:avLst/>
          </a:prstGeom>
        </p:spPr>
      </p:pic>
      <p:sp>
        <p:nvSpPr>
          <p:cNvPr id="8" name="Text Placeholder 8"/>
          <p:cNvSpPr txBox="1">
            <a:spLocks/>
          </p:cNvSpPr>
          <p:nvPr userDrawn="1"/>
        </p:nvSpPr>
        <p:spPr>
          <a:xfrm>
            <a:off x="1066800" y="5257800"/>
            <a:ext cx="3657600" cy="762000"/>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1800" kern="1200" spc="300" baseline="0">
                <a:solidFill>
                  <a:schemeClr val="tx1"/>
                </a:solidFill>
                <a:latin typeface="Cambria" panose="02040503050406030204"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June 2019</a:t>
            </a:r>
          </a:p>
          <a:p>
            <a:r>
              <a:rPr lang="en-US" dirty="0" smtClean="0"/>
              <a:t>Boise, Idaho</a:t>
            </a:r>
            <a:endParaRPr lang="en-US" dirty="0"/>
          </a:p>
        </p:txBody>
      </p:sp>
      <p:pic>
        <p:nvPicPr>
          <p:cNvPr id="2" name="Picture 1"/>
          <p:cNvPicPr>
            <a:picLocks noChangeAspect="1"/>
          </p:cNvPicPr>
          <p:nvPr userDrawn="1"/>
        </p:nvPicPr>
        <p:blipFill rotWithShape="1">
          <a:blip r:embed="rId6" cstate="print">
            <a:extLst>
              <a:ext uri="{28A0092B-C50C-407E-A947-70E740481C1C}">
                <a14:useLocalDpi xmlns:a14="http://schemas.microsoft.com/office/drawing/2010/main" val="0"/>
              </a:ext>
            </a:extLst>
          </a:blip>
          <a:srcRect l="54448" t="-124" r="13014" b="166"/>
          <a:stretch/>
        </p:blipFill>
        <p:spPr>
          <a:xfrm>
            <a:off x="5799666" y="-1"/>
            <a:ext cx="3344333" cy="6849533"/>
          </a:xfrm>
          <a:prstGeom prst="rect">
            <a:avLst/>
          </a:prstGeom>
        </p:spPr>
      </p:pic>
    </p:spTree>
    <p:extLst>
      <p:ext uri="{BB962C8B-B14F-4D97-AF65-F5344CB8AC3E}">
        <p14:creationId xmlns:p14="http://schemas.microsoft.com/office/powerpoint/2010/main" val="1971009994"/>
      </p:ext>
    </p:extLst>
  </p:cSld>
  <p:clrMap bg1="dk1" tx1="lt1" bg2="dk2" tx2="lt2" accent1="accent1" accent2="accent2" accent3="accent3" accent4="accent4" accent5="accent5" accent6="accent6" hlink="hlink" folHlink="folHlink"/>
  <p:sldLayoutIdLst>
    <p:sldLayoutId id="2147483676"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64" name="Rectangle 163"/>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165" name="Group 164"/>
          <p:cNvGrpSpPr/>
          <p:nvPr userDrawn="1"/>
        </p:nvGrpSpPr>
        <p:grpSpPr>
          <a:xfrm>
            <a:off x="8781968" y="0"/>
            <a:ext cx="363726" cy="6858000"/>
            <a:chOff x="8781968" y="0"/>
            <a:chExt cx="363726" cy="6332181"/>
          </a:xfrm>
        </p:grpSpPr>
        <p:sp>
          <p:nvSpPr>
            <p:cNvPr id="166" name="Rectangle 165"/>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167" name="Group 166"/>
            <p:cNvGrpSpPr/>
            <p:nvPr/>
          </p:nvGrpSpPr>
          <p:grpSpPr>
            <a:xfrm>
              <a:off x="8781968" y="524732"/>
              <a:ext cx="362812" cy="5807449"/>
              <a:chOff x="8781968" y="0"/>
              <a:chExt cx="362812" cy="6288447"/>
            </a:xfrm>
          </p:grpSpPr>
          <p:grpSp>
            <p:nvGrpSpPr>
              <p:cNvPr id="168" name="Group 167"/>
              <p:cNvGrpSpPr/>
              <p:nvPr/>
            </p:nvGrpSpPr>
            <p:grpSpPr>
              <a:xfrm>
                <a:off x="8781968" y="0"/>
                <a:ext cx="362812" cy="5705383"/>
                <a:chOff x="8781968" y="0"/>
                <a:chExt cx="362812" cy="6712012"/>
              </a:xfrm>
            </p:grpSpPr>
            <p:sp>
              <p:nvSpPr>
                <p:cNvPr id="170" name="Rectangle 169"/>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1" name="Rectangle 170"/>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2" name="Rectangle 171"/>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3" name="Rectangle 172"/>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4" name="Rectangle 173"/>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5" name="Rectangle 174"/>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6" name="Rectangle 175"/>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7" name="Rectangle 176"/>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8" name="Rectangle 177"/>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9" name="Rectangle 178"/>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69" name="Rectangle 168"/>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pSp>
      <p:sp>
        <p:nvSpPr>
          <p:cNvPr id="180" name="TextBox 179"/>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181" name="TextBox 180"/>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182" name="TextBox 181"/>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183" name="TextBox 182"/>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184" name="TextBox 183"/>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185" name="TextBox 184"/>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186" name="TextBox 185"/>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187" name="TextBox 186"/>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188" name="TextBox 187"/>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189" name="TextBox 188"/>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190" name="TextBox 189"/>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191" name="TextBox 190"/>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pic>
        <p:nvPicPr>
          <p:cNvPr id="192" name="Picture 191"/>
          <p:cNvPicPr/>
          <p:nvPr userDrawn="1"/>
        </p:nvPicPr>
        <p:blipFill>
          <a:blip r:embed="rId3"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193" name="Picture 19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sp>
        <p:nvSpPr>
          <p:cNvPr id="32" name="Rectangle 31"/>
          <p:cNvSpPr/>
          <p:nvPr userDrawn="1"/>
        </p:nvSpPr>
        <p:spPr>
          <a:xfrm>
            <a:off x="8782154" y="1"/>
            <a:ext cx="361845" cy="3992604"/>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3" name="Rectangle 32"/>
          <p:cNvSpPr/>
          <p:nvPr userDrawn="1"/>
        </p:nvSpPr>
        <p:spPr>
          <a:xfrm>
            <a:off x="8781968" y="4563158"/>
            <a:ext cx="360570" cy="2294842"/>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4" name="Text Placeholder 17"/>
          <p:cNvSpPr txBox="1">
            <a:spLocks/>
          </p:cNvSpPr>
          <p:nvPr userDrawn="1"/>
        </p:nvSpPr>
        <p:spPr>
          <a:xfrm>
            <a:off x="228600" y="76200"/>
            <a:ext cx="7086600" cy="544513"/>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b="0" kern="1200" spc="300" baseline="0">
                <a:solidFill>
                  <a:schemeClr val="tx1"/>
                </a:solidFill>
                <a:latin typeface="Impact" panose="020B0806030902050204" pitchFamily="34"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Visual Simulation</a:t>
            </a:r>
          </a:p>
        </p:txBody>
      </p:sp>
    </p:spTree>
    <p:extLst>
      <p:ext uri="{BB962C8B-B14F-4D97-AF65-F5344CB8AC3E}">
        <p14:creationId xmlns:p14="http://schemas.microsoft.com/office/powerpoint/2010/main" val="4009872682"/>
      </p:ext>
    </p:extLst>
  </p:cSld>
  <p:clrMap bg1="lt1" tx1="dk1" bg2="lt2" tx2="dk2" accent1="accent1" accent2="accent2" accent3="accent3" accent4="accent4" accent5="accent5" accent6="accent6" hlink="hlink" folHlink="folHlink"/>
  <p:sldLayoutIdLst>
    <p:sldLayoutId id="2147483671" r:id="rId1"/>
  </p:sldLayoutIdLst>
  <p:timing>
    <p:tnLst>
      <p:par>
        <p:cTn id="1" dur="indefinite" restart="never" nodeType="tmRoot"/>
      </p:par>
    </p:tnLst>
  </p:timing>
  <p:txStyles>
    <p:titleStyle>
      <a:lvl1pPr algn="l" defTabSz="914400" rtl="0" eaLnBrk="1" latinLnBrk="0" hangingPunct="1">
        <a:spcBef>
          <a:spcPct val="0"/>
        </a:spcBef>
        <a:buNone/>
        <a:defRPr sz="3200" kern="1200" spc="300">
          <a:solidFill>
            <a:schemeClr val="tx1"/>
          </a:solidFill>
          <a:latin typeface="Impact" panose="020B080603090205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9" name="Rectangle 38"/>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40" name="Group 39"/>
          <p:cNvGrpSpPr/>
          <p:nvPr userDrawn="1"/>
        </p:nvGrpSpPr>
        <p:grpSpPr>
          <a:xfrm>
            <a:off x="8781968" y="0"/>
            <a:ext cx="363726" cy="6858000"/>
            <a:chOff x="8781968" y="0"/>
            <a:chExt cx="363726" cy="6332181"/>
          </a:xfrm>
        </p:grpSpPr>
        <p:sp>
          <p:nvSpPr>
            <p:cNvPr id="41" name="Rectangle 40"/>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42" name="Group 41"/>
            <p:cNvGrpSpPr/>
            <p:nvPr/>
          </p:nvGrpSpPr>
          <p:grpSpPr>
            <a:xfrm>
              <a:off x="8781968" y="524732"/>
              <a:ext cx="362812" cy="5807449"/>
              <a:chOff x="8781968" y="0"/>
              <a:chExt cx="362812" cy="6288447"/>
            </a:xfrm>
          </p:grpSpPr>
          <p:grpSp>
            <p:nvGrpSpPr>
              <p:cNvPr id="43" name="Group 42"/>
              <p:cNvGrpSpPr/>
              <p:nvPr/>
            </p:nvGrpSpPr>
            <p:grpSpPr>
              <a:xfrm>
                <a:off x="8781968" y="0"/>
                <a:ext cx="362812" cy="5705383"/>
                <a:chOff x="8781968" y="0"/>
                <a:chExt cx="362812" cy="6712012"/>
              </a:xfrm>
            </p:grpSpPr>
            <p:sp>
              <p:nvSpPr>
                <p:cNvPr id="45" name="Rectangle 44"/>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6" name="Rectangle 45"/>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7" name="Rectangle 46"/>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8" name="Rectangle 47"/>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9" name="Rectangle 48"/>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0" name="Rectangle 49"/>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1" name="Rectangle 50"/>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2" name="Rectangle 51"/>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3" name="Rectangle 52"/>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4" name="Rectangle 53"/>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44" name="Rectangle 43"/>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pSp>
      <p:sp>
        <p:nvSpPr>
          <p:cNvPr id="55" name="TextBox 54"/>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56" name="TextBox 55"/>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57" name="TextBox 56"/>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58" name="TextBox 57"/>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59" name="TextBox 58"/>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60" name="TextBox 59"/>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61" name="TextBox 60"/>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62" name="TextBox 61"/>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63" name="TextBox 62"/>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64" name="TextBox 63"/>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65" name="TextBox 64"/>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66" name="TextBox 65"/>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sp>
        <p:nvSpPr>
          <p:cNvPr id="67" name="Rectangle 66"/>
          <p:cNvSpPr/>
          <p:nvPr userDrawn="1"/>
        </p:nvSpPr>
        <p:spPr>
          <a:xfrm>
            <a:off x="-1" y="659241"/>
            <a:ext cx="8781969" cy="406327"/>
          </a:xfrm>
          <a:prstGeom prst="rect">
            <a:avLst/>
          </a:prstGeom>
          <a:solidFill>
            <a:srgbClr val="657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8" name="Picture 67"/>
          <p:cNvPicPr/>
          <p:nvPr userDrawn="1"/>
        </p:nvPicPr>
        <p:blipFill>
          <a:blip r:embed="rId3"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69" name="Picture 6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sp>
        <p:nvSpPr>
          <p:cNvPr id="34" name="Rectangle 33"/>
          <p:cNvSpPr/>
          <p:nvPr userDrawn="1"/>
        </p:nvSpPr>
        <p:spPr>
          <a:xfrm>
            <a:off x="8782154" y="1"/>
            <a:ext cx="361845" cy="3992604"/>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5" name="Rectangle 34"/>
          <p:cNvSpPr/>
          <p:nvPr userDrawn="1"/>
        </p:nvSpPr>
        <p:spPr>
          <a:xfrm>
            <a:off x="8781968" y="4563158"/>
            <a:ext cx="360570" cy="2294841"/>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6" name="Text Placeholder 17"/>
          <p:cNvSpPr txBox="1">
            <a:spLocks/>
          </p:cNvSpPr>
          <p:nvPr userDrawn="1"/>
        </p:nvSpPr>
        <p:spPr>
          <a:xfrm>
            <a:off x="228600" y="76200"/>
            <a:ext cx="7086600" cy="544513"/>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b="0" kern="1200" spc="300" baseline="0">
                <a:solidFill>
                  <a:schemeClr val="tx1"/>
                </a:solidFill>
                <a:latin typeface="Impact" panose="020B0806030902050204" pitchFamily="34"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Visual Simulation</a:t>
            </a:r>
          </a:p>
        </p:txBody>
      </p:sp>
      <p:sp>
        <p:nvSpPr>
          <p:cNvPr id="37" name="Text Placeholder 17"/>
          <p:cNvSpPr txBox="1">
            <a:spLocks/>
          </p:cNvSpPr>
          <p:nvPr userDrawn="1"/>
        </p:nvSpPr>
        <p:spPr>
          <a:xfrm>
            <a:off x="5562600" y="6591300"/>
            <a:ext cx="3200400" cy="190500"/>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900" b="0" kern="1200" spc="300" baseline="0">
                <a:solidFill>
                  <a:schemeClr val="bg1">
                    <a:lumMod val="75000"/>
                  </a:schemeClr>
                </a:solidFill>
                <a:effectLst>
                  <a:outerShdw blurRad="38100" dist="38100" dir="2700000" algn="tl">
                    <a:srgbClr val="000000">
                      <a:alpha val="43137"/>
                    </a:srgbClr>
                  </a:outerShdw>
                </a:effectLst>
                <a:latin typeface="Cambria" panose="02040503050406030204" pitchFamily="18" charset="0"/>
                <a:ea typeface="+mn-ea"/>
                <a:cs typeface="Times New Roman" panose="02020603050405020304" pitchFamily="18" charset="0"/>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900" b="1" baseline="0" dirty="0" smtClean="0">
                <a:effectLst/>
                <a:latin typeface="Cambria" panose="02040503050406030204" pitchFamily="18" charset="0"/>
              </a:rPr>
              <a:t>June 2019 – </a:t>
            </a:r>
            <a:r>
              <a:rPr lang="en-US" sz="900" b="1" dirty="0" smtClean="0">
                <a:effectLst/>
                <a:latin typeface="Cambria" panose="02040503050406030204" pitchFamily="18" charset="0"/>
              </a:rPr>
              <a:t>Boise, ID</a:t>
            </a:r>
            <a:endParaRPr lang="en-US" sz="900" b="1" dirty="0">
              <a:effectLst/>
              <a:latin typeface="Cambria" panose="02040503050406030204" pitchFamily="18" charset="0"/>
            </a:endParaRPr>
          </a:p>
        </p:txBody>
      </p:sp>
    </p:spTree>
    <p:extLst>
      <p:ext uri="{BB962C8B-B14F-4D97-AF65-F5344CB8AC3E}">
        <p14:creationId xmlns:p14="http://schemas.microsoft.com/office/powerpoint/2010/main" val="3345816250"/>
      </p:ext>
    </p:extLst>
  </p:cSld>
  <p:clrMap bg1="lt1" tx1="dk1" bg2="lt2" tx2="dk2" accent1="accent1" accent2="accent2" accent3="accent3" accent4="accent4" accent5="accent5" accent6="accent6" hlink="hlink" folHlink="folHlink"/>
  <p:sldLayoutIdLst>
    <p:sldLayoutId id="2147483674"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3.xml"/><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3.png"/><Relationship Id="rId1" Type="http://schemas.openxmlformats.org/officeDocument/2006/relationships/slideLayout" Target="../slideLayouts/slideLayout3.xml"/><Relationship Id="rId5" Type="http://schemas.microsoft.com/office/2007/relationships/hdphoto" Target="../media/hdphoto3.wdp"/><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jpeg"/><Relationship Id="rId1" Type="http://schemas.openxmlformats.org/officeDocument/2006/relationships/slideLayout" Target="../slideLayouts/slideLayout3.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microsoft.com/office/2007/relationships/hdphoto" Target="../media/hdphoto4.wdp"/><Relationship Id="rId7" Type="http://schemas.microsoft.com/office/2007/relationships/hdphoto" Target="../media/hdphoto6.wdp"/><Relationship Id="rId2" Type="http://schemas.openxmlformats.org/officeDocument/2006/relationships/image" Target="../media/image40.jpeg"/><Relationship Id="rId1" Type="http://schemas.openxmlformats.org/officeDocument/2006/relationships/slideLayout" Target="../slideLayouts/slideLayout3.xml"/><Relationship Id="rId6" Type="http://schemas.openxmlformats.org/officeDocument/2006/relationships/image" Target="../media/image42.jpeg"/><Relationship Id="rId5" Type="http://schemas.microsoft.com/office/2007/relationships/hdphoto" Target="../media/hdphoto5.wdp"/><Relationship Id="rId4" Type="http://schemas.openxmlformats.org/officeDocument/2006/relationships/image" Target="../media/image41.jpeg"/></Relationships>
</file>

<file path=ppt/slides/_rels/slide3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7.jp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3.xml"/><Relationship Id="rId5" Type="http://schemas.openxmlformats.org/officeDocument/2006/relationships/image" Target="../media/image77.png"/><Relationship Id="rId4" Type="http://schemas.openxmlformats.org/officeDocument/2006/relationships/image" Target="../media/image75.png"/></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81.png"/><Relationship Id="rId4" Type="http://schemas.openxmlformats.org/officeDocument/2006/relationships/notesSlide" Target="../notesSlides/notesSlide2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88945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2632" r="7698"/>
          <a:stretch/>
        </p:blipFill>
        <p:spPr>
          <a:xfrm>
            <a:off x="0" y="658161"/>
            <a:ext cx="8786032" cy="6199839"/>
          </a:xfrm>
          <a:prstGeom prst="rect">
            <a:avLst/>
          </a:prstGeom>
        </p:spPr>
      </p:pic>
      <p:grpSp>
        <p:nvGrpSpPr>
          <p:cNvPr id="5" name="Group 4"/>
          <p:cNvGrpSpPr/>
          <p:nvPr/>
        </p:nvGrpSpPr>
        <p:grpSpPr>
          <a:xfrm>
            <a:off x="7311915" y="342725"/>
            <a:ext cx="1366650" cy="630872"/>
            <a:chOff x="7311915" y="342725"/>
            <a:chExt cx="1366650" cy="630872"/>
          </a:xfrm>
        </p:grpSpPr>
        <p:pic>
          <p:nvPicPr>
            <p:cNvPr id="3" name="Picture 2"/>
            <p:cNvPicPr/>
            <p:nvPr/>
          </p:nvPicPr>
          <p:blipFill>
            <a:blip r:embed="rId3"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grpSp>
      <p:sp>
        <p:nvSpPr>
          <p:cNvPr id="7" name="TextBox 6"/>
          <p:cNvSpPr txBox="1"/>
          <p:nvPr/>
        </p:nvSpPr>
        <p:spPr>
          <a:xfrm>
            <a:off x="2089865" y="6474542"/>
            <a:ext cx="6596934"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Rio Mesa Solar Generating Facility (Riverside County, CA)</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5590108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2982884"/>
            <a:ext cx="8281219" cy="1685742"/>
          </a:xfrm>
        </p:spPr>
        <p:txBody>
          <a:bodyPr/>
          <a:lstStyle/>
          <a:p>
            <a:r>
              <a:rPr lang="en-US" dirty="0" smtClean="0"/>
              <a:t>To define the value of visual simulation as it relates to BLM projects, and to provide a baseline for what criteria should be met with simulations produced for use by the BLM.</a:t>
            </a:r>
          </a:p>
          <a:p>
            <a:pPr lvl="1"/>
            <a:endParaRPr lang="en-US" dirty="0"/>
          </a:p>
          <a:p>
            <a:pPr lvl="1"/>
            <a:endParaRPr lang="en-US" dirty="0" smtClean="0"/>
          </a:p>
        </p:txBody>
      </p:sp>
      <p:sp>
        <p:nvSpPr>
          <p:cNvPr id="31" name="Text Placeholder 30"/>
          <p:cNvSpPr>
            <a:spLocks noGrp="1"/>
          </p:cNvSpPr>
          <p:nvPr>
            <p:ph type="body" sz="quarter" idx="11"/>
          </p:nvPr>
        </p:nvSpPr>
        <p:spPr/>
        <p:txBody>
          <a:bodyPr/>
          <a:lstStyle/>
          <a:p>
            <a:r>
              <a:rPr lang="en-US" dirty="0" smtClean="0"/>
              <a:t>Unit </a:t>
            </a:r>
            <a:r>
              <a:rPr lang="en-US" dirty="0" smtClean="0"/>
              <a:t>Objective</a:t>
            </a:r>
            <a:endParaRPr lang="en-US" dirty="0"/>
          </a:p>
        </p:txBody>
      </p:sp>
    </p:spTree>
    <p:extLst>
      <p:ext uri="{BB962C8B-B14F-4D97-AF65-F5344CB8AC3E}">
        <p14:creationId xmlns:p14="http://schemas.microsoft.com/office/powerpoint/2010/main" val="25764984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5299710" cy="5181600"/>
          </a:xfrm>
        </p:spPr>
        <p:txBody>
          <a:bodyPr/>
          <a:lstStyle/>
          <a:p>
            <a:r>
              <a:rPr lang="en-US" dirty="0" smtClean="0"/>
              <a:t>How can visual simulations be utilized?</a:t>
            </a:r>
          </a:p>
          <a:p>
            <a:pPr lvl="1"/>
            <a:r>
              <a:rPr lang="en-US" dirty="0" smtClean="0"/>
              <a:t>Contrast ratings</a:t>
            </a:r>
            <a:endParaRPr lang="en-US" dirty="0" smtClean="0"/>
          </a:p>
          <a:p>
            <a:pPr lvl="1"/>
            <a:r>
              <a:rPr lang="en-US" dirty="0" smtClean="0"/>
              <a:t>Alternative </a:t>
            </a:r>
            <a:r>
              <a:rPr lang="en-US" dirty="0" smtClean="0"/>
              <a:t>studies</a:t>
            </a:r>
            <a:endParaRPr lang="en-US" dirty="0" smtClean="0"/>
          </a:p>
          <a:p>
            <a:pPr lvl="1"/>
            <a:r>
              <a:rPr lang="en-US" dirty="0" smtClean="0"/>
              <a:t>Negotiations </a:t>
            </a:r>
            <a:r>
              <a:rPr lang="en-US" dirty="0" smtClean="0"/>
              <a:t>with </a:t>
            </a:r>
            <a:r>
              <a:rPr lang="en-US" dirty="0" smtClean="0"/>
              <a:t>proponent</a:t>
            </a:r>
            <a:endParaRPr lang="en-US" dirty="0" smtClean="0"/>
          </a:p>
          <a:p>
            <a:pPr lvl="1"/>
            <a:r>
              <a:rPr lang="en-US" dirty="0" smtClean="0"/>
              <a:t>Engaging </a:t>
            </a:r>
            <a:r>
              <a:rPr lang="en-US" dirty="0" smtClean="0"/>
              <a:t>the public</a:t>
            </a:r>
          </a:p>
          <a:p>
            <a:pPr lvl="1"/>
            <a:r>
              <a:rPr lang="en-US" dirty="0" smtClean="0"/>
              <a:t>BLM Internal review</a:t>
            </a:r>
          </a:p>
          <a:p>
            <a:pPr lvl="1"/>
            <a:r>
              <a:rPr lang="en-US" dirty="0" smtClean="0"/>
              <a:t>Landscape level </a:t>
            </a:r>
            <a:r>
              <a:rPr lang="en-US" dirty="0" smtClean="0"/>
              <a:t>planning</a:t>
            </a:r>
            <a:endParaRPr lang="en-US" dirty="0" smtClean="0"/>
          </a:p>
          <a:p>
            <a:pPr lvl="1"/>
            <a:endParaRPr lang="en-US" dirty="0"/>
          </a:p>
          <a:p>
            <a:pPr lvl="1"/>
            <a:endParaRPr lang="en-US" dirty="0" smtClean="0"/>
          </a:p>
        </p:txBody>
      </p:sp>
      <p:sp>
        <p:nvSpPr>
          <p:cNvPr id="31" name="Text Placeholder 30"/>
          <p:cNvSpPr>
            <a:spLocks noGrp="1"/>
          </p:cNvSpPr>
          <p:nvPr>
            <p:ph type="body" sz="quarter" idx="11"/>
          </p:nvPr>
        </p:nvSpPr>
        <p:spPr/>
        <p:txBody>
          <a:bodyPr/>
          <a:lstStyle/>
          <a:p>
            <a:r>
              <a:rPr lang="en-US" dirty="0" smtClean="0"/>
              <a:t>Value of Visual Simulation</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8310" y="4798130"/>
            <a:ext cx="2840735" cy="1609750"/>
          </a:xfrm>
          <a:prstGeom prst="rect">
            <a:avLst/>
          </a:prstGeom>
        </p:spPr>
      </p:pic>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4003" t="21905" r="50000" b="40827"/>
          <a:stretch/>
        </p:blipFill>
        <p:spPr bwMode="auto">
          <a:xfrm>
            <a:off x="5528310" y="3016708"/>
            <a:ext cx="2840732" cy="1609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28310" y="1279592"/>
            <a:ext cx="2840735" cy="1590812"/>
          </a:xfrm>
          <a:prstGeom prst="rect">
            <a:avLst/>
          </a:prstGeom>
        </p:spPr>
      </p:pic>
    </p:spTree>
    <p:extLst>
      <p:ext uri="{BB962C8B-B14F-4D97-AF65-F5344CB8AC3E}">
        <p14:creationId xmlns:p14="http://schemas.microsoft.com/office/powerpoint/2010/main" val="9402472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5400"/>
            <a:ext cx="8305800" cy="1590675"/>
          </a:xfrm>
        </p:spPr>
        <p:txBody>
          <a:bodyPr/>
          <a:lstStyle/>
          <a:p>
            <a:r>
              <a:rPr lang="en-US" dirty="0" smtClean="0"/>
              <a:t>History of Visual Simulation</a:t>
            </a:r>
          </a:p>
          <a:p>
            <a:pPr lvl="1"/>
            <a:r>
              <a:rPr lang="en-US" dirty="0" smtClean="0"/>
              <a:t>For hundreds of years, we have worked to </a:t>
            </a:r>
            <a:r>
              <a:rPr lang="en-US" dirty="0" smtClean="0"/>
              <a:t>represent </a:t>
            </a:r>
            <a:r>
              <a:rPr lang="en-US" dirty="0" smtClean="0"/>
              <a:t>the proposed built environment in a </a:t>
            </a:r>
            <a:r>
              <a:rPr lang="en-US" dirty="0" smtClean="0"/>
              <a:t>3D, </a:t>
            </a:r>
            <a:r>
              <a:rPr lang="en-US" dirty="0" smtClean="0"/>
              <a:t>or perspective method. </a:t>
            </a:r>
          </a:p>
          <a:p>
            <a:pPr lvl="1"/>
            <a:endParaRPr lang="en-US" dirty="0" smtClean="0"/>
          </a:p>
          <a:p>
            <a:pPr lvl="1"/>
            <a:endParaRPr lang="en-US" dirty="0"/>
          </a:p>
        </p:txBody>
      </p:sp>
      <p:sp>
        <p:nvSpPr>
          <p:cNvPr id="4" name="Text Placeholder 3"/>
          <p:cNvSpPr>
            <a:spLocks noGrp="1"/>
          </p:cNvSpPr>
          <p:nvPr>
            <p:ph type="body" sz="quarter" idx="11"/>
          </p:nvPr>
        </p:nvSpPr>
        <p:spPr/>
        <p:txBody>
          <a:bodyPr/>
          <a:lstStyle/>
          <a:p>
            <a:r>
              <a:rPr lang="en-US" dirty="0"/>
              <a:t>Why is </a:t>
            </a:r>
            <a:r>
              <a:rPr lang="en-US" dirty="0" smtClean="0"/>
              <a:t>Visual Simulation </a:t>
            </a:r>
            <a:r>
              <a:rPr lang="en-US" dirty="0"/>
              <a:t>a Useful Tool?</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2125" y="3014699"/>
            <a:ext cx="5419725" cy="3165119"/>
          </a:xfrm>
          <a:prstGeom prst="rect">
            <a:avLst/>
          </a:prstGeom>
        </p:spPr>
      </p:pic>
      <p:sp>
        <p:nvSpPr>
          <p:cNvPr id="5" name="TextBox 4"/>
          <p:cNvSpPr txBox="1"/>
          <p:nvPr/>
        </p:nvSpPr>
        <p:spPr>
          <a:xfrm>
            <a:off x="4344216" y="6132966"/>
            <a:ext cx="2942409" cy="276999"/>
          </a:xfrm>
          <a:prstGeom prst="rect">
            <a:avLst/>
          </a:prstGeom>
          <a:noFill/>
        </p:spPr>
        <p:txBody>
          <a:bodyPr wrap="none" rtlCol="0">
            <a:spAutoFit/>
          </a:bodyPr>
          <a:lstStyle/>
          <a:p>
            <a:pPr algn="r"/>
            <a:r>
              <a:rPr lang="en-US" sz="1200" dirty="0" smtClean="0">
                <a:solidFill>
                  <a:schemeClr val="bg1">
                    <a:lumMod val="85000"/>
                  </a:schemeClr>
                </a:solidFill>
                <a:effectLst>
                  <a:outerShdw blurRad="38100" dist="38100" dir="2700000" algn="tl">
                    <a:srgbClr val="000000">
                      <a:alpha val="43137"/>
                    </a:srgbClr>
                  </a:outerShdw>
                </a:effectLst>
              </a:rPr>
              <a:t>Ancient Temple – Florence, Italy ca. 1530-50</a:t>
            </a:r>
            <a:endParaRPr lang="en-US" sz="1200" dirty="0">
              <a:solidFill>
                <a:schemeClr val="bg1">
                  <a:lumMod val="8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38346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5263" b="-5263"/>
          <a:stretch/>
        </p:blipFill>
        <p:spPr>
          <a:xfrm>
            <a:off x="0" y="1062010"/>
            <a:ext cx="8780583" cy="6133920"/>
          </a:xfrm>
          <a:prstGeom prst="rect">
            <a:avLst/>
          </a:prstGeom>
          <a:noFill/>
          <a:ln>
            <a:noFill/>
          </a:ln>
        </p:spPr>
      </p:pic>
      <p:sp>
        <p:nvSpPr>
          <p:cNvPr id="6" name="TextBox 5"/>
          <p:cNvSpPr txBox="1"/>
          <p:nvPr/>
        </p:nvSpPr>
        <p:spPr>
          <a:xfrm>
            <a:off x="2292676" y="6474542"/>
            <a:ext cx="6394123"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Connecticut State Library and Supreme Court – ca. 1906</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3" name="Text Placeholder 2"/>
          <p:cNvSpPr>
            <a:spLocks noGrp="1"/>
          </p:cNvSpPr>
          <p:nvPr>
            <p:ph type="body" sz="quarter" idx="11"/>
          </p:nvPr>
        </p:nvSpPr>
        <p:spPr/>
        <p:txBody>
          <a:bodyPr/>
          <a:lstStyle/>
          <a:p>
            <a:r>
              <a:rPr lang="en-US" dirty="0" smtClean="0"/>
              <a:t>History of Visual Simulation</a:t>
            </a:r>
            <a:endParaRPr lang="en-US" dirty="0"/>
          </a:p>
        </p:txBody>
      </p:sp>
    </p:spTree>
    <p:extLst>
      <p:ext uri="{BB962C8B-B14F-4D97-AF65-F5344CB8AC3E}">
        <p14:creationId xmlns:p14="http://schemas.microsoft.com/office/powerpoint/2010/main" val="38356529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7140" r="18046"/>
          <a:stretch/>
        </p:blipFill>
        <p:spPr>
          <a:xfrm>
            <a:off x="0" y="1057670"/>
            <a:ext cx="8782050" cy="5800330"/>
          </a:xfrm>
          <a:prstGeom prst="rect">
            <a:avLst/>
          </a:prstGeom>
        </p:spPr>
      </p:pic>
      <p:sp>
        <p:nvSpPr>
          <p:cNvPr id="4" name="Text Placeholder 3"/>
          <p:cNvSpPr>
            <a:spLocks noGrp="1"/>
          </p:cNvSpPr>
          <p:nvPr>
            <p:ph type="body" sz="quarter" idx="11"/>
          </p:nvPr>
        </p:nvSpPr>
        <p:spPr/>
        <p:txBody>
          <a:bodyPr/>
          <a:lstStyle/>
          <a:p>
            <a:r>
              <a:rPr lang="en-US" dirty="0"/>
              <a:t>History of Visual Simulation</a:t>
            </a:r>
          </a:p>
        </p:txBody>
      </p:sp>
      <p:sp>
        <p:nvSpPr>
          <p:cNvPr id="6" name="TextBox 5"/>
          <p:cNvSpPr txBox="1"/>
          <p:nvPr/>
        </p:nvSpPr>
        <p:spPr>
          <a:xfrm>
            <a:off x="5461942" y="6474542"/>
            <a:ext cx="3224857"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Perspective hand </a:t>
            </a:r>
            <a:r>
              <a:rPr lang="en-US" sz="1400" b="1" spc="300" dirty="0">
                <a:solidFill>
                  <a:schemeClr val="bg1"/>
                </a:solidFill>
                <a:effectLst>
                  <a:outerShdw blurRad="38100" dist="38100" dir="2700000" algn="tl">
                    <a:srgbClr val="000000">
                      <a:alpha val="43137"/>
                    </a:srgbClr>
                  </a:outerShdw>
                </a:effectLst>
                <a:latin typeface="+mj-lt"/>
              </a:rPr>
              <a:t>r</a:t>
            </a:r>
            <a:r>
              <a:rPr lang="en-US" sz="1400" b="1" spc="300" dirty="0" smtClean="0">
                <a:solidFill>
                  <a:schemeClr val="bg1"/>
                </a:solidFill>
                <a:effectLst>
                  <a:outerShdw blurRad="38100" dist="38100" dir="2700000" algn="tl">
                    <a:srgbClr val="000000">
                      <a:alpha val="43137"/>
                    </a:srgbClr>
                  </a:outerShdw>
                </a:effectLst>
                <a:latin typeface="+mj-lt"/>
              </a:rPr>
              <a:t>endering</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4383679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renderingofarchitecture.com/rendering/3d-visualisation-urban-planning-3.jpg"/>
          <p:cNvPicPr>
            <a:picLocks noChangeAspect="1" noChangeArrowheads="1"/>
          </p:cNvPicPr>
          <p:nvPr/>
        </p:nvPicPr>
        <p:blipFill rotWithShape="1">
          <a:blip r:embed="rId2">
            <a:extLst>
              <a:ext uri="{28A0092B-C50C-407E-A947-70E740481C1C}">
                <a14:useLocalDpi xmlns:a14="http://schemas.microsoft.com/office/drawing/2010/main" val="0"/>
              </a:ext>
            </a:extLst>
          </a:blip>
          <a:srcRect b="1285"/>
          <a:stretch/>
        </p:blipFill>
        <p:spPr bwMode="auto">
          <a:xfrm>
            <a:off x="0" y="1065881"/>
            <a:ext cx="8783053" cy="5792119"/>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quarter" idx="11"/>
          </p:nvPr>
        </p:nvSpPr>
        <p:spPr/>
        <p:txBody>
          <a:bodyPr/>
          <a:lstStyle/>
          <a:p>
            <a:r>
              <a:rPr lang="en-US" dirty="0" smtClean="0"/>
              <a:t>Future </a:t>
            </a:r>
            <a:r>
              <a:rPr lang="en-US" dirty="0"/>
              <a:t>of Visual Simulation</a:t>
            </a:r>
          </a:p>
        </p:txBody>
      </p:sp>
      <p:sp>
        <p:nvSpPr>
          <p:cNvPr id="6" name="TextBox 5"/>
          <p:cNvSpPr txBox="1"/>
          <p:nvPr/>
        </p:nvSpPr>
        <p:spPr>
          <a:xfrm>
            <a:off x="4748926" y="6474542"/>
            <a:ext cx="3937873"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3D computer </a:t>
            </a:r>
            <a:r>
              <a:rPr lang="en-US" sz="1400" b="1" spc="300" dirty="0">
                <a:solidFill>
                  <a:schemeClr val="bg1"/>
                </a:solidFill>
                <a:effectLst>
                  <a:outerShdw blurRad="38100" dist="38100" dir="2700000" algn="tl">
                    <a:srgbClr val="000000">
                      <a:alpha val="43137"/>
                    </a:srgbClr>
                  </a:outerShdw>
                </a:effectLst>
                <a:latin typeface="+mj-lt"/>
              </a:rPr>
              <a:t>g</a:t>
            </a:r>
            <a:r>
              <a:rPr lang="en-US" sz="1400" b="1" spc="300" dirty="0" smtClean="0">
                <a:solidFill>
                  <a:schemeClr val="bg1"/>
                </a:solidFill>
                <a:effectLst>
                  <a:outerShdw blurRad="38100" dist="38100" dir="2700000" algn="tl">
                    <a:srgbClr val="000000">
                      <a:alpha val="43137"/>
                    </a:srgbClr>
                  </a:outerShdw>
                </a:effectLst>
                <a:latin typeface="+mj-lt"/>
              </a:rPr>
              <a:t>enerated </a:t>
            </a:r>
            <a:r>
              <a:rPr lang="en-US" sz="1400" b="1" spc="300" dirty="0">
                <a:solidFill>
                  <a:schemeClr val="bg1"/>
                </a:solidFill>
                <a:effectLst>
                  <a:outerShdw blurRad="38100" dist="38100" dir="2700000" algn="tl">
                    <a:srgbClr val="000000">
                      <a:alpha val="43137"/>
                    </a:srgbClr>
                  </a:outerShdw>
                </a:effectLst>
                <a:latin typeface="+mj-lt"/>
              </a:rPr>
              <a:t>r</a:t>
            </a:r>
            <a:r>
              <a:rPr lang="en-US" sz="1400" b="1" spc="300" dirty="0" smtClean="0">
                <a:solidFill>
                  <a:schemeClr val="bg1"/>
                </a:solidFill>
                <a:effectLst>
                  <a:outerShdw blurRad="38100" dist="38100" dir="2700000" algn="tl">
                    <a:srgbClr val="000000">
                      <a:alpha val="43137"/>
                    </a:srgbClr>
                  </a:outerShdw>
                </a:effectLst>
                <a:latin typeface="+mj-lt"/>
              </a:rPr>
              <a:t>endering</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24464455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p:txBody>
          <a:bodyPr/>
          <a:lstStyle/>
          <a:p>
            <a:r>
              <a:rPr lang="en-US" dirty="0" smtClean="0"/>
              <a:t>Future </a:t>
            </a:r>
            <a:r>
              <a:rPr lang="en-US" dirty="0"/>
              <a:t>of Visual Simulation</a:t>
            </a:r>
          </a:p>
        </p:txBody>
      </p:sp>
      <p:pic>
        <p:nvPicPr>
          <p:cNvPr id="2050" name="Picture 2" descr="A photo of two men standing in front of a visual simulator projecting yellow and blue images of wind farm flow dynamic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429115"/>
            <a:ext cx="8782216" cy="488144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4861518" y="1148935"/>
            <a:ext cx="3490971" cy="537218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740879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5400"/>
            <a:ext cx="8278906" cy="2254624"/>
          </a:xfrm>
        </p:spPr>
        <p:txBody>
          <a:bodyPr/>
          <a:lstStyle/>
          <a:p>
            <a:r>
              <a:rPr lang="en-US" dirty="0" smtClean="0"/>
              <a:t>From the BLM perspective, visual simulations are…</a:t>
            </a:r>
          </a:p>
          <a:p>
            <a:pPr lvl="1"/>
            <a:r>
              <a:rPr lang="en-US" dirty="0" smtClean="0"/>
              <a:t>The use of illustrations, photographs, or computer generated images or models designed to communicate the visible changes to the environment as a result of management activities or decisions.</a:t>
            </a:r>
            <a:endParaRPr lang="en-US" dirty="0"/>
          </a:p>
        </p:txBody>
      </p:sp>
      <p:sp>
        <p:nvSpPr>
          <p:cNvPr id="5" name="Text Placeholder 4"/>
          <p:cNvSpPr>
            <a:spLocks noGrp="1"/>
          </p:cNvSpPr>
          <p:nvPr>
            <p:ph type="body" sz="quarter" idx="11"/>
          </p:nvPr>
        </p:nvSpPr>
        <p:spPr/>
        <p:txBody>
          <a:bodyPr/>
          <a:lstStyle/>
          <a:p>
            <a:r>
              <a:rPr lang="en-US" dirty="0" smtClean="0"/>
              <a:t>What is Visual Simulation?</a:t>
            </a:r>
            <a:endParaRPr lang="en-US" dirty="0"/>
          </a:p>
        </p:txBody>
      </p:sp>
      <p:pic>
        <p:nvPicPr>
          <p:cNvPr id="1026" name="Picture 2" descr="http://nevadajournal.com/assets/uploads/2013/03/hilltop-simulation-picture-with-generators-east-crop-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549" t="10091"/>
          <a:stretch/>
        </p:blipFill>
        <p:spPr bwMode="auto">
          <a:xfrm>
            <a:off x="0" y="3445270"/>
            <a:ext cx="8780087" cy="3412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52731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Raster-based (pixel) 2D</a:t>
            </a:r>
          </a:p>
          <a:p>
            <a:pPr lvl="1"/>
            <a:r>
              <a:rPr lang="en-US" dirty="0" smtClean="0"/>
              <a:t>Photo editing </a:t>
            </a:r>
            <a:r>
              <a:rPr lang="en-US" dirty="0" smtClean="0"/>
              <a:t>software (Adobe Photoshop</a:t>
            </a:r>
            <a:r>
              <a:rPr lang="en-US" dirty="0" smtClean="0"/>
              <a:t>, etc.).</a:t>
            </a:r>
          </a:p>
          <a:p>
            <a:pPr lvl="1"/>
            <a:r>
              <a:rPr lang="en-US" dirty="0" smtClean="0"/>
              <a:t>Operates with raster technology.</a:t>
            </a:r>
          </a:p>
          <a:p>
            <a:pPr lvl="1"/>
            <a:r>
              <a:rPr lang="en-US" dirty="0" smtClean="0"/>
              <a:t>Raster is the same type of technology that digital cameras </a:t>
            </a:r>
            <a:r>
              <a:rPr lang="en-US" dirty="0" smtClean="0"/>
              <a:t>utilize (pixels).</a:t>
            </a:r>
            <a:endParaRPr lang="en-US" dirty="0" smtClean="0"/>
          </a:p>
          <a:p>
            <a:pPr lvl="1"/>
            <a:endParaRPr lang="en-US" dirty="0"/>
          </a:p>
          <a:p>
            <a:r>
              <a:rPr lang="en-US" dirty="0" smtClean="0"/>
              <a:t>CAD Based (vector) 2D + 3D</a:t>
            </a:r>
          </a:p>
          <a:p>
            <a:pPr lvl="1"/>
            <a:r>
              <a:rPr lang="en-US" dirty="0" smtClean="0"/>
              <a:t>Computer-aided drafting applications utilize vector technology (</a:t>
            </a:r>
            <a:r>
              <a:rPr lang="en-US" dirty="0"/>
              <a:t>AutoCAD, </a:t>
            </a:r>
            <a:r>
              <a:rPr lang="en-US" dirty="0" smtClean="0"/>
              <a:t>3DS Max, </a:t>
            </a:r>
            <a:r>
              <a:rPr lang="en-US" dirty="0" smtClean="0"/>
              <a:t>ArcGIS Pro, etc</a:t>
            </a:r>
            <a:r>
              <a:rPr lang="en-US" dirty="0" smtClean="0"/>
              <a:t>.).</a:t>
            </a:r>
          </a:p>
          <a:p>
            <a:pPr lvl="1"/>
            <a:r>
              <a:rPr lang="en-US" dirty="0" smtClean="0"/>
              <a:t>CAD based applications use lines and points on a coordinate system, utilizing the x, y, and z coordinates.</a:t>
            </a:r>
            <a:endParaRPr lang="en-US" dirty="0"/>
          </a:p>
        </p:txBody>
      </p:sp>
      <p:sp>
        <p:nvSpPr>
          <p:cNvPr id="4" name="Text Placeholder 3"/>
          <p:cNvSpPr>
            <a:spLocks noGrp="1"/>
          </p:cNvSpPr>
          <p:nvPr>
            <p:ph type="body" sz="quarter" idx="11"/>
          </p:nvPr>
        </p:nvSpPr>
        <p:spPr/>
        <p:txBody>
          <a:bodyPr/>
          <a:lstStyle/>
          <a:p>
            <a:r>
              <a:rPr lang="en-US" dirty="0" smtClean="0"/>
              <a:t>Rendering Technology</a:t>
            </a:r>
            <a:endParaRPr lang="en-US" dirty="0"/>
          </a:p>
        </p:txBody>
      </p:sp>
    </p:spTree>
    <p:extLst>
      <p:ext uri="{BB962C8B-B14F-4D97-AF65-F5344CB8AC3E}">
        <p14:creationId xmlns:p14="http://schemas.microsoft.com/office/powerpoint/2010/main" val="13864038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5399"/>
            <a:ext cx="4558553" cy="1160929"/>
          </a:xfrm>
        </p:spPr>
        <p:txBody>
          <a:bodyPr/>
          <a:lstStyle/>
          <a:p>
            <a:r>
              <a:rPr lang="en-US" dirty="0" smtClean="0"/>
              <a:t>Basics of 2D Visual Simulation</a:t>
            </a:r>
          </a:p>
          <a:p>
            <a:pPr lvl="1"/>
            <a:r>
              <a:rPr lang="en-US" dirty="0" smtClean="0"/>
              <a:t>Raster technology 	    vs.		</a:t>
            </a:r>
          </a:p>
        </p:txBody>
      </p:sp>
      <p:sp>
        <p:nvSpPr>
          <p:cNvPr id="5" name="Text Placeholder 4"/>
          <p:cNvSpPr>
            <a:spLocks noGrp="1"/>
          </p:cNvSpPr>
          <p:nvPr>
            <p:ph type="body" sz="quarter" idx="11"/>
          </p:nvPr>
        </p:nvSpPr>
        <p:spPr/>
        <p:txBody>
          <a:bodyPr/>
          <a:lstStyle/>
          <a:p>
            <a:r>
              <a:rPr lang="en-US" dirty="0" smtClean="0"/>
              <a:t>2D Visual Simulation Rendering</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281" y="2636002"/>
            <a:ext cx="4176838" cy="278764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423" y="2636002"/>
            <a:ext cx="4191000" cy="2787646"/>
          </a:xfrm>
          <a:prstGeom prst="rect">
            <a:avLst/>
          </a:prstGeom>
        </p:spPr>
      </p:pic>
      <p:sp>
        <p:nvSpPr>
          <p:cNvPr id="7" name="Content Placeholder 1"/>
          <p:cNvSpPr txBox="1">
            <a:spLocks/>
          </p:cNvSpPr>
          <p:nvPr/>
        </p:nvSpPr>
        <p:spPr>
          <a:xfrm>
            <a:off x="4896970" y="1331257"/>
            <a:ext cx="4558553" cy="1160929"/>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endParaRPr lang="en-US" dirty="0" smtClean="0"/>
          </a:p>
          <a:p>
            <a:pPr lvl="1"/>
            <a:r>
              <a:rPr lang="en-US" dirty="0" smtClean="0"/>
              <a:t>Vector technology		</a:t>
            </a:r>
          </a:p>
        </p:txBody>
      </p:sp>
    </p:spTree>
    <p:extLst>
      <p:ext uri="{BB962C8B-B14F-4D97-AF65-F5344CB8AC3E}">
        <p14:creationId xmlns:p14="http://schemas.microsoft.com/office/powerpoint/2010/main" val="10857964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5400"/>
            <a:ext cx="4623619" cy="5181600"/>
          </a:xfrm>
        </p:spPr>
        <p:txBody>
          <a:bodyPr/>
          <a:lstStyle/>
          <a:p>
            <a:r>
              <a:rPr lang="en-US" dirty="0" smtClean="0"/>
              <a:t>Image Editing</a:t>
            </a:r>
          </a:p>
          <a:p>
            <a:pPr lvl="1"/>
            <a:r>
              <a:rPr lang="en-US" dirty="0" smtClean="0"/>
              <a:t>Process</a:t>
            </a:r>
          </a:p>
          <a:p>
            <a:pPr lvl="2"/>
            <a:r>
              <a:rPr lang="en-US" dirty="0" smtClean="0"/>
              <a:t>Input: (digital image)</a:t>
            </a:r>
          </a:p>
          <a:p>
            <a:pPr lvl="2"/>
            <a:r>
              <a:rPr lang="en-US" dirty="0" smtClean="0"/>
              <a:t>Edit: (software)</a:t>
            </a:r>
          </a:p>
          <a:p>
            <a:pPr lvl="2"/>
            <a:r>
              <a:rPr lang="en-US" dirty="0" smtClean="0"/>
              <a:t>Export (print, save digitally)</a:t>
            </a:r>
            <a:endParaRPr lang="en-US" dirty="0"/>
          </a:p>
          <a:p>
            <a:pPr lvl="1"/>
            <a:r>
              <a:rPr lang="en-US" dirty="0" smtClean="0"/>
              <a:t>System Requirements</a:t>
            </a:r>
          </a:p>
          <a:p>
            <a:pPr lvl="2"/>
            <a:r>
              <a:rPr lang="en-US" dirty="0" smtClean="0"/>
              <a:t>Hardware: (CPU, memory, storage space, etc.)</a:t>
            </a:r>
          </a:p>
          <a:p>
            <a:pPr lvl="1"/>
            <a:r>
              <a:rPr lang="en-US" dirty="0" smtClean="0"/>
              <a:t>Considerations</a:t>
            </a:r>
          </a:p>
          <a:p>
            <a:pPr lvl="2"/>
            <a:r>
              <a:rPr lang="en-US" dirty="0" smtClean="0"/>
              <a:t>Source imagery</a:t>
            </a:r>
          </a:p>
          <a:p>
            <a:pPr lvl="2"/>
            <a:r>
              <a:rPr lang="en-US" dirty="0" smtClean="0"/>
              <a:t>Application</a:t>
            </a:r>
            <a:endParaRPr lang="en-US" dirty="0"/>
          </a:p>
        </p:txBody>
      </p:sp>
      <p:sp>
        <p:nvSpPr>
          <p:cNvPr id="5" name="Text Placeholder 4"/>
          <p:cNvSpPr>
            <a:spLocks noGrp="1"/>
          </p:cNvSpPr>
          <p:nvPr>
            <p:ph type="body" sz="quarter" idx="11"/>
          </p:nvPr>
        </p:nvSpPr>
        <p:spPr/>
        <p:txBody>
          <a:bodyPr/>
          <a:lstStyle/>
          <a:p>
            <a:r>
              <a:rPr lang="en-US" dirty="0" smtClean="0"/>
              <a:t>System Requirements </a:t>
            </a:r>
            <a:endParaRPr lang="en-US" dirty="0"/>
          </a:p>
        </p:txBody>
      </p:sp>
      <p:grpSp>
        <p:nvGrpSpPr>
          <p:cNvPr id="9" name="Group 8"/>
          <p:cNvGrpSpPr/>
          <p:nvPr/>
        </p:nvGrpSpPr>
        <p:grpSpPr>
          <a:xfrm flipH="1">
            <a:off x="6768353" y="4779697"/>
            <a:ext cx="1603944" cy="1324906"/>
            <a:chOff x="6832600" y="2938780"/>
            <a:chExt cx="1741714" cy="154432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ackgroundRemoval t="19361" b="84211" l="1167" r="100000">
                          <a14:foregroundMark x1="36333" y1="50376" x2="36333" y2="50376"/>
                          <a14:foregroundMark x1="65000" y1="47744" x2="65000" y2="47744"/>
                          <a14:foregroundMark x1="72167" y1="47744" x2="74500" y2="47744"/>
                          <a14:foregroundMark x1="83667" y1="46241" x2="83667" y2="46241"/>
                          <a14:foregroundMark x1="83667" y1="43045" x2="83667" y2="43045"/>
                          <a14:foregroundMark x1="83667" y1="40602" x2="83667" y2="40602"/>
                          <a14:foregroundMark x1="78333" y1="38346" x2="78333" y2="38346"/>
                          <a14:foregroundMark x1="70833" y1="39286" x2="68667" y2="39662"/>
                          <a14:foregroundMark x1="61333" y1="40977" x2="57167" y2="41917"/>
                          <a14:foregroundMark x1="53333" y1="42481" x2="47000" y2="42481"/>
                          <a14:foregroundMark x1="43333" y1="42481" x2="39667" y2="43045"/>
                          <a14:foregroundMark x1="46333" y1="34398" x2="46333" y2="34398"/>
                          <a14:foregroundMark x1="44500" y1="35338" x2="44500" y2="35338"/>
                          <a14:foregroundMark x1="44667" y1="31767" x2="44667" y2="31767"/>
                          <a14:backgroundMark x1="77833" y1="90414" x2="77833" y2="90414"/>
                          <a14:backgroundMark x1="81333" y1="79511" x2="81333" y2="79511"/>
                          <a14:backgroundMark x1="50000" y1="92857" x2="50000" y2="92857"/>
                          <a14:backgroundMark x1="6167" y1="76692" x2="6167" y2="76692"/>
                          <a14:backgroundMark x1="12833" y1="15602" x2="12833" y2="15602"/>
                          <a14:backgroundMark x1="50000" y1="10526" x2="50000" y2="10526"/>
                          <a14:backgroundMark x1="84500" y1="8647" x2="84500" y2="8647"/>
                          <a14:backgroundMark x1="92167" y1="22368" x2="92167" y2="22368"/>
                          <a14:backgroundMark x1="64167" y1="21805" x2="64167" y2="21805"/>
                          <a14:backgroundMark x1="31333" y1="22180" x2="31333" y2="22180"/>
                          <a14:backgroundMark x1="35333" y1="80075" x2="35333" y2="80075"/>
                          <a14:backgroundMark x1="28333" y1="89850" x2="28333" y2="89850"/>
                        </a14:backgroundRemoval>
                      </a14:imgEffect>
                    </a14:imgLayer>
                  </a14:imgProps>
                </a:ext>
                <a:ext uri="{28A0092B-C50C-407E-A947-70E740481C1C}">
                  <a14:useLocalDpi xmlns:a14="http://schemas.microsoft.com/office/drawing/2010/main" val="0"/>
                </a:ext>
              </a:extLst>
            </a:blip>
            <a:stretch>
              <a:fillRect/>
            </a:stretch>
          </p:blipFill>
          <p:spPr>
            <a:xfrm>
              <a:off x="6832600" y="2938780"/>
              <a:ext cx="1741714" cy="1544320"/>
            </a:xfrm>
            <a:prstGeom prst="rect">
              <a:avLst/>
            </a:prstGeom>
          </p:spPr>
        </p:pic>
        <p:sp>
          <p:nvSpPr>
            <p:cNvPr id="8" name="Freeform 7"/>
            <p:cNvSpPr/>
            <p:nvPr/>
          </p:nvSpPr>
          <p:spPr>
            <a:xfrm>
              <a:off x="7401560" y="3398520"/>
              <a:ext cx="660400" cy="132080"/>
            </a:xfrm>
            <a:custGeom>
              <a:avLst/>
              <a:gdLst>
                <a:gd name="connsiteX0" fmla="*/ 645160 w 660400"/>
                <a:gd name="connsiteY0" fmla="*/ 101600 h 132080"/>
                <a:gd name="connsiteX1" fmla="*/ 25400 w 660400"/>
                <a:gd name="connsiteY1" fmla="*/ 132080 h 132080"/>
                <a:gd name="connsiteX2" fmla="*/ 0 w 660400"/>
                <a:gd name="connsiteY2" fmla="*/ 15240 h 132080"/>
                <a:gd name="connsiteX3" fmla="*/ 508000 w 660400"/>
                <a:gd name="connsiteY3" fmla="*/ 0 h 132080"/>
                <a:gd name="connsiteX4" fmla="*/ 660400 w 660400"/>
                <a:gd name="connsiteY4" fmla="*/ 0 h 132080"/>
                <a:gd name="connsiteX5" fmla="*/ 645160 w 660400"/>
                <a:gd name="connsiteY5" fmla="*/ 101600 h 132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400" h="132080">
                  <a:moveTo>
                    <a:pt x="645160" y="101600"/>
                  </a:moveTo>
                  <a:lnTo>
                    <a:pt x="25400" y="132080"/>
                  </a:lnTo>
                  <a:lnTo>
                    <a:pt x="0" y="15240"/>
                  </a:lnTo>
                  <a:lnTo>
                    <a:pt x="508000" y="0"/>
                  </a:lnTo>
                  <a:lnTo>
                    <a:pt x="660400" y="0"/>
                  </a:lnTo>
                  <a:lnTo>
                    <a:pt x="645160" y="101600"/>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gr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70879" y="4952470"/>
            <a:ext cx="979360" cy="979360"/>
          </a:xfrm>
          <a:prstGeom prst="rect">
            <a:avLst/>
          </a:prstGeom>
        </p:spPr>
      </p:pic>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80570" y="1582622"/>
            <a:ext cx="3892638" cy="30909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98310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5400"/>
            <a:ext cx="4247147" cy="5181600"/>
          </a:xfrm>
        </p:spPr>
        <p:txBody>
          <a:bodyPr/>
          <a:lstStyle/>
          <a:p>
            <a:r>
              <a:rPr lang="en-US" dirty="0" smtClean="0"/>
              <a:t>DSLR </a:t>
            </a:r>
            <a:r>
              <a:rPr lang="en-US" dirty="0"/>
              <a:t>(digital single-lens </a:t>
            </a:r>
            <a:r>
              <a:rPr lang="en-US" dirty="0" smtClean="0"/>
              <a:t>reflex) camera optimal for visual simulations.</a:t>
            </a:r>
          </a:p>
          <a:p>
            <a:endParaRPr lang="en-US" dirty="0"/>
          </a:p>
          <a:p>
            <a:r>
              <a:rPr lang="en-US" dirty="0" smtClean="0"/>
              <a:t>Point &amp; shoot cameras can be used, but it is difficult to capture the scene as the human eye does.</a:t>
            </a:r>
          </a:p>
          <a:p>
            <a:endParaRPr lang="en-US" dirty="0"/>
          </a:p>
          <a:p>
            <a:r>
              <a:rPr lang="en-US" dirty="0" smtClean="0"/>
              <a:t>Don’t skimp on the number of images taken. Easy to capture, easy to delete.</a:t>
            </a:r>
            <a:endParaRPr lang="en-US" dirty="0"/>
          </a:p>
        </p:txBody>
      </p:sp>
      <p:sp>
        <p:nvSpPr>
          <p:cNvPr id="5" name="Text Placeholder 4"/>
          <p:cNvSpPr>
            <a:spLocks noGrp="1"/>
          </p:cNvSpPr>
          <p:nvPr>
            <p:ph type="body" sz="quarter" idx="11"/>
          </p:nvPr>
        </p:nvSpPr>
        <p:spPr/>
        <p:txBody>
          <a:bodyPr/>
          <a:lstStyle/>
          <a:p>
            <a:r>
              <a:rPr lang="en-US" dirty="0" smtClean="0"/>
              <a:t>Photography Basics</a:t>
            </a:r>
            <a:endParaRPr lang="en-US" dirty="0"/>
          </a:p>
        </p:txBody>
      </p:sp>
      <p:sp>
        <p:nvSpPr>
          <p:cNvPr id="3" name="AutoShape 6" descr="Image result for canon dslr .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8" descr="Image result for canon dslr .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7178" name="Picture 10" descr="https://s-media-cache-ak0.pinimg.com/236x/ce/b1/e7/ceb1e7da0cc1e00a6fe0a23cb748e8a9.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424" b="99576" l="0" r="100000"/>
                    </a14:imgEffect>
                  </a14:imgLayer>
                </a14:imgProps>
              </a:ext>
              <a:ext uri="{28A0092B-C50C-407E-A947-70E740481C1C}">
                <a14:useLocalDpi xmlns:a14="http://schemas.microsoft.com/office/drawing/2010/main" val="0"/>
              </a:ext>
            </a:extLst>
          </a:blip>
          <a:srcRect/>
          <a:stretch>
            <a:fillRect/>
          </a:stretch>
        </p:blipFill>
        <p:spPr bwMode="auto">
          <a:xfrm>
            <a:off x="5523220" y="1302137"/>
            <a:ext cx="2647003" cy="2647004"/>
          </a:xfrm>
          <a:prstGeom prst="rect">
            <a:avLst/>
          </a:prstGeom>
          <a:noFill/>
          <a:extLst>
            <a:ext uri="{909E8E84-426E-40DD-AFC4-6F175D3DCCD1}">
              <a14:hiddenFill xmlns:a14="http://schemas.microsoft.com/office/drawing/2010/main">
                <a:solidFill>
                  <a:srgbClr val="FFFFFF"/>
                </a:solidFill>
              </a14:hiddenFill>
            </a:ext>
          </a:extLst>
        </p:spPr>
      </p:pic>
      <p:pic>
        <p:nvPicPr>
          <p:cNvPr id="7180" name="Picture 12" descr="http://web-sisop.disca.upv.es/~vatienza/pmm/tfg/files/objetos/Canon%20SX600.png"/>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500" b="99500" l="0" r="99500"/>
                    </a14:imgEffect>
                  </a14:imgLayer>
                </a14:imgProps>
              </a:ext>
              <a:ext uri="{28A0092B-C50C-407E-A947-70E740481C1C}">
                <a14:useLocalDpi xmlns:a14="http://schemas.microsoft.com/office/drawing/2010/main" val="0"/>
              </a:ext>
            </a:extLst>
          </a:blip>
          <a:srcRect/>
          <a:stretch>
            <a:fillRect/>
          </a:stretch>
        </p:blipFill>
        <p:spPr bwMode="auto">
          <a:xfrm>
            <a:off x="5699970" y="4353064"/>
            <a:ext cx="2293502" cy="229350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6554011" y="3930233"/>
            <a:ext cx="585417" cy="584775"/>
          </a:xfrm>
          <a:prstGeom prst="rect">
            <a:avLst/>
          </a:prstGeom>
        </p:spPr>
        <p:txBody>
          <a:bodyPr wrap="none">
            <a:spAutoFit/>
          </a:bodyPr>
          <a:lstStyle/>
          <a:p>
            <a:r>
              <a:rPr lang="en-US" sz="3200" b="1" dirty="0" smtClean="0">
                <a:solidFill>
                  <a:schemeClr val="bg1"/>
                </a:solidFill>
                <a:latin typeface="Cambria" panose="02040503050406030204" pitchFamily="18" charset="0"/>
              </a:rPr>
              <a:t>vs</a:t>
            </a:r>
            <a:endParaRPr lang="en-US" sz="2400" dirty="0">
              <a:solidFill>
                <a:schemeClr val="bg1"/>
              </a:solidFill>
            </a:endParaRPr>
          </a:p>
        </p:txBody>
      </p:sp>
    </p:spTree>
    <p:extLst>
      <p:ext uri="{BB962C8B-B14F-4D97-AF65-F5344CB8AC3E}">
        <p14:creationId xmlns:p14="http://schemas.microsoft.com/office/powerpoint/2010/main" val="4286580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5400"/>
            <a:ext cx="4247147" cy="5181600"/>
          </a:xfrm>
        </p:spPr>
        <p:txBody>
          <a:bodyPr/>
          <a:lstStyle/>
          <a:p>
            <a:r>
              <a:rPr lang="en-US" dirty="0" smtClean="0"/>
              <a:t>Proper zoom, orientation, frequency, lighting, resolution, color balance, etc. are critical for an accurate visual simulation to be created.</a:t>
            </a:r>
            <a:endParaRPr lang="en-US" dirty="0"/>
          </a:p>
        </p:txBody>
      </p:sp>
      <p:sp>
        <p:nvSpPr>
          <p:cNvPr id="5" name="Text Placeholder 4"/>
          <p:cNvSpPr>
            <a:spLocks noGrp="1"/>
          </p:cNvSpPr>
          <p:nvPr>
            <p:ph type="body" sz="quarter" idx="11"/>
          </p:nvPr>
        </p:nvSpPr>
        <p:spPr/>
        <p:txBody>
          <a:bodyPr/>
          <a:lstStyle/>
          <a:p>
            <a:r>
              <a:rPr lang="en-US" dirty="0" smtClean="0"/>
              <a:t>Photography Basics</a:t>
            </a:r>
            <a:endParaRPr lang="en-US" dirty="0"/>
          </a:p>
        </p:txBody>
      </p:sp>
      <p:pic>
        <p:nvPicPr>
          <p:cNvPr id="7170" name="Picture 2" descr="http://www.dyxum.com/columns/photoworld/fundamentals/Field_of_view_Angle_of_view/anglesandpictures_01.jpg"/>
          <p:cNvPicPr>
            <a:picLocks noChangeAspect="1" noChangeArrowheads="1"/>
          </p:cNvPicPr>
          <p:nvPr/>
        </p:nvPicPr>
        <p:blipFill rotWithShape="1">
          <a:blip r:embed="rId2">
            <a:extLst>
              <a:ext uri="{28A0092B-C50C-407E-A947-70E740481C1C}">
                <a14:useLocalDpi xmlns:a14="http://schemas.microsoft.com/office/drawing/2010/main" val="0"/>
              </a:ext>
            </a:extLst>
          </a:blip>
          <a:srcRect l="2509" t="1872" r="3937" b="4345"/>
          <a:stretch/>
        </p:blipFill>
        <p:spPr bwMode="auto">
          <a:xfrm>
            <a:off x="4693408" y="1520041"/>
            <a:ext cx="3773700" cy="4678877"/>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6" descr="Image result for canon dslr .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8" descr="Image result for canon dslr .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7178" name="Picture 10" descr="https://s-media-cache-ak0.pinimg.com/236x/ce/b1/e7/ceb1e7da0cc1e00a6fe0a23cb748e8a9.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424" b="99576" l="0" r="100000"/>
                    </a14:imgEffect>
                  </a14:imgLayer>
                </a14:imgProps>
              </a:ext>
              <a:ext uri="{28A0092B-C50C-407E-A947-70E740481C1C}">
                <a14:useLocalDpi xmlns:a14="http://schemas.microsoft.com/office/drawing/2010/main" val="0"/>
              </a:ext>
            </a:extLst>
          </a:blip>
          <a:srcRect/>
          <a:stretch>
            <a:fillRect/>
          </a:stretch>
        </p:blipFill>
        <p:spPr bwMode="auto">
          <a:xfrm>
            <a:off x="1129350" y="3617826"/>
            <a:ext cx="2647003" cy="2647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91923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smtClean="0"/>
              <a:t>Photography Basics</a:t>
            </a:r>
            <a:endParaRPr lang="en-US" dirty="0"/>
          </a:p>
        </p:txBody>
      </p:sp>
      <p:sp>
        <p:nvSpPr>
          <p:cNvPr id="3" name="AutoShape 6" descr="Image result for canon dslr .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8" descr="Image result for canon dslr .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026" name="Picture 2" descr="http://rubbingpixels.com/wp-content/uploads/2017/10/cropped_sensor_illustratio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409" y="1795549"/>
            <a:ext cx="8478982" cy="4239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99806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smtClean="0"/>
              <a:t>Photography Basics</a:t>
            </a:r>
            <a:endParaRPr lang="en-US" dirty="0"/>
          </a:p>
        </p:txBody>
      </p:sp>
      <p:sp>
        <p:nvSpPr>
          <p:cNvPr id="3" name="AutoShape 6" descr="Image result for canon dslr .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8" descr="Image result for canon dslr .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9" name="Picture 2" descr="http://rubbingpixels.com/wp-content/uploads/2017/10/crop-factor-web-graphi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46" y="1216833"/>
            <a:ext cx="8046316" cy="5364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07987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smtClean="0"/>
              <a:t>Photography Basics</a:t>
            </a:r>
            <a:endParaRPr lang="en-US" dirty="0"/>
          </a:p>
        </p:txBody>
      </p:sp>
      <p:sp>
        <p:nvSpPr>
          <p:cNvPr id="3" name="AutoShape 6" descr="Image result for canon dslr .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8" descr="Image result for canon dslr .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1378892"/>
            <a:ext cx="8787739" cy="4941881"/>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p:nvCxnSpPr>
        <p:spPr>
          <a:xfrm>
            <a:off x="0" y="2980706"/>
            <a:ext cx="8787739" cy="0"/>
          </a:xfrm>
          <a:prstGeom prst="line">
            <a:avLst/>
          </a:prstGeom>
          <a:ln w="381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4655126"/>
            <a:ext cx="8787739" cy="0"/>
          </a:xfrm>
          <a:prstGeom prst="line">
            <a:avLst/>
          </a:prstGeom>
          <a:ln w="381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2852439" y="1378281"/>
            <a:ext cx="0" cy="4943103"/>
          </a:xfrm>
          <a:prstGeom prst="line">
            <a:avLst/>
          </a:prstGeom>
          <a:ln w="381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5900439" y="1378281"/>
            <a:ext cx="0" cy="4943103"/>
          </a:xfrm>
          <a:prstGeom prst="line">
            <a:avLst/>
          </a:prstGeom>
          <a:ln w="381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84441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smtClean="0"/>
              <a:t>Photography Basics</a:t>
            </a:r>
            <a:endParaRPr lang="en-US" dirty="0"/>
          </a:p>
        </p:txBody>
      </p:sp>
      <p:sp>
        <p:nvSpPr>
          <p:cNvPr id="3" name="AutoShape 6" descr="Image result for canon dslr .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8" descr="Image result for canon dslr .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8194" name="Picture 2" descr="C:\Users\bcolvin\Pictures\Z_Wallpapers\LasCruces_Organ_Mountains_Panorama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78281"/>
            <a:ext cx="8787739" cy="4943103"/>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p:nvCxnSpPr>
        <p:spPr>
          <a:xfrm>
            <a:off x="0" y="2980706"/>
            <a:ext cx="8787739" cy="0"/>
          </a:xfrm>
          <a:prstGeom prst="line">
            <a:avLst/>
          </a:prstGeom>
          <a:ln w="381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0" y="4655126"/>
            <a:ext cx="8787739" cy="0"/>
          </a:xfrm>
          <a:prstGeom prst="line">
            <a:avLst/>
          </a:prstGeom>
          <a:ln w="381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2852439" y="1378281"/>
            <a:ext cx="0" cy="4943103"/>
          </a:xfrm>
          <a:prstGeom prst="line">
            <a:avLst/>
          </a:prstGeom>
          <a:ln w="381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5900439" y="1378281"/>
            <a:ext cx="0" cy="4943103"/>
          </a:xfrm>
          <a:prstGeom prst="line">
            <a:avLst/>
          </a:prstGeom>
          <a:ln w="381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29377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smtClean="0"/>
              <a:t>Photography Basics</a:t>
            </a:r>
            <a:endParaRPr lang="en-US" dirty="0"/>
          </a:p>
        </p:txBody>
      </p:sp>
      <p:sp>
        <p:nvSpPr>
          <p:cNvPr id="3" name="AutoShape 6" descr="Image result for canon dslr .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8" descr="Image result for canon dslr .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8194" name="Picture 2" descr="C:\Users\bcolvin\Pictures\Z_Wallpapers\LasCruces_Organ_Mountains_Panorama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78281"/>
            <a:ext cx="8787739" cy="494310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1864425"/>
            <a:ext cx="4702629" cy="2790702"/>
          </a:xfrm>
          <a:prstGeom prst="rect">
            <a:avLst/>
          </a:prstGeom>
          <a:solidFill>
            <a:srgbClr val="FFFF00">
              <a:alpha val="3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2194956" y="1864425"/>
            <a:ext cx="4702629" cy="2790702"/>
          </a:xfrm>
          <a:prstGeom prst="rect">
            <a:avLst/>
          </a:prstGeom>
          <a:solidFill>
            <a:srgbClr val="FFFF00">
              <a:alpha val="3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4085110" y="1864425"/>
            <a:ext cx="4702629" cy="2790702"/>
          </a:xfrm>
          <a:prstGeom prst="rect">
            <a:avLst/>
          </a:prstGeom>
          <a:solidFill>
            <a:srgbClr val="FFFF00">
              <a:alpha val="3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97712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smtClean="0"/>
              <a:t>Photography Basics</a:t>
            </a:r>
            <a:endParaRPr lang="en-US" dirty="0"/>
          </a:p>
        </p:txBody>
      </p:sp>
      <p:sp>
        <p:nvSpPr>
          <p:cNvPr id="3" name="AutoShape 6" descr="Image result for canon dslr .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8" descr="Image result for canon dslr .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8194" name="Picture 2" descr="C:\Users\bcolvin\Pictures\Z_Wallpapers\LasCruces_Organ_Mountains_Panorama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78281"/>
            <a:ext cx="8787739" cy="494310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1864425"/>
            <a:ext cx="8787739" cy="2790702"/>
          </a:xfrm>
          <a:prstGeom prst="rect">
            <a:avLst/>
          </a:prstGeom>
          <a:solidFill>
            <a:srgbClr val="FFFF00">
              <a:alpha val="3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0" y="4680067"/>
            <a:ext cx="8787739" cy="1641318"/>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 y="1374774"/>
            <a:ext cx="8787739" cy="468447"/>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5147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smtClean="0"/>
              <a:t>Photography Basics</a:t>
            </a:r>
            <a:endParaRPr lang="en-US" dirty="0"/>
          </a:p>
        </p:txBody>
      </p:sp>
      <p:sp>
        <p:nvSpPr>
          <p:cNvPr id="3" name="AutoShape 6" descr="Image result for canon dslr .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8" descr="Image result for canon dslr .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8194" name="Picture 2" descr="C:\Users\bcolvin\Pictures\Z_Wallpapers\LasCruces_Organ_Mountains_Panorama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78281"/>
            <a:ext cx="8787739" cy="494310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rot="5400000">
            <a:off x="-1069521" y="2461164"/>
            <a:ext cx="4929743" cy="2790702"/>
          </a:xfrm>
          <a:prstGeom prst="rect">
            <a:avLst/>
          </a:prstGeom>
          <a:solidFill>
            <a:srgbClr val="FFFF00">
              <a:alpha val="3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rot="5400000">
            <a:off x="395104" y="2461163"/>
            <a:ext cx="4929744" cy="2790702"/>
          </a:xfrm>
          <a:prstGeom prst="rect">
            <a:avLst/>
          </a:prstGeom>
          <a:solidFill>
            <a:srgbClr val="FFFF00">
              <a:alpha val="3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rot="5400000">
            <a:off x="1930980" y="2461163"/>
            <a:ext cx="4929744" cy="2790702"/>
          </a:xfrm>
          <a:prstGeom prst="rect">
            <a:avLst/>
          </a:prstGeom>
          <a:solidFill>
            <a:srgbClr val="FFFF00">
              <a:alpha val="3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5400000">
            <a:off x="3395606" y="2461164"/>
            <a:ext cx="4929743" cy="2790702"/>
          </a:xfrm>
          <a:prstGeom prst="rect">
            <a:avLst/>
          </a:prstGeom>
          <a:solidFill>
            <a:srgbClr val="FFFF00">
              <a:alpha val="3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rot="5400000">
            <a:off x="4927517" y="2461164"/>
            <a:ext cx="4929742" cy="2790702"/>
          </a:xfrm>
          <a:prstGeom prst="rect">
            <a:avLst/>
          </a:prstGeom>
          <a:solidFill>
            <a:srgbClr val="FFFF00">
              <a:alpha val="3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69172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2" grpId="0" animBg="1"/>
      <p:bldP spid="13"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smtClean="0"/>
              <a:t>Photography Basics</a:t>
            </a:r>
            <a:endParaRPr lang="en-US" dirty="0"/>
          </a:p>
        </p:txBody>
      </p:sp>
      <p:sp>
        <p:nvSpPr>
          <p:cNvPr id="3" name="AutoShape 6" descr="Image result for canon dslr .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8" descr="Image result for canon dslr .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8194" name="Picture 2" descr="C:\Users\bcolvin\Pictures\Z_Wallpapers\LasCruces_Organ_Mountains_Panorama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78281"/>
            <a:ext cx="8787739" cy="494310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rot="5400000">
            <a:off x="1922317" y="-544037"/>
            <a:ext cx="4943104" cy="8787741"/>
          </a:xfrm>
          <a:prstGeom prst="rect">
            <a:avLst/>
          </a:prstGeom>
          <a:solidFill>
            <a:srgbClr val="FFFF00">
              <a:alpha val="3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693286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smtClean="0"/>
              <a:t>Photography Basics</a:t>
            </a:r>
            <a:endParaRPr lang="en-US" dirty="0"/>
          </a:p>
        </p:txBody>
      </p:sp>
      <p:sp>
        <p:nvSpPr>
          <p:cNvPr id="3" name="AutoShape 6" descr="Image result for canon dslr .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8" descr="Image result for canon dslr .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8194" name="Picture 2" descr="C:\Users\bcolvin\Pictures\Z_Wallpapers\LasCruces_Organ_Mountains_Panorama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78281"/>
            <a:ext cx="8787739" cy="4943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13638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Developing 2D Visual Simulation</a:t>
            </a:r>
          </a:p>
        </p:txBody>
      </p:sp>
      <p:sp>
        <p:nvSpPr>
          <p:cNvPr id="10" name="TextBox 9"/>
          <p:cNvSpPr txBox="1"/>
          <p:nvPr/>
        </p:nvSpPr>
        <p:spPr>
          <a:xfrm>
            <a:off x="4132795" y="6474542"/>
            <a:ext cx="4554004"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Existing site for proposed development</a:t>
            </a:r>
            <a:endParaRPr lang="en-US" sz="1400" b="1" spc="300" dirty="0">
              <a:solidFill>
                <a:schemeClr val="bg1"/>
              </a:solidFill>
              <a:effectLst>
                <a:outerShdw blurRad="38100" dist="38100" dir="2700000" algn="tl">
                  <a:srgbClr val="000000">
                    <a:alpha val="43137"/>
                  </a:srgbClr>
                </a:outerShdw>
              </a:effectLst>
              <a:latin typeface="+mj-lt"/>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19774" r="17519"/>
          <a:stretch/>
        </p:blipFill>
        <p:spPr>
          <a:xfrm>
            <a:off x="1" y="2529704"/>
            <a:ext cx="8778240" cy="2608803"/>
          </a:xfrm>
          <a:prstGeom prst="rect">
            <a:avLst/>
          </a:prstGeom>
        </p:spPr>
      </p:pic>
    </p:spTree>
    <p:extLst>
      <p:ext uri="{BB962C8B-B14F-4D97-AF65-F5344CB8AC3E}">
        <p14:creationId xmlns:p14="http://schemas.microsoft.com/office/powerpoint/2010/main" val="7056254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9774" r="17519"/>
          <a:stretch/>
        </p:blipFill>
        <p:spPr>
          <a:xfrm>
            <a:off x="1" y="2529704"/>
            <a:ext cx="8778240" cy="2608803"/>
          </a:xfrm>
          <a:prstGeom prst="rect">
            <a:avLst/>
          </a:prstGeom>
        </p:spPr>
      </p:pic>
      <p:sp>
        <p:nvSpPr>
          <p:cNvPr id="5" name="Text Placeholder 4"/>
          <p:cNvSpPr>
            <a:spLocks noGrp="1"/>
          </p:cNvSpPr>
          <p:nvPr>
            <p:ph type="body" sz="quarter" idx="11"/>
          </p:nvPr>
        </p:nvSpPr>
        <p:spPr/>
        <p:txBody>
          <a:bodyPr/>
          <a:lstStyle/>
          <a:p>
            <a:r>
              <a:rPr lang="en-US" dirty="0"/>
              <a:t>Developing 2D Visual Simulation</a:t>
            </a:r>
          </a:p>
        </p:txBody>
      </p:sp>
      <p:sp>
        <p:nvSpPr>
          <p:cNvPr id="10" name="TextBox 9"/>
          <p:cNvSpPr txBox="1"/>
          <p:nvPr/>
        </p:nvSpPr>
        <p:spPr>
          <a:xfrm>
            <a:off x="4132795" y="6474542"/>
            <a:ext cx="4554004"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Existing site for proposed development</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3" name="Freeform 2"/>
          <p:cNvSpPr/>
          <p:nvPr/>
        </p:nvSpPr>
        <p:spPr>
          <a:xfrm>
            <a:off x="0" y="3549534"/>
            <a:ext cx="6616998" cy="1395092"/>
          </a:xfrm>
          <a:custGeom>
            <a:avLst/>
            <a:gdLst>
              <a:gd name="connsiteX0" fmla="*/ 0 w 5430741"/>
              <a:gd name="connsiteY0" fmla="*/ 1144988 h 1144988"/>
              <a:gd name="connsiteX1" fmla="*/ 1956021 w 5430741"/>
              <a:gd name="connsiteY1" fmla="*/ 1065475 h 1144988"/>
              <a:gd name="connsiteX2" fmla="*/ 3307743 w 5430741"/>
              <a:gd name="connsiteY2" fmla="*/ 978011 h 1144988"/>
              <a:gd name="connsiteX3" fmla="*/ 4556097 w 5430741"/>
              <a:gd name="connsiteY3" fmla="*/ 834887 h 1144988"/>
              <a:gd name="connsiteX4" fmla="*/ 4723075 w 5430741"/>
              <a:gd name="connsiteY4" fmla="*/ 771277 h 1144988"/>
              <a:gd name="connsiteX5" fmla="*/ 5080883 w 5430741"/>
              <a:gd name="connsiteY5" fmla="*/ 548640 h 1144988"/>
              <a:gd name="connsiteX6" fmla="*/ 5351228 w 5430741"/>
              <a:gd name="connsiteY6" fmla="*/ 206734 h 1144988"/>
              <a:gd name="connsiteX7" fmla="*/ 5430741 w 5430741"/>
              <a:gd name="connsiteY7" fmla="*/ 0 h 1144988"/>
              <a:gd name="connsiteX8" fmla="*/ 5192202 w 5430741"/>
              <a:gd name="connsiteY8" fmla="*/ 0 h 1144988"/>
              <a:gd name="connsiteX9" fmla="*/ 4754880 w 5430741"/>
              <a:gd name="connsiteY9" fmla="*/ 174929 h 1144988"/>
              <a:gd name="connsiteX10" fmla="*/ 4166483 w 5430741"/>
              <a:gd name="connsiteY10" fmla="*/ 310101 h 1144988"/>
              <a:gd name="connsiteX11" fmla="*/ 3172570 w 5430741"/>
              <a:gd name="connsiteY11" fmla="*/ 365760 h 1144988"/>
              <a:gd name="connsiteX12" fmla="*/ 779228 w 5430741"/>
              <a:gd name="connsiteY12" fmla="*/ 389614 h 1144988"/>
              <a:gd name="connsiteX13" fmla="*/ 7951 w 5430741"/>
              <a:gd name="connsiteY13" fmla="*/ 389614 h 1144988"/>
              <a:gd name="connsiteX14" fmla="*/ 0 w 5430741"/>
              <a:gd name="connsiteY14" fmla="*/ 1144988 h 114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30741" h="1144988">
                <a:moveTo>
                  <a:pt x="0" y="1144988"/>
                </a:moveTo>
                <a:lnTo>
                  <a:pt x="1956021" y="1065475"/>
                </a:lnTo>
                <a:lnTo>
                  <a:pt x="3307743" y="978011"/>
                </a:lnTo>
                <a:lnTo>
                  <a:pt x="4556097" y="834887"/>
                </a:lnTo>
                <a:lnTo>
                  <a:pt x="4723075" y="771277"/>
                </a:lnTo>
                <a:lnTo>
                  <a:pt x="5080883" y="548640"/>
                </a:lnTo>
                <a:lnTo>
                  <a:pt x="5351228" y="206734"/>
                </a:lnTo>
                <a:lnTo>
                  <a:pt x="5430741" y="0"/>
                </a:lnTo>
                <a:lnTo>
                  <a:pt x="5192202" y="0"/>
                </a:lnTo>
                <a:lnTo>
                  <a:pt x="4754880" y="174929"/>
                </a:lnTo>
                <a:lnTo>
                  <a:pt x="4166483" y="310101"/>
                </a:lnTo>
                <a:lnTo>
                  <a:pt x="3172570" y="365760"/>
                </a:lnTo>
                <a:lnTo>
                  <a:pt x="779228" y="389614"/>
                </a:lnTo>
                <a:lnTo>
                  <a:pt x="7951" y="389614"/>
                </a:lnTo>
                <a:cubicBezTo>
                  <a:pt x="5301" y="646706"/>
                  <a:pt x="2650" y="903799"/>
                  <a:pt x="0" y="1144988"/>
                </a:cubicBezTo>
                <a:close/>
              </a:path>
            </a:pathLst>
          </a:custGeom>
          <a:solidFill>
            <a:srgbClr val="FFFF00">
              <a:alpha val="18000"/>
            </a:srgbClr>
          </a:solidFill>
          <a:ln w="952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599461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Developing 2D Visual Simulation</a:t>
            </a:r>
          </a:p>
        </p:txBody>
      </p:sp>
      <p:sp>
        <p:nvSpPr>
          <p:cNvPr id="10" name="TextBox 9"/>
          <p:cNvSpPr txBox="1"/>
          <p:nvPr/>
        </p:nvSpPr>
        <p:spPr>
          <a:xfrm>
            <a:off x="4132795" y="6474542"/>
            <a:ext cx="4554004"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Existing site for proposed development</a:t>
            </a:r>
            <a:endParaRPr lang="en-US" sz="1400" b="1" spc="300" dirty="0">
              <a:solidFill>
                <a:schemeClr val="bg1"/>
              </a:solidFill>
              <a:effectLst>
                <a:outerShdw blurRad="38100" dist="38100" dir="2700000" algn="tl">
                  <a:srgbClr val="000000">
                    <a:alpha val="43137"/>
                  </a:srgbClr>
                </a:outerShdw>
              </a:effectLst>
              <a:latin typeface="+mj-lt"/>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61287"/>
            <a:ext cx="8778240" cy="5796713"/>
          </a:xfrm>
          <a:prstGeom prst="rect">
            <a:avLst/>
          </a:prstGeom>
        </p:spPr>
      </p:pic>
    </p:spTree>
    <p:extLst>
      <p:ext uri="{BB962C8B-B14F-4D97-AF65-F5344CB8AC3E}">
        <p14:creationId xmlns:p14="http://schemas.microsoft.com/office/powerpoint/2010/main" val="7904060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Developing 2D Visual Simulation</a:t>
            </a:r>
          </a:p>
        </p:txBody>
      </p:sp>
      <p:sp>
        <p:nvSpPr>
          <p:cNvPr id="10" name="TextBox 9"/>
          <p:cNvSpPr txBox="1"/>
          <p:nvPr/>
        </p:nvSpPr>
        <p:spPr>
          <a:xfrm>
            <a:off x="4132795" y="6474542"/>
            <a:ext cx="4554004"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Existing site for proposed development</a:t>
            </a:r>
            <a:endParaRPr lang="en-US" sz="1400" b="1" spc="300" dirty="0">
              <a:solidFill>
                <a:schemeClr val="bg1"/>
              </a:solidFill>
              <a:effectLst>
                <a:outerShdw blurRad="38100" dist="38100" dir="2700000" algn="tl">
                  <a:srgbClr val="000000">
                    <a:alpha val="43137"/>
                  </a:srgbClr>
                </a:outerShdw>
              </a:effectLst>
              <a:latin typeface="+mj-lt"/>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61287"/>
            <a:ext cx="8778240" cy="5796713"/>
          </a:xfrm>
          <a:prstGeom prst="rect">
            <a:avLst/>
          </a:prstGeom>
        </p:spPr>
      </p:pic>
      <p:sp>
        <p:nvSpPr>
          <p:cNvPr id="4" name="Freeform 3"/>
          <p:cNvSpPr/>
          <p:nvPr/>
        </p:nvSpPr>
        <p:spPr>
          <a:xfrm>
            <a:off x="4505498" y="4064924"/>
            <a:ext cx="2510444" cy="191192"/>
          </a:xfrm>
          <a:custGeom>
            <a:avLst/>
            <a:gdLst>
              <a:gd name="connsiteX0" fmla="*/ 0 w 2510444"/>
              <a:gd name="connsiteY0" fmla="*/ 133003 h 191192"/>
              <a:gd name="connsiteX1" fmla="*/ 1878677 w 2510444"/>
              <a:gd name="connsiteY1" fmla="*/ 191192 h 191192"/>
              <a:gd name="connsiteX2" fmla="*/ 2510444 w 2510444"/>
              <a:gd name="connsiteY2" fmla="*/ 149629 h 191192"/>
              <a:gd name="connsiteX3" fmla="*/ 2044931 w 2510444"/>
              <a:gd name="connsiteY3" fmla="*/ 108065 h 191192"/>
              <a:gd name="connsiteX4" fmla="*/ 2053244 w 2510444"/>
              <a:gd name="connsiteY4" fmla="*/ 0 h 191192"/>
              <a:gd name="connsiteX5" fmla="*/ 565266 w 2510444"/>
              <a:gd name="connsiteY5" fmla="*/ 0 h 191192"/>
              <a:gd name="connsiteX6" fmla="*/ 565266 w 2510444"/>
              <a:gd name="connsiteY6" fmla="*/ 74814 h 191192"/>
              <a:gd name="connsiteX7" fmla="*/ 0 w 2510444"/>
              <a:gd name="connsiteY7" fmla="*/ 133003 h 191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10444" h="191192">
                <a:moveTo>
                  <a:pt x="0" y="133003"/>
                </a:moveTo>
                <a:lnTo>
                  <a:pt x="1878677" y="191192"/>
                </a:lnTo>
                <a:lnTo>
                  <a:pt x="2510444" y="149629"/>
                </a:lnTo>
                <a:lnTo>
                  <a:pt x="2044931" y="108065"/>
                </a:lnTo>
                <a:lnTo>
                  <a:pt x="2053244" y="0"/>
                </a:lnTo>
                <a:lnTo>
                  <a:pt x="565266" y="0"/>
                </a:lnTo>
                <a:lnTo>
                  <a:pt x="565266" y="74814"/>
                </a:lnTo>
                <a:lnTo>
                  <a:pt x="0" y="133003"/>
                </a:lnTo>
                <a:close/>
              </a:path>
            </a:pathLst>
          </a:custGeom>
          <a:solidFill>
            <a:srgbClr val="FF0000">
              <a:alpha val="20000"/>
            </a:srgbClr>
          </a:solidFill>
          <a:ln>
            <a:solidFill>
              <a:srgbClr val="FF0000">
                <a:alpha val="7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03816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Developing 2D Visual Simulation</a:t>
            </a:r>
          </a:p>
        </p:txBody>
      </p:sp>
      <p:sp>
        <p:nvSpPr>
          <p:cNvPr id="6" name="TextBox 5"/>
          <p:cNvSpPr txBox="1"/>
          <p:nvPr/>
        </p:nvSpPr>
        <p:spPr>
          <a:xfrm>
            <a:off x="4712249" y="6474542"/>
            <a:ext cx="3974550"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Example of proposed development</a:t>
            </a:r>
            <a:endParaRPr lang="en-US" sz="1400" b="1" spc="300" dirty="0">
              <a:solidFill>
                <a:schemeClr val="bg1"/>
              </a:solidFill>
              <a:effectLst>
                <a:outerShdw blurRad="38100" dist="38100" dir="2700000" algn="tl">
                  <a:srgbClr val="000000">
                    <a:alpha val="43137"/>
                  </a:srgbClr>
                </a:outerShdw>
              </a:effectLst>
              <a:latin typeface="+mj-lt"/>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334646"/>
            <a:ext cx="8775710" cy="2924855"/>
          </a:xfrm>
          <a:prstGeom prst="rect">
            <a:avLst/>
          </a:prstGeom>
        </p:spPr>
      </p:pic>
    </p:spTree>
    <p:extLst>
      <p:ext uri="{BB962C8B-B14F-4D97-AF65-F5344CB8AC3E}">
        <p14:creationId xmlns:p14="http://schemas.microsoft.com/office/powerpoint/2010/main" val="39215140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Developing 2D Visual Simulation</a:t>
            </a:r>
          </a:p>
        </p:txBody>
      </p:sp>
      <p:sp>
        <p:nvSpPr>
          <p:cNvPr id="7" name="TextBox 6"/>
          <p:cNvSpPr txBox="1"/>
          <p:nvPr/>
        </p:nvSpPr>
        <p:spPr>
          <a:xfrm>
            <a:off x="3672862" y="6474542"/>
            <a:ext cx="5013937"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Cropping the example into the existing site</a:t>
            </a:r>
            <a:endParaRPr lang="en-US" sz="1400" b="1" spc="300" dirty="0">
              <a:solidFill>
                <a:schemeClr val="bg1"/>
              </a:solidFill>
              <a:effectLst>
                <a:outerShdw blurRad="38100" dist="38100" dir="2700000" algn="tl">
                  <a:srgbClr val="000000">
                    <a:alpha val="43137"/>
                  </a:srgbClr>
                </a:outerShdw>
              </a:effectLst>
              <a:latin typeface="+mj-lt"/>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334646"/>
            <a:ext cx="8775709" cy="2924855"/>
          </a:xfrm>
          <a:prstGeom prst="rect">
            <a:avLst/>
          </a:prstGeom>
        </p:spPr>
      </p:pic>
    </p:spTree>
    <p:extLst>
      <p:ext uri="{BB962C8B-B14F-4D97-AF65-F5344CB8AC3E}">
        <p14:creationId xmlns:p14="http://schemas.microsoft.com/office/powerpoint/2010/main" val="16144347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smtClean="0"/>
              <a:t>Developing </a:t>
            </a:r>
            <a:r>
              <a:rPr lang="en-US" dirty="0"/>
              <a:t>2D </a:t>
            </a:r>
            <a:r>
              <a:rPr lang="en-US" dirty="0" smtClean="0"/>
              <a:t>Visual Simulation</a:t>
            </a:r>
            <a:endParaRPr lang="en-US" dirty="0"/>
          </a:p>
        </p:txBody>
      </p:sp>
      <p:sp>
        <p:nvSpPr>
          <p:cNvPr id="4" name="TextBox 3"/>
          <p:cNvSpPr txBox="1"/>
          <p:nvPr/>
        </p:nvSpPr>
        <p:spPr>
          <a:xfrm>
            <a:off x="3339309" y="6474542"/>
            <a:ext cx="5347490"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Final conceptual rendering (visual simulation)</a:t>
            </a:r>
            <a:endParaRPr lang="en-US" sz="1400" b="1" spc="300" dirty="0">
              <a:solidFill>
                <a:schemeClr val="bg1"/>
              </a:solidFill>
              <a:effectLst>
                <a:outerShdw blurRad="38100" dist="38100" dir="2700000" algn="tl">
                  <a:srgbClr val="000000">
                    <a:alpha val="43137"/>
                  </a:srgbClr>
                </a:outerShdw>
              </a:effectLst>
              <a:latin typeface="+mj-lt"/>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334646"/>
            <a:ext cx="8775709" cy="2924855"/>
          </a:xfrm>
          <a:prstGeom prst="rect">
            <a:avLst/>
          </a:prstGeom>
        </p:spPr>
      </p:pic>
    </p:spTree>
    <p:extLst>
      <p:ext uri="{BB962C8B-B14F-4D97-AF65-F5344CB8AC3E}">
        <p14:creationId xmlns:p14="http://schemas.microsoft.com/office/powerpoint/2010/main" val="21606483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5" name="Text Placeholder 4"/>
          <p:cNvSpPr>
            <a:spLocks noGrp="1"/>
          </p:cNvSpPr>
          <p:nvPr>
            <p:ph type="body" sz="quarter" idx="11"/>
          </p:nvPr>
        </p:nvSpPr>
        <p:spPr/>
        <p:txBody>
          <a:bodyPr/>
          <a:lstStyle/>
          <a:p>
            <a:r>
              <a:rPr lang="en-US" dirty="0" smtClean="0"/>
              <a:t>500kV Transmission Project Example</a:t>
            </a:r>
            <a:endParaRPr lang="en-US" dirty="0"/>
          </a:p>
        </p:txBody>
      </p:sp>
      <p:pic>
        <p:nvPicPr>
          <p:cNvPr id="1026" name="Picture 2" descr="C:\Users\bcolvin\Downloads\Figure_1.1-1_ProjectLocation.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986"/>
          <a:stretch/>
        </p:blipFill>
        <p:spPr bwMode="auto">
          <a:xfrm>
            <a:off x="0" y="1067547"/>
            <a:ext cx="8775700" cy="5793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00622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5" name="Text Placeholder 4"/>
          <p:cNvSpPr>
            <a:spLocks noGrp="1"/>
          </p:cNvSpPr>
          <p:nvPr>
            <p:ph type="body" sz="quarter" idx="11"/>
          </p:nvPr>
        </p:nvSpPr>
        <p:spPr/>
        <p:txBody>
          <a:bodyPr/>
          <a:lstStyle/>
          <a:p>
            <a:r>
              <a:rPr lang="en-US" dirty="0"/>
              <a:t>500kV Transmission Project Example</a:t>
            </a:r>
          </a:p>
        </p:txBody>
      </p:sp>
      <p:sp>
        <p:nvSpPr>
          <p:cNvPr id="3" name="Rectangle 2"/>
          <p:cNvSpPr/>
          <p:nvPr/>
        </p:nvSpPr>
        <p:spPr>
          <a:xfrm>
            <a:off x="0" y="1062874"/>
            <a:ext cx="8775700" cy="57951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19260" b="17778"/>
          <a:stretch/>
        </p:blipFill>
        <p:spPr>
          <a:xfrm>
            <a:off x="804718" y="1222023"/>
            <a:ext cx="6916882" cy="5635977"/>
          </a:xfrm>
          <a:prstGeom prst="rect">
            <a:avLst/>
          </a:prstGeom>
        </p:spPr>
      </p:pic>
    </p:spTree>
    <p:extLst>
      <p:ext uri="{BB962C8B-B14F-4D97-AF65-F5344CB8AC3E}">
        <p14:creationId xmlns:p14="http://schemas.microsoft.com/office/powerpoint/2010/main" val="3535978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5" name="Text Placeholder 4"/>
          <p:cNvSpPr>
            <a:spLocks noGrp="1"/>
          </p:cNvSpPr>
          <p:nvPr>
            <p:ph type="body" sz="quarter" idx="11"/>
          </p:nvPr>
        </p:nvSpPr>
        <p:spPr/>
        <p:txBody>
          <a:bodyPr/>
          <a:lstStyle/>
          <a:p>
            <a:r>
              <a:rPr lang="en-US" dirty="0"/>
              <a:t>500kV Transmission Project Example</a:t>
            </a: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967" r="967"/>
          <a:stretch/>
        </p:blipFill>
        <p:spPr>
          <a:xfrm>
            <a:off x="0" y="1067546"/>
            <a:ext cx="8775700" cy="5790453"/>
          </a:xfrm>
          <a:prstGeom prst="rect">
            <a:avLst/>
          </a:prstGeom>
        </p:spPr>
      </p:pic>
    </p:spTree>
    <p:extLst>
      <p:ext uri="{BB962C8B-B14F-4D97-AF65-F5344CB8AC3E}">
        <p14:creationId xmlns:p14="http://schemas.microsoft.com/office/powerpoint/2010/main" val="394817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5" name="Text Placeholder 4"/>
          <p:cNvSpPr>
            <a:spLocks noGrp="1"/>
          </p:cNvSpPr>
          <p:nvPr>
            <p:ph type="body" sz="quarter" idx="11"/>
          </p:nvPr>
        </p:nvSpPr>
        <p:spPr/>
        <p:txBody>
          <a:bodyPr/>
          <a:lstStyle/>
          <a:p>
            <a:r>
              <a:rPr lang="en-US" dirty="0"/>
              <a:t>500kV Transmission Project Example</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7315"/>
          <a:stretch/>
        </p:blipFill>
        <p:spPr>
          <a:xfrm>
            <a:off x="0" y="1062226"/>
            <a:ext cx="8775700" cy="5795773"/>
          </a:xfrm>
          <a:prstGeom prst="rect">
            <a:avLst/>
          </a:prstGeom>
        </p:spPr>
      </p:pic>
      <p:sp>
        <p:nvSpPr>
          <p:cNvPr id="6" name="TextBox 5"/>
          <p:cNvSpPr txBox="1"/>
          <p:nvPr/>
        </p:nvSpPr>
        <p:spPr>
          <a:xfrm>
            <a:off x="5023809" y="6474542"/>
            <a:ext cx="3662990"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Standard galvanized simulation</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15258541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5" name="Text Placeholder 4"/>
          <p:cNvSpPr>
            <a:spLocks noGrp="1"/>
          </p:cNvSpPr>
          <p:nvPr>
            <p:ph type="body" sz="quarter" idx="11"/>
          </p:nvPr>
        </p:nvSpPr>
        <p:spPr/>
        <p:txBody>
          <a:bodyPr/>
          <a:lstStyle/>
          <a:p>
            <a:r>
              <a:rPr lang="en-US" dirty="0"/>
              <a:t>500kV Transmission Project Example</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7315"/>
          <a:stretch/>
        </p:blipFill>
        <p:spPr>
          <a:xfrm>
            <a:off x="0" y="1062226"/>
            <a:ext cx="8775700" cy="5795772"/>
          </a:xfrm>
          <a:prstGeom prst="rect">
            <a:avLst/>
          </a:prstGeom>
        </p:spPr>
      </p:pic>
      <p:sp>
        <p:nvSpPr>
          <p:cNvPr id="6" name="TextBox 5"/>
          <p:cNvSpPr txBox="1"/>
          <p:nvPr/>
        </p:nvSpPr>
        <p:spPr>
          <a:xfrm>
            <a:off x="4220383" y="6474542"/>
            <a:ext cx="4466416"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Color treated (shale green) simulation</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27689724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5" name="Text Placeholder 4"/>
          <p:cNvSpPr>
            <a:spLocks noGrp="1"/>
          </p:cNvSpPr>
          <p:nvPr>
            <p:ph type="body" sz="quarter" idx="11"/>
          </p:nvPr>
        </p:nvSpPr>
        <p:spPr/>
        <p:txBody>
          <a:bodyPr/>
          <a:lstStyle/>
          <a:p>
            <a:r>
              <a:rPr lang="en-US" dirty="0"/>
              <a:t>500kV Transmission Project Example</a:t>
            </a:r>
          </a:p>
        </p:txBody>
      </p:sp>
      <p:sp>
        <p:nvSpPr>
          <p:cNvPr id="3" name="Rectangle 2"/>
          <p:cNvSpPr/>
          <p:nvPr/>
        </p:nvSpPr>
        <p:spPr>
          <a:xfrm>
            <a:off x="0" y="1061437"/>
            <a:ext cx="8775700" cy="5796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2" descr="Image result for dark galvanized steel"/>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val="0"/>
              </a:ext>
            </a:extLst>
          </a:blip>
          <a:srcRect l="18228" r="12173" b="12264"/>
          <a:stretch/>
        </p:blipFill>
        <p:spPr bwMode="auto">
          <a:xfrm>
            <a:off x="147022" y="2826817"/>
            <a:ext cx="2718966" cy="288437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Image result for galvanized steel"/>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r="30424"/>
          <a:stretch/>
        </p:blipFill>
        <p:spPr bwMode="auto">
          <a:xfrm>
            <a:off x="5933062" y="2826817"/>
            <a:ext cx="2675760" cy="288437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Image result for galvanized steel"/>
          <p:cNvPicPr>
            <a:picLocks noChangeAspect="1" noChangeArrowheads="1"/>
          </p:cNvPicPr>
          <p:nvPr/>
        </p:nvPicPr>
        <p:blipFill rotWithShape="1">
          <a:blip r:embed="rId6">
            <a:extLst>
              <a:ext uri="{BEBA8EAE-BF5A-486C-A8C5-ECC9F3942E4B}">
                <a14:imgProps xmlns:a14="http://schemas.microsoft.com/office/drawing/2010/main">
                  <a14:imgLayer r:embed="rId7">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rcRect r="38233"/>
          <a:stretch/>
        </p:blipFill>
        <p:spPr bwMode="auto">
          <a:xfrm>
            <a:off x="3063128" y="2826817"/>
            <a:ext cx="2675760" cy="2884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61431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5" name="Text Placeholder 4"/>
          <p:cNvSpPr>
            <a:spLocks noGrp="1"/>
          </p:cNvSpPr>
          <p:nvPr>
            <p:ph type="body" sz="quarter" idx="11"/>
          </p:nvPr>
        </p:nvSpPr>
        <p:spPr/>
        <p:txBody>
          <a:bodyPr/>
          <a:lstStyle/>
          <a:p>
            <a:r>
              <a:rPr lang="en-US" dirty="0"/>
              <a:t>500kV Transmission Project Example</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8442" r="4772"/>
          <a:stretch/>
        </p:blipFill>
        <p:spPr>
          <a:xfrm>
            <a:off x="0" y="1062732"/>
            <a:ext cx="8783938" cy="5795268"/>
          </a:xfrm>
          <a:prstGeom prst="rect">
            <a:avLst/>
          </a:prstGeom>
        </p:spPr>
      </p:pic>
    </p:spTree>
    <p:extLst>
      <p:ext uri="{BB962C8B-B14F-4D97-AF65-F5344CB8AC3E}">
        <p14:creationId xmlns:p14="http://schemas.microsoft.com/office/powerpoint/2010/main" val="40553004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5" name="Text Placeholder 4"/>
          <p:cNvSpPr>
            <a:spLocks noGrp="1"/>
          </p:cNvSpPr>
          <p:nvPr>
            <p:ph type="body" sz="quarter" idx="11"/>
          </p:nvPr>
        </p:nvSpPr>
        <p:spPr/>
        <p:txBody>
          <a:bodyPr/>
          <a:lstStyle/>
          <a:p>
            <a:r>
              <a:rPr lang="en-US" dirty="0"/>
              <a:t>500kV Transmission Project Example</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b="1646"/>
          <a:stretch/>
        </p:blipFill>
        <p:spPr>
          <a:xfrm>
            <a:off x="0" y="1061605"/>
            <a:ext cx="8783938" cy="5796395"/>
          </a:xfrm>
          <a:prstGeom prst="rect">
            <a:avLst/>
          </a:prstGeom>
        </p:spPr>
      </p:pic>
    </p:spTree>
    <p:extLst>
      <p:ext uri="{BB962C8B-B14F-4D97-AF65-F5344CB8AC3E}">
        <p14:creationId xmlns:p14="http://schemas.microsoft.com/office/powerpoint/2010/main" val="8328730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5" name="Text Placeholder 4"/>
          <p:cNvSpPr>
            <a:spLocks noGrp="1"/>
          </p:cNvSpPr>
          <p:nvPr>
            <p:ph type="body" sz="quarter" idx="11"/>
          </p:nvPr>
        </p:nvSpPr>
        <p:spPr/>
        <p:txBody>
          <a:bodyPr/>
          <a:lstStyle/>
          <a:p>
            <a:r>
              <a:rPr lang="en-US" dirty="0"/>
              <a:t>500kV Transmission Project Example</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b="1646"/>
          <a:stretch/>
        </p:blipFill>
        <p:spPr>
          <a:xfrm>
            <a:off x="0" y="1061605"/>
            <a:ext cx="8783938" cy="5796395"/>
          </a:xfrm>
          <a:prstGeom prst="rect">
            <a:avLst/>
          </a:prstGeom>
        </p:spPr>
      </p:pic>
    </p:spTree>
    <p:extLst>
      <p:ext uri="{BB962C8B-B14F-4D97-AF65-F5344CB8AC3E}">
        <p14:creationId xmlns:p14="http://schemas.microsoft.com/office/powerpoint/2010/main" val="35309868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5" name="Text Placeholder 4"/>
          <p:cNvSpPr>
            <a:spLocks noGrp="1"/>
          </p:cNvSpPr>
          <p:nvPr>
            <p:ph type="body" sz="quarter" idx="11"/>
          </p:nvPr>
        </p:nvSpPr>
        <p:spPr/>
        <p:txBody>
          <a:bodyPr/>
          <a:lstStyle/>
          <a:p>
            <a:r>
              <a:rPr lang="en-US" dirty="0"/>
              <a:t>500kV Transmission Project Example</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b="1646"/>
          <a:stretch/>
        </p:blipFill>
        <p:spPr>
          <a:xfrm>
            <a:off x="0" y="1061605"/>
            <a:ext cx="8783937" cy="5796395"/>
          </a:xfrm>
          <a:prstGeom prst="rect">
            <a:avLst/>
          </a:prstGeom>
        </p:spPr>
      </p:pic>
    </p:spTree>
    <p:extLst>
      <p:ext uri="{BB962C8B-B14F-4D97-AF65-F5344CB8AC3E}">
        <p14:creationId xmlns:p14="http://schemas.microsoft.com/office/powerpoint/2010/main" val="1252071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500kV Transmission Project Example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060905"/>
            <a:ext cx="8778244" cy="5797095"/>
          </a:xfrm>
          <a:prstGeom prst="rect">
            <a:avLst/>
          </a:prstGeom>
        </p:spPr>
      </p:pic>
    </p:spTree>
    <p:extLst>
      <p:ext uri="{BB962C8B-B14F-4D97-AF65-F5344CB8AC3E}">
        <p14:creationId xmlns:p14="http://schemas.microsoft.com/office/powerpoint/2010/main" val="31267333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500kV Transmission Project Example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060905"/>
            <a:ext cx="8778243" cy="5797095"/>
          </a:xfrm>
          <a:prstGeom prst="rect">
            <a:avLst/>
          </a:prstGeom>
        </p:spPr>
      </p:pic>
    </p:spTree>
    <p:extLst>
      <p:ext uri="{BB962C8B-B14F-4D97-AF65-F5344CB8AC3E}">
        <p14:creationId xmlns:p14="http://schemas.microsoft.com/office/powerpoint/2010/main" val="21538399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500kV Transmission Project Example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762975"/>
            <a:ext cx="8778243" cy="4464497"/>
          </a:xfrm>
          <a:prstGeom prst="rect">
            <a:avLst/>
          </a:prstGeom>
        </p:spPr>
      </p:pic>
    </p:spTree>
    <p:extLst>
      <p:ext uri="{BB962C8B-B14F-4D97-AF65-F5344CB8AC3E}">
        <p14:creationId xmlns:p14="http://schemas.microsoft.com/office/powerpoint/2010/main" val="10815896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500kV Transmission Project Example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762975"/>
            <a:ext cx="8778242" cy="4464497"/>
          </a:xfrm>
          <a:prstGeom prst="rect">
            <a:avLst/>
          </a:prstGeom>
        </p:spPr>
      </p:pic>
    </p:spTree>
    <p:extLst>
      <p:ext uri="{BB962C8B-B14F-4D97-AF65-F5344CB8AC3E}">
        <p14:creationId xmlns:p14="http://schemas.microsoft.com/office/powerpoint/2010/main" val="5042389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500kV Transmission Project Example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762975"/>
            <a:ext cx="8778242" cy="4464497"/>
          </a:xfrm>
          <a:prstGeom prst="rect">
            <a:avLst/>
          </a:prstGeom>
        </p:spPr>
      </p:pic>
    </p:spTree>
    <p:extLst>
      <p:ext uri="{BB962C8B-B14F-4D97-AF65-F5344CB8AC3E}">
        <p14:creationId xmlns:p14="http://schemas.microsoft.com/office/powerpoint/2010/main" val="8599919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500kV Transmission Project Example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762975"/>
            <a:ext cx="8778242" cy="4464497"/>
          </a:xfrm>
          <a:prstGeom prst="rect">
            <a:avLst/>
          </a:prstGeom>
        </p:spPr>
      </p:pic>
    </p:spTree>
    <p:extLst>
      <p:ext uri="{BB962C8B-B14F-4D97-AF65-F5344CB8AC3E}">
        <p14:creationId xmlns:p14="http://schemas.microsoft.com/office/powerpoint/2010/main" val="39402648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500kV Transmission Project Example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57562" y="1067462"/>
            <a:ext cx="3860358" cy="5790537"/>
          </a:xfrm>
          <a:prstGeom prst="rect">
            <a:avLst/>
          </a:prstGeom>
        </p:spPr>
      </p:pic>
    </p:spTree>
    <p:extLst>
      <p:ext uri="{BB962C8B-B14F-4D97-AF65-F5344CB8AC3E}">
        <p14:creationId xmlns:p14="http://schemas.microsoft.com/office/powerpoint/2010/main" val="9357346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500kV Transmission Project Example</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81900"/>
            <a:ext cx="8778240" cy="3700387"/>
          </a:xfrm>
          <a:prstGeom prst="rect">
            <a:avLst/>
          </a:prstGeom>
        </p:spPr>
      </p:pic>
    </p:spTree>
    <p:extLst>
      <p:ext uri="{BB962C8B-B14F-4D97-AF65-F5344CB8AC3E}">
        <p14:creationId xmlns:p14="http://schemas.microsoft.com/office/powerpoint/2010/main" val="7759511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500kV Transmission Project Example</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655966"/>
            <a:ext cx="8778240" cy="4330818"/>
          </a:xfrm>
          <a:prstGeom prst="rect">
            <a:avLst/>
          </a:prstGeom>
        </p:spPr>
      </p:pic>
    </p:spTree>
    <p:extLst>
      <p:ext uri="{BB962C8B-B14F-4D97-AF65-F5344CB8AC3E}">
        <p14:creationId xmlns:p14="http://schemas.microsoft.com/office/powerpoint/2010/main" val="29971384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500kV Transmission Project Example</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1020"/>
          <a:stretch/>
        </p:blipFill>
        <p:spPr>
          <a:xfrm>
            <a:off x="0" y="1065474"/>
            <a:ext cx="8778240" cy="5792525"/>
          </a:xfrm>
          <a:prstGeom prst="rect">
            <a:avLst/>
          </a:prstGeom>
        </p:spPr>
      </p:pic>
    </p:spTree>
    <p:extLst>
      <p:ext uri="{BB962C8B-B14F-4D97-AF65-F5344CB8AC3E}">
        <p14:creationId xmlns:p14="http://schemas.microsoft.com/office/powerpoint/2010/main" val="1715996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500kV Transmission Project Example</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93506"/>
            <a:ext cx="8778240" cy="4736460"/>
          </a:xfrm>
          <a:prstGeom prst="rect">
            <a:avLst/>
          </a:prstGeom>
        </p:spPr>
      </p:pic>
    </p:spTree>
    <p:extLst>
      <p:ext uri="{BB962C8B-B14F-4D97-AF65-F5344CB8AC3E}">
        <p14:creationId xmlns:p14="http://schemas.microsoft.com/office/powerpoint/2010/main" val="21305853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070134"/>
            <a:ext cx="8772524" cy="5822762"/>
          </a:xfrm>
          <a:prstGeom prst="rect">
            <a:avLst/>
          </a:prstGeom>
        </p:spPr>
      </p:pic>
      <p:sp>
        <p:nvSpPr>
          <p:cNvPr id="5" name="Text Placeholder 4"/>
          <p:cNvSpPr>
            <a:spLocks noGrp="1"/>
          </p:cNvSpPr>
          <p:nvPr>
            <p:ph type="body" sz="quarter" idx="11"/>
          </p:nvPr>
        </p:nvSpPr>
        <p:spPr/>
        <p:txBody>
          <a:bodyPr/>
          <a:lstStyle/>
          <a:p>
            <a:r>
              <a:rPr lang="en-US" dirty="0"/>
              <a:t>2D </a:t>
            </a:r>
            <a:r>
              <a:rPr lang="en-US" dirty="0" smtClean="0"/>
              <a:t>Visual Simulation </a:t>
            </a:r>
            <a:r>
              <a:rPr lang="en-US" dirty="0"/>
              <a:t>Examples</a:t>
            </a:r>
          </a:p>
        </p:txBody>
      </p:sp>
    </p:spTree>
    <p:extLst>
      <p:ext uri="{BB962C8B-B14F-4D97-AF65-F5344CB8AC3E}">
        <p14:creationId xmlns:p14="http://schemas.microsoft.com/office/powerpoint/2010/main" val="208966817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1070134"/>
            <a:ext cx="8772522" cy="5822762"/>
          </a:xfrm>
          <a:prstGeom prst="rect">
            <a:avLst/>
          </a:prstGeom>
        </p:spPr>
      </p:pic>
      <p:sp>
        <p:nvSpPr>
          <p:cNvPr id="5" name="Text Placeholder 4"/>
          <p:cNvSpPr>
            <a:spLocks noGrp="1"/>
          </p:cNvSpPr>
          <p:nvPr>
            <p:ph type="body" sz="quarter" idx="11"/>
          </p:nvPr>
        </p:nvSpPr>
        <p:spPr/>
        <p:txBody>
          <a:bodyPr/>
          <a:lstStyle/>
          <a:p>
            <a:r>
              <a:rPr lang="en-US" dirty="0"/>
              <a:t>2D </a:t>
            </a:r>
            <a:r>
              <a:rPr lang="en-US" dirty="0" smtClean="0"/>
              <a:t>Visual Simulation </a:t>
            </a:r>
            <a:r>
              <a:rPr lang="en-US" dirty="0"/>
              <a:t>Examples</a:t>
            </a:r>
          </a:p>
        </p:txBody>
      </p:sp>
    </p:spTree>
    <p:extLst>
      <p:ext uri="{BB962C8B-B14F-4D97-AF65-F5344CB8AC3E}">
        <p14:creationId xmlns:p14="http://schemas.microsoft.com/office/powerpoint/2010/main" val="260735142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1070134"/>
            <a:ext cx="8772522" cy="5822761"/>
          </a:xfrm>
          <a:prstGeom prst="rect">
            <a:avLst/>
          </a:prstGeom>
        </p:spPr>
      </p:pic>
      <p:sp>
        <p:nvSpPr>
          <p:cNvPr id="5" name="Text Placeholder 4"/>
          <p:cNvSpPr>
            <a:spLocks noGrp="1"/>
          </p:cNvSpPr>
          <p:nvPr>
            <p:ph type="body" sz="quarter" idx="11"/>
          </p:nvPr>
        </p:nvSpPr>
        <p:spPr/>
        <p:txBody>
          <a:bodyPr/>
          <a:lstStyle/>
          <a:p>
            <a:r>
              <a:rPr lang="en-US" dirty="0"/>
              <a:t>2D </a:t>
            </a:r>
            <a:r>
              <a:rPr lang="en-US" dirty="0" smtClean="0"/>
              <a:t>Visual Simulation </a:t>
            </a:r>
            <a:r>
              <a:rPr lang="en-US" dirty="0"/>
              <a:t>Examples</a:t>
            </a:r>
          </a:p>
        </p:txBody>
      </p:sp>
    </p:spTree>
    <p:extLst>
      <p:ext uri="{BB962C8B-B14F-4D97-AF65-F5344CB8AC3E}">
        <p14:creationId xmlns:p14="http://schemas.microsoft.com/office/powerpoint/2010/main" val="236638434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1070134"/>
            <a:ext cx="8772521" cy="5822761"/>
          </a:xfrm>
          <a:prstGeom prst="rect">
            <a:avLst/>
          </a:prstGeom>
        </p:spPr>
      </p:pic>
      <p:sp>
        <p:nvSpPr>
          <p:cNvPr id="5" name="Text Placeholder 4"/>
          <p:cNvSpPr>
            <a:spLocks noGrp="1"/>
          </p:cNvSpPr>
          <p:nvPr>
            <p:ph type="body" sz="quarter" idx="11"/>
          </p:nvPr>
        </p:nvSpPr>
        <p:spPr/>
        <p:txBody>
          <a:bodyPr/>
          <a:lstStyle/>
          <a:p>
            <a:r>
              <a:rPr lang="en-US" dirty="0"/>
              <a:t>2D </a:t>
            </a:r>
            <a:r>
              <a:rPr lang="en-US" dirty="0" smtClean="0"/>
              <a:t>Visual Simulation </a:t>
            </a:r>
            <a:r>
              <a:rPr lang="en-US" dirty="0"/>
              <a:t>Examples</a:t>
            </a:r>
          </a:p>
        </p:txBody>
      </p:sp>
    </p:spTree>
    <p:extLst>
      <p:ext uri="{BB962C8B-B14F-4D97-AF65-F5344CB8AC3E}">
        <p14:creationId xmlns:p14="http://schemas.microsoft.com/office/powerpoint/2010/main" val="174067450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1070134"/>
            <a:ext cx="8772521" cy="5822760"/>
          </a:xfrm>
          <a:prstGeom prst="rect">
            <a:avLst/>
          </a:prstGeom>
        </p:spPr>
      </p:pic>
      <p:sp>
        <p:nvSpPr>
          <p:cNvPr id="5" name="Text Placeholder 4"/>
          <p:cNvSpPr>
            <a:spLocks noGrp="1"/>
          </p:cNvSpPr>
          <p:nvPr>
            <p:ph type="body" sz="quarter" idx="11"/>
          </p:nvPr>
        </p:nvSpPr>
        <p:spPr/>
        <p:txBody>
          <a:bodyPr/>
          <a:lstStyle/>
          <a:p>
            <a:r>
              <a:rPr lang="en-US" dirty="0"/>
              <a:t>2D </a:t>
            </a:r>
            <a:r>
              <a:rPr lang="en-US" dirty="0" smtClean="0"/>
              <a:t>Visual Simulation </a:t>
            </a:r>
            <a:r>
              <a:rPr lang="en-US" dirty="0"/>
              <a:t>Examples</a:t>
            </a:r>
          </a:p>
        </p:txBody>
      </p:sp>
    </p:spTree>
    <p:extLst>
      <p:ext uri="{BB962C8B-B14F-4D97-AF65-F5344CB8AC3E}">
        <p14:creationId xmlns:p14="http://schemas.microsoft.com/office/powerpoint/2010/main" val="178540707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 y="1070134"/>
            <a:ext cx="8772519" cy="5822760"/>
          </a:xfrm>
          <a:prstGeom prst="rect">
            <a:avLst/>
          </a:prstGeom>
        </p:spPr>
      </p:pic>
      <p:sp>
        <p:nvSpPr>
          <p:cNvPr id="5" name="Text Placeholder 4"/>
          <p:cNvSpPr>
            <a:spLocks noGrp="1"/>
          </p:cNvSpPr>
          <p:nvPr>
            <p:ph type="body" sz="quarter" idx="11"/>
          </p:nvPr>
        </p:nvSpPr>
        <p:spPr/>
        <p:txBody>
          <a:bodyPr/>
          <a:lstStyle/>
          <a:p>
            <a:r>
              <a:rPr lang="en-US" dirty="0"/>
              <a:t>2D </a:t>
            </a:r>
            <a:r>
              <a:rPr lang="en-US" dirty="0" smtClean="0"/>
              <a:t>Visual Simulation </a:t>
            </a:r>
            <a:r>
              <a:rPr lang="en-US" dirty="0"/>
              <a:t>Examples</a:t>
            </a:r>
          </a:p>
        </p:txBody>
      </p:sp>
    </p:spTree>
    <p:extLst>
      <p:ext uri="{BB962C8B-B14F-4D97-AF65-F5344CB8AC3E}">
        <p14:creationId xmlns:p14="http://schemas.microsoft.com/office/powerpoint/2010/main" val="21913067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 y="1070134"/>
            <a:ext cx="8772519" cy="5822759"/>
          </a:xfrm>
          <a:prstGeom prst="rect">
            <a:avLst/>
          </a:prstGeom>
        </p:spPr>
      </p:pic>
      <p:sp>
        <p:nvSpPr>
          <p:cNvPr id="5" name="Text Placeholder 4"/>
          <p:cNvSpPr>
            <a:spLocks noGrp="1"/>
          </p:cNvSpPr>
          <p:nvPr>
            <p:ph type="body" sz="quarter" idx="11"/>
          </p:nvPr>
        </p:nvSpPr>
        <p:spPr/>
        <p:txBody>
          <a:bodyPr/>
          <a:lstStyle/>
          <a:p>
            <a:r>
              <a:rPr lang="en-US" dirty="0"/>
              <a:t>2D </a:t>
            </a:r>
            <a:r>
              <a:rPr lang="en-US" dirty="0" smtClean="0"/>
              <a:t>Visual Simulation </a:t>
            </a:r>
            <a:r>
              <a:rPr lang="en-US" dirty="0"/>
              <a:t>Examples</a:t>
            </a:r>
          </a:p>
        </p:txBody>
      </p:sp>
    </p:spTree>
    <p:extLst>
      <p:ext uri="{BB962C8B-B14F-4D97-AF65-F5344CB8AC3E}">
        <p14:creationId xmlns:p14="http://schemas.microsoft.com/office/powerpoint/2010/main" val="218225054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Benefits:</a:t>
            </a:r>
          </a:p>
          <a:p>
            <a:pPr lvl="1"/>
            <a:r>
              <a:rPr lang="en-US" dirty="0" smtClean="0"/>
              <a:t>Quick method to visualizing a desired condition.</a:t>
            </a:r>
          </a:p>
          <a:p>
            <a:pPr lvl="1"/>
            <a:r>
              <a:rPr lang="en-US" dirty="0" smtClean="0"/>
              <a:t>Can be easily manipulated to generate different options.</a:t>
            </a:r>
          </a:p>
          <a:p>
            <a:pPr lvl="1"/>
            <a:r>
              <a:rPr lang="en-US" dirty="0" smtClean="0"/>
              <a:t>Can be completed with a basic set of tools (digital camera, internet image, software).</a:t>
            </a:r>
          </a:p>
          <a:p>
            <a:pPr lvl="1"/>
            <a:endParaRPr lang="en-US" dirty="0"/>
          </a:p>
          <a:p>
            <a:r>
              <a:rPr lang="en-US" dirty="0" smtClean="0"/>
              <a:t>Challenges:</a:t>
            </a:r>
          </a:p>
          <a:p>
            <a:pPr lvl="1"/>
            <a:r>
              <a:rPr lang="en-US" dirty="0" smtClean="0"/>
              <a:t>Depending on skill level, these can be labor intensive.</a:t>
            </a:r>
          </a:p>
          <a:p>
            <a:pPr lvl="1"/>
            <a:r>
              <a:rPr lang="en-US" dirty="0" smtClean="0"/>
              <a:t>2D (raster-based) rendering. </a:t>
            </a:r>
            <a:r>
              <a:rPr lang="en-US" dirty="0"/>
              <a:t> </a:t>
            </a:r>
            <a:r>
              <a:rPr lang="en-US" dirty="0" smtClean="0"/>
              <a:t>This limits the ability to maneuver to different zoom levels, angles, etc.</a:t>
            </a:r>
          </a:p>
          <a:p>
            <a:pPr lvl="1"/>
            <a:r>
              <a:rPr lang="en-US" dirty="0" smtClean="0"/>
              <a:t>Scale can be very difficult to render accurately.</a:t>
            </a:r>
            <a:endParaRPr lang="en-US" dirty="0"/>
          </a:p>
        </p:txBody>
      </p:sp>
      <p:sp>
        <p:nvSpPr>
          <p:cNvPr id="3" name="Text Placeholder 2"/>
          <p:cNvSpPr>
            <a:spLocks noGrp="1"/>
          </p:cNvSpPr>
          <p:nvPr>
            <p:ph type="body" sz="quarter" idx="11"/>
          </p:nvPr>
        </p:nvSpPr>
        <p:spPr/>
        <p:txBody>
          <a:bodyPr/>
          <a:lstStyle/>
          <a:p>
            <a:r>
              <a:rPr lang="en-US" dirty="0" smtClean="0"/>
              <a:t>2D Visual Simulation Summary</a:t>
            </a:r>
            <a:endParaRPr lang="en-US" dirty="0"/>
          </a:p>
        </p:txBody>
      </p:sp>
    </p:spTree>
    <p:extLst>
      <p:ext uri="{BB962C8B-B14F-4D97-AF65-F5344CB8AC3E}">
        <p14:creationId xmlns:p14="http://schemas.microsoft.com/office/powerpoint/2010/main" val="337336504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5399"/>
            <a:ext cx="8305800" cy="5426413"/>
          </a:xfrm>
        </p:spPr>
        <p:txBody>
          <a:bodyPr/>
          <a:lstStyle/>
          <a:p>
            <a:r>
              <a:rPr lang="en-US" dirty="0" smtClean="0"/>
              <a:t>3D rendering as used in most BLM visual simulations to date has proven to become the most efficient and reliable method for producing accurate, realistic, and defensible visual simulations.</a:t>
            </a:r>
          </a:p>
          <a:p>
            <a:endParaRPr lang="en-US" sz="1400" dirty="0" smtClean="0"/>
          </a:p>
          <a:p>
            <a:pPr lvl="1"/>
            <a:r>
              <a:rPr lang="en-US" dirty="0" smtClean="0"/>
              <a:t>Common Tools</a:t>
            </a:r>
          </a:p>
          <a:p>
            <a:pPr lvl="2"/>
            <a:r>
              <a:rPr lang="en-US" dirty="0" smtClean="0"/>
              <a:t>SketchUp / Google Earth</a:t>
            </a:r>
          </a:p>
          <a:p>
            <a:pPr lvl="2"/>
            <a:r>
              <a:rPr lang="en-US" dirty="0" smtClean="0"/>
              <a:t>Autodesk 3DS Max</a:t>
            </a:r>
          </a:p>
          <a:p>
            <a:pPr lvl="2"/>
            <a:r>
              <a:rPr lang="en-US" dirty="0" smtClean="0"/>
              <a:t>Visual Nature Studio (VNS)</a:t>
            </a:r>
          </a:p>
          <a:p>
            <a:pPr lvl="1"/>
            <a:r>
              <a:rPr lang="en-US" dirty="0" smtClean="0"/>
              <a:t>System Requirements</a:t>
            </a:r>
            <a:endParaRPr lang="en-US" dirty="0"/>
          </a:p>
          <a:p>
            <a:pPr lvl="1"/>
            <a:r>
              <a:rPr lang="en-US" dirty="0" smtClean="0"/>
              <a:t>Considerations</a:t>
            </a:r>
          </a:p>
          <a:p>
            <a:pPr lvl="2"/>
            <a:r>
              <a:rPr lang="en-US" dirty="0" smtClean="0"/>
              <a:t>Skill level vs. time</a:t>
            </a:r>
          </a:p>
          <a:p>
            <a:pPr lvl="2"/>
            <a:r>
              <a:rPr lang="en-US" dirty="0" smtClean="0"/>
              <a:t>Library of existing 3D models</a:t>
            </a:r>
          </a:p>
        </p:txBody>
      </p:sp>
      <p:sp>
        <p:nvSpPr>
          <p:cNvPr id="3" name="Text Placeholder 2"/>
          <p:cNvSpPr>
            <a:spLocks noGrp="1"/>
          </p:cNvSpPr>
          <p:nvPr>
            <p:ph type="body" sz="quarter" idx="11"/>
          </p:nvPr>
        </p:nvSpPr>
        <p:spPr/>
        <p:txBody>
          <a:bodyPr/>
          <a:lstStyle/>
          <a:p>
            <a:r>
              <a:rPr lang="en-US" dirty="0" smtClean="0"/>
              <a:t>3D Visual Simulation Rendering</a:t>
            </a:r>
            <a:endParaRPr lang="en-US" dirty="0"/>
          </a:p>
        </p:txBody>
      </p:sp>
    </p:spTree>
    <p:extLst>
      <p:ext uri="{BB962C8B-B14F-4D97-AF65-F5344CB8AC3E}">
        <p14:creationId xmlns:p14="http://schemas.microsoft.com/office/powerpoint/2010/main" val="409180419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Maneuverability</a:t>
            </a:r>
          </a:p>
          <a:p>
            <a:pPr lvl="1"/>
            <a:r>
              <a:rPr lang="en-US" dirty="0" smtClean="0"/>
              <a:t>Once modeling elements are created, it is a relatively simple process to view a project from different angles and perspectives (such as different KOPs).</a:t>
            </a:r>
          </a:p>
          <a:p>
            <a:pPr marL="295275" lvl="1" indent="0">
              <a:buNone/>
            </a:pPr>
            <a:endParaRPr lang="en-US" dirty="0" smtClean="0"/>
          </a:p>
          <a:p>
            <a:pPr indent="-285750"/>
            <a:r>
              <a:rPr lang="en-US" dirty="0" smtClean="0"/>
              <a:t>Accuracy</a:t>
            </a:r>
          </a:p>
          <a:p>
            <a:pPr lvl="1"/>
            <a:r>
              <a:rPr lang="en-US" dirty="0" smtClean="0"/>
              <a:t>Because modeling elements are drafted in vector based programs, they are highly accurate, often to within inches.</a:t>
            </a:r>
          </a:p>
          <a:p>
            <a:pPr lvl="1"/>
            <a:endParaRPr lang="en-US" dirty="0"/>
          </a:p>
          <a:p>
            <a:r>
              <a:rPr lang="en-US" dirty="0" smtClean="0"/>
              <a:t>Technology</a:t>
            </a:r>
          </a:p>
          <a:p>
            <a:pPr lvl="1"/>
            <a:r>
              <a:rPr lang="en-US" dirty="0" smtClean="0"/>
              <a:t>As technology continues to evolve, 3D visual simulation will continue to become more realistic; integrating motion, sound, and live interactivity.</a:t>
            </a:r>
          </a:p>
        </p:txBody>
      </p:sp>
      <p:sp>
        <p:nvSpPr>
          <p:cNvPr id="3" name="Text Placeholder 2"/>
          <p:cNvSpPr>
            <a:spLocks noGrp="1"/>
          </p:cNvSpPr>
          <p:nvPr>
            <p:ph type="body" sz="quarter" idx="11"/>
          </p:nvPr>
        </p:nvSpPr>
        <p:spPr/>
        <p:txBody>
          <a:bodyPr/>
          <a:lstStyle/>
          <a:p>
            <a:r>
              <a:rPr lang="en-US" dirty="0" smtClean="0"/>
              <a:t>Value of 3D Visual Simulation</a:t>
            </a:r>
            <a:endParaRPr lang="en-US" dirty="0"/>
          </a:p>
        </p:txBody>
      </p:sp>
    </p:spTree>
    <p:extLst>
      <p:ext uri="{BB962C8B-B14F-4D97-AF65-F5344CB8AC3E}">
        <p14:creationId xmlns:p14="http://schemas.microsoft.com/office/powerpoint/2010/main" val="48443559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smtClean="0"/>
              <a:t>3D Visual Simulation Rendering</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60807"/>
            <a:ext cx="8784291" cy="5832193"/>
          </a:xfrm>
          <a:prstGeom prst="rect">
            <a:avLst/>
          </a:prstGeom>
        </p:spPr>
      </p:pic>
    </p:spTree>
    <p:extLst>
      <p:ext uri="{BB962C8B-B14F-4D97-AF65-F5344CB8AC3E}">
        <p14:creationId xmlns:p14="http://schemas.microsoft.com/office/powerpoint/2010/main" val="90640597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smtClean="0"/>
              <a:t>3D </a:t>
            </a:r>
            <a:r>
              <a:rPr lang="en-US" dirty="0"/>
              <a:t>V</a:t>
            </a:r>
            <a:r>
              <a:rPr lang="en-US" dirty="0" smtClean="0"/>
              <a:t>isual </a:t>
            </a:r>
            <a:r>
              <a:rPr lang="en-US" dirty="0"/>
              <a:t>S</a:t>
            </a:r>
            <a:r>
              <a:rPr lang="en-US" dirty="0" smtClean="0"/>
              <a:t>imulation Rendering</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60807"/>
            <a:ext cx="8784290" cy="5832193"/>
          </a:xfrm>
          <a:prstGeom prst="rect">
            <a:avLst/>
          </a:prstGeom>
        </p:spPr>
      </p:pic>
    </p:spTree>
    <p:extLst>
      <p:ext uri="{BB962C8B-B14F-4D97-AF65-F5344CB8AC3E}">
        <p14:creationId xmlns:p14="http://schemas.microsoft.com/office/powerpoint/2010/main" val="385688273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50184"/>
          <a:stretch/>
        </p:blipFill>
        <p:spPr>
          <a:xfrm>
            <a:off x="0" y="1060807"/>
            <a:ext cx="8784290" cy="5832193"/>
          </a:xfrm>
          <a:prstGeom prst="rect">
            <a:avLst/>
          </a:prstGeom>
        </p:spPr>
      </p:pic>
      <p:sp>
        <p:nvSpPr>
          <p:cNvPr id="3" name="Text Placeholder 2"/>
          <p:cNvSpPr>
            <a:spLocks noGrp="1"/>
          </p:cNvSpPr>
          <p:nvPr>
            <p:ph type="body" sz="quarter" idx="11"/>
          </p:nvPr>
        </p:nvSpPr>
        <p:spPr/>
        <p:txBody>
          <a:bodyPr/>
          <a:lstStyle/>
          <a:p>
            <a:r>
              <a:rPr lang="en-US" dirty="0" smtClean="0"/>
              <a:t>3D Visual Simulation Rendering</a:t>
            </a:r>
            <a:endParaRPr lang="en-US" dirty="0"/>
          </a:p>
        </p:txBody>
      </p:sp>
    </p:spTree>
    <p:extLst>
      <p:ext uri="{BB962C8B-B14F-4D97-AF65-F5344CB8AC3E}">
        <p14:creationId xmlns:p14="http://schemas.microsoft.com/office/powerpoint/2010/main" val="250321513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50184"/>
          <a:stretch/>
        </p:blipFill>
        <p:spPr>
          <a:xfrm>
            <a:off x="0" y="1060807"/>
            <a:ext cx="8784290" cy="5832193"/>
          </a:xfrm>
          <a:prstGeom prst="rect">
            <a:avLst/>
          </a:prstGeom>
        </p:spPr>
      </p:pic>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50795" b="-1"/>
          <a:stretch/>
        </p:blipFill>
        <p:spPr>
          <a:xfrm>
            <a:off x="0" y="1141073"/>
            <a:ext cx="8784290" cy="5760719"/>
          </a:xfrm>
          <a:prstGeom prst="rect">
            <a:avLst/>
          </a:prstGeom>
        </p:spPr>
      </p:pic>
      <p:sp>
        <p:nvSpPr>
          <p:cNvPr id="3" name="Text Placeholder 2"/>
          <p:cNvSpPr>
            <a:spLocks noGrp="1"/>
          </p:cNvSpPr>
          <p:nvPr>
            <p:ph type="body" sz="quarter" idx="11"/>
          </p:nvPr>
        </p:nvSpPr>
        <p:spPr/>
        <p:txBody>
          <a:bodyPr/>
          <a:lstStyle/>
          <a:p>
            <a:r>
              <a:rPr lang="en-US" dirty="0"/>
              <a:t>3D Visual Simulation Rendering</a:t>
            </a:r>
          </a:p>
        </p:txBody>
      </p:sp>
    </p:spTree>
    <p:extLst>
      <p:ext uri="{BB962C8B-B14F-4D97-AF65-F5344CB8AC3E}">
        <p14:creationId xmlns:p14="http://schemas.microsoft.com/office/powerpoint/2010/main" val="331295212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smtClean="0"/>
              <a:t>Reviewing Visual Simulations</a:t>
            </a:r>
            <a:endParaRPr lang="en-US" dirty="0"/>
          </a:p>
        </p:txBody>
      </p:sp>
      <p:sp>
        <p:nvSpPr>
          <p:cNvPr id="5" name="Content Placeholder 1"/>
          <p:cNvSpPr>
            <a:spLocks noGrp="1"/>
          </p:cNvSpPr>
          <p:nvPr>
            <p:ph idx="1"/>
          </p:nvPr>
        </p:nvSpPr>
        <p:spPr>
          <a:xfrm>
            <a:off x="228600" y="3160409"/>
            <a:ext cx="8229600" cy="2843516"/>
          </a:xfrm>
        </p:spPr>
        <p:txBody>
          <a:bodyPr/>
          <a:lstStyle/>
          <a:p>
            <a:r>
              <a:rPr lang="en-US" dirty="0" smtClean="0"/>
              <a:t>General criteria in assessing visual simulations:</a:t>
            </a:r>
          </a:p>
          <a:p>
            <a:pPr lvl="1"/>
            <a:r>
              <a:rPr lang="en-US" dirty="0" smtClean="0"/>
              <a:t>Image clarity</a:t>
            </a:r>
          </a:p>
          <a:p>
            <a:pPr lvl="1"/>
            <a:r>
              <a:rPr lang="en-US" dirty="0" smtClean="0"/>
              <a:t>Accurate scale (project elements appear to be inserted in a realistic scale)</a:t>
            </a:r>
          </a:p>
          <a:p>
            <a:pPr lvl="1"/>
            <a:r>
              <a:rPr lang="en-US" dirty="0" smtClean="0"/>
              <a:t>No unusual elements (floating towers, etc.)</a:t>
            </a:r>
          </a:p>
          <a:p>
            <a:pPr lvl="1"/>
            <a:r>
              <a:rPr lang="en-US" dirty="0" smtClean="0"/>
              <a:t>Would you generally understand what is being represented as a member of the general public?</a:t>
            </a:r>
          </a:p>
        </p:txBody>
      </p:sp>
      <p:sp>
        <p:nvSpPr>
          <p:cNvPr id="8" name="Content Placeholder 1"/>
          <p:cNvSpPr txBox="1">
            <a:spLocks/>
          </p:cNvSpPr>
          <p:nvPr/>
        </p:nvSpPr>
        <p:spPr>
          <a:xfrm>
            <a:off x="228600" y="1295400"/>
            <a:ext cx="8229600" cy="1652081"/>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While some of you have or will develop visual simulations throughout your career, most of you may not. But that doesn’t mean you won’t be able to assess the accuracy and validity of visual simulations.</a:t>
            </a:r>
          </a:p>
        </p:txBody>
      </p:sp>
    </p:spTree>
    <p:extLst>
      <p:ext uri="{BB962C8B-B14F-4D97-AF65-F5344CB8AC3E}">
        <p14:creationId xmlns:p14="http://schemas.microsoft.com/office/powerpoint/2010/main" val="313522164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smtClean="0"/>
              <a:t>Visual Simulation Checklist</a:t>
            </a:r>
            <a:endParaRPr lang="en-US" dirty="0"/>
          </a:p>
        </p:txBody>
      </p:sp>
      <p:sp>
        <p:nvSpPr>
          <p:cNvPr id="5" name="Content Placeholder 1"/>
          <p:cNvSpPr>
            <a:spLocks noGrp="1"/>
          </p:cNvSpPr>
          <p:nvPr>
            <p:ph idx="1"/>
          </p:nvPr>
        </p:nvSpPr>
        <p:spPr>
          <a:xfrm>
            <a:off x="228600" y="1295400"/>
            <a:ext cx="8229600" cy="513303"/>
          </a:xfrm>
        </p:spPr>
        <p:txBody>
          <a:bodyPr/>
          <a:lstStyle/>
          <a:p>
            <a:r>
              <a:rPr lang="en-US" dirty="0" smtClean="0"/>
              <a:t>What to look for when reviewing visual simulations</a:t>
            </a:r>
          </a:p>
        </p:txBody>
      </p:sp>
      <p:sp>
        <p:nvSpPr>
          <p:cNvPr id="4" name="Content Placeholder 1"/>
          <p:cNvSpPr txBox="1">
            <a:spLocks/>
          </p:cNvSpPr>
          <p:nvPr/>
        </p:nvSpPr>
        <p:spPr>
          <a:xfrm>
            <a:off x="225603" y="1727532"/>
            <a:ext cx="4413116" cy="518160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buFont typeface="Wingdings" panose="05000000000000000000" pitchFamily="2" charset="2"/>
              <a:buChar char="q"/>
            </a:pPr>
            <a:r>
              <a:rPr lang="en-US" dirty="0" smtClean="0"/>
              <a:t>Date</a:t>
            </a:r>
          </a:p>
          <a:p>
            <a:pPr lvl="1">
              <a:buFont typeface="Wingdings" panose="05000000000000000000" pitchFamily="2" charset="2"/>
              <a:buChar char="q"/>
            </a:pPr>
            <a:r>
              <a:rPr lang="en-US" dirty="0" smtClean="0"/>
              <a:t>Orientation of view</a:t>
            </a:r>
          </a:p>
          <a:p>
            <a:pPr lvl="1">
              <a:buFont typeface="Wingdings" panose="05000000000000000000" pitchFamily="2" charset="2"/>
              <a:buChar char="q"/>
            </a:pPr>
            <a:r>
              <a:rPr lang="en-US" dirty="0" smtClean="0"/>
              <a:t>Distance to the closest and farthest feature within the proposed project</a:t>
            </a:r>
          </a:p>
          <a:p>
            <a:pPr lvl="1">
              <a:buFont typeface="Wingdings" panose="05000000000000000000" pitchFamily="2" charset="2"/>
              <a:buChar char="q"/>
            </a:pPr>
            <a:r>
              <a:rPr lang="en-US" dirty="0" smtClean="0"/>
              <a:t>Map or diagram illustrating the KOP(s) orientation to the project limits</a:t>
            </a:r>
          </a:p>
          <a:p>
            <a:pPr lvl="1">
              <a:buFont typeface="Wingdings" panose="05000000000000000000" pitchFamily="2" charset="2"/>
              <a:buChar char="q"/>
            </a:pPr>
            <a:r>
              <a:rPr lang="en-US" dirty="0" smtClean="0"/>
              <a:t>Coordinates</a:t>
            </a:r>
          </a:p>
          <a:p>
            <a:pPr lvl="1">
              <a:buFont typeface="Wingdings" panose="05000000000000000000" pitchFamily="2" charset="2"/>
              <a:buChar char="q"/>
            </a:pPr>
            <a:r>
              <a:rPr lang="en-US" dirty="0" smtClean="0"/>
              <a:t>Elevation of KOP</a:t>
            </a:r>
          </a:p>
          <a:p>
            <a:pPr lvl="1">
              <a:buFont typeface="Wingdings" panose="05000000000000000000" pitchFamily="2" charset="2"/>
              <a:buChar char="q"/>
            </a:pPr>
            <a:r>
              <a:rPr lang="en-US" dirty="0"/>
              <a:t>Height of camera</a:t>
            </a:r>
          </a:p>
          <a:p>
            <a:pPr lvl="1">
              <a:buFont typeface="Wingdings" panose="05000000000000000000" pitchFamily="2" charset="2"/>
              <a:buChar char="q"/>
            </a:pPr>
            <a:r>
              <a:rPr lang="en-US" dirty="0"/>
              <a:t>Horizontal and vertical field of </a:t>
            </a:r>
            <a:r>
              <a:rPr lang="en-US" dirty="0" smtClean="0"/>
              <a:t>view</a:t>
            </a:r>
            <a:endParaRPr lang="en-US" dirty="0"/>
          </a:p>
        </p:txBody>
      </p:sp>
      <p:sp>
        <p:nvSpPr>
          <p:cNvPr id="7" name="Content Placeholder 1"/>
          <p:cNvSpPr txBox="1">
            <a:spLocks/>
          </p:cNvSpPr>
          <p:nvPr/>
        </p:nvSpPr>
        <p:spPr>
          <a:xfrm>
            <a:off x="4453893" y="1727532"/>
            <a:ext cx="4252362" cy="518160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buFont typeface="Wingdings" panose="05000000000000000000" pitchFamily="2" charset="2"/>
              <a:buChar char="q"/>
            </a:pPr>
            <a:r>
              <a:rPr lang="en-US" dirty="0" smtClean="0"/>
              <a:t>Viewing diagram/ instructions illustrating/ explaining how far to stand away from simulation to get the right effect</a:t>
            </a:r>
          </a:p>
          <a:p>
            <a:pPr lvl="1">
              <a:buFont typeface="Wingdings" panose="05000000000000000000" pitchFamily="2" charset="2"/>
              <a:buChar char="q"/>
            </a:pPr>
            <a:r>
              <a:rPr lang="en-US" dirty="0" smtClean="0"/>
              <a:t>Name and company name of visual simulation creator</a:t>
            </a:r>
          </a:p>
          <a:p>
            <a:pPr lvl="1">
              <a:buFont typeface="Wingdings" panose="05000000000000000000" pitchFamily="2" charset="2"/>
              <a:buChar char="q"/>
            </a:pPr>
            <a:r>
              <a:rPr lang="en-US" dirty="0" smtClean="0"/>
              <a:t>Brand name and type of camera</a:t>
            </a:r>
          </a:p>
          <a:p>
            <a:pPr lvl="1">
              <a:buFont typeface="Wingdings" panose="05000000000000000000" pitchFamily="2" charset="2"/>
              <a:buChar char="q"/>
            </a:pPr>
            <a:r>
              <a:rPr lang="en-US" dirty="0" smtClean="0"/>
              <a:t>Lens type and angle</a:t>
            </a:r>
          </a:p>
          <a:p>
            <a:pPr lvl="1">
              <a:buFont typeface="Wingdings" panose="05000000000000000000" pitchFamily="2" charset="2"/>
              <a:buChar char="q"/>
            </a:pPr>
            <a:r>
              <a:rPr lang="en-US" dirty="0" smtClean="0"/>
              <a:t>Any other relevant information</a:t>
            </a:r>
          </a:p>
          <a:p>
            <a:pPr lvl="1">
              <a:buFont typeface="Wingdings" panose="05000000000000000000" pitchFamily="2" charset="2"/>
              <a:buChar char="q"/>
            </a:pPr>
            <a:endParaRPr lang="en-US" dirty="0"/>
          </a:p>
        </p:txBody>
      </p:sp>
    </p:spTree>
    <p:extLst>
      <p:ext uri="{BB962C8B-B14F-4D97-AF65-F5344CB8AC3E}">
        <p14:creationId xmlns:p14="http://schemas.microsoft.com/office/powerpoint/2010/main" val="317411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62283"/>
            <a:ext cx="8784538" cy="5795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1"/>
          </p:nvPr>
        </p:nvSpPr>
        <p:spPr/>
        <p:txBody>
          <a:bodyPr/>
          <a:lstStyle/>
          <a:p>
            <a:r>
              <a:rPr lang="en-US" dirty="0" smtClean="0"/>
              <a:t>Visual Simulation Examples</a:t>
            </a:r>
            <a:endParaRPr 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7638" b="8874"/>
          <a:stretch/>
        </p:blipFill>
        <p:spPr bwMode="auto">
          <a:xfrm>
            <a:off x="4193418" y="1062282"/>
            <a:ext cx="4485610" cy="57957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7624" b="9050"/>
          <a:stretch/>
        </p:blipFill>
        <p:spPr bwMode="auto">
          <a:xfrm>
            <a:off x="70340" y="1062283"/>
            <a:ext cx="4494225" cy="5795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445128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62283"/>
            <a:ext cx="8784538" cy="5795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0208"/>
            <a:ext cx="8784538" cy="5679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 Placeholder 2"/>
          <p:cNvSpPr>
            <a:spLocks noGrp="1"/>
          </p:cNvSpPr>
          <p:nvPr>
            <p:ph type="body" sz="quarter" idx="11"/>
          </p:nvPr>
        </p:nvSpPr>
        <p:spPr/>
        <p:txBody>
          <a:bodyPr/>
          <a:lstStyle/>
          <a:p>
            <a:r>
              <a:rPr lang="en-US" dirty="0" smtClean="0"/>
              <a:t>Visual Simulation </a:t>
            </a:r>
            <a:r>
              <a:rPr lang="en-US" dirty="0"/>
              <a:t>Examples</a:t>
            </a:r>
          </a:p>
        </p:txBody>
      </p:sp>
    </p:spTree>
    <p:extLst>
      <p:ext uri="{BB962C8B-B14F-4D97-AF65-F5344CB8AC3E}">
        <p14:creationId xmlns:p14="http://schemas.microsoft.com/office/powerpoint/2010/main" val="276358582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62283"/>
            <a:ext cx="8784538" cy="5795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20208"/>
            <a:ext cx="8784538" cy="5679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 Placeholder 2"/>
          <p:cNvSpPr>
            <a:spLocks noGrp="1"/>
          </p:cNvSpPr>
          <p:nvPr>
            <p:ph type="body" sz="quarter" idx="11"/>
          </p:nvPr>
        </p:nvSpPr>
        <p:spPr/>
        <p:txBody>
          <a:bodyPr/>
          <a:lstStyle/>
          <a:p>
            <a:r>
              <a:rPr lang="en-US" dirty="0" smtClean="0"/>
              <a:t>Visual Simulation </a:t>
            </a:r>
            <a:r>
              <a:rPr lang="en-US" dirty="0"/>
              <a:t>Examples</a:t>
            </a:r>
          </a:p>
        </p:txBody>
      </p:sp>
    </p:spTree>
    <p:extLst>
      <p:ext uri="{BB962C8B-B14F-4D97-AF65-F5344CB8AC3E}">
        <p14:creationId xmlns:p14="http://schemas.microsoft.com/office/powerpoint/2010/main" val="403486936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62283"/>
            <a:ext cx="8784538" cy="5795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1"/>
          </p:nvPr>
        </p:nvSpPr>
        <p:spPr/>
        <p:txBody>
          <a:bodyPr/>
          <a:lstStyle/>
          <a:p>
            <a:r>
              <a:rPr lang="en-US" dirty="0" smtClean="0"/>
              <a:t>Visual Simulation </a:t>
            </a:r>
            <a:r>
              <a:rPr lang="en-US" dirty="0"/>
              <a:t>Examples</a:t>
            </a:r>
          </a:p>
        </p:txBody>
      </p:sp>
      <p:pic>
        <p:nvPicPr>
          <p:cNvPr id="2" name="Picture 1"/>
          <p:cNvPicPr>
            <a:picLocks noChangeAspect="1"/>
          </p:cNvPicPr>
          <p:nvPr/>
        </p:nvPicPr>
        <p:blipFill rotWithShape="1">
          <a:blip r:embed="rId3"/>
          <a:srcRect l="9063" t="3735" r="8844" b="2463"/>
          <a:stretch/>
        </p:blipFill>
        <p:spPr>
          <a:xfrm>
            <a:off x="0" y="1181437"/>
            <a:ext cx="8779858" cy="5648241"/>
          </a:xfrm>
          <a:prstGeom prst="rect">
            <a:avLst/>
          </a:prstGeom>
        </p:spPr>
      </p:pic>
    </p:spTree>
    <p:extLst>
      <p:ext uri="{BB962C8B-B14F-4D97-AF65-F5344CB8AC3E}">
        <p14:creationId xmlns:p14="http://schemas.microsoft.com/office/powerpoint/2010/main" val="7866167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62283"/>
            <a:ext cx="8784538" cy="5795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1"/>
          </p:nvPr>
        </p:nvSpPr>
        <p:spPr/>
        <p:txBody>
          <a:bodyPr/>
          <a:lstStyle/>
          <a:p>
            <a:r>
              <a:rPr lang="en-US" dirty="0" smtClean="0"/>
              <a:t>Visual Simulation </a:t>
            </a:r>
            <a:r>
              <a:rPr lang="en-US" dirty="0"/>
              <a:t>Examples</a:t>
            </a:r>
          </a:p>
        </p:txBody>
      </p:sp>
      <p:grpSp>
        <p:nvGrpSpPr>
          <p:cNvPr id="6" name="Group 5"/>
          <p:cNvGrpSpPr/>
          <p:nvPr/>
        </p:nvGrpSpPr>
        <p:grpSpPr>
          <a:xfrm>
            <a:off x="0" y="1323546"/>
            <a:ext cx="8784538" cy="5273190"/>
            <a:chOff x="0" y="1062283"/>
            <a:chExt cx="8784538" cy="5273190"/>
          </a:xfrm>
        </p:grpSpPr>
        <p:pic>
          <p:nvPicPr>
            <p:cNvPr id="2052"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7229"/>
            <a:stretch/>
          </p:blipFill>
          <p:spPr bwMode="auto">
            <a:xfrm>
              <a:off x="0" y="1062283"/>
              <a:ext cx="8784538" cy="5273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6400800" y="5905500"/>
              <a:ext cx="2228850" cy="4299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72263364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62283"/>
            <a:ext cx="8784538" cy="5795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1"/>
          </p:nvPr>
        </p:nvSpPr>
        <p:spPr/>
        <p:txBody>
          <a:bodyPr/>
          <a:lstStyle/>
          <a:p>
            <a:r>
              <a:rPr lang="en-US" dirty="0" smtClean="0"/>
              <a:t>Visual Simulation </a:t>
            </a:r>
            <a:r>
              <a:rPr lang="en-US" dirty="0"/>
              <a:t>Examples</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62283"/>
            <a:ext cx="8784538" cy="56807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7227277" y="5275385"/>
            <a:ext cx="1310055" cy="11693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9513265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dirty="0" smtClean="0"/>
              <a:t>Visual Simulation Examples</a:t>
            </a:r>
            <a:endParaRPr lang="en-US" dirty="0"/>
          </a:p>
        </p:txBody>
      </p:sp>
      <p:sp>
        <p:nvSpPr>
          <p:cNvPr id="4" name="Rectangle 3"/>
          <p:cNvSpPr/>
          <p:nvPr/>
        </p:nvSpPr>
        <p:spPr>
          <a:xfrm>
            <a:off x="0" y="1062283"/>
            <a:ext cx="8784538" cy="5795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2283"/>
            <a:ext cx="8784538" cy="56807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28282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02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62283"/>
            <a:ext cx="8784538" cy="5795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1"/>
          </p:nvPr>
        </p:nvSpPr>
        <p:spPr/>
        <p:txBody>
          <a:bodyPr/>
          <a:lstStyle/>
          <a:p>
            <a:r>
              <a:rPr lang="en-US" dirty="0" smtClean="0"/>
              <a:t>Visual Simulation </a:t>
            </a:r>
            <a:r>
              <a:rPr lang="en-US" dirty="0"/>
              <a:t>Examples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2283"/>
            <a:ext cx="8784538" cy="56807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98368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2050"/>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62283"/>
            <a:ext cx="8784538" cy="5795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1"/>
          </p:nvPr>
        </p:nvSpPr>
        <p:spPr/>
        <p:txBody>
          <a:bodyPr/>
          <a:lstStyle/>
          <a:p>
            <a:r>
              <a:rPr lang="en-US" dirty="0" smtClean="0"/>
              <a:t>Visual Simulation </a:t>
            </a:r>
            <a:r>
              <a:rPr lang="en-US" dirty="0"/>
              <a:t>Examples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2283"/>
            <a:ext cx="8784538" cy="56807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37443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07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0" y="1066800"/>
            <a:ext cx="8779933" cy="579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1"/>
          </p:nvPr>
        </p:nvSpPr>
        <p:spPr/>
        <p:txBody>
          <a:bodyPr/>
          <a:lstStyle/>
          <a:p>
            <a:r>
              <a:rPr lang="en-US" dirty="0" smtClean="0"/>
              <a:t>Visual Simulation Template Example</a:t>
            </a:r>
            <a:endParaRPr lang="en-US" dirty="0"/>
          </a:p>
        </p:txBody>
      </p:sp>
      <p:grpSp>
        <p:nvGrpSpPr>
          <p:cNvPr id="5" name="Group 4"/>
          <p:cNvGrpSpPr/>
          <p:nvPr/>
        </p:nvGrpSpPr>
        <p:grpSpPr>
          <a:xfrm>
            <a:off x="218180" y="1290194"/>
            <a:ext cx="8367021" cy="5362293"/>
            <a:chOff x="218180" y="1290194"/>
            <a:chExt cx="8367021" cy="5362293"/>
          </a:xfrm>
        </p:grpSpPr>
        <p:grpSp>
          <p:nvGrpSpPr>
            <p:cNvPr id="33" name="Group 32"/>
            <p:cNvGrpSpPr/>
            <p:nvPr/>
          </p:nvGrpSpPr>
          <p:grpSpPr>
            <a:xfrm>
              <a:off x="218180" y="1290194"/>
              <a:ext cx="8367021" cy="5362293"/>
              <a:chOff x="218180" y="1230925"/>
              <a:chExt cx="8367021" cy="5362293"/>
            </a:xfrm>
          </p:grpSpPr>
          <p:pic>
            <p:nvPicPr>
              <p:cNvPr id="21"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3865" t="2392" r="2914" b="62340"/>
              <a:stretch/>
            </p:blipFill>
            <p:spPr bwMode="auto">
              <a:xfrm>
                <a:off x="6707770" y="1230925"/>
                <a:ext cx="1877430" cy="18215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3965" t="48797" r="2914" b="15935"/>
              <a:stretch/>
            </p:blipFill>
            <p:spPr bwMode="auto">
              <a:xfrm>
                <a:off x="6707770" y="4771710"/>
                <a:ext cx="1877431" cy="18215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002" t="2969" r="1813" b="40848"/>
              <a:stretch/>
            </p:blipFill>
            <p:spPr bwMode="auto">
              <a:xfrm>
                <a:off x="218180" y="1230925"/>
                <a:ext cx="6310228" cy="23835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002" t="2969" r="1813" b="40848"/>
              <a:stretch/>
            </p:blipFill>
            <p:spPr bwMode="auto">
              <a:xfrm>
                <a:off x="218180" y="3744249"/>
                <a:ext cx="6310228" cy="23835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59105" t="74577" r="18200" b="6499"/>
              <a:stretch/>
            </p:blipFill>
            <p:spPr bwMode="auto">
              <a:xfrm>
                <a:off x="6707769" y="3396933"/>
                <a:ext cx="1877431" cy="10123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67563" t="90399" r="4968" b="3003"/>
              <a:stretch/>
            </p:blipFill>
            <p:spPr bwMode="auto">
              <a:xfrm>
                <a:off x="3926924" y="6218410"/>
                <a:ext cx="2413001" cy="3748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 name="TextBox 1"/>
            <p:cNvSpPr txBox="1"/>
            <p:nvPr/>
          </p:nvSpPr>
          <p:spPr>
            <a:xfrm>
              <a:off x="1352141" y="2052534"/>
              <a:ext cx="4163438" cy="646331"/>
            </a:xfrm>
            <a:prstGeom prst="rect">
              <a:avLst/>
            </a:prstGeom>
            <a:noFill/>
          </p:spPr>
          <p:txBody>
            <a:bodyPr wrap="square" rtlCol="0">
              <a:spAutoFit/>
            </a:bodyPr>
            <a:lstStyle/>
            <a:p>
              <a:pPr algn="ctr"/>
              <a:r>
                <a:rPr lang="en-US" sz="3600" dirty="0" smtClean="0">
                  <a:solidFill>
                    <a:schemeClr val="bg1">
                      <a:alpha val="65000"/>
                    </a:schemeClr>
                  </a:solidFill>
                  <a:latin typeface="Arial Black" panose="020B0A04020102020204" pitchFamily="34" charset="0"/>
                </a:rPr>
                <a:t>Existing Image</a:t>
              </a:r>
              <a:endParaRPr lang="en-US" sz="3600" dirty="0">
                <a:solidFill>
                  <a:schemeClr val="bg1">
                    <a:alpha val="65000"/>
                  </a:schemeClr>
                </a:solidFill>
                <a:latin typeface="Arial Black" panose="020B0A04020102020204" pitchFamily="34" charset="0"/>
              </a:endParaRPr>
            </a:p>
          </p:txBody>
        </p:sp>
        <p:sp>
          <p:nvSpPr>
            <p:cNvPr id="12" name="TextBox 11"/>
            <p:cNvSpPr txBox="1"/>
            <p:nvPr/>
          </p:nvSpPr>
          <p:spPr>
            <a:xfrm>
              <a:off x="1352141" y="4584589"/>
              <a:ext cx="4163438" cy="1200329"/>
            </a:xfrm>
            <a:prstGeom prst="rect">
              <a:avLst/>
            </a:prstGeom>
            <a:noFill/>
          </p:spPr>
          <p:txBody>
            <a:bodyPr wrap="square" rtlCol="0">
              <a:spAutoFit/>
            </a:bodyPr>
            <a:lstStyle/>
            <a:p>
              <a:pPr algn="ctr"/>
              <a:r>
                <a:rPr lang="en-US" sz="3600" dirty="0" smtClean="0">
                  <a:solidFill>
                    <a:schemeClr val="bg1">
                      <a:alpha val="65000"/>
                    </a:schemeClr>
                  </a:solidFill>
                  <a:latin typeface="Arial Black" panose="020B0A04020102020204" pitchFamily="34" charset="0"/>
                </a:rPr>
                <a:t>Visual Simulation</a:t>
              </a:r>
              <a:endParaRPr lang="en-US" sz="3600" dirty="0">
                <a:solidFill>
                  <a:schemeClr val="bg1">
                    <a:alpha val="65000"/>
                  </a:schemeClr>
                </a:solidFill>
                <a:latin typeface="Arial Black" panose="020B0A04020102020204" pitchFamily="34" charset="0"/>
              </a:endParaRPr>
            </a:p>
          </p:txBody>
        </p:sp>
      </p:grpSp>
    </p:spTree>
    <p:extLst>
      <p:ext uri="{BB962C8B-B14F-4D97-AF65-F5344CB8AC3E}">
        <p14:creationId xmlns:p14="http://schemas.microsoft.com/office/powerpoint/2010/main" val="418465570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smtClean="0"/>
              <a:t>Visual Simulation Time Lapse Demo</a:t>
            </a:r>
            <a:endParaRPr lang="en-US" dirty="0"/>
          </a:p>
        </p:txBody>
      </p:sp>
      <p:pic>
        <p:nvPicPr>
          <p:cNvPr id="4" name="KOP09_time-lapse_2012-08-01.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98940" y="1499081"/>
            <a:ext cx="8159262" cy="4589585"/>
          </a:xfrm>
          <a:prstGeom prst="rect">
            <a:avLst/>
          </a:prstGeom>
        </p:spPr>
      </p:pic>
    </p:spTree>
    <p:extLst>
      <p:ext uri="{BB962C8B-B14F-4D97-AF65-F5344CB8AC3E}">
        <p14:creationId xmlns:p14="http://schemas.microsoft.com/office/powerpoint/2010/main" val="4097878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smtClean="0"/>
              <a:t>Conclusion</a:t>
            </a:r>
            <a:endParaRPr lang="en-US" dirty="0"/>
          </a:p>
        </p:txBody>
      </p:sp>
      <p:sp>
        <p:nvSpPr>
          <p:cNvPr id="6" name="Content Placeholder 1"/>
          <p:cNvSpPr>
            <a:spLocks noGrp="1"/>
          </p:cNvSpPr>
          <p:nvPr>
            <p:ph idx="1"/>
          </p:nvPr>
        </p:nvSpPr>
        <p:spPr>
          <a:xfrm>
            <a:off x="228600" y="1295400"/>
            <a:ext cx="8305800" cy="1837099"/>
          </a:xfrm>
        </p:spPr>
        <p:txBody>
          <a:bodyPr/>
          <a:lstStyle/>
          <a:p>
            <a:r>
              <a:rPr lang="en-US" dirty="0" smtClean="0"/>
              <a:t>Takeaways…</a:t>
            </a:r>
          </a:p>
          <a:p>
            <a:pPr lvl="1"/>
            <a:r>
              <a:rPr lang="en-US" dirty="0" smtClean="0"/>
              <a:t>Many different tools</a:t>
            </a:r>
          </a:p>
          <a:p>
            <a:pPr lvl="1"/>
            <a:r>
              <a:rPr lang="en-US" dirty="0" smtClean="0"/>
              <a:t>Many different techniques</a:t>
            </a:r>
          </a:p>
          <a:p>
            <a:pPr lvl="1"/>
            <a:r>
              <a:rPr lang="en-US" dirty="0" smtClean="0"/>
              <a:t>Understand end results</a:t>
            </a:r>
          </a:p>
        </p:txBody>
      </p:sp>
      <p:sp>
        <p:nvSpPr>
          <p:cNvPr id="7" name="Content Placeholder 1"/>
          <p:cNvSpPr txBox="1">
            <a:spLocks/>
          </p:cNvSpPr>
          <p:nvPr/>
        </p:nvSpPr>
        <p:spPr>
          <a:xfrm>
            <a:off x="4317499" y="1718878"/>
            <a:ext cx="4152900" cy="1341193"/>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r>
              <a:rPr lang="en-US" dirty="0" smtClean="0"/>
              <a:t>Client needs vs. cost vs. time</a:t>
            </a:r>
          </a:p>
          <a:p>
            <a:pPr lvl="1"/>
            <a:r>
              <a:rPr lang="en-US" dirty="0" smtClean="0"/>
              <a:t>Scale</a:t>
            </a:r>
          </a:p>
          <a:p>
            <a:pPr lvl="1"/>
            <a:r>
              <a:rPr lang="en-US" dirty="0" smtClean="0"/>
              <a:t>Context</a:t>
            </a:r>
            <a:endParaRPr lang="en-US" dirty="0"/>
          </a:p>
        </p:txBody>
      </p:sp>
      <p:sp>
        <p:nvSpPr>
          <p:cNvPr id="9" name="Content Placeholder 1"/>
          <p:cNvSpPr txBox="1">
            <a:spLocks/>
          </p:cNvSpPr>
          <p:nvPr/>
        </p:nvSpPr>
        <p:spPr>
          <a:xfrm>
            <a:off x="232695" y="3318376"/>
            <a:ext cx="8305800" cy="2372305"/>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US" dirty="0" smtClean="0"/>
              <a:t>Bottom line…</a:t>
            </a:r>
          </a:p>
          <a:p>
            <a:pPr lvl="1"/>
            <a:r>
              <a:rPr lang="en-US" dirty="0" smtClean="0"/>
              <a:t>Utilizing visual simulation technology is a powerful tool to aid in BLM analysis and decision-making process. </a:t>
            </a:r>
          </a:p>
          <a:p>
            <a:pPr marL="295275" lvl="1" indent="0">
              <a:buNone/>
            </a:pPr>
            <a:endParaRPr lang="en-US" dirty="0" smtClean="0"/>
          </a:p>
          <a:p>
            <a:pPr lvl="1"/>
            <a:r>
              <a:rPr lang="en-US" dirty="0" smtClean="0"/>
              <a:t>As technology continues to advance, we need to collaborate with agency staff and contractors to continue to improve the visual simulations that are produced for BLM projects. </a:t>
            </a:r>
          </a:p>
        </p:txBody>
      </p:sp>
    </p:spTree>
    <p:extLst>
      <p:ext uri="{BB962C8B-B14F-4D97-AF65-F5344CB8AC3E}">
        <p14:creationId xmlns:p14="http://schemas.microsoft.com/office/powerpoint/2010/main" val="139317545"/>
      </p:ext>
    </p:extLst>
  </p:cSld>
  <p:clrMapOvr>
    <a:masterClrMapping/>
  </p:clrMapOvr>
  <p:timing>
    <p:tnLst>
      <p:par>
        <p:cTn id="1" dur="indefinite" restart="never" nodeType="tmRoot"/>
      </p:par>
    </p:tnLst>
  </p:timing>
</p:sld>
</file>

<file path=ppt/theme/theme1.xml><?xml version="1.0" encoding="utf-8"?>
<a:theme xmlns:a="http://schemas.openxmlformats.org/drawingml/2006/main" name="2_VRM-Cov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Unit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Bod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7081</TotalTime>
  <Words>1630</Words>
  <Application>Microsoft Office PowerPoint</Application>
  <PresentationFormat>On-screen Show (4:3)</PresentationFormat>
  <Paragraphs>239</Paragraphs>
  <Slides>80</Slides>
  <Notes>20</Notes>
  <HiddenSlides>0</HiddenSlides>
  <MMClips>1</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80</vt:i4>
      </vt:variant>
    </vt:vector>
  </HeadingPairs>
  <TitlesOfParts>
    <vt:vector size="90" baseType="lpstr">
      <vt:lpstr>Arial</vt:lpstr>
      <vt:lpstr>Arial Black</vt:lpstr>
      <vt:lpstr>Calibri</vt:lpstr>
      <vt:lpstr>Cambria</vt:lpstr>
      <vt:lpstr>Impact</vt:lpstr>
      <vt:lpstr>Times New Roman</vt:lpstr>
      <vt:lpstr>Wingdings</vt:lpstr>
      <vt:lpstr>2_VRM-Cover</vt:lpstr>
      <vt:lpstr>2_UnitTitle</vt:lpstr>
      <vt:lpstr>3_Body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BLM_SA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Brandon L Colvin</dc:creator>
  <cp:lastModifiedBy>Colvin, Brandon L</cp:lastModifiedBy>
  <cp:revision>248</cp:revision>
  <dcterms:created xsi:type="dcterms:W3CDTF">2015-01-14T20:26:51Z</dcterms:created>
  <dcterms:modified xsi:type="dcterms:W3CDTF">2019-06-05T04:13:37Z</dcterms:modified>
</cp:coreProperties>
</file>