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77" r:id="rId6"/>
    <p:sldMasterId id="2147483682" r:id="rId7"/>
    <p:sldMasterId id="2147483698" r:id="rId8"/>
  </p:sldMasterIdLst>
  <p:notesMasterIdLst>
    <p:notesMasterId r:id="rId28"/>
  </p:notesMasterIdLst>
  <p:handoutMasterIdLst>
    <p:handoutMasterId r:id="rId29"/>
  </p:handoutMasterIdLst>
  <p:sldIdLst>
    <p:sldId id="309" r:id="rId9"/>
    <p:sldId id="257" r:id="rId10"/>
    <p:sldId id="310" r:id="rId11"/>
    <p:sldId id="312" r:id="rId12"/>
    <p:sldId id="313" r:id="rId13"/>
    <p:sldId id="314" r:id="rId14"/>
    <p:sldId id="315" r:id="rId15"/>
    <p:sldId id="316" r:id="rId16"/>
    <p:sldId id="473" r:id="rId17"/>
    <p:sldId id="317" r:id="rId18"/>
    <p:sldId id="318" r:id="rId19"/>
    <p:sldId id="319" r:id="rId20"/>
    <p:sldId id="340" r:id="rId21"/>
    <p:sldId id="342" r:id="rId22"/>
    <p:sldId id="343" r:id="rId23"/>
    <p:sldId id="516" r:id="rId24"/>
    <p:sldId id="436" r:id="rId25"/>
    <p:sldId id="348" r:id="rId26"/>
    <p:sldId id="349" r:id="rId2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558" autoAdjust="0"/>
    <p:restoredTop sz="96364" autoAdjust="0"/>
  </p:normalViewPr>
  <p:slideViewPr>
    <p:cSldViewPr snapToGrid="0">
      <p:cViewPr varScale="1">
        <p:scale>
          <a:sx n="118" d="100"/>
          <a:sy n="118" d="100"/>
        </p:scale>
        <p:origin x="158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-3768" y="-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022E5E3-DB14-4063-9BE7-5FB103E73AA0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DA4D3E-DADC-44AC-A252-1E1539FA47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694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E6C7E56-6E83-433A-9ED1-E7F9AC820ECF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155AC2C-8B5D-4C6E-AFF3-131C3A72D1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045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98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HOPEFULL</a:t>
            </a:r>
            <a:r>
              <a:rPr lang="en-US" baseline="0" dirty="0" smtClean="0"/>
              <a:t>Y COMMUNICATE: </a:t>
            </a:r>
            <a:r>
              <a:rPr lang="en-US" dirty="0" smtClean="0"/>
              <a:t>Objective process with</a:t>
            </a:r>
            <a:r>
              <a:rPr lang="en-US" baseline="0" dirty="0" smtClean="0"/>
              <a:t> moments that require PROFESSIONAL JUDGEMENT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92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Diplomacy versus</a:t>
            </a:r>
            <a:r>
              <a:rPr lang="en-US" baseline="0" dirty="0" smtClean="0"/>
              <a:t> heavy handedness, KNOW YOUR PROPONENT’S BUSINESS IN ORDER TO MAKE SOUND AND REASONABLE RECOMMENDATIONS</a:t>
            </a:r>
          </a:p>
          <a:p>
            <a:r>
              <a:rPr lang="en-US" baseline="0" dirty="0" smtClean="0"/>
              <a:t>ALSO TO KNOW WHEN YOU’RE  BEING BLUFFED.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949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825406-ED82-4B39-90B1-6AC9D912541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57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825406-ED82-4B39-90B1-6AC9D912541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331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8825406-ED82-4B39-90B1-6AC9D9125413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18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3672B9-F5F7-4287-86CC-4ADCD3939369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19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1644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32849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Wrap Up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3914235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2570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178595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70342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6466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65" name="Group 164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166" name="Rectangle 165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7" name="Group 166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168" name="Group 167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170" name="Rectangle 169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Rectangle 170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Rectangle 171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Rectangle 176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Rectangle 177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9" name="Rectangle 168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0" name="TextBox 179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192" name="Picture 19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193" name="Picture 19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8781968" y="1"/>
            <a:ext cx="360570" cy="6273184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Wrap Up</a:t>
            </a:r>
          </a:p>
        </p:txBody>
      </p:sp>
    </p:spTree>
    <p:extLst>
      <p:ext uri="{BB962C8B-B14F-4D97-AF65-F5344CB8AC3E}">
        <p14:creationId xmlns:p14="http://schemas.microsoft.com/office/powerpoint/2010/main" val="400987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8" name="Picture 6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781968" y="0"/>
            <a:ext cx="360570" cy="6274278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Wrap Up</a:t>
            </a:r>
          </a:p>
        </p:txBody>
      </p:sp>
      <p:sp>
        <p:nvSpPr>
          <p:cNvPr id="36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June 2019 – Boise, ID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81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9" r:id="rId2"/>
    <p:sldLayoutId id="2147483680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781968" y="0"/>
            <a:ext cx="360570" cy="6264249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37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June 2019 – Boise, ID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712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75003" y="1417346"/>
            <a:ext cx="4238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  <a:endParaRPr lang="en-US" sz="3200" spc="6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064750" y="2837703"/>
            <a:ext cx="1659221" cy="716757"/>
            <a:chOff x="2125630" y="2939674"/>
            <a:chExt cx="1659221" cy="716757"/>
          </a:xfrm>
        </p:grpSpPr>
        <p:pic>
          <p:nvPicPr>
            <p:cNvPr id="12" name="Picture 1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sp>
        <p:nvSpPr>
          <p:cNvPr id="8" name="Text Placeholder 8"/>
          <p:cNvSpPr txBox="1">
            <a:spLocks/>
          </p:cNvSpPr>
          <p:nvPr userDrawn="1"/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spc="3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June 2019</a:t>
            </a:r>
          </a:p>
          <a:p>
            <a:r>
              <a:rPr lang="en-US" dirty="0" smtClean="0"/>
              <a:t>Boise, Idaho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48" t="-124" r="13014" b="166"/>
          <a:stretch/>
        </p:blipFill>
        <p:spPr>
          <a:xfrm>
            <a:off x="5799666" y="-1"/>
            <a:ext cx="3344333" cy="684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621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781968" y="0"/>
            <a:ext cx="360570" cy="6274278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37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prstClr val="black"/>
                </a:solidFill>
              </a:rPr>
              <a:t>Wrap Up</a:t>
            </a:r>
          </a:p>
        </p:txBody>
      </p:sp>
      <p:sp>
        <p:nvSpPr>
          <p:cNvPr id="38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June 2019 – Boise, ID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709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vrconference.evs.anl.gov/" TargetMode="Externa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tgaddis@blm.gov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atenney@blm.gov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jhmccart@blm.gov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30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tmp\2014_Las vegas Training_Mike Brown\2015\units\Updated Units\Unit 1\new\tumblr_nlqhnkohmR1rcc3hoo1_128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5"/>
          <a:stretch/>
        </p:blipFill>
        <p:spPr bwMode="auto">
          <a:xfrm>
            <a:off x="1" y="658161"/>
            <a:ext cx="8787739" cy="619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7311915" y="342725"/>
            <a:ext cx="1366650" cy="630872"/>
            <a:chOff x="7311915" y="342725"/>
            <a:chExt cx="1366650" cy="630872"/>
          </a:xfrm>
        </p:grpSpPr>
        <p:pic>
          <p:nvPicPr>
            <p:cNvPr id="3" name="Picture 2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915" y="342725"/>
              <a:ext cx="630872" cy="63087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2548" y="362374"/>
              <a:ext cx="696017" cy="611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901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Review the key learning points of the week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Reflect back on the week’s activities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Answer any remaining questions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And hopefully a chuckle or two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Unit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0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Having participated in the course, you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should be able to</a:t>
            </a:r>
            <a:r>
              <a:rPr lang="en-US" dirty="0" smtClean="0"/>
              <a:t>: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Describe the basic principles and concepts of </a:t>
            </a:r>
            <a:r>
              <a:rPr lang="en-US" dirty="0" smtClean="0"/>
              <a:t>VRM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Communicate the role of VRM in land use planning and activity planning within the Bureau</a:t>
            </a:r>
            <a:r>
              <a:rPr lang="en-US" dirty="0" smtClean="0"/>
              <a:t>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That you have the foundation to begin hone the skills to: 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inventory </a:t>
            </a:r>
            <a:r>
              <a:rPr lang="en-US" dirty="0"/>
              <a:t>visual resources, </a:t>
            </a:r>
            <a:endParaRPr lang="en-US" dirty="0" smtClean="0"/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analyze </a:t>
            </a:r>
            <a:r>
              <a:rPr lang="en-US" dirty="0"/>
              <a:t>landscape, </a:t>
            </a:r>
            <a:endParaRPr lang="en-US" dirty="0" smtClean="0"/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develop </a:t>
            </a:r>
            <a:r>
              <a:rPr lang="en-US" dirty="0"/>
              <a:t>mitigations for minimizing contrast.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2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Basic </a:t>
            </a:r>
            <a:r>
              <a:rPr lang="en-US" dirty="0" smtClean="0"/>
              <a:t>Principles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Scenic </a:t>
            </a:r>
            <a:r>
              <a:rPr lang="en-US" dirty="0"/>
              <a:t>resources are public resources, which are finite in supply.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BLM </a:t>
            </a:r>
            <a:r>
              <a:rPr lang="en-US" dirty="0"/>
              <a:t>has a legal obligation to manage for scenery.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Visual </a:t>
            </a:r>
            <a:r>
              <a:rPr lang="en-US" dirty="0"/>
              <a:t>Resource Management (VRM) is our system for scenery management</a:t>
            </a:r>
            <a:r>
              <a:rPr lang="en-US" dirty="0" smtClean="0"/>
              <a:t>.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VRM is not about obstructing projects, but </a:t>
            </a:r>
            <a:r>
              <a:rPr lang="en-US" dirty="0" smtClean="0">
                <a:solidFill>
                  <a:srgbClr val="FFFF00"/>
                </a:solidFill>
              </a:rPr>
              <a:t>to make projects better </a:t>
            </a:r>
            <a:r>
              <a:rPr lang="en-US" dirty="0" smtClean="0"/>
              <a:t>integrated into their setting.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23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0" r="24609" b="1724"/>
          <a:stretch/>
        </p:blipFill>
        <p:spPr>
          <a:xfrm>
            <a:off x="4488873" y="1187531"/>
            <a:ext cx="4141520" cy="5415150"/>
          </a:xfrm>
          <a:prstGeom prst="rect">
            <a:avLst/>
          </a:prstGeom>
        </p:spPr>
      </p:pic>
      <p:pic>
        <p:nvPicPr>
          <p:cNvPr id="5" name="Picture 5" descr="E:\BLM\tmp-1\BLM_11_12_2013 Files transfer\0-blm\Images\Color Project_images\Facility images\4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4"/>
          <a:stretch/>
        </p:blipFill>
        <p:spPr bwMode="auto">
          <a:xfrm>
            <a:off x="205705" y="1187532"/>
            <a:ext cx="4110866" cy="541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5705" y="1187531"/>
            <a:ext cx="8424687" cy="5415149"/>
          </a:xfrm>
          <a:solidFill>
            <a:schemeClr val="tx1">
              <a:lumMod val="75000"/>
              <a:lumOff val="25000"/>
              <a:alpha val="68000"/>
            </a:schemeClr>
          </a:solidFill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 of the National VRM Program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protecting the visual resource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Avoid or minimize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adverse visual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 consistency in managing visual resources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Promote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inclusive framework for interaction between VRM and other resource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Encourage thoughtful management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visual values with other resources for now and into the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 of visual resources in accordance with applicable laws and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regulations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adequate information for informed visual resource land use planning,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design, and landscape  monitoring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26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6866467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BLM has legal obligation</a:t>
            </a:r>
          </a:p>
          <a:p>
            <a:pPr lvl="1">
              <a:spcBef>
                <a:spcPts val="0"/>
              </a:spcBef>
            </a:pPr>
            <a:r>
              <a:rPr lang="en-US" dirty="0"/>
              <a:t>IBLA Decisions </a:t>
            </a:r>
          </a:p>
          <a:p>
            <a:pPr lvl="2">
              <a:spcBef>
                <a:spcPts val="0"/>
              </a:spcBef>
            </a:pPr>
            <a:r>
              <a:rPr lang="en-US" dirty="0">
                <a:solidFill>
                  <a:srgbClr val="FFC000"/>
                </a:solidFill>
              </a:rPr>
              <a:t>144IBLA070 - Utah Decision</a:t>
            </a:r>
          </a:p>
          <a:p>
            <a:pPr lvl="2">
              <a:spcBef>
                <a:spcPts val="0"/>
              </a:spcBef>
            </a:pPr>
            <a:r>
              <a:rPr lang="en-US" dirty="0">
                <a:solidFill>
                  <a:srgbClr val="FFC000"/>
                </a:solidFill>
              </a:rPr>
              <a:t>173IBLA313 - Beaver </a:t>
            </a:r>
            <a:r>
              <a:rPr lang="en-US" dirty="0" err="1">
                <a:solidFill>
                  <a:srgbClr val="FFC000"/>
                </a:solidFill>
              </a:rPr>
              <a:t>Rim_Lander</a:t>
            </a:r>
            <a:r>
              <a:rPr lang="en-US" dirty="0">
                <a:solidFill>
                  <a:srgbClr val="FFC000"/>
                </a:solidFill>
              </a:rPr>
              <a:t> FO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rgbClr val="FFC000"/>
                </a:solidFill>
              </a:rPr>
              <a:t>174 IBLA 078  -Tom Van </a:t>
            </a:r>
            <a:r>
              <a:rPr lang="en-US" dirty="0" err="1">
                <a:solidFill>
                  <a:srgbClr val="FFC000"/>
                </a:solidFill>
              </a:rPr>
              <a:t>Sant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rgbClr val="FFC000"/>
                </a:solidFill>
              </a:rPr>
              <a:t>– California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IBLA 2016-74 (02/14/2019) Southern Utah Wilderness Alliance</a:t>
            </a:r>
            <a:endParaRPr lang="en-US" dirty="0">
              <a:solidFill>
                <a:srgbClr val="FFC000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 smtClean="0"/>
              <a:t>VRM system</a:t>
            </a:r>
            <a:endParaRPr lang="en-US" dirty="0"/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Inventory for visual values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Establish Mgt. </a:t>
            </a:r>
            <a:r>
              <a:rPr lang="en-US" dirty="0" smtClean="0"/>
              <a:t>Classes in the RMP</a:t>
            </a:r>
            <a:endParaRPr lang="en-US" dirty="0"/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Evaluate/design activities to meet classes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Monitor project compliance and adherence to the VRM class objectives</a:t>
            </a:r>
          </a:p>
          <a:p>
            <a:pPr marL="752475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Keep the inventory current by updating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051607"/>
              </p:ext>
            </p:extLst>
          </p:nvPr>
        </p:nvGraphicFramePr>
        <p:xfrm>
          <a:off x="7181850" y="1219200"/>
          <a:ext cx="144780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0" name="Image" r:id="rId3" imgW="6393293" imgH="3649390" progId="Photoshop.Image.5">
                  <p:embed/>
                </p:oleObj>
              </mc:Choice>
              <mc:Fallback>
                <p:oleObj name="Image" r:id="rId3" imgW="6393293" imgH="3649390" progId="Photoshop.Image.5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1850" y="1219200"/>
                        <a:ext cx="144780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7" descr="gsnem cany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133600"/>
            <a:ext cx="1447800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8" descr="great basin n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082925"/>
            <a:ext cx="14478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9" descr="form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389563"/>
            <a:ext cx="14478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0" descr="mt mora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210050"/>
            <a:ext cx="1447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3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6134100" cy="5181600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dirty="0"/>
              <a:t>VRM is the “Language for Landscapes”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prstClr val="white"/>
                </a:solidFill>
              </a:rPr>
              <a:t>Types of Landscapes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prstClr val="white"/>
                </a:solidFill>
              </a:rPr>
              <a:t>Elements of Landscape Character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prstClr val="white"/>
                </a:solidFill>
              </a:rPr>
              <a:t>Analysis </a:t>
            </a:r>
            <a:r>
              <a:rPr lang="en-US" dirty="0" smtClean="0">
                <a:solidFill>
                  <a:prstClr val="white"/>
                </a:solidFill>
              </a:rPr>
              <a:t>Factors</a:t>
            </a:r>
            <a:endParaRPr lang="en-US" dirty="0" smtClean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 smtClean="0"/>
              <a:t>Inventory the Visual Resource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Scenic </a:t>
            </a:r>
            <a:r>
              <a:rPr lang="en-US" dirty="0"/>
              <a:t>Quality</a:t>
            </a:r>
          </a:p>
          <a:p>
            <a:pPr lvl="1">
              <a:spcBef>
                <a:spcPts val="0"/>
              </a:spcBef>
            </a:pPr>
            <a:r>
              <a:rPr lang="en-US" dirty="0"/>
              <a:t>Sensitivity Levels</a:t>
            </a:r>
          </a:p>
          <a:p>
            <a:pPr lvl="1">
              <a:spcBef>
                <a:spcPts val="0"/>
              </a:spcBef>
            </a:pPr>
            <a:r>
              <a:rPr lang="en-US" dirty="0"/>
              <a:t>Distance </a:t>
            </a:r>
            <a:r>
              <a:rPr lang="en-US" dirty="0" smtClean="0"/>
              <a:t>Zones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VRI Classes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  <p:pic>
        <p:nvPicPr>
          <p:cNvPr id="9" name="Picture 19" descr="Wind River Photos 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1157288"/>
            <a:ext cx="14478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SQRU's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224088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 descr="slide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290888"/>
            <a:ext cx="14478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sgfotank3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433888"/>
            <a:ext cx="1447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28' brid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576888"/>
            <a:ext cx="1447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03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6848061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The VRI in Land </a:t>
            </a:r>
            <a:r>
              <a:rPr lang="en-US" dirty="0"/>
              <a:t>Use </a:t>
            </a:r>
            <a:r>
              <a:rPr lang="en-US" dirty="0" smtClean="0"/>
              <a:t>Planning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Primary source of information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Consideration of other information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Analysis of the Management Situation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Alternatives development/ VRM Class objectives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Analysis of impact on VRI factors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VRM Management Classes I-IV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Going beyond the VRM Classes</a:t>
            </a:r>
          </a:p>
          <a:p>
            <a:pPr lvl="1">
              <a:spcBef>
                <a:spcPts val="0"/>
              </a:spcBef>
            </a:pPr>
            <a:r>
              <a:rPr lang="en-US" dirty="0"/>
              <a:t>Interim VRM Classes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Amending Land Use Plans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  <p:pic>
        <p:nvPicPr>
          <p:cNvPr id="9" name="Picture 19" descr="Wind River Photos 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1157288"/>
            <a:ext cx="14478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SQRU's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224088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 descr="slide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290888"/>
            <a:ext cx="14478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sgfotank3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433888"/>
            <a:ext cx="1447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28' brid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576888"/>
            <a:ext cx="1447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65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 descr="Wind River Photos 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1157288"/>
            <a:ext cx="14478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SQRU's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224088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 descr="slide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290888"/>
            <a:ext cx="14478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sgfotank3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433888"/>
            <a:ext cx="1447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28' brid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576888"/>
            <a:ext cx="1447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61341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Project Level Planning Essentials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VRM Class objective</a:t>
            </a:r>
          </a:p>
          <a:p>
            <a:pPr lvl="1">
              <a:spcBef>
                <a:spcPts val="0"/>
              </a:spcBef>
            </a:pPr>
            <a:r>
              <a:rPr lang="en-US" dirty="0"/>
              <a:t>S</a:t>
            </a:r>
            <a:r>
              <a:rPr lang="en-US" dirty="0" smtClean="0"/>
              <a:t>ite Planning Considerations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Human and Environmental Factors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Observation</a:t>
            </a:r>
          </a:p>
          <a:p>
            <a:pPr lvl="1"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Design Fundamentals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Form, Line, Color, Texture AND Scale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Site Selection 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Adverse Visual Contrast Reduction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82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 descr="Wind River Photos 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1157288"/>
            <a:ext cx="14478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SQRU's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224088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 descr="slide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290888"/>
            <a:ext cx="14478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sgfotank3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433888"/>
            <a:ext cx="1447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28' brid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576888"/>
            <a:ext cx="1447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6506155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Project </a:t>
            </a:r>
            <a:r>
              <a:rPr lang="en-US" dirty="0" smtClean="0"/>
              <a:t>Planning, Analysis </a:t>
            </a:r>
            <a:r>
              <a:rPr lang="en-US" dirty="0"/>
              <a:t>and Evaluation</a:t>
            </a:r>
          </a:p>
          <a:p>
            <a:pPr lvl="1">
              <a:spcBef>
                <a:spcPts val="0"/>
              </a:spcBef>
            </a:pPr>
            <a:r>
              <a:rPr lang="en-US" dirty="0"/>
              <a:t>Identify VRM Objectives</a:t>
            </a:r>
          </a:p>
          <a:p>
            <a:pPr lvl="1">
              <a:spcBef>
                <a:spcPts val="0"/>
              </a:spcBef>
            </a:pPr>
            <a:r>
              <a:rPr lang="en-US" dirty="0"/>
              <a:t>Project Description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Visual </a:t>
            </a:r>
            <a:r>
              <a:rPr lang="en-US" dirty="0"/>
              <a:t>Contrast Rating System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Affected </a:t>
            </a:r>
            <a:r>
              <a:rPr lang="en-US" dirty="0" err="1"/>
              <a:t>viewshed</a:t>
            </a:r>
            <a:r>
              <a:rPr lang="en-US" dirty="0"/>
              <a:t> determination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Key </a:t>
            </a:r>
            <a:r>
              <a:rPr lang="en-US" dirty="0"/>
              <a:t>Observation Points (KOP)</a:t>
            </a:r>
          </a:p>
          <a:p>
            <a:pPr lvl="1">
              <a:spcBef>
                <a:spcPts val="0"/>
              </a:spcBef>
            </a:pPr>
            <a:r>
              <a:rPr lang="en-US" dirty="0"/>
              <a:t>Visual </a:t>
            </a:r>
            <a:r>
              <a:rPr lang="en-US" dirty="0" smtClean="0"/>
              <a:t>simulations 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Contrast Rating Form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10 environmental factors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Design </a:t>
            </a:r>
            <a:r>
              <a:rPr lang="en-US" dirty="0"/>
              <a:t>modification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Reevaluation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Visualization/ Simulation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Informs the project team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Informs the BLM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Informs the public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Information and verify accuracy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38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 descr="Wind River Photos 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1157288"/>
            <a:ext cx="14478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SQRU's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224088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 descr="slide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290888"/>
            <a:ext cx="14478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sgfotank3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433888"/>
            <a:ext cx="1447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28' brid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576888"/>
            <a:ext cx="1447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6796" y="1044426"/>
            <a:ext cx="70866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 smtClean="0"/>
              <a:t>NEPA &amp; VRM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Proposed Action</a:t>
            </a:r>
          </a:p>
          <a:p>
            <a:pPr lvl="1">
              <a:spcBef>
                <a:spcPts val="0"/>
              </a:spcBef>
            </a:pPr>
            <a:r>
              <a:rPr lang="en-US" dirty="0"/>
              <a:t>Alternative</a:t>
            </a:r>
          </a:p>
          <a:p>
            <a:pPr lvl="1">
              <a:spcBef>
                <a:spcPts val="0"/>
              </a:spcBef>
            </a:pPr>
            <a:r>
              <a:rPr lang="en-US" dirty="0"/>
              <a:t>Affected Environment</a:t>
            </a:r>
          </a:p>
          <a:p>
            <a:pPr lvl="1">
              <a:spcBef>
                <a:spcPts val="0"/>
              </a:spcBef>
            </a:pPr>
            <a:r>
              <a:rPr lang="en-US" dirty="0"/>
              <a:t>Environmental </a:t>
            </a:r>
            <a:r>
              <a:rPr lang="en-US" dirty="0" smtClean="0"/>
              <a:t>Consequences  </a:t>
            </a:r>
            <a:r>
              <a:rPr lang="en-US" dirty="0"/>
              <a:t>(</a:t>
            </a:r>
            <a:r>
              <a:rPr lang="en-US" dirty="0" smtClean="0"/>
              <a:t>VRI &amp; settings)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Mitigation – enforceable commitments</a:t>
            </a:r>
          </a:p>
          <a:p>
            <a:pPr lvl="1"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 smtClean="0"/>
              <a:t>Monitoring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Commitment enforcement</a:t>
            </a:r>
          </a:p>
          <a:p>
            <a:pPr lvl="2">
              <a:spcBef>
                <a:spcPts val="0"/>
              </a:spcBef>
            </a:pPr>
            <a:r>
              <a:rPr lang="en-US" dirty="0" smtClean="0">
                <a:solidFill>
                  <a:srgbClr val="FFC000"/>
                </a:solidFill>
              </a:rPr>
              <a:t>Compliance</a:t>
            </a:r>
          </a:p>
          <a:p>
            <a:pPr lvl="2">
              <a:spcBef>
                <a:spcPts val="0"/>
              </a:spcBef>
            </a:pPr>
            <a:r>
              <a:rPr lang="en-US" dirty="0" smtClean="0">
                <a:solidFill>
                  <a:srgbClr val="FFC000"/>
                </a:solidFill>
              </a:rPr>
              <a:t>Effectiveness</a:t>
            </a:r>
          </a:p>
          <a:p>
            <a:pPr lvl="2">
              <a:spcBef>
                <a:spcPts val="0"/>
              </a:spcBef>
            </a:pPr>
            <a:r>
              <a:rPr lang="en-US" dirty="0" smtClean="0">
                <a:solidFill>
                  <a:srgbClr val="FFC000"/>
                </a:solidFill>
              </a:rPr>
              <a:t>Adaptive Management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Land Use Plan – VRM Class objective adherence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Regional Scale Planning &amp; Mitigation Strategy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Enables us to manage visual resources effectively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93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114639"/>
            <a:ext cx="8420100" cy="5573240"/>
          </a:xfrm>
        </p:spPr>
        <p:txBody>
          <a:bodyPr/>
          <a:lstStyle/>
          <a:p>
            <a:pPr lvl="1"/>
            <a:r>
              <a:rPr lang="en-US" dirty="0"/>
              <a:t>Are Visual Inventory Classes &amp; VRM Management Classes </a:t>
            </a:r>
            <a:br>
              <a:rPr lang="en-US" dirty="0"/>
            </a:br>
            <a:r>
              <a:rPr lang="en-US" dirty="0"/>
              <a:t>the same thing?</a:t>
            </a:r>
          </a:p>
          <a:p>
            <a:pPr lvl="1"/>
            <a:r>
              <a:rPr lang="en-US" dirty="0"/>
              <a:t>Is VRM </a:t>
            </a:r>
          </a:p>
          <a:p>
            <a:pPr lvl="2"/>
            <a:r>
              <a:rPr lang="en-US" dirty="0"/>
              <a:t>discretionary, a “soft” decision?</a:t>
            </a:r>
          </a:p>
          <a:p>
            <a:pPr lvl="2"/>
            <a:r>
              <a:rPr lang="en-US" dirty="0" smtClean="0"/>
              <a:t>do we manage  </a:t>
            </a:r>
            <a:r>
              <a:rPr lang="en-US" dirty="0"/>
              <a:t>project </a:t>
            </a:r>
            <a:r>
              <a:rPr lang="en-US" dirty="0" smtClean="0"/>
              <a:t>beauty? </a:t>
            </a:r>
            <a:endParaRPr lang="en-US" dirty="0"/>
          </a:p>
          <a:p>
            <a:pPr lvl="2"/>
            <a:r>
              <a:rPr lang="en-US" dirty="0"/>
              <a:t>allows visually unmitigated activity within VRM Class IV?</a:t>
            </a:r>
          </a:p>
          <a:p>
            <a:pPr lvl="2"/>
            <a:r>
              <a:rPr lang="en-US" dirty="0"/>
              <a:t>a way to preclude or exclude projects from happening?</a:t>
            </a:r>
          </a:p>
          <a:p>
            <a:pPr lvl="1"/>
            <a:r>
              <a:rPr lang="en-US" dirty="0"/>
              <a:t>Does VRM applies to existing valid mineral rights?</a:t>
            </a:r>
          </a:p>
          <a:p>
            <a:pPr lvl="1"/>
            <a:r>
              <a:rPr lang="en-US" dirty="0"/>
              <a:t>VRM Management Class IV means the area has low visual value?</a:t>
            </a:r>
          </a:p>
          <a:p>
            <a:pPr lvl="1"/>
            <a:r>
              <a:rPr lang="en-US" dirty="0"/>
              <a:t>Are Contrast Rating Evaluations required for all projects? </a:t>
            </a:r>
          </a:p>
          <a:p>
            <a:pPr lvl="1"/>
            <a:r>
              <a:rPr lang="en-US" dirty="0"/>
              <a:t>Who is responsible for VRM? </a:t>
            </a:r>
          </a:p>
          <a:p>
            <a:pPr lvl="1"/>
            <a:r>
              <a:rPr lang="en-US" dirty="0" smtClean="0"/>
              <a:t>If the VRM class objective at the KOP is different than where the  project is located, which VRM Class objective must be met?</a:t>
            </a:r>
          </a:p>
          <a:p>
            <a:pPr lvl="1"/>
            <a:r>
              <a:rPr lang="en-US" dirty="0" smtClean="0"/>
              <a:t>Do we inventory visual resources as a part of a proposed action?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Summary Questions: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36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856" y="1518693"/>
            <a:ext cx="8385544" cy="5181600"/>
          </a:xfrm>
        </p:spPr>
        <p:txBody>
          <a:bodyPr/>
          <a:lstStyle/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VRM is a Collaborative Process – internally and externally.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Is your Visual Resource Inventory up to date?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Take the time to do comprehensive planning – carefully study VRM/VRI/Allocations compatibility – knowing the industry’s </a:t>
            </a:r>
            <a:r>
              <a:rPr lang="en-US" dirty="0" smtClean="0"/>
              <a:t>challenges, but capabilities, too.</a:t>
            </a:r>
            <a:endParaRPr lang="en-US" dirty="0"/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VRM Class IV should be given as much consideration as VRM </a:t>
            </a:r>
            <a:r>
              <a:rPr lang="en-US" dirty="0" smtClean="0"/>
              <a:t>II and III.</a:t>
            </a:r>
            <a:endParaRPr lang="en-US" dirty="0"/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Plan amendment should be the exception to the rule and not viewed as the easy out</a:t>
            </a:r>
            <a:r>
              <a:rPr lang="en-US" dirty="0" smtClean="0"/>
              <a:t>.  </a:t>
            </a:r>
            <a:r>
              <a:rPr lang="en-US" dirty="0" smtClean="0">
                <a:solidFill>
                  <a:srgbClr val="FFFF00"/>
                </a:solidFill>
              </a:rPr>
              <a:t>Design your way to conformance rather than amending your way there.</a:t>
            </a:r>
            <a:endParaRPr lang="en-US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Final Comments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45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76161"/>
            <a:ext cx="8305800" cy="5181600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You are the </a:t>
            </a:r>
            <a:r>
              <a:rPr lang="en-US" dirty="0" smtClean="0">
                <a:solidFill>
                  <a:srgbClr val="FFFF00"/>
                </a:solidFill>
              </a:rPr>
              <a:t>leaders</a:t>
            </a:r>
            <a:r>
              <a:rPr lang="en-US" dirty="0" smtClean="0"/>
              <a:t> in VRM </a:t>
            </a:r>
            <a:r>
              <a:rPr lang="en-US" dirty="0"/>
              <a:t>- please be assertive stewards of our BLM settings </a:t>
            </a:r>
            <a:r>
              <a:rPr lang="en-US" dirty="0" smtClean="0"/>
              <a:t>and </a:t>
            </a:r>
            <a:r>
              <a:rPr lang="en-US" dirty="0"/>
              <a:t>protecting BLM’s </a:t>
            </a:r>
            <a:r>
              <a:rPr lang="en-US" dirty="0" smtClean="0"/>
              <a:t>visual </a:t>
            </a:r>
            <a:r>
              <a:rPr lang="en-US" dirty="0"/>
              <a:t>values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/>
              <a:t>Share your challenges and successes with us and your fellow students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/>
              <a:t>Encourage customers to use qualified contractors the conduct VRM analysis.  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/>
              <a:t>Call upon the </a:t>
            </a:r>
            <a:r>
              <a:rPr lang="en-US" dirty="0" smtClean="0"/>
              <a:t>instructors and me,  </a:t>
            </a:r>
            <a:r>
              <a:rPr lang="en-US" dirty="0"/>
              <a:t>if you need assistance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In closing . .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24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Wrap Up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Other reading</a:t>
            </a:r>
            <a:endParaRPr lang="en-US" dirty="0"/>
          </a:p>
        </p:txBody>
      </p:sp>
      <p:sp>
        <p:nvSpPr>
          <p:cNvPr id="53251" name="Line 4"/>
          <p:cNvSpPr>
            <a:spLocks noChangeShapeType="1"/>
          </p:cNvSpPr>
          <p:nvPr/>
        </p:nvSpPr>
        <p:spPr bwMode="auto">
          <a:xfrm>
            <a:off x="0" y="685800"/>
            <a:ext cx="9144000" cy="0"/>
          </a:xfrm>
          <a:prstGeom prst="line">
            <a:avLst/>
          </a:prstGeom>
          <a:noFill/>
          <a:ln w="9525">
            <a:solidFill>
              <a:srgbClr val="AEAC6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253" name="Text Box 6"/>
          <p:cNvSpPr txBox="1">
            <a:spLocks noChangeArrowheads="1"/>
          </p:cNvSpPr>
          <p:nvPr/>
        </p:nvSpPr>
        <p:spPr bwMode="auto">
          <a:xfrm>
            <a:off x="0" y="1309518"/>
            <a:ext cx="8915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600" dirty="0" err="1" smtClean="0">
                <a:solidFill>
                  <a:srgbClr val="92D050"/>
                </a:solidFill>
              </a:rPr>
              <a:t>Ano</a:t>
            </a:r>
            <a:r>
              <a:rPr kumimoji="0" lang="en-US" alt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ther</a:t>
            </a:r>
            <a:r>
              <a:rPr kumimoji="0" lang="en-US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Opportunity to Contribute</a:t>
            </a:r>
            <a:r>
              <a:rPr kumimoji="0" lang="en-US" alt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endParaRPr kumimoji="0" lang="en-US" altLang="en-US" sz="3600" b="0" i="0" u="none" strike="noStrike" kern="1200" cap="none" spc="0" normalizeH="0" baseline="0" noProof="0" dirty="0" smtClean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5" b="24222"/>
          <a:stretch/>
        </p:blipFill>
        <p:spPr>
          <a:xfrm>
            <a:off x="522514" y="2187454"/>
            <a:ext cx="4760372" cy="45166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54" b="39683"/>
          <a:stretch/>
        </p:blipFill>
        <p:spPr>
          <a:xfrm>
            <a:off x="5380493" y="2207440"/>
            <a:ext cx="3025956" cy="773919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1722414" y="5888342"/>
            <a:ext cx="3560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http://vrconference.evs.anl.gov/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40" b="20112"/>
          <a:stretch/>
        </p:blipFill>
        <p:spPr>
          <a:xfrm>
            <a:off x="5380493" y="3144857"/>
            <a:ext cx="3025956" cy="77723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439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Wrap Up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Other reading</a:t>
            </a:r>
            <a:endParaRPr lang="en-US" dirty="0"/>
          </a:p>
        </p:txBody>
      </p:sp>
      <p:sp>
        <p:nvSpPr>
          <p:cNvPr id="53251" name="Line 4"/>
          <p:cNvSpPr>
            <a:spLocks noChangeShapeType="1"/>
          </p:cNvSpPr>
          <p:nvPr/>
        </p:nvSpPr>
        <p:spPr bwMode="auto">
          <a:xfrm>
            <a:off x="0" y="685800"/>
            <a:ext cx="9144000" cy="0"/>
          </a:xfrm>
          <a:prstGeom prst="line">
            <a:avLst/>
          </a:prstGeom>
          <a:noFill/>
          <a:ln w="9525">
            <a:solidFill>
              <a:srgbClr val="AEAC6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253" name="Text Box 6"/>
          <p:cNvSpPr txBox="1">
            <a:spLocks noChangeArrowheads="1"/>
          </p:cNvSpPr>
          <p:nvPr/>
        </p:nvSpPr>
        <p:spPr bwMode="auto">
          <a:xfrm>
            <a:off x="0" y="1362858"/>
            <a:ext cx="8915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Additional</a:t>
            </a:r>
            <a:r>
              <a:rPr kumimoji="0" lang="en-US" alt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Resources</a:t>
            </a:r>
          </a:p>
        </p:txBody>
      </p:sp>
      <p:pic>
        <p:nvPicPr>
          <p:cNvPr id="12290" name="Picture 2" descr="Image result for Visualizing Climate Change: A Guide to Visual Communication of Climate Change and Developing Local Solution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703" y="2409924"/>
            <a:ext cx="2063511" cy="268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mage result for new energy landscap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336" y="2403145"/>
            <a:ext cx="2047989" cy="268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350" y="2409925"/>
            <a:ext cx="2067062" cy="26750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" t="3903" r="1710" b="7765"/>
          <a:stretch/>
        </p:blipFill>
        <p:spPr>
          <a:xfrm>
            <a:off x="104775" y="2409925"/>
            <a:ext cx="2236170" cy="2672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2185" y="5082325"/>
            <a:ext cx="21892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200"/>
              </a:spcAft>
            </a:pPr>
            <a:r>
              <a:rPr lang="en-US" altLang="en-US" sz="1400" dirty="0" smtClean="0">
                <a:solidFill>
                  <a:prstClr val="white"/>
                </a:solidFill>
              </a:rPr>
              <a:t>blmwyomingvisual.anl.gov</a:t>
            </a:r>
            <a:endParaRPr lang="en-US" altLang="en-US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39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Course Sponsors</a:t>
            </a:r>
            <a:endParaRPr lang="en-US" dirty="0"/>
          </a:p>
        </p:txBody>
      </p:sp>
      <p:sp>
        <p:nvSpPr>
          <p:cNvPr id="53251" name="Line 4"/>
          <p:cNvSpPr>
            <a:spLocks noChangeShapeType="1"/>
          </p:cNvSpPr>
          <p:nvPr/>
        </p:nvSpPr>
        <p:spPr bwMode="auto">
          <a:xfrm>
            <a:off x="0" y="685800"/>
            <a:ext cx="9144000" cy="0"/>
          </a:xfrm>
          <a:prstGeom prst="line">
            <a:avLst/>
          </a:prstGeom>
          <a:noFill/>
          <a:ln w="9525">
            <a:solidFill>
              <a:srgbClr val="AEAC6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3253" name="Text Box 6"/>
          <p:cNvSpPr txBox="1">
            <a:spLocks noChangeArrowheads="1"/>
          </p:cNvSpPr>
          <p:nvPr/>
        </p:nvSpPr>
        <p:spPr bwMode="auto">
          <a:xfrm>
            <a:off x="114300" y="1633870"/>
            <a:ext cx="8915400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3600" dirty="0" smtClean="0">
                <a:solidFill>
                  <a:srgbClr val="92D050"/>
                </a:solidFill>
              </a:rPr>
              <a:t>Tim Gaddis, National Training Center</a:t>
            </a:r>
          </a:p>
          <a:p>
            <a:pPr algn="ctr" eaLnBrk="1" fontAlgn="base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3600" dirty="0" smtClean="0">
                <a:solidFill>
                  <a:srgbClr val="92D050"/>
                </a:solidFill>
                <a:hlinkClick r:id="rId3"/>
              </a:rPr>
              <a:t>tgaddis@blm.gov</a:t>
            </a:r>
            <a:r>
              <a:rPr lang="en-US" altLang="en-US" sz="3600" dirty="0" smtClean="0">
                <a:solidFill>
                  <a:srgbClr val="92D050"/>
                </a:solidFill>
              </a:rPr>
              <a:t>  </a:t>
            </a:r>
            <a:endParaRPr lang="en-US" altLang="en-US" dirty="0" smtClean="0">
              <a:solidFill>
                <a:srgbClr val="92D05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3600" dirty="0" smtClean="0">
                <a:solidFill>
                  <a:srgbClr val="92D050"/>
                </a:solidFill>
              </a:rPr>
              <a:t/>
            </a:r>
            <a:br>
              <a:rPr lang="en-US" altLang="en-US" sz="3600" dirty="0" smtClean="0">
                <a:solidFill>
                  <a:srgbClr val="92D050"/>
                </a:solidFill>
              </a:rPr>
            </a:br>
            <a:r>
              <a:rPr lang="en-US" altLang="en-US" sz="3600" dirty="0" smtClean="0">
                <a:solidFill>
                  <a:srgbClr val="92D050"/>
                </a:solidFill>
              </a:rPr>
              <a:t>Andy </a:t>
            </a:r>
            <a:r>
              <a:rPr lang="en-US" altLang="en-US" sz="3600" dirty="0" err="1" smtClean="0">
                <a:solidFill>
                  <a:srgbClr val="92D050"/>
                </a:solidFill>
              </a:rPr>
              <a:t>Tenney</a:t>
            </a:r>
            <a:r>
              <a:rPr lang="en-US" altLang="en-US" sz="3600" dirty="0" smtClean="0">
                <a:solidFill>
                  <a:srgbClr val="92D050"/>
                </a:solidFill>
              </a:rPr>
              <a:t>, WO250 Division Chief, Recreation and Visitor Services</a:t>
            </a:r>
          </a:p>
          <a:p>
            <a:pPr algn="ctr" eaLnBrk="1" fontAlgn="base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3600" dirty="0" smtClean="0">
                <a:solidFill>
                  <a:srgbClr val="92D050"/>
                </a:solidFill>
                <a:hlinkClick r:id="rId4"/>
              </a:rPr>
              <a:t>atenney@blm.gov</a:t>
            </a:r>
            <a:r>
              <a:rPr lang="en-US" altLang="en-US" sz="3600" dirty="0" smtClean="0">
                <a:solidFill>
                  <a:srgbClr val="92D050"/>
                </a:solidFill>
              </a:rPr>
              <a:t> </a:t>
            </a:r>
            <a:endParaRPr lang="en-US" altLang="en-US" sz="1600" dirty="0" smtClean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97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Stay in Touch</a:t>
            </a:r>
            <a:endParaRPr lang="en-US" dirty="0"/>
          </a:p>
        </p:txBody>
      </p:sp>
      <p:sp>
        <p:nvSpPr>
          <p:cNvPr id="54275" name="Text Box 6"/>
          <p:cNvSpPr txBox="1">
            <a:spLocks noChangeArrowheads="1"/>
          </p:cNvSpPr>
          <p:nvPr/>
        </p:nvSpPr>
        <p:spPr bwMode="auto">
          <a:xfrm>
            <a:off x="76200" y="1147652"/>
            <a:ext cx="8915400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6000" dirty="0" smtClean="0">
              <a:solidFill>
                <a:srgbClr val="C2C18C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 smtClean="0">
                <a:solidFill>
                  <a:srgbClr val="92D050"/>
                </a:solidFill>
              </a:rPr>
              <a:t>John McCarty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 smtClean="0">
                <a:solidFill>
                  <a:srgbClr val="92D050"/>
                </a:solidFill>
              </a:rPr>
              <a:t>Washington Office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 smtClean="0">
                <a:solidFill>
                  <a:srgbClr val="92D050"/>
                </a:solidFill>
                <a:hlinkClick r:id="rId3"/>
              </a:rPr>
              <a:t>jhmccart@blm.gov</a:t>
            </a:r>
            <a:r>
              <a:rPr lang="en-US" altLang="en-US" sz="4000" dirty="0" smtClean="0">
                <a:solidFill>
                  <a:srgbClr val="92D050"/>
                </a:solidFill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 smtClean="0">
                <a:solidFill>
                  <a:srgbClr val="92D050"/>
                </a:solidFill>
              </a:rPr>
              <a:t>202.912.7284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800" dirty="0" smtClean="0">
              <a:solidFill>
                <a:srgbClr val="C2C1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61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C189F3AAE31C47BEAB89097BA98B76" ma:contentTypeVersion="0" ma:contentTypeDescription="Create a new document." ma:contentTypeScope="" ma:versionID="45f2a85b2a9ca16a23691f2e6a6d7f1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58BD34-2BD1-4D7E-A32C-5787B89CA9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2F89BC-472C-40B2-828B-10F782702F03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BC2434A-5ADE-4154-AD6A-0A854862B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8408</TotalTime>
  <Words>759</Words>
  <Application>Microsoft Office PowerPoint</Application>
  <PresentationFormat>On-screen Show (4:3)</PresentationFormat>
  <Paragraphs>162</Paragraphs>
  <Slides>19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Cambria</vt:lpstr>
      <vt:lpstr>Impact</vt:lpstr>
      <vt:lpstr>Times New Roman</vt:lpstr>
      <vt:lpstr>2_UnitTitle</vt:lpstr>
      <vt:lpstr>3_Body</vt:lpstr>
      <vt:lpstr>4_Body</vt:lpstr>
      <vt:lpstr>1_VRM-Cover</vt:lpstr>
      <vt:lpstr>5_Body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BLM_SA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L Colvin</dc:creator>
  <cp:lastModifiedBy>Brown, Michael B</cp:lastModifiedBy>
  <cp:revision>493</cp:revision>
  <cp:lastPrinted>2015-04-03T19:56:29Z</cp:lastPrinted>
  <dcterms:created xsi:type="dcterms:W3CDTF">2015-01-14T20:26:51Z</dcterms:created>
  <dcterms:modified xsi:type="dcterms:W3CDTF">2019-06-11T14:47:42Z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0x010100FCC189F3AAE31C47BEAB89097BA98B76</vt:lpwstr>
  </property>
</Properties>
</file>