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376" r:id="rId2"/>
    <p:sldId id="375" r:id="rId3"/>
    <p:sldId id="392" r:id="rId4"/>
    <p:sldId id="393" r:id="rId5"/>
    <p:sldId id="377" r:id="rId6"/>
    <p:sldId id="378" r:id="rId7"/>
    <p:sldId id="379" r:id="rId8"/>
    <p:sldId id="380" r:id="rId9"/>
    <p:sldId id="390" r:id="rId10"/>
    <p:sldId id="394" r:id="rId11"/>
    <p:sldId id="382" r:id="rId12"/>
    <p:sldId id="383" r:id="rId13"/>
    <p:sldId id="400" r:id="rId14"/>
    <p:sldId id="399" r:id="rId15"/>
    <p:sldId id="384" r:id="rId16"/>
    <p:sldId id="385" r:id="rId17"/>
    <p:sldId id="386" r:id="rId18"/>
    <p:sldId id="387" r:id="rId19"/>
    <p:sldId id="381" r:id="rId20"/>
    <p:sldId id="397" r:id="rId21"/>
    <p:sldId id="395" r:id="rId2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thbun, Vanessa" initials="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FF99"/>
    <a:srgbClr val="E8E8E8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15" autoAdjust="0"/>
    <p:restoredTop sz="92491" autoAdjust="0"/>
  </p:normalViewPr>
  <p:slideViewPr>
    <p:cSldViewPr>
      <p:cViewPr varScale="1">
        <p:scale>
          <a:sx n="111" d="100"/>
          <a:sy n="111" d="100"/>
        </p:scale>
        <p:origin x="180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7293734-F905-439F-9835-736205B1084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A0EAA0-4602-47C5-B9E7-50D37590374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BA3D3A4-B670-4A6F-BAAD-7D0F1D0027B6}" type="datetimeFigureOut">
              <a:rPr lang="en-US"/>
              <a:pPr>
                <a:defRPr/>
              </a:pPr>
              <a:t>7/31/2019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8E63069-ABEF-4F2A-B3D5-6C12CF5F6A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9A837551-A74A-4B74-A819-79CA3B54F1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7BF275-712C-4AA5-BB4A-46D8B4275DB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56B9F2-D58E-4515-8752-025E062D32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88258DD-B3F8-47EF-9C93-B9CDF037AD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C41B1E4D-BEEB-4CC7-82DD-882F8AEC819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ED7FF9F2-A42B-451A-9FC9-6ED16845EAB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/>
              <a:t>Cave found in Canada Dec 2018. </a:t>
            </a:r>
            <a:r>
              <a:rPr lang="en-US" altLang="en-US" dirty="0" err="1"/>
              <a:t>Sallacc’s</a:t>
            </a:r>
            <a:r>
              <a:rPr lang="en-US" altLang="en-US" dirty="0"/>
              <a:t> Pit</a:t>
            </a:r>
          </a:p>
          <a:p>
            <a:pPr eaLnBrk="1" hangingPunct="1"/>
            <a:r>
              <a:rPr lang="en-US" altLang="en-US" dirty="0"/>
              <a:t>Entrance is 100 m long and 60 </a:t>
            </a:r>
            <a:r>
              <a:rPr lang="en-US" altLang="en-US"/>
              <a:t>meters wide with a depth of 135 meters.</a:t>
            </a:r>
            <a:endParaRPr lang="en-US" altLang="en-US" dirty="0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BD6C50A7-43DB-4591-824C-C1D5D2F5A9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BDE1491-8675-46C3-9E37-B7DB80E6784E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1A3C9E48-F12D-45EA-AD37-30CD9D7C9A9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119B60D9-2535-4769-A397-3F3011AEE87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C8CE4532-9EEB-4914-9F42-E39B52A97A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44C4EE1-A6FA-4309-9091-4DD3EA6878F9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1A3C9E48-F12D-45EA-AD37-30CD9D7C9A9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119B60D9-2535-4769-A397-3F3011AEE87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C8CE4532-9EEB-4914-9F42-E39B52A97A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44C4EE1-A6FA-4309-9091-4DD3EA6878F9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60356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1A3C9E48-F12D-45EA-AD37-30CD9D7C9A9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119B60D9-2535-4769-A397-3F3011AEE87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/>
              <a:t>Cavers can tell you what to look for:  sinkholes, cliff entrances, disappearing streams, blowholes. What geology is best for caves? You don’t have to ask “where are the caves?”</a:t>
            </a:r>
          </a:p>
          <a:p>
            <a:pPr eaLnBrk="1" hangingPunct="1"/>
            <a:r>
              <a:rPr lang="en-US" altLang="en-US" dirty="0"/>
              <a:t>Other specialists could be biologist (bats), fire fighters, OHV/hikers users</a:t>
            </a:r>
          </a:p>
          <a:p>
            <a:pPr eaLnBrk="1" hangingPunct="1"/>
            <a:r>
              <a:rPr lang="en-US" altLang="en-US" dirty="0"/>
              <a:t>Ask about caves, small holes, blowing holes, sinks, disappearing streams, cracks, etc.</a:t>
            </a:r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C8CE4532-9EEB-4914-9F42-E39B52A97A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44C4EE1-A6FA-4309-9091-4DD3EA6878F9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13872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1A3C9E48-F12D-45EA-AD37-30CD9D7C9A9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119B60D9-2535-4769-A397-3F3011AEE87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C8CE4532-9EEB-4914-9F42-E39B52A97A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44C4EE1-A6FA-4309-9091-4DD3EA6878F9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55914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1A3C9E48-F12D-45EA-AD37-30CD9D7C9A9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119B60D9-2535-4769-A397-3F3011AEE87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C8CE4532-9EEB-4914-9F42-E39B52A97A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44C4EE1-A6FA-4309-9091-4DD3EA6878F9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85794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1A3C9E48-F12D-45EA-AD37-30CD9D7C9A9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119B60D9-2535-4769-A397-3F3011AEE87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C8CE4532-9EEB-4914-9F42-E39B52A97A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44C4EE1-A6FA-4309-9091-4DD3EA6878F9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88782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1A3C9E48-F12D-45EA-AD37-30CD9D7C9A9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119B60D9-2535-4769-A397-3F3011AEE87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C8CE4532-9EEB-4914-9F42-E39B52A97A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44C4EE1-A6FA-4309-9091-4DD3EA6878F9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65300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1A3C9E48-F12D-45EA-AD37-30CD9D7C9A9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119B60D9-2535-4769-A397-3F3011AEE87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C8CE4532-9EEB-4914-9F42-E39B52A97A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44C4EE1-A6FA-4309-9091-4DD3EA6878F9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3801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1A3C9E48-F12D-45EA-AD37-30CD9D7C9A9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119B60D9-2535-4769-A397-3F3011AEE87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C8CE4532-9EEB-4914-9F42-E39B52A97A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44C4EE1-A6FA-4309-9091-4DD3EA6878F9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57188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1A3C9E48-F12D-45EA-AD37-30CD9D7C9A9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119B60D9-2535-4769-A397-3F3011AEE87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C8CE4532-9EEB-4914-9F42-E39B52A97A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44C4EE1-A6FA-4309-9091-4DD3EA6878F9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11231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1A3C9E48-F12D-45EA-AD37-30CD9D7C9A9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119B60D9-2535-4769-A397-3F3011AEE87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C8CE4532-9EEB-4914-9F42-E39B52A97A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44C4EE1-A6FA-4309-9091-4DD3EA6878F9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2758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1A3C9E48-F12D-45EA-AD37-30CD9D7C9A9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119B60D9-2535-4769-A397-3F3011AEE87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C8CE4532-9EEB-4914-9F42-E39B52A97A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44C4EE1-A6FA-4309-9091-4DD3EA6878F9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07997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1A3C9E48-F12D-45EA-AD37-30CD9D7C9A9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119B60D9-2535-4769-A397-3F3011AEE87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C8CE4532-9EEB-4914-9F42-E39B52A97A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44C4EE1-A6FA-4309-9091-4DD3EA6878F9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73763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1A3C9E48-F12D-45EA-AD37-30CD9D7C9A9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119B60D9-2535-4769-A397-3F3011AEE87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C8CE4532-9EEB-4914-9F42-E39B52A97A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44C4EE1-A6FA-4309-9091-4DD3EA6878F9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06822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1A3C9E48-F12D-45EA-AD37-30CD9D7C9A9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119B60D9-2535-4769-A397-3F3011AEE87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C8CE4532-9EEB-4914-9F42-E39B52A97A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44C4EE1-A6FA-4309-9091-4DD3EA6878F9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49781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1A3C9E48-F12D-45EA-AD37-30CD9D7C9A9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119B60D9-2535-4769-A397-3F3011AEE87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C8CE4532-9EEB-4914-9F42-E39B52A97A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44C4EE1-A6FA-4309-9091-4DD3EA6878F9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72275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1A3C9E48-F12D-45EA-AD37-30CD9D7C9A9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119B60D9-2535-4769-A397-3F3011AEE87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C8CE4532-9EEB-4914-9F42-E39B52A97A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44C4EE1-A6FA-4309-9091-4DD3EA6878F9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92037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1A3C9E48-F12D-45EA-AD37-30CD9D7C9A9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119B60D9-2535-4769-A397-3F3011AEE87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C8CE4532-9EEB-4914-9F42-E39B52A97A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44C4EE1-A6FA-4309-9091-4DD3EA6878F9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3141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1A3C9E48-F12D-45EA-AD37-30CD9D7C9A9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119B60D9-2535-4769-A397-3F3011AEE87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 smtClean="0"/>
              <a:t>Ground penetrating radar, microgravity, resistivity,</a:t>
            </a:r>
            <a:r>
              <a:rPr lang="en-US" altLang="en-US" baseline="0" dirty="0" smtClean="0"/>
              <a:t> magnetic, witching, </a:t>
            </a:r>
            <a:r>
              <a:rPr lang="en-US" altLang="en-US" baseline="0" dirty="0" err="1" smtClean="0"/>
              <a:t>Lydar</a:t>
            </a:r>
            <a:endParaRPr lang="en-US" altLang="en-US" dirty="0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C8CE4532-9EEB-4914-9F42-E39B52A97A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44C4EE1-A6FA-4309-9091-4DD3EA6878F9}" type="slidenum">
              <a:rPr lang="en-US" altLang="en-US" smtClean="0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31272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1A3C9E48-F12D-45EA-AD37-30CD9D7C9A9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119B60D9-2535-4769-A397-3F3011AEE87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C8CE4532-9EEB-4914-9F42-E39B52A97A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44C4EE1-A6FA-4309-9091-4DD3EA6878F9}" type="slidenum">
              <a:rPr lang="en-US" altLang="en-US" smtClean="0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9983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4979C-511C-4DC5-954B-50D85F7260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886E98-498A-4A78-A7FB-EF086FAFA2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B9BD3CE-CCC1-4D98-855F-AA759ED90B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BCE88C2-5813-4E86-825C-84BE986653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7EB72D8-8DF4-4A52-8788-B82ACA82AD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581CB9-D1C2-4AE7-A325-B4A86DD7D2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9417411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D29B6-97D1-45B8-8833-B44AC354F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5D55B0-F8E9-4980-96CD-C0500BFD8B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BCD75E4-7CD9-4439-9F19-5750FE33A0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3C54607-D256-457A-BBD5-D5A3D8FBF8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E463C63-7535-4AE9-A3E5-200723E90E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554306-B994-4CE0-A84D-0B61458340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1920521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4ADC0-996D-4374-B834-D7A742E09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30959-828D-40D8-9105-33B2F23BAF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E8E12BE-0B9E-4567-A4DD-835E4AC8DF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08224B3-0607-4104-9A3C-C9F7BF407B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943750F-C9AE-48F4-9AEA-A4C837700C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DC797-CABF-43EE-A14F-68C2AB2756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5062701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8FF30-9596-491F-8916-674BB2B4C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4E496F-E091-4D40-A7B1-D6A7933B2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429F62-A2D8-4B75-93C1-DF08855DD2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7567FC-C906-4C0D-8CB3-0F27C76F8C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16AF27-A1E8-40A3-B926-9A60A451A0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78206C-476E-4D61-BFCF-CDD4C6E49F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3EDC5D-AB18-4303-9309-EFA09BEB9A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2657966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5BA7A-8E45-4511-A305-FEC56DCE0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2B0967-73A8-4028-8290-AC59E0CA34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544327-4764-4F54-A1BD-C541D4B032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D2EF69-118C-463E-BD67-5170CCFFFE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B5A5D7-B155-4984-BAEE-7A8D285278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9693C0E-5265-4E46-8DFB-9A3CC0FAFC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D1DE217-1B52-4665-921B-CDE8391553C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C39C8B8-08BC-4848-A2C4-240FDA7B31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4546EA-F5B7-4676-A673-BDE565B870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4524803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7A1DF-B103-41B0-825F-034230520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B59FFAD-EADA-4DCA-A47E-E7DDADE0AC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57A2CCC-AC43-48A7-9500-1857612592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B15ED3E-793F-4937-80DA-53D5DBC0FA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DA5B7B-1A43-4D1C-B81C-AC9E00A46BA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1134705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2FE9F01-860F-4CCE-B352-20C5411C58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72E2C93-157A-4011-B8DC-4E305EF141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F81A211-66E2-4031-BA95-ED2857ACC0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9519D8-0522-4AB2-872A-45E5227770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3482201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58B29-72DE-4211-84F9-ADE1C0265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F94953-416B-4158-B7D6-C3299992EE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471095-9252-46C4-AB5C-DF0BEFB39F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6BA71C-3AF1-4E38-8F5F-9170425F66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82252F-6C54-4CE6-962D-0626ED720C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C49A32-A83E-42CB-A1B7-2924BB7AA9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B6AB3B-48D3-4148-9460-D09EFFE83D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5262434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DB6D6-1EAA-4180-85F9-7F08BCEB2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2639CF-F06B-4929-8090-9F01D5F638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10CA20-77C8-492E-BE40-D5D115B64E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1B1523-0484-4745-90C0-ECAE570A6E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6D9C66-8E3C-477A-970F-61BE2684C31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45AEBD-00B0-4B28-A6D3-DC6A9B8440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53A14F-1984-4D12-8217-45ECC0583D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2313691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C0B08-51CE-4CDD-816E-15C9E7FEB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595745-7F10-4AAC-926A-4519FA9D0C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8BE9412-A825-40B1-A780-A98B2812843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A9CF3C3-619D-45A3-91DE-0B553315FD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E31266C-06F3-48B2-AB14-7B1214C487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076F66-976D-4D2A-8927-942FBDEC86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3663112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0E90DD-4C60-482C-893A-2A51871E52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E71BF3-A5F1-4B61-871D-DEFCDF70BE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5E4C47B-93C8-4A9C-8121-1018629594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2FBBE21-EE5B-4136-9D2A-0F66656F13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B89D7FA-10BF-48A8-912F-3395ACB9C2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FCD0C3-C46E-473D-A296-68B166F069F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5299393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C4227-5770-4EA8-948C-319C91F9D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068D7A-B724-43AE-8058-856F8FA28907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D132EE-0CE3-44C8-B3B9-B6C2A5ED85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AC9724-573B-4D8B-A8AB-EA64B22210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FABCDB-817A-4FD2-923A-ED0087E239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54A7DF-8739-4F7C-877A-8AA94968AB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55F927-1894-4CA3-A1A2-9DC2DFC3624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0719057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2DE97-4E2C-49BD-B6D6-4A4EF8330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99EA13-3400-49F9-91E8-FACAA7C58E6E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B8DD1B-7AA7-4D89-B62D-9DE22D80D6FE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9E27F48-FEDF-4694-892C-E0B85C5CC6E1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617EEE60-796B-4907-9493-46B1118304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60DBFDB4-B563-4832-88DE-25E5D4F23F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A2F2FDCE-10D1-4F38-900D-5F271B3847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B533B4-5E67-4CE8-AD09-150F165729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9816995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3F80F53-AAC2-4FE5-8515-F320F16315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FF5EACC-4E20-45CB-B973-4AEBF4DA73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9CF7F36-6915-4F2E-9FD0-805738E88B7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70824A6-7EB6-4DEA-8038-F1572A8648E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9E476A1-E34F-4A42-AD8F-B41FE65B419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827AC37-3B61-4BA1-A2F8-FF6520156BC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46C5A18-ACCD-49D2-8F56-2AA261093E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1200"/>
            <a:ext cx="9144000" cy="6080760"/>
          </a:xfrm>
          <a:prstGeom prst="rect">
            <a:avLst/>
          </a:prstGeom>
        </p:spPr>
      </p:pic>
      <p:pic>
        <p:nvPicPr>
          <p:cNvPr id="4" name="Picture 3" descr="Black Topo line graphic" title="Black Topo line graphic">
            <a:extLst>
              <a:ext uri="{FF2B5EF4-FFF2-40B4-BE49-F238E27FC236}">
                <a16:creationId xmlns:a16="http://schemas.microsoft.com/office/drawing/2014/main" id="{A75B65D9-A9CD-46F6-B062-6A87CB11CFE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98" t="15711" r="17758" b="59553"/>
          <a:stretch/>
        </p:blipFill>
        <p:spPr bwMode="auto">
          <a:xfrm>
            <a:off x="0" y="-1588"/>
            <a:ext cx="9144000" cy="20621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Rectangle 7" descr="green line" title="green line">
            <a:extLst>
              <a:ext uri="{FF2B5EF4-FFF2-40B4-BE49-F238E27FC236}">
                <a16:creationId xmlns:a16="http://schemas.microsoft.com/office/drawing/2014/main" id="{F81C3E2A-7E62-4FF9-8B5E-B36D0C2006E3}"/>
              </a:ext>
            </a:extLst>
          </p:cNvPr>
          <p:cNvSpPr/>
          <p:nvPr/>
        </p:nvSpPr>
        <p:spPr>
          <a:xfrm>
            <a:off x="228600" y="869950"/>
            <a:ext cx="8712200" cy="61913"/>
          </a:xfrm>
          <a:prstGeom prst="rect">
            <a:avLst/>
          </a:prstGeom>
          <a:solidFill>
            <a:srgbClr val="ADB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CA">
              <a:solidFill>
                <a:srgbClr val="99CC00"/>
              </a:solidFill>
            </a:endParaRPr>
          </a:p>
        </p:txBody>
      </p:sp>
      <p:sp>
        <p:nvSpPr>
          <p:cNvPr id="9" name="Rectangle 8" descr="green line" title="green line">
            <a:extLst>
              <a:ext uri="{FF2B5EF4-FFF2-40B4-BE49-F238E27FC236}">
                <a16:creationId xmlns:a16="http://schemas.microsoft.com/office/drawing/2014/main" id="{775A7988-8BCD-4A34-A088-D3A4ED14C789}"/>
              </a:ext>
            </a:extLst>
          </p:cNvPr>
          <p:cNvSpPr/>
          <p:nvPr/>
        </p:nvSpPr>
        <p:spPr>
          <a:xfrm>
            <a:off x="228600" y="1889125"/>
            <a:ext cx="8712200" cy="61913"/>
          </a:xfrm>
          <a:prstGeom prst="rect">
            <a:avLst/>
          </a:prstGeom>
          <a:solidFill>
            <a:srgbClr val="ADB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CA"/>
          </a:p>
        </p:txBody>
      </p:sp>
      <p:sp>
        <p:nvSpPr>
          <p:cNvPr id="3078" name="Title 1">
            <a:extLst>
              <a:ext uri="{FF2B5EF4-FFF2-40B4-BE49-F238E27FC236}">
                <a16:creationId xmlns:a16="http://schemas.microsoft.com/office/drawing/2014/main" id="{AAC6FB67-8921-4E99-AF50-6F64B9166C2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03200" y="938213"/>
            <a:ext cx="8763000" cy="950912"/>
          </a:xfrm>
        </p:spPr>
        <p:txBody>
          <a:bodyPr/>
          <a:lstStyle/>
          <a:p>
            <a:pPr algn="l" eaLnBrk="1" hangingPunct="1"/>
            <a:r>
              <a:rPr lang="en-US" altLang="en-US" sz="2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Karst &amp; Cave</a:t>
            </a:r>
            <a:br>
              <a:rPr lang="en-US" altLang="en-US" sz="2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n-US" altLang="en-US" sz="2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Reconnaissance</a:t>
            </a:r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98234B61-F258-4438-AAFA-A9D57469E5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198438"/>
            <a:ext cx="341630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en-CA" sz="850" dirty="0">
                <a:solidFill>
                  <a:srgbClr val="FFFFFF"/>
                </a:solidFill>
                <a:latin typeface="Roboto" panose="020B0604020202020204" charset="0"/>
                <a:ea typeface="Roboto" panose="020B0604020202020204" charset="0"/>
                <a:cs typeface="Times New Roman"/>
              </a:rPr>
              <a:t>U.S. Department of the Interior</a:t>
            </a:r>
            <a:br>
              <a:rPr lang="en-CA" sz="850" dirty="0">
                <a:solidFill>
                  <a:srgbClr val="FFFFFF"/>
                </a:solidFill>
                <a:latin typeface="Roboto" panose="020B0604020202020204" charset="0"/>
                <a:ea typeface="Roboto" panose="020B0604020202020204" charset="0"/>
                <a:cs typeface="Times New Roman"/>
              </a:rPr>
            </a:br>
            <a:r>
              <a:rPr lang="en-CA" sz="850" dirty="0">
                <a:solidFill>
                  <a:srgbClr val="FFFFFF"/>
                </a:solidFill>
                <a:latin typeface="Roboto" panose="020B0604020202020204" charset="0"/>
                <a:ea typeface="Roboto" panose="020B0604020202020204" charset="0"/>
                <a:cs typeface="Times New Roman"/>
              </a:rPr>
              <a:t>Bureau of Land Management</a:t>
            </a:r>
            <a:endParaRPr lang="en-US" sz="850" dirty="0">
              <a:latin typeface="Roboto" panose="020B0604020202020204" charset="0"/>
              <a:ea typeface="Roboto" panose="020B0604020202020204" charset="0"/>
              <a:cs typeface="Times New Roman"/>
            </a:endParaRPr>
          </a:p>
        </p:txBody>
      </p:sp>
      <p:pic>
        <p:nvPicPr>
          <p:cNvPr id="10" name="Picture 9" descr="Bureau of Land Management Logo" title="Bureau of Land Management Logo">
            <a:extLst>
              <a:ext uri="{FF2B5EF4-FFF2-40B4-BE49-F238E27FC236}">
                <a16:creationId xmlns:a16="http://schemas.microsoft.com/office/drawing/2014/main" id="{65B89200-8D54-4E41-90A8-4E2A62BEA4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663" y="134938"/>
            <a:ext cx="685800" cy="60325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8" descr="BLM Alaska Fire Service Masthead graphic">
            <a:extLst>
              <a:ext uri="{FF2B5EF4-FFF2-40B4-BE49-F238E27FC236}">
                <a16:creationId xmlns:a16="http://schemas.microsoft.com/office/drawing/2014/main" id="{D0644780-AC36-46AC-8384-81272BA2FC6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  <p:sp>
        <p:nvSpPr>
          <p:cNvPr id="5124" name="Title 2">
            <a:extLst>
              <a:ext uri="{FF2B5EF4-FFF2-40B4-BE49-F238E27FC236}">
                <a16:creationId xmlns:a16="http://schemas.microsoft.com/office/drawing/2014/main" id="{78CFCFE1-02A4-40F4-B30C-27FC8371C1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09800"/>
            <a:ext cx="8229600" cy="1143000"/>
          </a:xfrm>
        </p:spPr>
        <p:txBody>
          <a:bodyPr/>
          <a:lstStyle/>
          <a:p>
            <a:r>
              <a:rPr lang="en-US" altLang="en-US" dirty="0">
                <a:solidFill>
                  <a:schemeClr val="bg1"/>
                </a:solidFill>
              </a:rPr>
              <a:t>AKA – How to Find Caves</a:t>
            </a:r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8" descr="BLM Alaska Fire Service Masthead graphic">
            <a:extLst>
              <a:ext uri="{FF2B5EF4-FFF2-40B4-BE49-F238E27FC236}">
                <a16:creationId xmlns:a16="http://schemas.microsoft.com/office/drawing/2014/main" id="{D0644780-AC36-46AC-8384-81272BA2FC6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  <p:sp>
        <p:nvSpPr>
          <p:cNvPr id="5124" name="Title 2">
            <a:extLst>
              <a:ext uri="{FF2B5EF4-FFF2-40B4-BE49-F238E27FC236}">
                <a16:creationId xmlns:a16="http://schemas.microsoft.com/office/drawing/2014/main" id="{78CFCFE1-02A4-40F4-B30C-27FC8371C1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/>
          <a:lstStyle/>
          <a:p>
            <a:r>
              <a:rPr lang="en-US" altLang="en-US" dirty="0">
                <a:solidFill>
                  <a:schemeClr val="bg1"/>
                </a:solidFill>
              </a:rPr>
              <a:t>Search the Web</a:t>
            </a:r>
          </a:p>
        </p:txBody>
      </p:sp>
    </p:spTree>
    <p:extLst>
      <p:ext uri="{BB962C8B-B14F-4D97-AF65-F5344CB8AC3E}">
        <p14:creationId xmlns:p14="http://schemas.microsoft.com/office/powerpoint/2010/main" val="376730348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8" descr="BLM Alaska Fire Service Masthead graphic">
            <a:extLst>
              <a:ext uri="{FF2B5EF4-FFF2-40B4-BE49-F238E27FC236}">
                <a16:creationId xmlns:a16="http://schemas.microsoft.com/office/drawing/2014/main" id="{D0644780-AC36-46AC-8384-81272BA2FC6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  <p:sp>
        <p:nvSpPr>
          <p:cNvPr id="5124" name="Title 2">
            <a:extLst>
              <a:ext uri="{FF2B5EF4-FFF2-40B4-BE49-F238E27FC236}">
                <a16:creationId xmlns:a16="http://schemas.microsoft.com/office/drawing/2014/main" id="{78CFCFE1-02A4-40F4-B30C-27FC8371C1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981200"/>
            <a:ext cx="8229600" cy="1143000"/>
          </a:xfrm>
        </p:spPr>
        <p:txBody>
          <a:bodyPr/>
          <a:lstStyle/>
          <a:p>
            <a:r>
              <a:rPr lang="en-US" altLang="en-US" dirty="0">
                <a:solidFill>
                  <a:schemeClr val="bg1"/>
                </a:solidFill>
              </a:rPr>
              <a:t>Ask cavers</a:t>
            </a: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80E8DE07-17BC-407C-9E53-56DB38469E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68605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chemeClr val="bg1"/>
                </a:solidFill>
              </a:rPr>
              <a:t>locals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72693C6D-DD03-409E-A4B9-3CD628FB0A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650" y="33909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chemeClr val="bg1"/>
                </a:solidFill>
              </a:rPr>
              <a:t>colleges or other specialists</a:t>
            </a:r>
          </a:p>
        </p:txBody>
      </p:sp>
    </p:spTree>
    <p:extLst>
      <p:ext uri="{BB962C8B-B14F-4D97-AF65-F5344CB8AC3E}">
        <p14:creationId xmlns:p14="http://schemas.microsoft.com/office/powerpoint/2010/main" val="362985125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8" descr="BLM Alaska Fire Service Masthead graphic">
            <a:extLst>
              <a:ext uri="{FF2B5EF4-FFF2-40B4-BE49-F238E27FC236}">
                <a16:creationId xmlns:a16="http://schemas.microsoft.com/office/drawing/2014/main" id="{D0644780-AC36-46AC-8384-81272BA2FC6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  <p:sp>
        <p:nvSpPr>
          <p:cNvPr id="5124" name="Title 2">
            <a:extLst>
              <a:ext uri="{FF2B5EF4-FFF2-40B4-BE49-F238E27FC236}">
                <a16:creationId xmlns:a16="http://schemas.microsoft.com/office/drawing/2014/main" id="{78CFCFE1-02A4-40F4-B30C-27FC8371C1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09800"/>
            <a:ext cx="8229600" cy="1143000"/>
          </a:xfrm>
        </p:spPr>
        <p:txBody>
          <a:bodyPr/>
          <a:lstStyle/>
          <a:p>
            <a:r>
              <a:rPr lang="en-US" altLang="en-US" dirty="0">
                <a:solidFill>
                  <a:schemeClr val="bg1"/>
                </a:solidFill>
              </a:rPr>
              <a:t>Narrow the search by creating maps of your Karst Areas</a:t>
            </a:r>
          </a:p>
        </p:txBody>
      </p:sp>
    </p:spTree>
    <p:extLst>
      <p:ext uri="{BB962C8B-B14F-4D97-AF65-F5344CB8AC3E}">
        <p14:creationId xmlns:p14="http://schemas.microsoft.com/office/powerpoint/2010/main" val="2953755179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8" descr="BLM Alaska Fire Service Masthead graphic">
            <a:extLst>
              <a:ext uri="{FF2B5EF4-FFF2-40B4-BE49-F238E27FC236}">
                <a16:creationId xmlns:a16="http://schemas.microsoft.com/office/drawing/2014/main" id="{D0644780-AC36-46AC-8384-81272BA2FC6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  <p:sp>
        <p:nvSpPr>
          <p:cNvPr id="5124" name="Title 2">
            <a:extLst>
              <a:ext uri="{FF2B5EF4-FFF2-40B4-BE49-F238E27FC236}">
                <a16:creationId xmlns:a16="http://schemas.microsoft.com/office/drawing/2014/main" id="{78CFCFE1-02A4-40F4-B30C-27FC8371C1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/>
          <a:lstStyle/>
          <a:p>
            <a:r>
              <a:rPr lang="en-US" altLang="en-US" dirty="0">
                <a:solidFill>
                  <a:schemeClr val="bg1"/>
                </a:solidFill>
              </a:rPr>
              <a:t>Karst is a landform dominated by features showing drainage through solutional enlarged passages</a:t>
            </a:r>
          </a:p>
        </p:txBody>
      </p:sp>
    </p:spTree>
    <p:extLst>
      <p:ext uri="{BB962C8B-B14F-4D97-AF65-F5344CB8AC3E}">
        <p14:creationId xmlns:p14="http://schemas.microsoft.com/office/powerpoint/2010/main" val="514669203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32EFFD-276E-4A0F-94E4-6E8A36BFCF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4475"/>
            <a:ext cx="9144000" cy="6858000"/>
          </a:xfrm>
          <a:prstGeom prst="rect">
            <a:avLst/>
          </a:prstGeom>
        </p:spPr>
      </p:pic>
      <p:grpSp>
        <p:nvGrpSpPr>
          <p:cNvPr id="5122" name="Group 8" descr="BLM Alaska Fire Service Masthead graphic">
            <a:extLst>
              <a:ext uri="{FF2B5EF4-FFF2-40B4-BE49-F238E27FC236}">
                <a16:creationId xmlns:a16="http://schemas.microsoft.com/office/drawing/2014/main" id="{D0644780-AC36-46AC-8384-81272BA2FC6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0991868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D36BA5-6566-4C38-9BC0-5E195F78DD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7143"/>
            <a:ext cx="9143999" cy="7275257"/>
          </a:xfrm>
          <a:prstGeom prst="rect">
            <a:avLst/>
          </a:prstGeom>
        </p:spPr>
      </p:pic>
      <p:grpSp>
        <p:nvGrpSpPr>
          <p:cNvPr id="5122" name="Group 8" descr="BLM Alaska Fire Service Masthead graphic">
            <a:extLst>
              <a:ext uri="{FF2B5EF4-FFF2-40B4-BE49-F238E27FC236}">
                <a16:creationId xmlns:a16="http://schemas.microsoft.com/office/drawing/2014/main" id="{D0644780-AC36-46AC-8384-81272BA2FC6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3105047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7F4DE22-DB93-4BF0-93C9-D44C8724F1E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" y="-2438400"/>
            <a:ext cx="7772399" cy="12011890"/>
          </a:xfrm>
          <a:prstGeom prst="rect">
            <a:avLst/>
          </a:prstGeom>
        </p:spPr>
      </p:pic>
      <p:grpSp>
        <p:nvGrpSpPr>
          <p:cNvPr id="5122" name="Group 8" descr="BLM Alaska Fire Service Masthead graphic">
            <a:extLst>
              <a:ext uri="{FF2B5EF4-FFF2-40B4-BE49-F238E27FC236}">
                <a16:creationId xmlns:a16="http://schemas.microsoft.com/office/drawing/2014/main" id="{D0644780-AC36-46AC-8384-81272BA2FC6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0270063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8" descr="BLM Alaska Fire Service Masthead graphic">
            <a:extLst>
              <a:ext uri="{FF2B5EF4-FFF2-40B4-BE49-F238E27FC236}">
                <a16:creationId xmlns:a16="http://schemas.microsoft.com/office/drawing/2014/main" id="{D0644780-AC36-46AC-8384-81272BA2FC6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  <p:sp>
        <p:nvSpPr>
          <p:cNvPr id="5124" name="Title 2">
            <a:extLst>
              <a:ext uri="{FF2B5EF4-FFF2-40B4-BE49-F238E27FC236}">
                <a16:creationId xmlns:a16="http://schemas.microsoft.com/office/drawing/2014/main" id="{78CFCFE1-02A4-40F4-B30C-27FC8371C1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/>
          <a:lstStyle/>
          <a:p>
            <a:r>
              <a:rPr lang="en-US" altLang="en-US" dirty="0">
                <a:solidFill>
                  <a:schemeClr val="bg1"/>
                </a:solidFill>
              </a:rPr>
              <a:t>Search maps for karst features</a:t>
            </a:r>
          </a:p>
        </p:txBody>
      </p:sp>
    </p:spTree>
    <p:extLst>
      <p:ext uri="{BB962C8B-B14F-4D97-AF65-F5344CB8AC3E}">
        <p14:creationId xmlns:p14="http://schemas.microsoft.com/office/powerpoint/2010/main" val="1132155858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F074626-BFB8-44FE-817E-BCE1481DC6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18671"/>
            <a:ext cx="9144000" cy="7962471"/>
          </a:xfrm>
          <a:prstGeom prst="rect">
            <a:avLst/>
          </a:prstGeom>
        </p:spPr>
      </p:pic>
      <p:grpSp>
        <p:nvGrpSpPr>
          <p:cNvPr id="5122" name="Group 8" descr="BLM Alaska Fire Service Masthead graphic">
            <a:extLst>
              <a:ext uri="{FF2B5EF4-FFF2-40B4-BE49-F238E27FC236}">
                <a16:creationId xmlns:a16="http://schemas.microsoft.com/office/drawing/2014/main" id="{D0644780-AC36-46AC-8384-81272BA2FC6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5746459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8B8EC1A-944A-4C57-A201-9FE43B44DF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6137"/>
            <a:ext cx="9144000" cy="6849063"/>
          </a:xfrm>
          <a:prstGeom prst="rect">
            <a:avLst/>
          </a:prstGeom>
        </p:spPr>
      </p:pic>
      <p:grpSp>
        <p:nvGrpSpPr>
          <p:cNvPr id="5122" name="Group 8" descr="BLM Alaska Fire Service Masthead graphic">
            <a:extLst>
              <a:ext uri="{FF2B5EF4-FFF2-40B4-BE49-F238E27FC236}">
                <a16:creationId xmlns:a16="http://schemas.microsoft.com/office/drawing/2014/main" id="{D0644780-AC36-46AC-8384-81272BA2FC6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706504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8" descr="BLM Alaska Fire Service Masthead graphic">
            <a:extLst>
              <a:ext uri="{FF2B5EF4-FFF2-40B4-BE49-F238E27FC236}">
                <a16:creationId xmlns:a16="http://schemas.microsoft.com/office/drawing/2014/main" id="{D0644780-AC36-46AC-8384-81272BA2FC6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  <p:sp>
        <p:nvSpPr>
          <p:cNvPr id="5124" name="Title 2">
            <a:extLst>
              <a:ext uri="{FF2B5EF4-FFF2-40B4-BE49-F238E27FC236}">
                <a16:creationId xmlns:a16="http://schemas.microsoft.com/office/drawing/2014/main" id="{78CFCFE1-02A4-40F4-B30C-27FC8371C1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/>
          <a:lstStyle/>
          <a:p>
            <a:r>
              <a:rPr lang="en-US" altLang="en-US" dirty="0" smtClean="0">
                <a:solidFill>
                  <a:schemeClr val="bg1"/>
                </a:solidFill>
              </a:rPr>
              <a:t>Use of spotting scopes</a:t>
            </a:r>
            <a:endParaRPr lang="en-US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88491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8" descr="BLM Alaska Fire Service Masthead graphic">
            <a:extLst>
              <a:ext uri="{FF2B5EF4-FFF2-40B4-BE49-F238E27FC236}">
                <a16:creationId xmlns:a16="http://schemas.microsoft.com/office/drawing/2014/main" id="{D0644780-AC36-46AC-8384-81272BA2FC6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  <p:sp>
        <p:nvSpPr>
          <p:cNvPr id="5124" name="Title 2">
            <a:extLst>
              <a:ext uri="{FF2B5EF4-FFF2-40B4-BE49-F238E27FC236}">
                <a16:creationId xmlns:a16="http://schemas.microsoft.com/office/drawing/2014/main" id="{78CFCFE1-02A4-40F4-B30C-27FC8371C1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/>
          <a:lstStyle/>
          <a:p>
            <a:r>
              <a:rPr lang="en-US" altLang="en-US" dirty="0" smtClean="0">
                <a:solidFill>
                  <a:schemeClr val="bg1"/>
                </a:solidFill>
              </a:rPr>
              <a:t>Look for trends in existing caves</a:t>
            </a:r>
            <a:endParaRPr lang="en-US" altLang="en-US" dirty="0">
              <a:solidFill>
                <a:schemeClr val="bg1"/>
              </a:solidFill>
            </a:endParaRP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78CFCFE1-02A4-40F4-B30C-27FC8371C1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762" y="36576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altLang="en-US" dirty="0" smtClean="0">
                <a:solidFill>
                  <a:schemeClr val="bg1"/>
                </a:solidFill>
              </a:rPr>
              <a:t>Geologic units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altLang="en-US" dirty="0" smtClean="0">
                <a:solidFill>
                  <a:schemeClr val="bg1"/>
                </a:solidFill>
              </a:rPr>
              <a:t>Faults and folds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altLang="en-US" dirty="0" smtClean="0">
                <a:solidFill>
                  <a:schemeClr val="bg1"/>
                </a:solidFill>
              </a:rPr>
              <a:t>Type of entrances – springs, sinkhole, cliffs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altLang="en-US" dirty="0" smtClean="0">
                <a:solidFill>
                  <a:schemeClr val="bg1"/>
                </a:solidFill>
              </a:rPr>
              <a:t>Passage trends heading into valleys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US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92497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07EDE97-6A47-4118-9C84-573D839308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7408" y="381000"/>
            <a:ext cx="9741408" cy="6477000"/>
          </a:xfrm>
          <a:prstGeom prst="rect">
            <a:avLst/>
          </a:prstGeom>
        </p:spPr>
      </p:pic>
      <p:grpSp>
        <p:nvGrpSpPr>
          <p:cNvPr id="5122" name="Group 8" descr="BLM Alaska Fire Service Masthead graphic">
            <a:extLst>
              <a:ext uri="{FF2B5EF4-FFF2-40B4-BE49-F238E27FC236}">
                <a16:creationId xmlns:a16="http://schemas.microsoft.com/office/drawing/2014/main" id="{D0644780-AC36-46AC-8384-81272BA2FC6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2947036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7EA5326-B678-4D32-94E9-491378A3AA3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8005" y="403435"/>
            <a:ext cx="9642005" cy="6454565"/>
          </a:xfrm>
          <a:prstGeom prst="rect">
            <a:avLst/>
          </a:prstGeom>
        </p:spPr>
      </p:pic>
      <p:grpSp>
        <p:nvGrpSpPr>
          <p:cNvPr id="5122" name="Group 8" descr="BLM Alaska Fire Service Masthead graphic">
            <a:extLst>
              <a:ext uri="{FF2B5EF4-FFF2-40B4-BE49-F238E27FC236}">
                <a16:creationId xmlns:a16="http://schemas.microsoft.com/office/drawing/2014/main" id="{D0644780-AC36-46AC-8384-81272BA2FC6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0638014"/>
      </p:ext>
    </p:extLst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F1DD1DB-A683-4EFE-AAE4-7F277911F4B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368404"/>
            <a:ext cx="9694333" cy="6489595"/>
          </a:xfrm>
          <a:prstGeom prst="rect">
            <a:avLst/>
          </a:prstGeom>
        </p:spPr>
      </p:pic>
      <p:grpSp>
        <p:nvGrpSpPr>
          <p:cNvPr id="5122" name="Group 8" descr="BLM Alaska Fire Service Masthead graphic">
            <a:extLst>
              <a:ext uri="{FF2B5EF4-FFF2-40B4-BE49-F238E27FC236}">
                <a16:creationId xmlns:a16="http://schemas.microsoft.com/office/drawing/2014/main" id="{D0644780-AC36-46AC-8384-81272BA2FC6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0364253"/>
      </p:ext>
    </p:extLst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97590FE-E6DA-423B-8FCC-19263DDAE4C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0"/>
            <a:ext cx="9789348" cy="6553200"/>
          </a:xfrm>
          <a:prstGeom prst="rect">
            <a:avLst/>
          </a:prstGeom>
        </p:spPr>
      </p:pic>
      <p:grpSp>
        <p:nvGrpSpPr>
          <p:cNvPr id="5122" name="Group 8" descr="BLM Alaska Fire Service Masthead graphic">
            <a:extLst>
              <a:ext uri="{FF2B5EF4-FFF2-40B4-BE49-F238E27FC236}">
                <a16:creationId xmlns:a16="http://schemas.microsoft.com/office/drawing/2014/main" id="{D0644780-AC36-46AC-8384-81272BA2FC6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3001573"/>
      </p:ext>
    </p:extLst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AA1AF79-5933-493F-B28A-0A8D84E993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463552"/>
            <a:ext cx="9134475" cy="7004048"/>
          </a:xfrm>
          <a:prstGeom prst="rect">
            <a:avLst/>
          </a:prstGeom>
        </p:spPr>
      </p:pic>
      <p:grpSp>
        <p:nvGrpSpPr>
          <p:cNvPr id="5122" name="Group 8" descr="BLM Alaska Fire Service Masthead graphic">
            <a:extLst>
              <a:ext uri="{FF2B5EF4-FFF2-40B4-BE49-F238E27FC236}">
                <a16:creationId xmlns:a16="http://schemas.microsoft.com/office/drawing/2014/main" id="{D0644780-AC36-46AC-8384-81272BA2FC6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9858513"/>
      </p:ext>
    </p:extLst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8" descr="BLM Alaska Fire Service Masthead graphic">
            <a:extLst>
              <a:ext uri="{FF2B5EF4-FFF2-40B4-BE49-F238E27FC236}">
                <a16:creationId xmlns:a16="http://schemas.microsoft.com/office/drawing/2014/main" id="{D0644780-AC36-46AC-8384-81272BA2FC6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  <p:sp>
        <p:nvSpPr>
          <p:cNvPr id="5124" name="Title 2">
            <a:extLst>
              <a:ext uri="{FF2B5EF4-FFF2-40B4-BE49-F238E27FC236}">
                <a16:creationId xmlns:a16="http://schemas.microsoft.com/office/drawing/2014/main" id="{78CFCFE1-02A4-40F4-B30C-27FC8371C1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/>
          <a:lstStyle/>
          <a:p>
            <a:r>
              <a:rPr lang="en-US" altLang="en-US" dirty="0" err="1" smtClean="0">
                <a:solidFill>
                  <a:schemeClr val="bg1"/>
                </a:solidFill>
              </a:rPr>
              <a:t>GeoPhysical</a:t>
            </a:r>
            <a:r>
              <a:rPr lang="en-US" altLang="en-US" dirty="0" smtClean="0">
                <a:solidFill>
                  <a:schemeClr val="bg1"/>
                </a:solidFill>
              </a:rPr>
              <a:t> Methods</a:t>
            </a:r>
            <a:endParaRPr lang="en-US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159128"/>
      </p:ext>
    </p:extLst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8" descr="BLM Alaska Fire Service Masthead graphic">
            <a:extLst>
              <a:ext uri="{FF2B5EF4-FFF2-40B4-BE49-F238E27FC236}">
                <a16:creationId xmlns:a16="http://schemas.microsoft.com/office/drawing/2014/main" id="{D0644780-AC36-46AC-8384-81272BA2FC6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  <p:sp>
        <p:nvSpPr>
          <p:cNvPr id="5124" name="Title 2">
            <a:extLst>
              <a:ext uri="{FF2B5EF4-FFF2-40B4-BE49-F238E27FC236}">
                <a16:creationId xmlns:a16="http://schemas.microsoft.com/office/drawing/2014/main" id="{78CFCFE1-02A4-40F4-B30C-27FC8371C1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/>
          <a:lstStyle/>
          <a:p>
            <a:r>
              <a:rPr lang="en-US" altLang="en-US" dirty="0">
                <a:solidFill>
                  <a:schemeClr val="bg1"/>
                </a:solidFill>
              </a:rPr>
              <a:t>Main way to find caves is to get out on the ground and look</a:t>
            </a:r>
          </a:p>
        </p:txBody>
      </p:sp>
    </p:spTree>
    <p:extLst>
      <p:ext uri="{BB962C8B-B14F-4D97-AF65-F5344CB8AC3E}">
        <p14:creationId xmlns:p14="http://schemas.microsoft.com/office/powerpoint/2010/main" val="3054144301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1549</TotalTime>
  <Words>490</Words>
  <Application>Microsoft Office PowerPoint</Application>
  <PresentationFormat>On-screen Show (4:3)</PresentationFormat>
  <Paragraphs>83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Roboto</vt:lpstr>
      <vt:lpstr>Times New Roman</vt:lpstr>
      <vt:lpstr>Default Design</vt:lpstr>
      <vt:lpstr>Karst &amp; Cave Reconnaissance</vt:lpstr>
      <vt:lpstr>AKA – How to Find Caves</vt:lpstr>
      <vt:lpstr>Search the Web</vt:lpstr>
      <vt:lpstr>Ask cavers</vt:lpstr>
      <vt:lpstr>Narrow the search by creating maps of your Karst Areas</vt:lpstr>
      <vt:lpstr>Karst is a landform dominated by features showing drainage through solutional enlarged passages</vt:lpstr>
      <vt:lpstr>PowerPoint Presentation</vt:lpstr>
      <vt:lpstr>PowerPoint Presentation</vt:lpstr>
      <vt:lpstr>PowerPoint Presentation</vt:lpstr>
      <vt:lpstr>Search maps for karst features</vt:lpstr>
      <vt:lpstr>PowerPoint Presentation</vt:lpstr>
      <vt:lpstr>PowerPoint Presentation</vt:lpstr>
      <vt:lpstr>Use of spotting scopes</vt:lpstr>
      <vt:lpstr>Look for trends in existing caves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GeoPhysical Methods</vt:lpstr>
      <vt:lpstr>Main way to find caves is to get out on the ground and look</vt:lpstr>
    </vt:vector>
  </TitlesOfParts>
  <Company>DOI BLM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kvoyles</dc:creator>
  <cp:lastModifiedBy>Jasper, Jonathan D</cp:lastModifiedBy>
  <cp:revision>129</cp:revision>
  <dcterms:created xsi:type="dcterms:W3CDTF">2003-12-02T20:55:22Z</dcterms:created>
  <dcterms:modified xsi:type="dcterms:W3CDTF">2019-07-31T16:18:30Z</dcterms:modified>
</cp:coreProperties>
</file>