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9" r:id="rId2"/>
    <p:sldId id="258" r:id="rId3"/>
    <p:sldId id="266" r:id="rId4"/>
    <p:sldId id="260" r:id="rId5"/>
    <p:sldId id="261" r:id="rId6"/>
    <p:sldId id="262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CE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22" d="100"/>
          <a:sy n="122" d="100"/>
        </p:scale>
        <p:origin x="96" y="20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381000" y="95250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81000" y="180975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543052" y="314325"/>
            <a:ext cx="203132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105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33" y="221737"/>
            <a:ext cx="740004" cy="648215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2019300"/>
            <a:ext cx="12192000" cy="48387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Add photo here – Flush to bottom, each edge, and top along guide line below green bar</a:t>
            </a:r>
          </a:p>
          <a:p>
            <a:r>
              <a:rPr lang="en-US" dirty="0" smtClean="0"/>
              <a:t>Crop image as needed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81000" y="95250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381000" y="180975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1543052" y="314325"/>
            <a:ext cx="203132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105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33" y="221737"/>
            <a:ext cx="740004" cy="64821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068388"/>
            <a:ext cx="10515600" cy="608012"/>
          </a:xfrm>
        </p:spPr>
        <p:txBody>
          <a:bodyPr>
            <a:noAutofit/>
          </a:bodyPr>
          <a:lstStyle>
            <a:lvl1pPr marL="0" indent="0">
              <a:buNone/>
              <a:defRPr sz="4400" baseline="0">
                <a:solidFill>
                  <a:schemeClr val="bg1">
                    <a:lumMod val="8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en-US" sz="4400" dirty="0" smtClean="0">
                <a:latin typeface="Roboto Black" panose="02000000000000000000" pitchFamily="2" charset="0"/>
                <a:ea typeface="Roboto Black" panose="02000000000000000000" pitchFamily="2" charset="0"/>
              </a:rPr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95034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0" orient="horz" pos="2160" userDrawn="1">
          <p15:clr>
            <a:srgbClr val="FBAE40"/>
          </p15:clr>
        </p15:guide>
        <p15:guide id="11" pos="3840" userDrawn="1">
          <p15:clr>
            <a:srgbClr val="FBAE40"/>
          </p15:clr>
        </p15:guide>
        <p15:guide id="12" pos="528" userDrawn="1">
          <p15:clr>
            <a:srgbClr val="FBAE40"/>
          </p15:clr>
        </p15:guide>
        <p15:guide id="13" pos="7152" userDrawn="1">
          <p15:clr>
            <a:srgbClr val="FBAE40"/>
          </p15:clr>
        </p15:guide>
        <p15:guide id="14" pos="7440" userDrawn="1">
          <p15:clr>
            <a:srgbClr val="FBAE40"/>
          </p15:clr>
        </p15:guide>
        <p15:guide id="15" pos="240" userDrawn="1">
          <p15:clr>
            <a:srgbClr val="FBAE40"/>
          </p15:clr>
        </p15:guide>
        <p15:guide id="16" orient="horz" pos="144" userDrawn="1">
          <p15:clr>
            <a:srgbClr val="FBAE40"/>
          </p15:clr>
        </p15:guide>
        <p15:guide id="17" orient="horz" pos="4248" userDrawn="1">
          <p15:clr>
            <a:srgbClr val="FBAE40"/>
          </p15:clr>
        </p15:guide>
        <p15:guide id="18" orient="horz" pos="127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381000" y="567935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36305" y="160497"/>
            <a:ext cx="1771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90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54" y="136276"/>
            <a:ext cx="513895" cy="450152"/>
          </a:xfrm>
          <a:prstGeom prst="rect">
            <a:avLst/>
          </a:prstGeom>
        </p:spPr>
      </p:pic>
      <p:sp>
        <p:nvSpPr>
          <p:cNvPr id="10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</p:spPr>
        <p:txBody>
          <a:bodyPr vert="horz"/>
          <a:lstStyle>
            <a:lvl1pPr>
              <a:defRPr baseline="0"/>
            </a:lvl1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81000" y="567935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936305" y="160497"/>
            <a:ext cx="1771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90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54" y="136276"/>
            <a:ext cx="513895" cy="450152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068388"/>
            <a:ext cx="10515600" cy="608012"/>
          </a:xfrm>
        </p:spPr>
        <p:txBody>
          <a:bodyPr>
            <a:noAutofit/>
          </a:bodyPr>
          <a:lstStyle>
            <a:lvl1pPr marL="0" indent="0">
              <a:buNone/>
              <a:defRPr sz="4400" baseline="0">
                <a:solidFill>
                  <a:schemeClr val="bg1">
                    <a:lumMod val="8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en-US" sz="4400" dirty="0" smtClean="0">
                <a:latin typeface="Roboto Black" panose="02000000000000000000" pitchFamily="2" charset="0"/>
                <a:ea typeface="Roboto Black" panose="02000000000000000000" pitchFamily="2" charset="0"/>
              </a:rPr>
              <a:t>Topic 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6819901" y="160340"/>
            <a:ext cx="4533900" cy="369887"/>
          </a:xfrm>
        </p:spPr>
        <p:txBody>
          <a:bodyPr anchor="b">
            <a:normAutofit/>
          </a:bodyPr>
          <a:lstStyle>
            <a:lvl1pPr marL="0" indent="0" algn="r">
              <a:buNone/>
              <a:defRPr sz="1600">
                <a:solidFill>
                  <a:schemeClr val="bg1">
                    <a:lumMod val="8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en-US" dirty="0" smtClean="0"/>
              <a:t>Click to Add Chapter 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143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159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723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317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598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710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123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601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112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3641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46E04-9456-4994-813D-5A4585BDA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1552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>
            <a:off x="381000" y="95250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381000" y="1809750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1543052" y="314325"/>
            <a:ext cx="203132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105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105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33" y="221737"/>
            <a:ext cx="740004" cy="648215"/>
          </a:xfrm>
          <a:prstGeom prst="rect">
            <a:avLst/>
          </a:prstGeom>
        </p:spPr>
      </p:pic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838200" y="1015736"/>
            <a:ext cx="10515600" cy="74824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2019300"/>
            <a:ext cx="12192000" cy="48387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Add photo here – Flush to bottom, each edge, and top along guide line below green bar</a:t>
            </a:r>
          </a:p>
          <a:p>
            <a:r>
              <a:rPr lang="en-US" dirty="0" smtClean="0"/>
              <a:t>Crop image as needed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20499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528" userDrawn="1">
          <p15:clr>
            <a:srgbClr val="FBAE40"/>
          </p15:clr>
        </p15:guide>
        <p15:guide id="4" pos="7152" userDrawn="1">
          <p15:clr>
            <a:srgbClr val="FBAE40"/>
          </p15:clr>
        </p15:guide>
        <p15:guide id="5" pos="7440" userDrawn="1">
          <p15:clr>
            <a:srgbClr val="FBAE40"/>
          </p15:clr>
        </p15:guide>
        <p15:guide id="6" pos="240" userDrawn="1">
          <p15:clr>
            <a:srgbClr val="FBAE40"/>
          </p15:clr>
        </p15:guide>
        <p15:guide id="7" orient="horz" pos="144" userDrawn="1">
          <p15:clr>
            <a:srgbClr val="FBAE40"/>
          </p15:clr>
        </p15:guide>
        <p15:guide id="8" orient="horz" pos="4248" userDrawn="1">
          <p15:clr>
            <a:srgbClr val="FBAE40"/>
          </p15:clr>
        </p15:guide>
        <p15:guide id="9" orient="horz" pos="1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381000" y="567935"/>
            <a:ext cx="10972800" cy="0"/>
          </a:xfrm>
          <a:prstGeom prst="line">
            <a:avLst/>
          </a:prstGeom>
          <a:ln w="76200">
            <a:solidFill>
              <a:srgbClr val="9FC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936305" y="160497"/>
            <a:ext cx="1771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U.S.</a:t>
            </a:r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Department of the Interior</a:t>
            </a:r>
          </a:p>
          <a:p>
            <a:r>
              <a:rPr lang="en-US" sz="900" baseline="0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Bureau of Land Management</a:t>
            </a:r>
            <a:endParaRPr lang="en-US" sz="900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54" y="136276"/>
            <a:ext cx="513895" cy="450152"/>
          </a:xfrm>
          <a:prstGeom prst="rect">
            <a:avLst/>
          </a:prstGeom>
        </p:spPr>
      </p:pic>
      <p:sp>
        <p:nvSpPr>
          <p:cNvPr id="10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</p:spPr>
        <p:txBody>
          <a:bodyPr vert="horz"/>
          <a:lstStyle>
            <a:lvl1pPr>
              <a:defRPr baseline="0"/>
            </a:lvl1pPr>
          </a:lstStyle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838200" y="828944"/>
            <a:ext cx="1051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Click to add page topic</a:t>
            </a:r>
            <a:endParaRPr lang="en-US" sz="4400" b="1" dirty="0">
              <a:solidFill>
                <a:schemeClr val="bg1">
                  <a:lumMod val="8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8289421" y="202193"/>
            <a:ext cx="3064379" cy="292388"/>
          </a:xfrm>
          <a:prstGeom prst="rect">
            <a:avLst/>
          </a:prstGeom>
          <a:noFill/>
        </p:spPr>
        <p:txBody>
          <a:bodyPr wrap="square" lIns="0" bIns="0" rtlCol="0" anchor="b">
            <a:spAutoFit/>
          </a:bodyPr>
          <a:lstStyle/>
          <a:p>
            <a:pPr algn="r"/>
            <a:r>
              <a:rPr lang="en-US" sz="1600" dirty="0" smtClean="0">
                <a:solidFill>
                  <a:schemeClr val="bg1">
                    <a:lumMod val="8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Click to Add Chapter Heading</a:t>
            </a:r>
            <a:endParaRPr lang="en-US" sz="1600" dirty="0">
              <a:solidFill>
                <a:schemeClr val="bg1">
                  <a:lumMod val="85000"/>
                </a:schemeClr>
              </a:solidFill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056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9C7BC-23CB-4ABC-803D-39F093646AD2}" type="datetimeFigureOut">
              <a:rPr lang="en-US" smtClean="0"/>
              <a:t>8/2/2019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46E04-9456-4994-813D-5A4585BDA20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063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50" r:id="rId13"/>
    <p:sldLayoutId id="214748365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>
              <a:lumMod val="85000"/>
            </a:schemeClr>
          </a:solidFill>
          <a:latin typeface="Roboto Black" panose="02000000000000000000" pitchFamily="2" charset="0"/>
          <a:ea typeface="Roboto Black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8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2" orient="horz" pos="2160" userDrawn="1">
          <p15:clr>
            <a:srgbClr val="F26B43"/>
          </p15:clr>
        </p15:guide>
        <p15:guide id="13" pos="3840" userDrawn="1">
          <p15:clr>
            <a:srgbClr val="F26B43"/>
          </p15:clr>
        </p15:guide>
        <p15:guide id="14" pos="240" userDrawn="1">
          <p15:clr>
            <a:srgbClr val="F26B43"/>
          </p15:clr>
        </p15:guide>
        <p15:guide id="15" pos="7440" userDrawn="1">
          <p15:clr>
            <a:srgbClr val="F26B43"/>
          </p15:clr>
        </p15:guide>
        <p15:guide id="16" pos="528" userDrawn="1">
          <p15:clr>
            <a:srgbClr val="F26B43"/>
          </p15:clr>
        </p15:guide>
        <p15:guide id="17" pos="7152" userDrawn="1">
          <p15:clr>
            <a:srgbClr val="F26B43"/>
          </p15:clr>
        </p15:guide>
        <p15:guide id="18" orient="horz" pos="216" userDrawn="1">
          <p15:clr>
            <a:srgbClr val="F26B43"/>
          </p15:clr>
        </p15:guide>
        <p15:guide id="19" orient="horz" pos="3888" userDrawn="1">
          <p15:clr>
            <a:srgbClr val="F26B43"/>
          </p15:clr>
        </p15:guide>
        <p15:guide id="20" orient="horz" pos="4224" userDrawn="1">
          <p15:clr>
            <a:srgbClr val="F26B43"/>
          </p15:clr>
        </p15:guide>
        <p15:guide id="21" orient="horz" pos="1056" userDrawn="1">
          <p15:clr>
            <a:srgbClr val="F26B43"/>
          </p15:clr>
        </p15:guide>
        <p15:guide id="22" orient="horz" pos="1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 descr="http://www.globalnerdy.com/wordpress/wp-content/uploads/2009/04/busyperson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2916928"/>
            <a:ext cx="3200400" cy="320040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7" descr="http://www.slv.vic.gov.au/miscpics/0/1/1/im/mp011517.jpg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auto">
          <a:xfrm>
            <a:off x="7572122" y="2916928"/>
            <a:ext cx="2590800" cy="336804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178507" y="5734677"/>
            <a:ext cx="1802693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white"/>
                </a:solidFill>
                <a:latin typeface="Constantia"/>
              </a:rPr>
              <a:t> </a:t>
            </a:r>
            <a:r>
              <a:rPr lang="en-US" sz="1400" dirty="0">
                <a:solidFill>
                  <a:prstClr val="white"/>
                </a:solidFill>
                <a:latin typeface="Constantia"/>
              </a:rPr>
              <a:t>James Goodbar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prstClr val="white"/>
                </a:solidFill>
                <a:latin typeface="Constantia"/>
              </a:rPr>
              <a:t>Karst Consultant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prstClr val="white"/>
                </a:solidFill>
                <a:latin typeface="Constantia"/>
              </a:rPr>
              <a:t>Silt, Colorado 2019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white"/>
                </a:solidFill>
                <a:latin typeface="Constantia"/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0113" y="976220"/>
            <a:ext cx="108857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OTHER APLCABLE LAWS AND REGULATIONS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114" y="2068286"/>
            <a:ext cx="10885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How  (does) it al come (s) together. (?)</a:t>
            </a:r>
          </a:p>
        </p:txBody>
      </p:sp>
    </p:spTree>
    <p:extLst>
      <p:ext uri="{BB962C8B-B14F-4D97-AF65-F5344CB8AC3E}">
        <p14:creationId xmlns:p14="http://schemas.microsoft.com/office/powerpoint/2010/main" val="349116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</a:rPr>
              <a:t>LAWS AND REGULATIONS</a:t>
            </a:r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930400"/>
            <a:ext cx="10027920" cy="445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fontAlgn="base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fontAlgn="base">
              <a:spcBef>
                <a:spcPts val="300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04888" indent="-228600" algn="l" rtl="0" fontAlgn="base">
              <a:spcBef>
                <a:spcPts val="300"/>
              </a:spcBef>
              <a:spcAft>
                <a:spcPct val="0"/>
              </a:spcAft>
              <a:buClr>
                <a:srgbClr val="B37732"/>
              </a:buClr>
              <a:buSzPct val="85000"/>
              <a:buFont typeface="Wingdings 2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fontAlgn="base">
              <a:spcBef>
                <a:spcPts val="300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fontAlgn="base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marR="0" lvl="0" indent="-27305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Process laws:  FLPMA, NEPA, ESA, APA</a:t>
            </a:r>
          </a:p>
          <a:p>
            <a:pPr marL="273050" marR="0" lvl="0" indent="-27305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Process Regulations:  CEQ regs, 1601 regs, Protests and Appeals</a:t>
            </a:r>
          </a:p>
          <a:p>
            <a:pPr marL="273050" marR="0" lvl="0" indent="-27305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Duty with discretion:   Wild and Scenic Rivers, Wilderness Act, National Historic and Scenic Trails, Antiquities Act.</a:t>
            </a:r>
          </a:p>
          <a:p>
            <a:pPr marL="273050" marR="0" lvl="0" indent="-27305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US" sz="3200" b="1" i="0" u="sng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Prescriptive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:   Don’t do that, or this.</a:t>
            </a:r>
          </a:p>
          <a:p>
            <a:pPr marL="273050" marR="0" lvl="0" indent="-273050" algn="l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US" sz="3200" b="1" i="0" u="sng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Conditional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:  Evaluate and come to a conclusion within discretion. 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38200" y="1068388"/>
            <a:ext cx="10515600" cy="608012"/>
          </a:xfrm>
        </p:spPr>
        <p:txBody>
          <a:bodyPr/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Context of Law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03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38200" y="792480"/>
            <a:ext cx="10515600" cy="883920"/>
          </a:xfrm>
        </p:spPr>
        <p:txBody>
          <a:bodyPr/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FEDERAL LAWS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</a:rPr>
              <a:t>LAWS AND REGULATIONS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676400"/>
            <a:ext cx="10896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273050" indent="-273050" algn="l" rtl="0" fontAlgn="base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fontAlgn="base">
              <a:spcBef>
                <a:spcPts val="300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04888" indent="-228600" algn="l" rtl="0" fontAlgn="base">
              <a:spcBef>
                <a:spcPts val="300"/>
              </a:spcBef>
              <a:spcAft>
                <a:spcPct val="0"/>
              </a:spcAft>
              <a:buClr>
                <a:srgbClr val="B37732"/>
              </a:buClr>
              <a:buSzPct val="85000"/>
              <a:buFont typeface="Wingdings 2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fontAlgn="base">
              <a:spcBef>
                <a:spcPts val="300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fontAlgn="base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b="1" i="1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Federal Land Policy and Management Act 1976 (43 USC 1701)</a:t>
            </a:r>
            <a:r>
              <a:rPr kumimoji="0" lang="en-US" b="1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b="1" i="1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Freedom of Information Act 1974 (5 USC 552)</a:t>
            </a:r>
            <a:r>
              <a:rPr kumimoji="0" lang="en-US" b="1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b="1" i="1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National Environmental Policy Act 1969 (42 USC 4371)</a:t>
            </a:r>
            <a:r>
              <a:rPr kumimoji="0" lang="en-US" b="1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b="1" i="1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Wilderness Act 1964 (16 USC 1131-1136)</a:t>
            </a: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b="1" i="1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Land and Water Conservation Fund 1964 (16 USC 460L-L11)</a:t>
            </a:r>
            <a:r>
              <a:rPr kumimoji="0" lang="en-US" b="1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b="1" i="1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Toxic Substances Control Act</a:t>
            </a: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b="1" i="1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National Cave and Karst Research Institute Act of 1998</a:t>
            </a: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b="1" i="1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Clean Water Act</a:t>
            </a: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b="1" i="1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Archeological Resources Protection Act</a:t>
            </a: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b="1" i="1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Wilderness Act 1964</a:t>
            </a: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b="1" i="1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Administrative Procedures Act as amended (APA)</a:t>
            </a: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b="1" i="1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Annual Appropriations Act (Authority to take action and spend $$)</a:t>
            </a: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endParaRPr kumimoji="0" lang="en-US" b="1" i="1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106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38201" y="723107"/>
            <a:ext cx="10515600" cy="608012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CULTURAL LAWS AND REGULATIONS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</a:rPr>
              <a:t>LAWS AND REGULATIONS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524000"/>
            <a:ext cx="1106424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400" dirty="0" smtClean="0"/>
              <a:t>Executive Order 11593 1971 Protection of cultural resources.. naming cultural resources as one of BLM’s multiple use responsibilities. 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Archaeological Resources Protection Act 1979 (16 USC 1531) boosting the Antiquities Act’s misdemeanor offenses to felonies. 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National Historic Preservation Act 1966 (16 USC 470 &amp; 16 USC 469) (</a:t>
            </a:r>
            <a:r>
              <a:rPr lang="en-US" sz="2400" dirty="0" err="1" smtClean="0"/>
              <a:t>Regs</a:t>
            </a:r>
            <a:r>
              <a:rPr lang="en-US" sz="2400" dirty="0" smtClean="0"/>
              <a:t>. 36 CFR Part 800 "Protection of Historic Properties)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National </a:t>
            </a:r>
            <a:r>
              <a:rPr lang="en-US" sz="2400" i="1" dirty="0" smtClean="0"/>
              <a:t>Native American Grave Protection and Repatriation Act 1990 (25 USC 3001)</a:t>
            </a:r>
          </a:p>
          <a:p>
            <a:pPr>
              <a:lnSpc>
                <a:spcPct val="80000"/>
              </a:lnSpc>
            </a:pPr>
            <a:r>
              <a:rPr lang="en-US" sz="2400" i="1" dirty="0" smtClean="0"/>
              <a:t>Antiquities Act</a:t>
            </a:r>
            <a:r>
              <a:rPr lang="en-US" sz="2400" dirty="0" smtClean="0"/>
              <a:t> 1906 (16 USC 431) protects cultural resources. 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Numerous State Laws relating to cultural and historic resources</a:t>
            </a:r>
          </a:p>
          <a:p>
            <a:pPr>
              <a:lnSpc>
                <a:spcPct val="80000"/>
              </a:lnSpc>
            </a:pPr>
            <a:endParaRPr lang="en-US" sz="2400" dirty="0" smtClean="0"/>
          </a:p>
          <a:p>
            <a:pPr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6" name="Picture 5" descr="IMGP46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98880" y="4907604"/>
            <a:ext cx="2933395" cy="19503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IMGP466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69556" y="4907604"/>
            <a:ext cx="2723997" cy="18111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90241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799928" y="743427"/>
            <a:ext cx="10515600" cy="608012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Wildlife Related Laws &amp; Caves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</a:rPr>
              <a:t>LAWS AND REGULATIONS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564640"/>
            <a:ext cx="8229600" cy="4531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fontAlgn="base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fontAlgn="base">
              <a:spcBef>
                <a:spcPts val="300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04888" indent="-228600" algn="l" rtl="0" fontAlgn="base">
              <a:spcBef>
                <a:spcPts val="300"/>
              </a:spcBef>
              <a:spcAft>
                <a:spcPct val="0"/>
              </a:spcAft>
              <a:buClr>
                <a:srgbClr val="B37732"/>
              </a:buClr>
              <a:buSzPct val="85000"/>
              <a:buFont typeface="Wingdings 2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fontAlgn="base">
              <a:spcBef>
                <a:spcPts val="300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fontAlgn="base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US" sz="2800" b="0" i="1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Endangered Species Act 1973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US" sz="2800" b="0" i="1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Freedom of Information Act 1974 (5 USC 552)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US" sz="2800" b="0" i="1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Sites Act of 1974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promoted federal/state cooperation in managing wildlife habitat 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US" sz="2800" b="0" i="1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Fish and Wildlife  Conservation Act 16 U.S.C. §§ 2901-2911, \ 1980 (“Nongame Act”).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State T&amp;E and Wildlife Protection Laws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State Game Laws.... protecting bats outside of caves 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pic>
        <p:nvPicPr>
          <p:cNvPr id="6" name="Picture 5" descr="IMGP4749.JPG"/>
          <p:cNvPicPr>
            <a:picLocks noChangeAspect="1"/>
          </p:cNvPicPr>
          <p:nvPr/>
        </p:nvPicPr>
        <p:blipFill>
          <a:blip r:embed="rId2" cstate="print">
            <a:lum bright="-10000"/>
          </a:blip>
          <a:srcRect l="37037" t="38923"/>
          <a:stretch>
            <a:fillRect/>
          </a:stretch>
        </p:blipFill>
        <p:spPr>
          <a:xfrm>
            <a:off x="9086851" y="873920"/>
            <a:ext cx="2704755" cy="174449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3" descr="E:\2009_07_17_parkranchc\DSCN07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62928" y="2922419"/>
            <a:ext cx="1752600" cy="13144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2" descr="E:\Seattle,Snow 407.jpg"/>
          <p:cNvPicPr>
            <a:picLocks noChangeAspect="1" noChangeArrowheads="1"/>
          </p:cNvPicPr>
          <p:nvPr/>
        </p:nvPicPr>
        <p:blipFill>
          <a:blip r:embed="rId4" cstate="print"/>
          <a:srcRect l="11082" r="16888" b="23611"/>
          <a:stretch>
            <a:fillRect/>
          </a:stretch>
        </p:blipFill>
        <p:spPr bwMode="auto">
          <a:xfrm>
            <a:off x="9086851" y="4693920"/>
            <a:ext cx="2590800" cy="182681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9067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95960" y="761207"/>
            <a:ext cx="10515600" cy="608012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Miscellaneous Laws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</a:rPr>
              <a:t>LAWS AND REGULATIONS</a:t>
            </a:r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28600" y="1369219"/>
            <a:ext cx="8610600" cy="4726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fontAlgn="base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fontAlgn="base">
              <a:spcBef>
                <a:spcPts val="300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04888" indent="-228600" algn="l" rtl="0" fontAlgn="base">
              <a:spcBef>
                <a:spcPts val="300"/>
              </a:spcBef>
              <a:spcAft>
                <a:spcPct val="0"/>
              </a:spcAft>
              <a:buClr>
                <a:srgbClr val="B37732"/>
              </a:buClr>
              <a:buSzPct val="85000"/>
              <a:buFont typeface="Wingdings 2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fontAlgn="base">
              <a:spcBef>
                <a:spcPts val="300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fontAlgn="base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Federal Magistrate Act 1979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General Mining Law 1872 (30 USC  22--47)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Mineral Leasing Act of 1920 (30 USC 181- -263)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Surface Mining and Reclamation Act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1977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Classification and Multiple Use Act 1960 (16 USC 528)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The Multiple Surface Use Act 1955 (30 USC 521-531, 541-541i)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Materials Act of 1947 (30 USC 601-604, 611-615)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7360" y="761207"/>
            <a:ext cx="3266441" cy="3294300"/>
          </a:xfrm>
          <a:prstGeom prst="rect">
            <a:avLst/>
          </a:prstGeom>
        </p:spPr>
      </p:pic>
      <p:pic>
        <p:nvPicPr>
          <p:cNvPr id="9" name="Picture 8" descr="IMGP5087.JPG"/>
          <p:cNvPicPr>
            <a:picLocks noChangeAspect="1"/>
          </p:cNvPicPr>
          <p:nvPr/>
        </p:nvPicPr>
        <p:blipFill>
          <a:blip r:embed="rId3" cstate="print">
            <a:lum bright="-10000"/>
          </a:blip>
          <a:stretch>
            <a:fillRect/>
          </a:stretch>
        </p:blipFill>
        <p:spPr>
          <a:xfrm>
            <a:off x="1402345" y="4663519"/>
            <a:ext cx="3276600" cy="19100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5" descr="http://www.freefoto.com/images/806/11/806_11_7732---Cow_web.jpg?&amp;k=Co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51305" y="4663519"/>
            <a:ext cx="2974075" cy="19926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9420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38201" y="762000"/>
            <a:ext cx="10515600" cy="608012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What’s Important in Law?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</a:rPr>
              <a:t>LAWS AND REGULATIONS</a:t>
            </a:r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370012"/>
            <a:ext cx="10576560" cy="472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fontAlgn="base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fontAlgn="base">
              <a:spcBef>
                <a:spcPts val="300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04888" indent="-228600" algn="l" rtl="0" fontAlgn="base">
              <a:spcBef>
                <a:spcPts val="300"/>
              </a:spcBef>
              <a:spcAft>
                <a:spcPct val="0"/>
              </a:spcAft>
              <a:buClr>
                <a:srgbClr val="B37732"/>
              </a:buClr>
              <a:buSzPct val="85000"/>
              <a:buFont typeface="Wingdings 2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fontAlgn="base">
              <a:spcBef>
                <a:spcPts val="300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fontAlgn="base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Taking action, implementing plans.</a:t>
            </a:r>
          </a:p>
          <a:p>
            <a:pPr marL="639763" marR="0" lvl="1" indent="-27305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Action Law:   FLPMA:  Manage the public lands and the resources.  </a:t>
            </a:r>
          </a:p>
          <a:p>
            <a:pPr marL="639763" marR="0" lvl="1" indent="-27305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EFAC9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More demands in law than time and money, therefore priorities are set through appropriations.  </a:t>
            </a:r>
          </a:p>
          <a:p>
            <a:pPr marL="1004888" marR="0" lvl="2" indent="-228600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>
                <a:srgbClr val="B37732"/>
              </a:buClr>
              <a:buSzPct val="85000"/>
              <a:buFont typeface="Wingdings 2" pitchFamily="18" charset="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Budget:  The ultimate policy maker.  </a:t>
            </a: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273050" marR="0" lvl="0" indent="-2730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184" y="4206010"/>
            <a:ext cx="2578832" cy="26519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5480" y="4206010"/>
            <a:ext cx="2725148" cy="2560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74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38201" y="783908"/>
            <a:ext cx="10515600" cy="608012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Code of Federal Regulations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</a:rPr>
              <a:t>LAWS AND REGULATIONS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04800" y="1447800"/>
            <a:ext cx="8991600" cy="5237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273050" indent="-273050" algn="l" rtl="0" fontAlgn="base">
              <a:spcBef>
                <a:spcPts val="6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fontAlgn="base">
              <a:spcBef>
                <a:spcPts val="300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04888" indent="-228600" algn="l" rtl="0" fontAlgn="base">
              <a:spcBef>
                <a:spcPts val="300"/>
              </a:spcBef>
              <a:spcAft>
                <a:spcPct val="0"/>
              </a:spcAft>
              <a:buClr>
                <a:srgbClr val="B37732"/>
              </a:buClr>
              <a:buSzPct val="85000"/>
              <a:buFont typeface="Wingdings 2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fontAlgn="base">
              <a:spcBef>
                <a:spcPts val="300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fontAlgn="base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itchFamily="18" charset="2"/>
              <a:buChar char="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ts val="340"/>
              </a:spcBef>
              <a:buClr>
                <a:schemeClr val="accent2">
                  <a:shade val="75000"/>
                </a:schemeClr>
              </a:buClr>
              <a:buSzPct val="85000"/>
              <a:buFont typeface="Wingdings 2" pitchFamily="18" charset="2"/>
              <a:buChar char="?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Code of Federal Regulations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43 CFR Part 3      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Preservation of Antiquities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43 CFR Part 7      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Protection of Archaeological Resources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43 CFR Part10     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Native American Grave Protection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43 CFR Part 11    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Natural Resource Damage Assessment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43 CFR Part 37     </a:t>
            </a:r>
            <a:r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Cave Management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  </a:t>
            </a: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43 CFR Part 2300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Withdrawals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43  CFR Part 6200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Protection and Preservation of Natural Values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43 CFR Part 8200 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Natural History Resource Management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43 CFR Park 8300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Recreation Management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</a:t>
            </a: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43 CFR Part 8341.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Conditions of Recreation Use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43 CFR Part 8344 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Recreation Permits.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43 CFR Part 8351.2-1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Special Recreation Rules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43 CFR Part 8365.  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Rules of Conduct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 </a:t>
            </a: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43 CFR Part 8365.1-6   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Supplemental Rules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43 CFR Part 8365.1-7 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State and local laws shall apply and be enforced on federal lands.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43 CFR Part 8372.0-7.  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Enforcement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, cave permit violations, penalties.</a:t>
            </a: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43 CFR Part 8372.1 to 5  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Recreation Permits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F3A447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43 CFR Part 9229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Trespass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t> - Removal of cave minerals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2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ck-To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2800" dirty="0" smtClean="0">
            <a:solidFill>
              <a:schemeClr val="bg1">
                <a:lumMod val="85000"/>
              </a:schemeClr>
            </a:solidFill>
            <a:latin typeface="Roboto" panose="02000000000000000000" pitchFamily="2" charset="0"/>
            <a:ea typeface="Roboto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M-PowerPoint-Template-Black-Topo.potx" id="{06A3C5A7-278D-466C-8CC5-4FB6A963F289}" vid="{4D07F08B-482D-41C9-9962-09140407A16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352</TotalTime>
  <Words>654</Words>
  <Application>Microsoft Office PowerPoint</Application>
  <PresentationFormat>Widescreen</PresentationFormat>
  <Paragraphs>81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Constantia</vt:lpstr>
      <vt:lpstr>Roboto</vt:lpstr>
      <vt:lpstr>Roboto Black</vt:lpstr>
      <vt:lpstr>Times New Roman</vt:lpstr>
      <vt:lpstr>Wingdings 2</vt:lpstr>
      <vt:lpstr>Black-Topo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Department of Interior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Ridenhour, Larry E</dc:creator>
  <cp:lastModifiedBy>Brown, Michael B</cp:lastModifiedBy>
  <cp:revision>33</cp:revision>
  <dcterms:created xsi:type="dcterms:W3CDTF">2019-06-19T12:35:56Z</dcterms:created>
  <dcterms:modified xsi:type="dcterms:W3CDTF">2019-08-02T18:38:18Z</dcterms:modified>
</cp:coreProperties>
</file>