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Default Extension="wmv" ContentType="video/x-ms-wmv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slideLayouts/slideLayout8.xml" ContentType="application/vnd.openxmlformats-officedocument.presentationml.slideLayout+xml"/>
  <Override PartName="/ppt/theme/theme3.xml" ContentType="application/vnd.openxmlformats-officedocument.theme+xml"/>
  <Override PartName="/ppt/slideLayouts/slideLayout9.xml" ContentType="application/vnd.openxmlformats-officedocument.presentationml.slideLayout+xml"/>
  <Override PartName="/ppt/theme/theme4.xml" ContentType="application/vnd.openxmlformats-officedocument.them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2" r:id="rId5"/>
    <p:sldMasterId id="2147483677" r:id="rId6"/>
    <p:sldMasterId id="2147483682" r:id="rId7"/>
    <p:sldMasterId id="2147483685" r:id="rId8"/>
  </p:sldMasterIdLst>
  <p:notesMasterIdLst>
    <p:notesMasterId r:id="rId37"/>
  </p:notesMasterIdLst>
  <p:handoutMasterIdLst>
    <p:handoutMasterId r:id="rId38"/>
  </p:handoutMasterIdLst>
  <p:sldIdLst>
    <p:sldId id="309" r:id="rId9"/>
    <p:sldId id="257" r:id="rId10"/>
    <p:sldId id="368" r:id="rId11"/>
    <p:sldId id="313" r:id="rId12"/>
    <p:sldId id="314" r:id="rId13"/>
    <p:sldId id="380" r:id="rId14"/>
    <p:sldId id="315" r:id="rId15"/>
    <p:sldId id="317" r:id="rId16"/>
    <p:sldId id="318" r:id="rId17"/>
    <p:sldId id="369" r:id="rId18"/>
    <p:sldId id="381" r:id="rId19"/>
    <p:sldId id="382" r:id="rId20"/>
    <p:sldId id="383" r:id="rId21"/>
    <p:sldId id="384" r:id="rId22"/>
    <p:sldId id="364" r:id="rId23"/>
    <p:sldId id="319" r:id="rId24"/>
    <p:sldId id="373" r:id="rId25"/>
    <p:sldId id="372" r:id="rId26"/>
    <p:sldId id="374" r:id="rId27"/>
    <p:sldId id="375" r:id="rId28"/>
    <p:sldId id="359" r:id="rId29"/>
    <p:sldId id="360" r:id="rId30"/>
    <p:sldId id="361" r:id="rId31"/>
    <p:sldId id="385" r:id="rId32"/>
    <p:sldId id="340" r:id="rId33"/>
    <p:sldId id="342" r:id="rId34"/>
    <p:sldId id="343" r:id="rId35"/>
    <p:sldId id="349" r:id="rId36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8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2D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16" autoAdjust="0"/>
    <p:restoredTop sz="94660"/>
  </p:normalViewPr>
  <p:slideViewPr>
    <p:cSldViewPr snapToGrid="0">
      <p:cViewPr varScale="1">
        <p:scale>
          <a:sx n="127" d="100"/>
          <a:sy n="127" d="100"/>
        </p:scale>
        <p:origin x="102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20" d="100"/>
        <a:sy n="120" d="100"/>
      </p:scale>
      <p:origin x="0" y="-2076"/>
    </p:cViewPr>
  </p:sorterViewPr>
  <p:notesViewPr>
    <p:cSldViewPr snapToGrid="0">
      <p:cViewPr varScale="1">
        <p:scale>
          <a:sx n="84" d="100"/>
          <a:sy n="84" d="100"/>
        </p:scale>
        <p:origin x="-3768" y="-72"/>
      </p:cViewPr>
      <p:guideLst>
        <p:guide orient="horz" pos="2928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tableStyles" Target="tableStyle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handoutMaster" Target="handoutMasters/handout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slide" Target="slides/slide12.xml"/><Relationship Id="rId29" Type="http://schemas.openxmlformats.org/officeDocument/2006/relationships/slide" Target="slides/slide21.xml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pn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6022E5E3-DB14-4063-9BE7-5FB103E73AA0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BDA4D3E-DADC-44AC-A252-1E1539FA470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66941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BE6C7E56-6E83-433A-9ED1-E7F9AC820ECF}" type="datetimeFigureOut">
              <a:rPr lang="en-US" smtClean="0"/>
              <a:t>9/2/2019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E155AC2C-8B5D-4C6E-AFF3-131C3A72D18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0045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99845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399781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79062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04439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81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07CEDC7-BD37-48CA-82C7-8A38CEC0230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81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41150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Contrast changes throughout the day based on the angle</a:t>
            </a:r>
            <a:r>
              <a:rPr lang="en-US" baseline="0" dirty="0" smtClean="0"/>
              <a:t> of the sun, glint / glare. Season may also impact the simulation.  There should be emphasis placed on ensuring that the simulations capture a good range of alternatives.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8088F5-9B08-4AFA-A5F0-10B0A3DD7F98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45185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1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Establish monitoring photo points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Convenient locations to record progress; </a:t>
            </a:r>
          </a:p>
          <a:p>
            <a:pPr marL="914400" marR="0" lvl="2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From selected KOPs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155AC2C-8B5D-4C6E-AFF3-131C3A72D183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18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95994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55AC2C-8B5D-4C6E-AFF3-131C3A72D183}" type="slidenum">
              <a:rPr lang="en-US" smtClean="0">
                <a:solidFill>
                  <a:prstClr val="black"/>
                </a:solidFill>
              </a:rPr>
              <a:pPr/>
              <a:t>19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631983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Add slides on DRECP and 368 corridor issues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508A522-1310-4EDA-A8A7-1F528A154B4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9142814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825406-ED82-4B39-90B1-6AC9D9125413}" type="slidenum">
              <a:rPr kumimoji="0" lang="en-US" altLang="en-US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36194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14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smtClean="0"/>
          </a:p>
        </p:txBody>
      </p:sp>
      <p:sp>
        <p:nvSpPr>
          <p:cNvPr id="614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1pPr>
            <a:lvl2pPr marL="757066" indent="-291179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2pPr>
            <a:lvl3pPr marL="1164717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3pPr>
            <a:lvl4pPr marL="1630604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4pPr>
            <a:lvl5pPr marL="2096491" indent="-232943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</a:defRPr>
            </a:lvl5pPr>
            <a:lvl6pPr marL="2562377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3028264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94151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960038" indent="-232943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003672B9-F5F7-4287-86CC-4ADCD3939369}" type="slidenum">
              <a:rPr lang="en-US" altLang="en-US">
                <a:solidFill>
                  <a:prstClr val="black"/>
                </a:solidFill>
              </a:rPr>
              <a:pPr eaLnBrk="1" hangingPunct="1">
                <a:spcBef>
                  <a:spcPct val="0"/>
                </a:spcBef>
              </a:pPr>
              <a:t>28</a:t>
            </a:fld>
            <a:endParaRPr lang="en-US" altLang="en-US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7006852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5436411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4416448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373284919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Wrap Up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3019959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685800" indent="-17145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2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2400" b="0" spc="225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Monitoring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2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1800" b="1" spc="225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40327841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685800" indent="-17145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2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1800" b="1" spc="225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19012868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Wrap Up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39142355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725705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5520054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ontent Placeholder 2"/>
          <p:cNvSpPr>
            <a:spLocks noGrp="1"/>
          </p:cNvSpPr>
          <p:nvPr>
            <p:ph idx="13"/>
          </p:nvPr>
        </p:nvSpPr>
        <p:spPr>
          <a:xfrm>
            <a:off x="5307512" y="3868325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29" y="1295400"/>
            <a:ext cx="4607627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What is VRM/ Why We Use it?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5297612" y="1305300"/>
            <a:ext cx="3405019" cy="2233547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107177130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5630" y="1295400"/>
            <a:ext cx="4108862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What is VRM/ Why We Use it?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  <p:sp>
        <p:nvSpPr>
          <p:cNvPr id="5" name="Content Placeholder 2"/>
          <p:cNvSpPr>
            <a:spLocks noGrp="1"/>
          </p:cNvSpPr>
          <p:nvPr>
            <p:ph idx="12"/>
          </p:nvPr>
        </p:nvSpPr>
        <p:spPr>
          <a:xfrm>
            <a:off x="4607626" y="1305300"/>
            <a:ext cx="4095006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230703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17"/>
          <p:cNvSpPr>
            <a:spLocks noGrp="1"/>
          </p:cNvSpPr>
          <p:nvPr>
            <p:ph type="body" sz="quarter" idx="10" hasCustomPrompt="1"/>
          </p:nvPr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spc="300" baseline="0">
                <a:solidFill>
                  <a:schemeClr val="tx1"/>
                </a:solidFill>
                <a:latin typeface="Impact" panose="020B0806030902050204" pitchFamily="34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Unit Title ]</a:t>
            </a:r>
          </a:p>
        </p:txBody>
      </p:sp>
    </p:spTree>
    <p:extLst>
      <p:ext uri="{BB962C8B-B14F-4D97-AF65-F5344CB8AC3E}">
        <p14:creationId xmlns:p14="http://schemas.microsoft.com/office/powerpoint/2010/main" val="398839961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95400"/>
            <a:ext cx="8305800" cy="5181600"/>
          </a:xfrm>
          <a:prstGeom prst="rect">
            <a:avLst/>
          </a:prstGeom>
        </p:spPr>
        <p:txBody>
          <a:bodyPr/>
          <a:lstStyle>
            <a:lvl3pPr marL="914400" indent="-228600"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/>
            </a:lvl3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21" name="Text Placeholder 17"/>
          <p:cNvSpPr>
            <a:spLocks noGrp="1"/>
          </p:cNvSpPr>
          <p:nvPr>
            <p:ph type="body" sz="quarter" idx="11" hasCustomPrompt="1"/>
          </p:nvPr>
        </p:nvSpPr>
        <p:spPr>
          <a:xfrm>
            <a:off x="228600" y="609600"/>
            <a:ext cx="7086600" cy="468313"/>
          </a:xfrm>
          <a:prstGeom prst="rect">
            <a:avLst/>
          </a:prstGeom>
        </p:spPr>
        <p:txBody>
          <a:bodyPr/>
          <a:lstStyle>
            <a:lvl1pPr>
              <a:defRPr sz="2400" b="1" spc="300" baseline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2pPr>
            <a:lvl3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3pPr>
            <a:lvl4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4pPr>
            <a:lvl5pPr>
              <a:defRPr sz="3200">
                <a:solidFill>
                  <a:schemeClr val="tx1"/>
                </a:solidFill>
                <a:latin typeface="Cambria" panose="02040503050406030204" pitchFamily="18" charset="0"/>
              </a:defRPr>
            </a:lvl5pPr>
          </a:lstStyle>
          <a:p>
            <a:pPr lvl="0"/>
            <a:r>
              <a:rPr lang="en-US" dirty="0" smtClean="0"/>
              <a:t>[ Section Title ]</a:t>
            </a:r>
          </a:p>
        </p:txBody>
      </p:sp>
    </p:spTree>
    <p:extLst>
      <p:ext uri="{BB962C8B-B14F-4D97-AF65-F5344CB8AC3E}">
        <p14:creationId xmlns:p14="http://schemas.microsoft.com/office/powerpoint/2010/main" val="24809077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slideLayout" Target="../slideLayouts/slideLayout4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3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5" Type="http://schemas.openxmlformats.org/officeDocument/2006/relationships/slideLayout" Target="../slideLayouts/slideLayout6.xml"/><Relationship Id="rId4" Type="http://schemas.openxmlformats.org/officeDocument/2006/relationships/slideLayout" Target="../slideLayouts/slideLayout5.xml"/><Relationship Id="rId9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.png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11.xml"/><Relationship Id="rId1" Type="http://schemas.openxmlformats.org/officeDocument/2006/relationships/slideLayout" Target="../slideLayouts/slideLayout10.xml"/><Relationship Id="rId6" Type="http://schemas.openxmlformats.org/officeDocument/2006/relationships/theme" Target="../theme/theme5.xml"/><Relationship Id="rId5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Rectangle 163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192" name="Picture 191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193" name="Picture 19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4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Wrap Up</a:t>
            </a:r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8781375" y="0"/>
            <a:ext cx="364319" cy="6858000"/>
            <a:chOff x="8781375" y="0"/>
            <a:chExt cx="364319" cy="6858000"/>
          </a:xfrm>
        </p:grpSpPr>
        <p:grpSp>
          <p:nvGrpSpPr>
            <p:cNvPr id="37" name="Group 36"/>
            <p:cNvGrpSpPr/>
            <p:nvPr userDrawn="1"/>
          </p:nvGrpSpPr>
          <p:grpSpPr>
            <a:xfrm>
              <a:off x="8781968" y="0"/>
              <a:ext cx="363726" cy="5142863"/>
              <a:chOff x="8781968" y="0"/>
              <a:chExt cx="363726" cy="6612795"/>
            </a:xfrm>
          </p:grpSpPr>
          <p:grpSp>
            <p:nvGrpSpPr>
              <p:cNvPr id="40" name="Group 39"/>
              <p:cNvGrpSpPr/>
              <p:nvPr userDrawn="1"/>
            </p:nvGrpSpPr>
            <p:grpSpPr>
              <a:xfrm>
                <a:off x="8781968" y="0"/>
                <a:ext cx="363726" cy="5510254"/>
                <a:chOff x="8781968" y="0"/>
                <a:chExt cx="363726" cy="2632867"/>
              </a:xfrm>
            </p:grpSpPr>
            <p:sp>
              <p:nvSpPr>
                <p:cNvPr id="42" name="Rectangle 41"/>
                <p:cNvSpPr/>
                <p:nvPr/>
              </p:nvSpPr>
              <p:spPr>
                <a:xfrm>
                  <a:off x="8782155" y="0"/>
                  <a:ext cx="363539" cy="524732"/>
                </a:xfrm>
                <a:prstGeom prst="rect">
                  <a:avLst/>
                </a:prstGeom>
                <a:solidFill>
                  <a:srgbClr val="005A9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3" name="Group 42"/>
                <p:cNvGrpSpPr/>
                <p:nvPr/>
              </p:nvGrpSpPr>
              <p:grpSpPr>
                <a:xfrm>
                  <a:off x="8781968" y="524732"/>
                  <a:ext cx="362032" cy="2108135"/>
                  <a:chOff x="8781968" y="0"/>
                  <a:chExt cx="362032" cy="2685496"/>
                </a:xfrm>
              </p:grpSpPr>
              <p:sp>
                <p:nvSpPr>
                  <p:cNvPr id="44" name="Rectangle 43"/>
                  <p:cNvSpPr/>
                  <p:nvPr/>
                </p:nvSpPr>
                <p:spPr>
                  <a:xfrm>
                    <a:off x="8781968" y="0"/>
                    <a:ext cx="362032" cy="671086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5" name="Rectangle 44"/>
                  <p:cNvSpPr/>
                  <p:nvPr/>
                </p:nvSpPr>
                <p:spPr>
                  <a:xfrm>
                    <a:off x="8781968" y="671087"/>
                    <a:ext cx="362032" cy="672238"/>
                  </a:xfrm>
                  <a:prstGeom prst="rect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6" name="Rectangle 45"/>
                  <p:cNvSpPr/>
                  <p:nvPr/>
                </p:nvSpPr>
                <p:spPr>
                  <a:xfrm>
                    <a:off x="8781968" y="1343324"/>
                    <a:ext cx="362032" cy="671086"/>
                  </a:xfrm>
                  <a:prstGeom prst="rect">
                    <a:avLst/>
                  </a:prstGeom>
                  <a:solidFill>
                    <a:srgbClr val="8064A2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7" name="Rectangle 46"/>
                  <p:cNvSpPr/>
                  <p:nvPr/>
                </p:nvSpPr>
                <p:spPr>
                  <a:xfrm>
                    <a:off x="8781968" y="2014410"/>
                    <a:ext cx="362032" cy="671086"/>
                  </a:xfrm>
                  <a:prstGeom prst="rect">
                    <a:avLst/>
                  </a:prstGeom>
                  <a:solidFill>
                    <a:srgbClr val="C0504D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1" name="Rectangle 40"/>
              <p:cNvSpPr/>
              <p:nvPr userDrawn="1"/>
            </p:nvSpPr>
            <p:spPr>
              <a:xfrm>
                <a:off x="8781968" y="5510254"/>
                <a:ext cx="363726" cy="1102541"/>
              </a:xfrm>
              <a:prstGeom prst="rect">
                <a:avLst/>
              </a:prstGeom>
              <a:solidFill>
                <a:srgbClr val="9A540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37"/>
            <p:cNvSpPr/>
            <p:nvPr userDrawn="1"/>
          </p:nvSpPr>
          <p:spPr>
            <a:xfrm>
              <a:off x="8781968" y="5142863"/>
              <a:ext cx="363726" cy="857462"/>
            </a:xfrm>
            <a:prstGeom prst="rect">
              <a:avLst/>
            </a:prstGeom>
            <a:solidFill>
              <a:srgbClr val="7E7B0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39" name="Rectangle 38"/>
            <p:cNvSpPr/>
            <p:nvPr userDrawn="1"/>
          </p:nvSpPr>
          <p:spPr>
            <a:xfrm>
              <a:off x="8781375" y="5996056"/>
              <a:ext cx="362625" cy="861944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48" name="TextBox 47"/>
          <p:cNvSpPr txBox="1"/>
          <p:nvPr userDrawn="1"/>
        </p:nvSpPr>
        <p:spPr>
          <a:xfrm>
            <a:off x="8807515" y="457563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Box 48"/>
          <p:cNvSpPr txBox="1"/>
          <p:nvPr userDrawn="1"/>
        </p:nvSpPr>
        <p:spPr>
          <a:xfrm>
            <a:off x="8807515" y="543309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 userDrawn="1"/>
        </p:nvSpPr>
        <p:spPr>
          <a:xfrm>
            <a:off x="8797870" y="627262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8799564" y="294048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2" name="TextBox 51"/>
          <p:cNvSpPr txBox="1"/>
          <p:nvPr userDrawn="1"/>
        </p:nvSpPr>
        <p:spPr>
          <a:xfrm>
            <a:off x="8799564" y="114431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3" name="TextBox 52"/>
          <p:cNvSpPr txBox="1"/>
          <p:nvPr userDrawn="1"/>
        </p:nvSpPr>
        <p:spPr>
          <a:xfrm>
            <a:off x="8799564" y="200251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4" name="TextBox 53"/>
          <p:cNvSpPr txBox="1"/>
          <p:nvPr userDrawn="1"/>
        </p:nvSpPr>
        <p:spPr>
          <a:xfrm>
            <a:off x="8799564" y="286070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8797870" y="37181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56" name="Rectangle 55"/>
          <p:cNvSpPr/>
          <p:nvPr userDrawn="1"/>
        </p:nvSpPr>
        <p:spPr>
          <a:xfrm>
            <a:off x="8772176" y="0"/>
            <a:ext cx="490578" cy="599605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29" name="Text Placeholder 17"/>
          <p:cNvSpPr txBox="1">
            <a:spLocks/>
          </p:cNvSpPr>
          <p:nvPr userDrawn="1"/>
        </p:nvSpPr>
        <p:spPr>
          <a:xfrm>
            <a:off x="5106839" y="6623104"/>
            <a:ext cx="3656162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effectLst/>
                <a:latin typeface="Cambria" panose="02040503050406030204" pitchFamily="18" charset="0"/>
              </a:rPr>
              <a:t>Vernal,</a:t>
            </a:r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 UT</a:t>
            </a:r>
            <a:r>
              <a:rPr lang="en-US" sz="800" b="1" dirty="0" smtClean="0">
                <a:effectLst/>
                <a:latin typeface="Cambria" panose="02040503050406030204" pitchFamily="18" charset="0"/>
              </a:rPr>
              <a:t>- VRM Training 2019</a:t>
            </a:r>
          </a:p>
          <a:p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098726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3200" kern="1200" spc="300">
          <a:solidFill>
            <a:schemeClr val="tx1"/>
          </a:solidFill>
          <a:latin typeface="Impact" panose="020B080603090205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68" name="Picture 67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sp>
        <p:nvSpPr>
          <p:cNvPr id="37" name="Text Placeholder 17"/>
          <p:cNvSpPr txBox="1">
            <a:spLocks/>
          </p:cNvSpPr>
          <p:nvPr/>
        </p:nvSpPr>
        <p:spPr>
          <a:xfrm>
            <a:off x="228600" y="76200"/>
            <a:ext cx="7086600" cy="54451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3200" b="0" kern="1200" spc="300" baseline="0">
                <a:solidFill>
                  <a:schemeClr val="tx1"/>
                </a:solidFill>
                <a:latin typeface="Impact" panose="020B0806030902050204" pitchFamily="34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Wrap Up</a:t>
            </a:r>
          </a:p>
        </p:txBody>
      </p:sp>
      <p:grpSp>
        <p:nvGrpSpPr>
          <p:cNvPr id="36" name="Group 35"/>
          <p:cNvGrpSpPr/>
          <p:nvPr userDrawn="1"/>
        </p:nvGrpSpPr>
        <p:grpSpPr>
          <a:xfrm>
            <a:off x="8781375" y="0"/>
            <a:ext cx="364319" cy="6858000"/>
            <a:chOff x="8781375" y="0"/>
            <a:chExt cx="364319" cy="6858000"/>
          </a:xfrm>
        </p:grpSpPr>
        <p:grpSp>
          <p:nvGrpSpPr>
            <p:cNvPr id="38" name="Group 37"/>
            <p:cNvGrpSpPr/>
            <p:nvPr userDrawn="1"/>
          </p:nvGrpSpPr>
          <p:grpSpPr>
            <a:xfrm>
              <a:off x="8781968" y="0"/>
              <a:ext cx="363726" cy="5142863"/>
              <a:chOff x="8781968" y="0"/>
              <a:chExt cx="363726" cy="6612795"/>
            </a:xfrm>
          </p:grpSpPr>
          <p:grpSp>
            <p:nvGrpSpPr>
              <p:cNvPr id="72" name="Group 71"/>
              <p:cNvGrpSpPr/>
              <p:nvPr userDrawn="1"/>
            </p:nvGrpSpPr>
            <p:grpSpPr>
              <a:xfrm>
                <a:off x="8781968" y="0"/>
                <a:ext cx="363726" cy="5510254"/>
                <a:chOff x="8781968" y="0"/>
                <a:chExt cx="363726" cy="2632867"/>
              </a:xfrm>
            </p:grpSpPr>
            <p:sp>
              <p:nvSpPr>
                <p:cNvPr id="74" name="Rectangle 73"/>
                <p:cNvSpPr/>
                <p:nvPr/>
              </p:nvSpPr>
              <p:spPr>
                <a:xfrm>
                  <a:off x="8782155" y="0"/>
                  <a:ext cx="363539" cy="524732"/>
                </a:xfrm>
                <a:prstGeom prst="rect">
                  <a:avLst/>
                </a:prstGeom>
                <a:solidFill>
                  <a:srgbClr val="005A9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75" name="Group 74"/>
                <p:cNvGrpSpPr/>
                <p:nvPr/>
              </p:nvGrpSpPr>
              <p:grpSpPr>
                <a:xfrm>
                  <a:off x="8781968" y="524732"/>
                  <a:ext cx="362032" cy="2108135"/>
                  <a:chOff x="8781968" y="0"/>
                  <a:chExt cx="362032" cy="2685496"/>
                </a:xfrm>
              </p:grpSpPr>
              <p:sp>
                <p:nvSpPr>
                  <p:cNvPr id="76" name="Rectangle 75"/>
                  <p:cNvSpPr/>
                  <p:nvPr/>
                </p:nvSpPr>
                <p:spPr>
                  <a:xfrm>
                    <a:off x="8781968" y="0"/>
                    <a:ext cx="362032" cy="671086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Rectangle 76"/>
                  <p:cNvSpPr/>
                  <p:nvPr/>
                </p:nvSpPr>
                <p:spPr>
                  <a:xfrm>
                    <a:off x="8781968" y="671087"/>
                    <a:ext cx="362032" cy="672238"/>
                  </a:xfrm>
                  <a:prstGeom prst="rect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Rectangle 77"/>
                  <p:cNvSpPr/>
                  <p:nvPr/>
                </p:nvSpPr>
                <p:spPr>
                  <a:xfrm>
                    <a:off x="8781968" y="1343324"/>
                    <a:ext cx="362032" cy="671086"/>
                  </a:xfrm>
                  <a:prstGeom prst="rect">
                    <a:avLst/>
                  </a:prstGeom>
                  <a:solidFill>
                    <a:srgbClr val="8064A2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Rectangle 78"/>
                  <p:cNvSpPr/>
                  <p:nvPr/>
                </p:nvSpPr>
                <p:spPr>
                  <a:xfrm>
                    <a:off x="8781968" y="2014410"/>
                    <a:ext cx="362032" cy="671086"/>
                  </a:xfrm>
                  <a:prstGeom prst="rect">
                    <a:avLst/>
                  </a:prstGeom>
                  <a:solidFill>
                    <a:srgbClr val="C0504D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73" name="Rectangle 72"/>
              <p:cNvSpPr/>
              <p:nvPr userDrawn="1"/>
            </p:nvSpPr>
            <p:spPr>
              <a:xfrm>
                <a:off x="8781968" y="5510254"/>
                <a:ext cx="363726" cy="1102541"/>
              </a:xfrm>
              <a:prstGeom prst="rect">
                <a:avLst/>
              </a:prstGeom>
              <a:solidFill>
                <a:srgbClr val="9A540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0" name="Rectangle 69"/>
            <p:cNvSpPr/>
            <p:nvPr userDrawn="1"/>
          </p:nvSpPr>
          <p:spPr>
            <a:xfrm>
              <a:off x="8781968" y="5142863"/>
              <a:ext cx="363726" cy="857462"/>
            </a:xfrm>
            <a:prstGeom prst="rect">
              <a:avLst/>
            </a:prstGeom>
            <a:solidFill>
              <a:srgbClr val="7E7B0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Rectangle 70"/>
            <p:cNvSpPr/>
            <p:nvPr userDrawn="1"/>
          </p:nvSpPr>
          <p:spPr>
            <a:xfrm>
              <a:off x="8781375" y="5996056"/>
              <a:ext cx="362625" cy="861944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0" name="TextBox 79"/>
          <p:cNvSpPr txBox="1"/>
          <p:nvPr userDrawn="1"/>
        </p:nvSpPr>
        <p:spPr>
          <a:xfrm>
            <a:off x="8807515" y="457563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 userDrawn="1"/>
        </p:nvSpPr>
        <p:spPr>
          <a:xfrm>
            <a:off x="8807515" y="543309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 userDrawn="1"/>
        </p:nvSpPr>
        <p:spPr>
          <a:xfrm>
            <a:off x="8797870" y="627262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8799564" y="294048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4" name="TextBox 83"/>
          <p:cNvSpPr txBox="1"/>
          <p:nvPr userDrawn="1"/>
        </p:nvSpPr>
        <p:spPr>
          <a:xfrm>
            <a:off x="8799564" y="114431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5" name="TextBox 84"/>
          <p:cNvSpPr txBox="1"/>
          <p:nvPr userDrawn="1"/>
        </p:nvSpPr>
        <p:spPr>
          <a:xfrm>
            <a:off x="8799564" y="200251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6" name="TextBox 85"/>
          <p:cNvSpPr txBox="1"/>
          <p:nvPr userDrawn="1"/>
        </p:nvSpPr>
        <p:spPr>
          <a:xfrm>
            <a:off x="8799564" y="286070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7" name="TextBox 86"/>
          <p:cNvSpPr txBox="1"/>
          <p:nvPr userDrawn="1"/>
        </p:nvSpPr>
        <p:spPr>
          <a:xfrm>
            <a:off x="8797870" y="37181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8" name="Rectangle 87"/>
          <p:cNvSpPr/>
          <p:nvPr userDrawn="1"/>
        </p:nvSpPr>
        <p:spPr>
          <a:xfrm>
            <a:off x="8772175" y="0"/>
            <a:ext cx="502453" cy="599605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30" name="Text Placeholder 17"/>
          <p:cNvSpPr txBox="1">
            <a:spLocks/>
          </p:cNvSpPr>
          <p:nvPr userDrawn="1"/>
        </p:nvSpPr>
        <p:spPr>
          <a:xfrm>
            <a:off x="5106839" y="6623104"/>
            <a:ext cx="3656162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effectLst/>
                <a:latin typeface="Cambria" panose="02040503050406030204" pitchFamily="18" charset="0"/>
              </a:rPr>
              <a:t>Vernal,</a:t>
            </a:r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 UT</a:t>
            </a:r>
            <a:r>
              <a:rPr lang="en-US" sz="800" b="1" dirty="0" smtClean="0">
                <a:effectLst/>
                <a:latin typeface="Cambria" panose="02040503050406030204" pitchFamily="18" charset="0"/>
              </a:rPr>
              <a:t>- VRM Training 2019</a:t>
            </a:r>
          </a:p>
          <a:p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5816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9" r:id="rId2"/>
    <p:sldLayoutId id="2147483680" r:id="rId3"/>
    <p:sldLayoutId id="2147483684" r:id="rId4"/>
    <p:sldLayoutId id="2147483693" r:id="rId5"/>
    <p:sldLayoutId id="2147483694" r:id="rId6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67" name="Rectangle 66"/>
          <p:cNvSpPr/>
          <p:nvPr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8" name="Picture 67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grpSp>
        <p:nvGrpSpPr>
          <p:cNvPr id="37" name="Group 36"/>
          <p:cNvGrpSpPr/>
          <p:nvPr userDrawn="1"/>
        </p:nvGrpSpPr>
        <p:grpSpPr>
          <a:xfrm>
            <a:off x="8781375" y="0"/>
            <a:ext cx="364319" cy="6858000"/>
            <a:chOff x="8781375" y="0"/>
            <a:chExt cx="364319" cy="6858000"/>
          </a:xfrm>
        </p:grpSpPr>
        <p:grpSp>
          <p:nvGrpSpPr>
            <p:cNvPr id="38" name="Group 37"/>
            <p:cNvGrpSpPr/>
            <p:nvPr userDrawn="1"/>
          </p:nvGrpSpPr>
          <p:grpSpPr>
            <a:xfrm>
              <a:off x="8781968" y="0"/>
              <a:ext cx="363726" cy="5142863"/>
              <a:chOff x="8781968" y="0"/>
              <a:chExt cx="363726" cy="6612795"/>
            </a:xfrm>
          </p:grpSpPr>
          <p:grpSp>
            <p:nvGrpSpPr>
              <p:cNvPr id="72" name="Group 71"/>
              <p:cNvGrpSpPr/>
              <p:nvPr userDrawn="1"/>
            </p:nvGrpSpPr>
            <p:grpSpPr>
              <a:xfrm>
                <a:off x="8781968" y="0"/>
                <a:ext cx="363726" cy="5510254"/>
                <a:chOff x="8781968" y="0"/>
                <a:chExt cx="363726" cy="2632867"/>
              </a:xfrm>
            </p:grpSpPr>
            <p:sp>
              <p:nvSpPr>
                <p:cNvPr id="74" name="Rectangle 73"/>
                <p:cNvSpPr/>
                <p:nvPr/>
              </p:nvSpPr>
              <p:spPr>
                <a:xfrm>
                  <a:off x="8782155" y="0"/>
                  <a:ext cx="363539" cy="524732"/>
                </a:xfrm>
                <a:prstGeom prst="rect">
                  <a:avLst/>
                </a:prstGeom>
                <a:solidFill>
                  <a:srgbClr val="005A9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75" name="Group 74"/>
                <p:cNvGrpSpPr/>
                <p:nvPr/>
              </p:nvGrpSpPr>
              <p:grpSpPr>
                <a:xfrm>
                  <a:off x="8781968" y="524732"/>
                  <a:ext cx="362032" cy="2108135"/>
                  <a:chOff x="8781968" y="0"/>
                  <a:chExt cx="362032" cy="2685496"/>
                </a:xfrm>
              </p:grpSpPr>
              <p:sp>
                <p:nvSpPr>
                  <p:cNvPr id="76" name="Rectangle 75"/>
                  <p:cNvSpPr/>
                  <p:nvPr/>
                </p:nvSpPr>
                <p:spPr>
                  <a:xfrm>
                    <a:off x="8781968" y="0"/>
                    <a:ext cx="362032" cy="671086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7" name="Rectangle 76"/>
                  <p:cNvSpPr/>
                  <p:nvPr/>
                </p:nvSpPr>
                <p:spPr>
                  <a:xfrm>
                    <a:off x="8781968" y="671087"/>
                    <a:ext cx="362032" cy="672238"/>
                  </a:xfrm>
                  <a:prstGeom prst="rect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8" name="Rectangle 77"/>
                  <p:cNvSpPr/>
                  <p:nvPr/>
                </p:nvSpPr>
                <p:spPr>
                  <a:xfrm>
                    <a:off x="8781968" y="1343324"/>
                    <a:ext cx="362032" cy="671086"/>
                  </a:xfrm>
                  <a:prstGeom prst="rect">
                    <a:avLst/>
                  </a:prstGeom>
                  <a:solidFill>
                    <a:srgbClr val="8064A2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79" name="Rectangle 78"/>
                  <p:cNvSpPr/>
                  <p:nvPr/>
                </p:nvSpPr>
                <p:spPr>
                  <a:xfrm>
                    <a:off x="8781968" y="2014410"/>
                    <a:ext cx="362032" cy="671086"/>
                  </a:xfrm>
                  <a:prstGeom prst="rect">
                    <a:avLst/>
                  </a:prstGeom>
                  <a:solidFill>
                    <a:srgbClr val="C0504D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73" name="Rectangle 72"/>
              <p:cNvSpPr/>
              <p:nvPr userDrawn="1"/>
            </p:nvSpPr>
            <p:spPr>
              <a:xfrm>
                <a:off x="8781968" y="5510254"/>
                <a:ext cx="363726" cy="1102541"/>
              </a:xfrm>
              <a:prstGeom prst="rect">
                <a:avLst/>
              </a:prstGeom>
              <a:solidFill>
                <a:srgbClr val="9A540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70" name="Rectangle 69"/>
            <p:cNvSpPr/>
            <p:nvPr userDrawn="1"/>
          </p:nvSpPr>
          <p:spPr>
            <a:xfrm>
              <a:off x="8781968" y="5142863"/>
              <a:ext cx="363726" cy="857462"/>
            </a:xfrm>
            <a:prstGeom prst="rect">
              <a:avLst/>
            </a:prstGeom>
            <a:solidFill>
              <a:srgbClr val="7E7B0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1" name="Rectangle 70"/>
            <p:cNvSpPr/>
            <p:nvPr userDrawn="1"/>
          </p:nvSpPr>
          <p:spPr>
            <a:xfrm>
              <a:off x="8781375" y="5996056"/>
              <a:ext cx="362625" cy="861944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80" name="TextBox 79"/>
          <p:cNvSpPr txBox="1"/>
          <p:nvPr userDrawn="1"/>
        </p:nvSpPr>
        <p:spPr>
          <a:xfrm>
            <a:off x="8807515" y="457563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 userDrawn="1"/>
        </p:nvSpPr>
        <p:spPr>
          <a:xfrm>
            <a:off x="8807515" y="543309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 userDrawn="1"/>
        </p:nvSpPr>
        <p:spPr>
          <a:xfrm>
            <a:off x="8797870" y="627262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3" name="TextBox 82"/>
          <p:cNvSpPr txBox="1"/>
          <p:nvPr userDrawn="1"/>
        </p:nvSpPr>
        <p:spPr>
          <a:xfrm>
            <a:off x="8799564" y="294048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84" name="TextBox 83"/>
          <p:cNvSpPr txBox="1"/>
          <p:nvPr userDrawn="1"/>
        </p:nvSpPr>
        <p:spPr>
          <a:xfrm>
            <a:off x="8799564" y="114431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85" name="TextBox 84"/>
          <p:cNvSpPr txBox="1"/>
          <p:nvPr userDrawn="1"/>
        </p:nvSpPr>
        <p:spPr>
          <a:xfrm>
            <a:off x="8799564" y="200251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86" name="TextBox 85"/>
          <p:cNvSpPr txBox="1"/>
          <p:nvPr userDrawn="1"/>
        </p:nvSpPr>
        <p:spPr>
          <a:xfrm>
            <a:off x="8799564" y="286070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87" name="TextBox 86"/>
          <p:cNvSpPr txBox="1"/>
          <p:nvPr userDrawn="1"/>
        </p:nvSpPr>
        <p:spPr>
          <a:xfrm>
            <a:off x="8797870" y="37181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88" name="Rectangle 87"/>
          <p:cNvSpPr/>
          <p:nvPr userDrawn="1"/>
        </p:nvSpPr>
        <p:spPr>
          <a:xfrm>
            <a:off x="8762999" y="1"/>
            <a:ext cx="406547" cy="5996056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defRPr/>
            </a:pPr>
            <a:endParaRPr lang="en-US" kern="0" dirty="0">
              <a:solidFill>
                <a:prstClr val="white"/>
              </a:solidFill>
            </a:endParaRPr>
          </a:p>
        </p:txBody>
      </p:sp>
      <p:sp>
        <p:nvSpPr>
          <p:cNvPr id="29" name="Text Placeholder 17"/>
          <p:cNvSpPr txBox="1">
            <a:spLocks/>
          </p:cNvSpPr>
          <p:nvPr userDrawn="1"/>
        </p:nvSpPr>
        <p:spPr>
          <a:xfrm>
            <a:off x="5106839" y="6623104"/>
            <a:ext cx="3656162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effectLst/>
                <a:latin typeface="Cambria" panose="02040503050406030204" pitchFamily="18" charset="0"/>
              </a:rPr>
              <a:t>Vernal,</a:t>
            </a:r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 UT</a:t>
            </a:r>
            <a:r>
              <a:rPr lang="en-US" sz="800" b="1" dirty="0" smtClean="0">
                <a:effectLst/>
                <a:latin typeface="Cambria" panose="02040503050406030204" pitchFamily="18" charset="0"/>
              </a:rPr>
              <a:t>- VRM Training 2019</a:t>
            </a:r>
          </a:p>
          <a:p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67128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 userDrawn="1"/>
        </p:nvSpPr>
        <p:spPr>
          <a:xfrm>
            <a:off x="1" y="5281976"/>
            <a:ext cx="5534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pc="300" dirty="0" smtClean="0"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Vernal Field Office</a:t>
            </a:r>
          </a:p>
          <a:p>
            <a:pPr algn="ctr"/>
            <a:r>
              <a:rPr lang="en-US" spc="300" dirty="0" smtClean="0">
                <a:latin typeface="Cambria" panose="02040503050406030204" pitchFamily="18" charset="0"/>
                <a:ea typeface="BatangChe" panose="02030609000101010101" pitchFamily="49" charset="-127"/>
                <a:cs typeface="Times New Roman" panose="02020603050405020304" pitchFamily="18" charset="0"/>
              </a:rPr>
              <a:t>August 2019</a:t>
            </a:r>
            <a:endParaRPr lang="en-US" spc="300" dirty="0">
              <a:latin typeface="Cambria" panose="02040503050406030204" pitchFamily="18" charset="0"/>
              <a:ea typeface="BatangChe" panose="02030609000101010101" pitchFamily="49" charset="-127"/>
              <a:cs typeface="Times New Roman" panose="02020603050405020304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241" r="32972"/>
          <a:stretch/>
        </p:blipFill>
        <p:spPr>
          <a:xfrm>
            <a:off x="5588000" y="0"/>
            <a:ext cx="3576319" cy="6857577"/>
          </a:xfrm>
          <a:prstGeom prst="rect">
            <a:avLst/>
          </a:prstGeom>
        </p:spPr>
      </p:pic>
      <p:sp>
        <p:nvSpPr>
          <p:cNvPr id="14" name="TextBox 13"/>
          <p:cNvSpPr txBox="1"/>
          <p:nvPr userDrawn="1"/>
        </p:nvSpPr>
        <p:spPr>
          <a:xfrm>
            <a:off x="6865882" y="6613717"/>
            <a:ext cx="229226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Benjamin</a:t>
            </a:r>
            <a:r>
              <a:rPr lang="en-US" sz="1200" baseline="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Horton</a:t>
            </a:r>
            <a:endParaRPr lang="en-US" sz="1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5" name="Group 14"/>
          <p:cNvGrpSpPr/>
          <p:nvPr userDrawn="1"/>
        </p:nvGrpSpPr>
        <p:grpSpPr>
          <a:xfrm>
            <a:off x="2064750" y="3934983"/>
            <a:ext cx="1659221" cy="716757"/>
            <a:chOff x="2125630" y="2939674"/>
            <a:chExt cx="1659221" cy="716757"/>
          </a:xfrm>
        </p:grpSpPr>
        <p:pic>
          <p:nvPicPr>
            <p:cNvPr id="16" name="Picture 15"/>
            <p:cNvPicPr/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25630" y="2939674"/>
              <a:ext cx="716756" cy="716756"/>
            </a:xfrm>
            <a:prstGeom prst="rect">
              <a:avLst/>
            </a:prstGeom>
          </p:spPr>
        </p:pic>
        <p:pic>
          <p:nvPicPr>
            <p:cNvPr id="17" name="Picture 16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5701" y="2939675"/>
              <a:ext cx="819150" cy="716756"/>
            </a:xfrm>
            <a:prstGeom prst="rect">
              <a:avLst/>
            </a:prstGeom>
          </p:spPr>
        </p:pic>
      </p:grpSp>
      <p:sp>
        <p:nvSpPr>
          <p:cNvPr id="19" name="TextBox 18"/>
          <p:cNvSpPr txBox="1"/>
          <p:nvPr userDrawn="1"/>
        </p:nvSpPr>
        <p:spPr>
          <a:xfrm>
            <a:off x="580446" y="1417346"/>
            <a:ext cx="462765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Visual Resource Management</a:t>
            </a:r>
          </a:p>
          <a:p>
            <a:pPr algn="ctr"/>
            <a:r>
              <a:rPr lang="en-US" sz="3200" spc="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Short</a:t>
            </a:r>
            <a:r>
              <a:rPr lang="en-US" sz="3200" spc="600" baseline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Course</a:t>
            </a:r>
            <a:endParaRPr lang="en-US" sz="3200" spc="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666210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3" r:id="rId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 flip="none" rotWithShape="1">
          <a:gsLst>
            <a:gs pos="27000">
              <a:srgbClr val="5E5E5E">
                <a:lumMod val="31000"/>
              </a:srgbClr>
            </a:gs>
            <a:gs pos="0">
              <a:schemeClr val="bg1">
                <a:tint val="80000"/>
                <a:satMod val="300000"/>
                <a:lumMod val="18000"/>
              </a:schemeClr>
            </a:gs>
            <a:gs pos="100000">
              <a:schemeClr val="bg1">
                <a:shade val="30000"/>
                <a:satMod val="200000"/>
                <a:lumMod val="0"/>
              </a:schemeClr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Rectangle 38"/>
          <p:cNvSpPr/>
          <p:nvPr userDrawn="1"/>
        </p:nvSpPr>
        <p:spPr>
          <a:xfrm>
            <a:off x="0" y="0"/>
            <a:ext cx="8781968" cy="659242"/>
          </a:xfrm>
          <a:prstGeom prst="rect">
            <a:avLst/>
          </a:prstGeom>
          <a:solidFill>
            <a:sysClr val="window" lastClr="FFFFFF">
              <a:lumMod val="85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7" name="Rectangle 66"/>
          <p:cNvSpPr/>
          <p:nvPr userDrawn="1"/>
        </p:nvSpPr>
        <p:spPr>
          <a:xfrm>
            <a:off x="-1" y="659241"/>
            <a:ext cx="8781969" cy="406327"/>
          </a:xfrm>
          <a:prstGeom prst="rect">
            <a:avLst/>
          </a:prstGeom>
          <a:solidFill>
            <a:srgbClr val="6575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8" name="Picture 67"/>
          <p:cNvPicPr/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1915" y="342725"/>
            <a:ext cx="630872" cy="630872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82548" y="362374"/>
            <a:ext cx="696017" cy="611223"/>
          </a:xfrm>
          <a:prstGeom prst="rect">
            <a:avLst/>
          </a:prstGeom>
        </p:spPr>
      </p:pic>
      <p:grpSp>
        <p:nvGrpSpPr>
          <p:cNvPr id="36" name="Group 35"/>
          <p:cNvGrpSpPr/>
          <p:nvPr userDrawn="1"/>
        </p:nvGrpSpPr>
        <p:grpSpPr>
          <a:xfrm>
            <a:off x="8781375" y="0"/>
            <a:ext cx="364319" cy="6858000"/>
            <a:chOff x="8781375" y="0"/>
            <a:chExt cx="364319" cy="6858000"/>
          </a:xfrm>
        </p:grpSpPr>
        <p:grpSp>
          <p:nvGrpSpPr>
            <p:cNvPr id="37" name="Group 36"/>
            <p:cNvGrpSpPr/>
            <p:nvPr userDrawn="1"/>
          </p:nvGrpSpPr>
          <p:grpSpPr>
            <a:xfrm>
              <a:off x="8781968" y="0"/>
              <a:ext cx="363726" cy="5142863"/>
              <a:chOff x="8781968" y="0"/>
              <a:chExt cx="363726" cy="6612795"/>
            </a:xfrm>
          </p:grpSpPr>
          <p:grpSp>
            <p:nvGrpSpPr>
              <p:cNvPr id="43" name="Group 42"/>
              <p:cNvGrpSpPr/>
              <p:nvPr userDrawn="1"/>
            </p:nvGrpSpPr>
            <p:grpSpPr>
              <a:xfrm>
                <a:off x="8781968" y="0"/>
                <a:ext cx="363726" cy="5510254"/>
                <a:chOff x="8781968" y="0"/>
                <a:chExt cx="363726" cy="2632867"/>
              </a:xfrm>
            </p:grpSpPr>
            <p:sp>
              <p:nvSpPr>
                <p:cNvPr id="45" name="Rectangle 44"/>
                <p:cNvSpPr/>
                <p:nvPr/>
              </p:nvSpPr>
              <p:spPr>
                <a:xfrm>
                  <a:off x="8782155" y="0"/>
                  <a:ext cx="363539" cy="524732"/>
                </a:xfrm>
                <a:prstGeom prst="rect">
                  <a:avLst/>
                </a:prstGeom>
                <a:solidFill>
                  <a:srgbClr val="005A9E"/>
                </a:solidFill>
                <a:ln w="25400" cap="flat" cmpd="sng" algn="ctr">
                  <a:noFill/>
                  <a:prstDash val="solid"/>
                </a:ln>
                <a:effectLst/>
              </p:spPr>
              <p:txBody>
                <a:bodyPr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  <a:cs typeface="+mn-cs"/>
                  </a:endParaRPr>
                </a:p>
              </p:txBody>
            </p:sp>
            <p:grpSp>
              <p:nvGrpSpPr>
                <p:cNvPr id="46" name="Group 45"/>
                <p:cNvGrpSpPr/>
                <p:nvPr/>
              </p:nvGrpSpPr>
              <p:grpSpPr>
                <a:xfrm>
                  <a:off x="8781968" y="524732"/>
                  <a:ext cx="362032" cy="2108135"/>
                  <a:chOff x="8781968" y="0"/>
                  <a:chExt cx="362032" cy="2685496"/>
                </a:xfrm>
              </p:grpSpPr>
              <p:sp>
                <p:nvSpPr>
                  <p:cNvPr id="47" name="Rectangle 46"/>
                  <p:cNvSpPr/>
                  <p:nvPr/>
                </p:nvSpPr>
                <p:spPr>
                  <a:xfrm>
                    <a:off x="8781968" y="0"/>
                    <a:ext cx="362032" cy="671086"/>
                  </a:xfrm>
                  <a:prstGeom prst="rect">
                    <a:avLst/>
                  </a:prstGeom>
                  <a:solidFill>
                    <a:srgbClr val="1F497D">
                      <a:lumMod val="60000"/>
                      <a:lumOff val="40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8" name="Rectangle 47"/>
                  <p:cNvSpPr/>
                  <p:nvPr/>
                </p:nvSpPr>
                <p:spPr>
                  <a:xfrm>
                    <a:off x="8781968" y="671087"/>
                    <a:ext cx="362032" cy="672238"/>
                  </a:xfrm>
                  <a:prstGeom prst="rect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49" name="Rectangle 48"/>
                  <p:cNvSpPr/>
                  <p:nvPr/>
                </p:nvSpPr>
                <p:spPr>
                  <a:xfrm>
                    <a:off x="8781968" y="1343324"/>
                    <a:ext cx="362032" cy="671086"/>
                  </a:xfrm>
                  <a:prstGeom prst="rect">
                    <a:avLst/>
                  </a:prstGeom>
                  <a:solidFill>
                    <a:srgbClr val="8064A2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  <p:sp>
                <p:nvSpPr>
                  <p:cNvPr id="50" name="Rectangle 49"/>
                  <p:cNvSpPr/>
                  <p:nvPr/>
                </p:nvSpPr>
                <p:spPr>
                  <a:xfrm>
                    <a:off x="8781968" y="2014410"/>
                    <a:ext cx="362032" cy="671086"/>
                  </a:xfrm>
                  <a:prstGeom prst="rect">
                    <a:avLst/>
                  </a:prstGeom>
                  <a:solidFill>
                    <a:srgbClr val="C0504D">
                      <a:lumMod val="75000"/>
                    </a:srgbClr>
                  </a:solidFill>
                  <a:ln w="25400" cap="flat" cmpd="sng" algn="ctr">
                    <a:noFill/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pPr marL="0" marR="0" lvl="0" indent="0" algn="ctr" defTabSz="914400" eaLnBrk="1" fontAlgn="auto" latinLnBrk="0" hangingPunct="1">
                      <a:lnSpc>
                        <a:spcPct val="100000"/>
                      </a:lnSpc>
                      <a:spcBef>
                        <a:spcPts val="0"/>
                      </a:spcBef>
                      <a:spcAft>
                        <a:spcPts val="0"/>
                      </a:spcAft>
                      <a:buClrTx/>
                      <a:buSzTx/>
                      <a:buFontTx/>
                      <a:buNone/>
                      <a:tabLst/>
                      <a:defRPr/>
                    </a:pPr>
                    <a:endParaRPr kumimoji="0" lang="en-US" sz="1800" b="0" i="0" u="none" strike="noStrike" kern="0" cap="none" spc="0" normalizeH="0" baseline="0" noProof="0" dirty="0">
                      <a:ln>
                        <a:noFill/>
                      </a:ln>
                      <a:solidFill>
                        <a:prstClr val="white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+mn-cs"/>
                    </a:endParaRPr>
                  </a:p>
                </p:txBody>
              </p:sp>
            </p:grpSp>
          </p:grpSp>
          <p:sp>
            <p:nvSpPr>
              <p:cNvPr id="44" name="Rectangle 43"/>
              <p:cNvSpPr/>
              <p:nvPr userDrawn="1"/>
            </p:nvSpPr>
            <p:spPr>
              <a:xfrm>
                <a:off x="8781968" y="5510254"/>
                <a:ext cx="363726" cy="1102541"/>
              </a:xfrm>
              <a:prstGeom prst="rect">
                <a:avLst/>
              </a:prstGeom>
              <a:solidFill>
                <a:srgbClr val="9A5406"/>
              </a:solidFill>
              <a:ln w="25400" cap="flat" cmpd="sng" algn="ctr">
                <a:noFill/>
                <a:prstDash val="solid"/>
              </a:ln>
              <a:effectLst/>
            </p:spPr>
            <p:txBody>
              <a:bodyPr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  <a:cs typeface="+mn-cs"/>
                </a:endParaRPr>
              </a:p>
            </p:txBody>
          </p:sp>
        </p:grpSp>
        <p:sp>
          <p:nvSpPr>
            <p:cNvPr id="38" name="Rectangle 37"/>
            <p:cNvSpPr/>
            <p:nvPr userDrawn="1"/>
          </p:nvSpPr>
          <p:spPr>
            <a:xfrm>
              <a:off x="8781968" y="5142863"/>
              <a:ext cx="363726" cy="857462"/>
            </a:xfrm>
            <a:prstGeom prst="rect">
              <a:avLst/>
            </a:prstGeom>
            <a:solidFill>
              <a:srgbClr val="7E7B0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42" name="Rectangle 41"/>
            <p:cNvSpPr/>
            <p:nvPr userDrawn="1"/>
          </p:nvSpPr>
          <p:spPr>
            <a:xfrm>
              <a:off x="8781375" y="5996056"/>
              <a:ext cx="362625" cy="861944"/>
            </a:xfrm>
            <a:prstGeom prst="rect">
              <a:avLst/>
            </a:prstGeom>
            <a:solidFill>
              <a:srgbClr val="9BBB59">
                <a:lumMod val="50000"/>
              </a:srgbClr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</p:grpSp>
      <p:sp>
        <p:nvSpPr>
          <p:cNvPr id="51" name="TextBox 50"/>
          <p:cNvSpPr txBox="1"/>
          <p:nvPr userDrawn="1"/>
        </p:nvSpPr>
        <p:spPr>
          <a:xfrm>
            <a:off x="8807515" y="457563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 userDrawn="1"/>
        </p:nvSpPr>
        <p:spPr>
          <a:xfrm>
            <a:off x="8807515" y="543309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3" name="TextBox 52"/>
          <p:cNvSpPr txBox="1"/>
          <p:nvPr userDrawn="1"/>
        </p:nvSpPr>
        <p:spPr>
          <a:xfrm>
            <a:off x="8797870" y="6272626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 smtClean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en-US" sz="1200" spc="3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 userDrawn="1"/>
        </p:nvSpPr>
        <p:spPr>
          <a:xfrm>
            <a:off x="8799564" y="294048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55" name="TextBox 54"/>
          <p:cNvSpPr txBox="1"/>
          <p:nvPr userDrawn="1"/>
        </p:nvSpPr>
        <p:spPr>
          <a:xfrm>
            <a:off x="8799564" y="1144314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56" name="TextBox 55"/>
          <p:cNvSpPr txBox="1"/>
          <p:nvPr userDrawn="1"/>
        </p:nvSpPr>
        <p:spPr>
          <a:xfrm>
            <a:off x="8799564" y="2002512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57" name="TextBox 56"/>
          <p:cNvSpPr txBox="1"/>
          <p:nvPr userDrawn="1"/>
        </p:nvSpPr>
        <p:spPr>
          <a:xfrm>
            <a:off x="8799564" y="2860709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58" name="TextBox 57"/>
          <p:cNvSpPr txBox="1"/>
          <p:nvPr userDrawn="1"/>
        </p:nvSpPr>
        <p:spPr>
          <a:xfrm>
            <a:off x="8797870" y="3718170"/>
            <a:ext cx="36203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spc="3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1" name="Rectangle 40"/>
          <p:cNvSpPr/>
          <p:nvPr userDrawn="1"/>
        </p:nvSpPr>
        <p:spPr>
          <a:xfrm>
            <a:off x="8780253" y="854084"/>
            <a:ext cx="360570" cy="5141972"/>
          </a:xfrm>
          <a:prstGeom prst="rect">
            <a:avLst/>
          </a:prstGeom>
          <a:solidFill>
            <a:sysClr val="windowText" lastClr="000000">
              <a:alpha val="60000"/>
            </a:sys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9" name="Text Placeholder 17"/>
          <p:cNvSpPr txBox="1">
            <a:spLocks/>
          </p:cNvSpPr>
          <p:nvPr userDrawn="1"/>
        </p:nvSpPr>
        <p:spPr>
          <a:xfrm>
            <a:off x="5106839" y="6623104"/>
            <a:ext cx="3656162" cy="190500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900" b="0" kern="1200" spc="300" baseline="0">
                <a:solidFill>
                  <a:schemeClr val="bg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mbria" panose="02040503050406030204" pitchFamily="18" charset="0"/>
                <a:ea typeface="+mn-ea"/>
                <a:cs typeface="Times New Roman" panose="02020603050405020304" pitchFamily="18" charset="0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3200" kern="1200">
                <a:solidFill>
                  <a:schemeClr val="tx1"/>
                </a:solidFill>
                <a:latin typeface="Cambria" panose="02040503050406030204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800" b="1" dirty="0" smtClean="0">
                <a:effectLst/>
                <a:latin typeface="Cambria" panose="02040503050406030204" pitchFamily="18" charset="0"/>
              </a:rPr>
              <a:t>Vernal,</a:t>
            </a:r>
            <a:r>
              <a:rPr lang="en-US" sz="800" b="1" baseline="0" dirty="0" smtClean="0">
                <a:effectLst/>
                <a:latin typeface="Cambria" panose="02040503050406030204" pitchFamily="18" charset="0"/>
              </a:rPr>
              <a:t> UT</a:t>
            </a:r>
            <a:r>
              <a:rPr lang="en-US" sz="800" b="1" dirty="0" smtClean="0">
                <a:effectLst/>
                <a:latin typeface="Cambria" panose="02040503050406030204" pitchFamily="18" charset="0"/>
              </a:rPr>
              <a:t>- VRM Training 2019</a:t>
            </a:r>
          </a:p>
          <a:p>
            <a:endParaRPr lang="en-US" sz="800" b="1" dirty="0">
              <a:effectLst/>
              <a:latin typeface="Cambria" panose="0204050305040603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57633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anose="020B0604020202020204" pitchFamily="34" charset="0"/>
        <a:buNone/>
        <a:defRPr sz="2400" b="1" kern="1200">
          <a:solidFill>
            <a:srgbClr val="92D050"/>
          </a:solidFill>
          <a:latin typeface="Cambria" panose="02040503050406030204" pitchFamily="18" charset="0"/>
          <a:ea typeface="+mn-ea"/>
          <a:cs typeface="+mn-cs"/>
        </a:defRPr>
      </a:lvl1pPr>
      <a:lvl2pPr marL="581025" indent="-285750" algn="l" defTabSz="914400" rtl="0" eaLnBrk="1" latinLnBrk="0" hangingPunct="1">
        <a:spcBef>
          <a:spcPct val="20000"/>
        </a:spcBef>
        <a:buClr>
          <a:srgbClr val="0070C0"/>
        </a:buClr>
        <a:buFont typeface="Arial" panose="020B0604020202020204" pitchFamily="34" charset="0"/>
        <a:buChar char="•"/>
        <a:defRPr sz="22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rgbClr val="0070C0"/>
        </a:buClr>
        <a:buSzPct val="110000"/>
        <a:buFont typeface="Cambria" panose="02040503050406030204" pitchFamily="18" charset="0"/>
        <a:buChar char="-"/>
        <a:defRPr sz="2000" kern="1200">
          <a:solidFill>
            <a:schemeClr val="bg1"/>
          </a:solidFill>
          <a:latin typeface="Cambria" panose="02040503050406030204" pitchFamily="18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jpe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0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5" Type="http://schemas.openxmlformats.org/officeDocument/2006/relationships/image" Target="../media/image21.png"/><Relationship Id="rId4" Type="http://schemas.openxmlformats.org/officeDocument/2006/relationships/notesSlide" Target="../notesSlides/notesSlide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://blmwyomingvisual.anl.gov/" TargetMode="Externa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hyperlink" Target="mailto:jhmccart@blm.gov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303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tmp\2014_Las vegas Training_Mike Brown\2015\units\Updated Units\Unit 1\new\tumblr_nlqhnkohmR1rcc3hoo1_128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95"/>
          <a:stretch/>
        </p:blipFill>
        <p:spPr bwMode="auto">
          <a:xfrm>
            <a:off x="1" y="658161"/>
            <a:ext cx="8787739" cy="61998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/>
          <p:nvPr/>
        </p:nvGrpSpPr>
        <p:grpSpPr>
          <a:xfrm>
            <a:off x="7311915" y="342725"/>
            <a:ext cx="1366650" cy="630872"/>
            <a:chOff x="7311915" y="342725"/>
            <a:chExt cx="1366650" cy="630872"/>
          </a:xfrm>
        </p:grpSpPr>
        <p:pic>
          <p:nvPicPr>
            <p:cNvPr id="3" name="Picture 2"/>
            <p:cNvPicPr/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11915" y="342725"/>
              <a:ext cx="630872" cy="630872"/>
            </a:xfrm>
            <a:prstGeom prst="rect">
              <a:avLst/>
            </a:prstGeom>
          </p:spPr>
        </p:pic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2548" y="362374"/>
              <a:ext cx="696017" cy="61122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59010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1200"/>
              </a:spcAft>
            </a:pPr>
            <a:r>
              <a:rPr lang="en-US" dirty="0" smtClean="0"/>
              <a:t>To revisit the overall purpose of the Short Course provide some final pieces of information.</a:t>
            </a: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Course objective is to provide a general overview of the VRM program, including: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Why we inventory and manage visual resources.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What legal authority drives the BLM VRM program.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An overview of the policy and procedures of the VRM Program in place today, with an emphasis on the inventory process. 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Other speaking points: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Monitoring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Amending the land use plan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Additional </a:t>
            </a:r>
            <a:r>
              <a:rPr lang="en-US" dirty="0" err="1" smtClean="0"/>
              <a:t>viewshed</a:t>
            </a:r>
            <a:r>
              <a:rPr lang="en-US" dirty="0" smtClean="0"/>
              <a:t> and simulation considerations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VRM Website</a:t>
            </a:r>
          </a:p>
          <a:p>
            <a:pPr lvl="1">
              <a:spcAft>
                <a:spcPts val="1200"/>
              </a:spcAft>
            </a:pPr>
            <a:endParaRPr lang="en-US" dirty="0"/>
          </a:p>
        </p:txBody>
      </p:sp>
      <p:sp>
        <p:nvSpPr>
          <p:cNvPr id="30" name="Text Placeholder 29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VRM Overview</a:t>
            </a:r>
          </a:p>
        </p:txBody>
      </p:sp>
      <p:sp>
        <p:nvSpPr>
          <p:cNvPr id="31" name="Text Placeholder 30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Unit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40687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Basic </a:t>
            </a:r>
            <a:r>
              <a:rPr lang="en-US" dirty="0" smtClean="0"/>
              <a:t>Principles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Scenic </a:t>
            </a:r>
            <a:r>
              <a:rPr lang="en-US" dirty="0"/>
              <a:t>resources are </a:t>
            </a:r>
            <a:r>
              <a:rPr lang="en-US" dirty="0">
                <a:solidFill>
                  <a:srgbClr val="FFC000"/>
                </a:solidFill>
              </a:rPr>
              <a:t>public resources</a:t>
            </a:r>
            <a:r>
              <a:rPr lang="en-US" dirty="0"/>
              <a:t>, which are finite in supply.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BLM </a:t>
            </a:r>
            <a:r>
              <a:rPr lang="en-US" dirty="0"/>
              <a:t>has a </a:t>
            </a:r>
            <a:r>
              <a:rPr lang="en-US" dirty="0">
                <a:solidFill>
                  <a:srgbClr val="FFC000"/>
                </a:solidFill>
              </a:rPr>
              <a:t>legal obligation </a:t>
            </a:r>
            <a:r>
              <a:rPr lang="en-US" dirty="0"/>
              <a:t>to manage for scenery.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Visual </a:t>
            </a:r>
            <a:r>
              <a:rPr lang="en-US" dirty="0"/>
              <a:t>Resource Management (VRM) </a:t>
            </a:r>
            <a:r>
              <a:rPr lang="en-US" dirty="0" smtClean="0"/>
              <a:t>is the </a:t>
            </a:r>
            <a:r>
              <a:rPr lang="en-US" dirty="0" smtClean="0">
                <a:solidFill>
                  <a:srgbClr val="FFC000"/>
                </a:solidFill>
              </a:rPr>
              <a:t>BLM’s </a:t>
            </a:r>
            <a:r>
              <a:rPr lang="en-US" dirty="0" smtClean="0"/>
              <a:t> </a:t>
            </a:r>
            <a:r>
              <a:rPr lang="en-US" dirty="0" smtClean="0">
                <a:solidFill>
                  <a:srgbClr val="FFC000"/>
                </a:solidFill>
              </a:rPr>
              <a:t>system </a:t>
            </a:r>
            <a:r>
              <a:rPr lang="en-US" dirty="0"/>
              <a:t>for scenery management</a:t>
            </a:r>
            <a:r>
              <a:rPr lang="en-US" dirty="0" smtClean="0"/>
              <a:t>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VRM is not about blocking projects, but </a:t>
            </a:r>
            <a:r>
              <a:rPr lang="en-US" dirty="0" smtClean="0">
                <a:solidFill>
                  <a:srgbClr val="FFC000"/>
                </a:solidFill>
              </a:rPr>
              <a:t>to make projects better </a:t>
            </a:r>
            <a:r>
              <a:rPr lang="en-US" dirty="0" smtClean="0"/>
              <a:t>integrated into their setting.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Be mindful that visual impacts from BLM decisions have </a:t>
            </a:r>
            <a:r>
              <a:rPr lang="en-US" dirty="0" smtClean="0">
                <a:solidFill>
                  <a:srgbClr val="FFC000"/>
                </a:solidFill>
              </a:rPr>
              <a:t>far reaching effects</a:t>
            </a:r>
            <a:r>
              <a:rPr lang="en-US" dirty="0" smtClean="0"/>
              <a:t> that extend well beyond BLM boundaries.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235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VRM Program Objectives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Manage </a:t>
            </a:r>
            <a:r>
              <a:rPr lang="en-US" dirty="0"/>
              <a:t>for </a:t>
            </a:r>
            <a:r>
              <a:rPr lang="en-US" dirty="0">
                <a:solidFill>
                  <a:srgbClr val="FFC000"/>
                </a:solidFill>
              </a:rPr>
              <a:t>protection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Establish </a:t>
            </a:r>
            <a:r>
              <a:rPr lang="en-US" dirty="0">
                <a:solidFill>
                  <a:srgbClr val="FFC000"/>
                </a:solidFill>
              </a:rPr>
              <a:t>consistency</a:t>
            </a:r>
            <a:r>
              <a:rPr lang="en-US" dirty="0"/>
              <a:t> in managing visual resources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Minimize</a:t>
            </a:r>
            <a:r>
              <a:rPr lang="en-US" dirty="0" smtClean="0"/>
              <a:t> </a:t>
            </a:r>
            <a:r>
              <a:rPr lang="en-US" dirty="0"/>
              <a:t>adverse visual impact.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Establish </a:t>
            </a:r>
            <a:r>
              <a:rPr lang="en-US" dirty="0"/>
              <a:t>an </a:t>
            </a:r>
            <a:r>
              <a:rPr lang="en-US" dirty="0">
                <a:solidFill>
                  <a:srgbClr val="FFC000"/>
                </a:solidFill>
              </a:rPr>
              <a:t>inclusive framework </a:t>
            </a:r>
            <a:r>
              <a:rPr lang="en-US" dirty="0"/>
              <a:t>for interaction between VRM and other resource programs.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Encourage </a:t>
            </a:r>
            <a:r>
              <a:rPr lang="en-US" dirty="0">
                <a:solidFill>
                  <a:srgbClr val="FFC000"/>
                </a:solidFill>
              </a:rPr>
              <a:t>balanced management </a:t>
            </a:r>
            <a:r>
              <a:rPr lang="en-US" dirty="0"/>
              <a:t>of visual values with other resources for now and into the future.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Ensure </a:t>
            </a:r>
            <a:r>
              <a:rPr lang="en-US" dirty="0"/>
              <a:t>management of visual resources </a:t>
            </a:r>
            <a:r>
              <a:rPr lang="en-US" dirty="0">
                <a:solidFill>
                  <a:srgbClr val="FFC000"/>
                </a:solidFill>
              </a:rPr>
              <a:t>in accordance with </a:t>
            </a:r>
            <a:r>
              <a:rPr lang="en-US" dirty="0"/>
              <a:t>applicable laws and regulations.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Provide </a:t>
            </a:r>
            <a:r>
              <a:rPr lang="en-US" dirty="0">
                <a:solidFill>
                  <a:srgbClr val="FFC000"/>
                </a:solidFill>
              </a:rPr>
              <a:t>adequate information </a:t>
            </a:r>
            <a:r>
              <a:rPr lang="en-US" dirty="0"/>
              <a:t>for informed visual resource land use planning, </a:t>
            </a:r>
            <a:r>
              <a:rPr lang="en-US" dirty="0" smtClean="0"/>
              <a:t>project design, and landscape  </a:t>
            </a:r>
            <a:r>
              <a:rPr lang="en-US" dirty="0"/>
              <a:t>monitoring.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672619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43608"/>
            <a:ext cx="6953250" cy="5058752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1200"/>
              </a:spcAft>
            </a:pPr>
            <a:r>
              <a:rPr lang="en-US" dirty="0"/>
              <a:t>BLM has legal </a:t>
            </a:r>
            <a:r>
              <a:rPr lang="en-US" dirty="0" smtClean="0"/>
              <a:t>obligation – FLPMA/ NEPA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/>
              <a:t>IBLA Decisions 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144IBLA070 - Utah Decision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173IBLA313 - Beaver </a:t>
            </a:r>
            <a:r>
              <a:rPr lang="en-US" dirty="0" err="1">
                <a:solidFill>
                  <a:srgbClr val="FFC000"/>
                </a:solidFill>
              </a:rPr>
              <a:t>Rim_Lander</a:t>
            </a:r>
            <a:r>
              <a:rPr lang="en-US" dirty="0">
                <a:solidFill>
                  <a:srgbClr val="FFC000"/>
                </a:solidFill>
              </a:rPr>
              <a:t> FO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>
                <a:solidFill>
                  <a:srgbClr val="FFC000"/>
                </a:solidFill>
              </a:rPr>
              <a:t>174 IBLA 078  -Tom Van </a:t>
            </a:r>
            <a:r>
              <a:rPr lang="en-US" dirty="0" err="1">
                <a:solidFill>
                  <a:srgbClr val="FFC000"/>
                </a:solidFill>
              </a:rPr>
              <a:t>Sant</a:t>
            </a:r>
            <a:r>
              <a:rPr lang="en-US" dirty="0">
                <a:solidFill>
                  <a:srgbClr val="FFC000"/>
                </a:solidFill>
              </a:rPr>
              <a:t> </a:t>
            </a:r>
            <a:r>
              <a:rPr lang="en-US" dirty="0" smtClean="0">
                <a:solidFill>
                  <a:srgbClr val="FFC000"/>
                </a:solidFill>
              </a:rPr>
              <a:t>– California</a:t>
            </a:r>
          </a:p>
          <a:p>
            <a:pPr lvl="2">
              <a:spcBef>
                <a:spcPts val="0"/>
              </a:spcBef>
              <a:spcAft>
                <a:spcPts val="1200"/>
              </a:spcAft>
            </a:pPr>
            <a:r>
              <a:rPr lang="en-US" dirty="0" smtClean="0">
                <a:solidFill>
                  <a:srgbClr val="FFC000"/>
                </a:solidFill>
              </a:rPr>
              <a:t>IBLA 2016-74 – Moab Burrito Trails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/>
          </p:nvPr>
        </p:nvGraphicFramePr>
        <p:xfrm>
          <a:off x="7181850" y="1219200"/>
          <a:ext cx="14478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303" name="Image" r:id="rId3" imgW="6393293" imgH="3649390" progId="Photoshop.Image.5">
                  <p:embed/>
                </p:oleObj>
              </mc:Choice>
              <mc:Fallback>
                <p:oleObj name="Image" r:id="rId3" imgW="6393293" imgH="3649390" progId="Photoshop.Image.5">
                  <p:embed/>
                  <p:pic>
                    <p:nvPicPr>
                      <p:cNvPr id="4" name="Object 7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1850" y="1219200"/>
                        <a:ext cx="14478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7" descr="gsnem cany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133600"/>
            <a:ext cx="144780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 descr="great basin n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082925"/>
            <a:ext cx="14478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 descr="form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389563"/>
            <a:ext cx="14478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 descr="mt mora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210050"/>
            <a:ext cx="1447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107923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343608"/>
            <a:ext cx="6953250" cy="5058752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 smtClean="0"/>
              <a:t>VRM </a:t>
            </a:r>
            <a:r>
              <a:rPr lang="en-US" dirty="0"/>
              <a:t>system</a:t>
            </a:r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Inventory for visual values</a:t>
            </a:r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Establish Mgt. Classes </a:t>
            </a:r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Evaluate/design activities to meet classes</a:t>
            </a:r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Monitoring projects and character change</a:t>
            </a:r>
          </a:p>
          <a:p>
            <a:pPr marL="752475" lvl="1" indent="-457200">
              <a:spcBef>
                <a:spcPts val="0"/>
              </a:spcBef>
              <a:spcAft>
                <a:spcPts val="1800"/>
              </a:spcAft>
              <a:buFont typeface="+mj-lt"/>
              <a:buAutoNum type="arabicPeriod"/>
            </a:pPr>
            <a:r>
              <a:rPr lang="en-US" dirty="0"/>
              <a:t>Updating the </a:t>
            </a:r>
            <a:r>
              <a:rPr lang="en-US" dirty="0" smtClean="0"/>
              <a:t>VRI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  <p:graphicFrame>
        <p:nvGraphicFramePr>
          <p:cNvPr id="4" name="Object 7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1051607"/>
              </p:ext>
            </p:extLst>
          </p:nvPr>
        </p:nvGraphicFramePr>
        <p:xfrm>
          <a:off x="7181850" y="1219200"/>
          <a:ext cx="1447800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94" name="Image" r:id="rId3" imgW="6393293" imgH="3649390" progId="Photoshop.Image.5">
                  <p:embed/>
                </p:oleObj>
              </mc:Choice>
              <mc:Fallback>
                <p:oleObj name="Image" r:id="rId3" imgW="6393293" imgH="3649390" progId="Photoshop.Image.5">
                  <p:embed/>
                  <p:pic>
                    <p:nvPicPr>
                      <p:cNvPr id="0" name=""/>
                      <p:cNvPicPr>
                        <a:picLocks noGrp="1"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81850" y="1219200"/>
                        <a:ext cx="1447800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" name="Picture 17" descr="gsnem canyon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133600"/>
            <a:ext cx="1447800" cy="874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18" descr="great basin nv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082925"/>
            <a:ext cx="1447800" cy="103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19" descr="form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389563"/>
            <a:ext cx="1447800" cy="1092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20" descr="mt moran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210050"/>
            <a:ext cx="14478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1532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Language for Landscapes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Types of Landscapes</a:t>
            </a:r>
          </a:p>
          <a:p>
            <a:pPr lvl="1">
              <a:spcBef>
                <a:spcPts val="0"/>
              </a:spcBef>
            </a:pPr>
            <a:r>
              <a:rPr lang="en-US" dirty="0"/>
              <a:t>Elements of Landscape Character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/>
              <a:t>Analysis </a:t>
            </a:r>
            <a:r>
              <a:rPr lang="en-US" dirty="0" smtClean="0"/>
              <a:t>Factors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Project Level Planning Essentials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Project Site Planning Considerations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Human and Environmental Factors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Observation</a:t>
            </a:r>
          </a:p>
          <a:p>
            <a:pPr>
              <a:spcBef>
                <a:spcPts val="0"/>
              </a:spcBef>
            </a:pPr>
            <a:r>
              <a:rPr lang="en-US" dirty="0" smtClean="0"/>
              <a:t>Design Fundamentals </a:t>
            </a:r>
          </a:p>
          <a:p>
            <a:pPr lvl="1">
              <a:spcBef>
                <a:spcPts val="0"/>
              </a:spcBef>
            </a:pPr>
            <a:r>
              <a:rPr lang="en-US" dirty="0"/>
              <a:t>Site Selection (10 Environmental Factors) 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Form, Line, Color, Texture AND Scale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Adverse Visual Contrast Reduction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826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Project Analysis and Evaluation</a:t>
            </a:r>
          </a:p>
          <a:p>
            <a:pPr lvl="1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Visual Contrast Rating System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Project Description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Affected </a:t>
            </a:r>
            <a:r>
              <a:rPr lang="en-US" dirty="0" err="1"/>
              <a:t>viewshed</a:t>
            </a:r>
            <a:r>
              <a:rPr lang="en-US" dirty="0"/>
              <a:t> determination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Identify VRM Objectives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Key Observation Points (KOP)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Visual Simulations 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/>
              <a:t>Contrast Rating Form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10 Environmental Factors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Design </a:t>
            </a:r>
            <a:r>
              <a:rPr lang="en-US" dirty="0"/>
              <a:t>modification</a:t>
            </a:r>
          </a:p>
          <a:p>
            <a:pPr lvl="2">
              <a:spcBef>
                <a:spcPts val="0"/>
              </a:spcBef>
              <a:spcAft>
                <a:spcPts val="600"/>
              </a:spcAft>
            </a:pPr>
            <a:r>
              <a:rPr lang="en-US" dirty="0" smtClean="0"/>
              <a:t>Reevaluation</a:t>
            </a: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3879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95400"/>
            <a:ext cx="6134100" cy="5181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NEPA &amp; VRM</a:t>
            </a:r>
          </a:p>
          <a:p>
            <a:pPr lvl="1">
              <a:spcBef>
                <a:spcPts val="0"/>
              </a:spcBef>
            </a:pPr>
            <a:r>
              <a:rPr lang="en-US" dirty="0"/>
              <a:t>Proposed Action</a:t>
            </a:r>
          </a:p>
          <a:p>
            <a:pPr lvl="1">
              <a:spcBef>
                <a:spcPts val="0"/>
              </a:spcBef>
            </a:pPr>
            <a:r>
              <a:rPr lang="en-US" dirty="0"/>
              <a:t>Alternative</a:t>
            </a:r>
          </a:p>
          <a:p>
            <a:pPr lvl="1">
              <a:spcBef>
                <a:spcPts val="0"/>
              </a:spcBef>
            </a:pPr>
            <a:r>
              <a:rPr lang="en-US" dirty="0"/>
              <a:t>Affected Environment</a:t>
            </a:r>
          </a:p>
          <a:p>
            <a:pPr lvl="1">
              <a:spcBef>
                <a:spcPts val="0"/>
              </a:spcBef>
            </a:pPr>
            <a:r>
              <a:rPr lang="en-US" dirty="0"/>
              <a:t>Environmental Consequences  (setting &amp; values)</a:t>
            </a:r>
          </a:p>
          <a:p>
            <a:pPr lvl="1">
              <a:spcBef>
                <a:spcPts val="0"/>
              </a:spcBef>
            </a:pPr>
            <a:r>
              <a:rPr lang="en-US" dirty="0"/>
              <a:t>Mitigation</a:t>
            </a:r>
          </a:p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684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2"/>
            <a:ext cx="7086600" cy="468313"/>
          </a:xfrm>
        </p:spPr>
        <p:txBody>
          <a:bodyPr/>
          <a:lstStyle/>
          <a:p>
            <a:r>
              <a:rPr lang="en-US" dirty="0" err="1" smtClean="0"/>
              <a:t>Viewshed</a:t>
            </a:r>
            <a:r>
              <a:rPr lang="en-US" dirty="0" smtClean="0"/>
              <a:t> Assessment</a:t>
            </a:r>
            <a:endParaRPr lang="en-US" dirty="0"/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129705" y="1111944"/>
            <a:ext cx="8534400" cy="2514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Evaluating </a:t>
            </a:r>
            <a:r>
              <a:rPr lang="en-US" dirty="0" smtClean="0"/>
              <a:t>potentially affected lands from the project site</a:t>
            </a:r>
          </a:p>
          <a:p>
            <a:pPr marL="295275" lvl="1" indent="0" algn="ctr">
              <a:spcBef>
                <a:spcPts val="0"/>
              </a:spcBef>
              <a:buNone/>
            </a:pPr>
            <a:r>
              <a:rPr lang="en-US" dirty="0" err="1" smtClean="0"/>
              <a:t>Viewshed</a:t>
            </a:r>
            <a:r>
              <a:rPr lang="en-US" dirty="0" smtClean="0"/>
              <a:t> modeling</a:t>
            </a:r>
            <a:endParaRPr lang="en-US" dirty="0"/>
          </a:p>
        </p:txBody>
      </p:sp>
      <p:pic>
        <p:nvPicPr>
          <p:cNvPr id="8" name="Picture 3" descr="Chapter_8_AZ_Combined_Aug_18_2010_Viewshed Map_B.jpg"/>
          <p:cNvPicPr>
            <a:picLocks noChangeAspect="1"/>
          </p:cNvPicPr>
          <p:nvPr/>
        </p:nvPicPr>
        <p:blipFill>
          <a:blip r:embed="rId3"/>
          <a:srcRect l="13234" t="20355" r="13377" b="14444"/>
          <a:stretch>
            <a:fillRect/>
          </a:stretch>
        </p:blipFill>
        <p:spPr bwMode="auto">
          <a:xfrm>
            <a:off x="2313991" y="1966172"/>
            <a:ext cx="4063156" cy="4672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4425206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58" y="1961920"/>
            <a:ext cx="7486043" cy="4844852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2"/>
            <a:ext cx="7086600" cy="468313"/>
          </a:xfrm>
        </p:spPr>
        <p:txBody>
          <a:bodyPr/>
          <a:lstStyle/>
          <a:p>
            <a:r>
              <a:rPr lang="en-US" dirty="0" err="1" smtClean="0"/>
              <a:t>Viewshed</a:t>
            </a:r>
            <a:r>
              <a:rPr lang="en-US" dirty="0" smtClean="0"/>
              <a:t> Assessment</a:t>
            </a:r>
            <a:endParaRPr lang="en-US" dirty="0"/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129705" y="1111944"/>
            <a:ext cx="8534400" cy="2514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Evaluating from a Single Platform</a:t>
            </a:r>
            <a:r>
              <a:rPr lang="en-US" dirty="0" smtClean="0"/>
              <a:t>: At ground level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Visibility study/ </a:t>
            </a:r>
            <a:r>
              <a:rPr lang="en-US" dirty="0" err="1" smtClean="0"/>
              <a:t>viewshed</a:t>
            </a:r>
            <a:r>
              <a:rPr lang="en-US" dirty="0" smtClean="0"/>
              <a:t> modeling/ land use plan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418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 descr="C:\tmp\01\0-blm\Power Point Presentations_2\0-VRM Training\5-Day Course\10_2011 5 -day course - Las Vegas\Unit 4 - land use planning\I-15\jpg\I15_2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7" y="1964604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2"/>
            <a:ext cx="7086600" cy="468313"/>
          </a:xfrm>
        </p:spPr>
        <p:txBody>
          <a:bodyPr/>
          <a:lstStyle/>
          <a:p>
            <a:r>
              <a:rPr lang="en-US" dirty="0" err="1" smtClean="0"/>
              <a:t>Viewshed</a:t>
            </a:r>
            <a:r>
              <a:rPr lang="en-US" dirty="0" smtClean="0"/>
              <a:t> Assessment</a:t>
            </a:r>
            <a:endParaRPr lang="en-US" dirty="0"/>
          </a:p>
          <a:p>
            <a:endParaRPr lang="en-US" dirty="0"/>
          </a:p>
        </p:txBody>
      </p:sp>
      <p:sp>
        <p:nvSpPr>
          <p:cNvPr id="13" name="Content Placeholder 1"/>
          <p:cNvSpPr>
            <a:spLocks noGrp="1"/>
          </p:cNvSpPr>
          <p:nvPr>
            <p:ph idx="1"/>
          </p:nvPr>
        </p:nvSpPr>
        <p:spPr>
          <a:xfrm>
            <a:off x="129705" y="1111944"/>
            <a:ext cx="8534400" cy="2514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Evaluating from a Single Platform</a:t>
            </a:r>
            <a:r>
              <a:rPr lang="en-US" dirty="0" smtClean="0"/>
              <a:t>: At the 20 ft. target height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Visibility study/ </a:t>
            </a:r>
            <a:r>
              <a:rPr lang="en-US" dirty="0" err="1" smtClean="0"/>
              <a:t>viewshed</a:t>
            </a:r>
            <a:r>
              <a:rPr lang="en-US" dirty="0" smtClean="0"/>
              <a:t> modeling/ land use plan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812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C:\tmp\01\0-blm\Power Point Presentations_2\0-VRM Training\5-Day Course\10_2011 5 -day course - Las Vegas\Unit 4 - land use planning\I-15\jpg\I15_100.jpg"/>
          <p:cNvPicPr>
            <a:picLocks noChangeAspect="1" noChangeArrowheads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69927" y="1964604"/>
            <a:ext cx="7483475" cy="48421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Placeholder 2"/>
          <p:cNvSpPr>
            <a:spLocks noGrp="1"/>
          </p:cNvSpPr>
          <p:nvPr>
            <p:ph type="body" sz="quarter" idx="11"/>
          </p:nvPr>
        </p:nvSpPr>
        <p:spPr>
          <a:xfrm>
            <a:off x="228600" y="609602"/>
            <a:ext cx="7086600" cy="468313"/>
          </a:xfrm>
        </p:spPr>
        <p:txBody>
          <a:bodyPr/>
          <a:lstStyle/>
          <a:p>
            <a:r>
              <a:rPr lang="en-US" dirty="0" err="1" smtClean="0"/>
              <a:t>Viewshed</a:t>
            </a:r>
            <a:r>
              <a:rPr lang="en-US" dirty="0" smtClean="0"/>
              <a:t> Assessment</a:t>
            </a:r>
            <a:endParaRPr lang="en-US" dirty="0"/>
          </a:p>
          <a:p>
            <a:endParaRPr lang="en-US" dirty="0"/>
          </a:p>
        </p:txBody>
      </p:sp>
      <p:sp>
        <p:nvSpPr>
          <p:cNvPr id="14" name="Content Placeholder 1"/>
          <p:cNvSpPr>
            <a:spLocks noGrp="1"/>
          </p:cNvSpPr>
          <p:nvPr>
            <p:ph idx="1"/>
          </p:nvPr>
        </p:nvSpPr>
        <p:spPr>
          <a:xfrm>
            <a:off x="129705" y="1111944"/>
            <a:ext cx="8761376" cy="2514600"/>
          </a:xfrm>
        </p:spPr>
        <p:txBody>
          <a:bodyPr/>
          <a:lstStyle/>
          <a:p>
            <a:pPr>
              <a:spcBef>
                <a:spcPts val="0"/>
              </a:spcBef>
            </a:pPr>
            <a:r>
              <a:rPr lang="en-US" dirty="0"/>
              <a:t>Evaluating from a Single Platform</a:t>
            </a:r>
            <a:r>
              <a:rPr lang="en-US" dirty="0" smtClean="0"/>
              <a:t>: At the 100 ft. target height</a:t>
            </a:r>
            <a:endParaRPr lang="en-US" dirty="0"/>
          </a:p>
          <a:p>
            <a:pPr lvl="1">
              <a:spcBef>
                <a:spcPts val="0"/>
              </a:spcBef>
            </a:pPr>
            <a:r>
              <a:rPr lang="en-US" dirty="0" smtClean="0"/>
              <a:t>Visibility study/ </a:t>
            </a:r>
            <a:r>
              <a:rPr lang="en-US" dirty="0" err="1" smtClean="0"/>
              <a:t>viewshed</a:t>
            </a:r>
            <a:r>
              <a:rPr lang="en-US" dirty="0" smtClean="0"/>
              <a:t> modeling/ land use plan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6461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Visual Simulation Time Lapse Demo</a:t>
            </a:r>
            <a:endParaRPr lang="en-US" dirty="0"/>
          </a:p>
        </p:txBody>
      </p:sp>
      <p:pic>
        <p:nvPicPr>
          <p:cNvPr id="4" name="KOP09_time-lapse_2012-08-01.wm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298940" y="1499081"/>
            <a:ext cx="8159262" cy="458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4550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19" descr="Wind River Photos 1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1157288"/>
            <a:ext cx="1447800" cy="1009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21" descr="SQRU's 0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2224088"/>
            <a:ext cx="1447800" cy="99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23" descr="slide4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3290888"/>
            <a:ext cx="144780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26" descr="sgfotank3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4433888"/>
            <a:ext cx="14478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27" descr="28' bridge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1850" y="5576888"/>
            <a:ext cx="1447800" cy="904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263501"/>
            <a:ext cx="6660931" cy="5181600"/>
          </a:xfrm>
        </p:spPr>
        <p:txBody>
          <a:bodyPr/>
          <a:lstStyle/>
          <a:p>
            <a:pPr>
              <a:spcBef>
                <a:spcPts val="0"/>
              </a:spcBef>
            </a:pPr>
            <a:endParaRPr lang="en-US" dirty="0"/>
          </a:p>
          <a:p>
            <a:pPr>
              <a:spcBef>
                <a:spcPts val="0"/>
              </a:spcBef>
            </a:pPr>
            <a:r>
              <a:rPr lang="en-US" dirty="0" smtClean="0"/>
              <a:t>Monitoring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Compliance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Effectiveness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Adaptive Management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Land Use Plan</a:t>
            </a:r>
          </a:p>
          <a:p>
            <a:pPr lvl="1">
              <a:spcBef>
                <a:spcPts val="0"/>
              </a:spcBef>
            </a:pPr>
            <a:r>
              <a:rPr lang="en-US" dirty="0" smtClean="0"/>
              <a:t>Regional Landscape Scale Planning &amp; Mitigation Strategy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Overall Course Objective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934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36331" y="1345324"/>
            <a:ext cx="8208579" cy="5023945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450"/>
              </a:spcAft>
            </a:pPr>
            <a:r>
              <a:rPr lang="en-US" dirty="0" smtClean="0"/>
              <a:t>To confirm: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400" dirty="0">
                <a:solidFill>
                  <a:srgbClr val="FFFF00"/>
                </a:solidFill>
              </a:rPr>
              <a:t>C</a:t>
            </a:r>
            <a:r>
              <a:rPr lang="en-US" dirty="0" smtClean="0">
                <a:solidFill>
                  <a:srgbClr val="FFFF00"/>
                </a:solidFill>
              </a:rPr>
              <a:t>ompliance</a:t>
            </a:r>
            <a:r>
              <a:rPr lang="en-US" dirty="0" smtClean="0"/>
              <a:t> </a:t>
            </a:r>
            <a:r>
              <a:rPr lang="en-US" dirty="0"/>
              <a:t>– comply with the terms, conditions and mitigation requirements identified in the land use </a:t>
            </a:r>
            <a:r>
              <a:rPr lang="en-US" dirty="0" smtClean="0"/>
              <a:t>plan and project NEPA </a:t>
            </a:r>
            <a:r>
              <a:rPr lang="en-US" dirty="0"/>
              <a:t>decisions.  </a:t>
            </a:r>
            <a:r>
              <a:rPr lang="en-US" dirty="0" smtClean="0"/>
              <a:t>Are we meeting our </a:t>
            </a:r>
            <a:r>
              <a:rPr lang="en-US" dirty="0"/>
              <a:t>commitments to the public?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400" dirty="0">
                <a:solidFill>
                  <a:srgbClr val="FFFF00"/>
                </a:solidFill>
              </a:rPr>
              <a:t>E</a:t>
            </a:r>
            <a:r>
              <a:rPr lang="en-US" dirty="0" smtClean="0">
                <a:solidFill>
                  <a:srgbClr val="FFFF00"/>
                </a:solidFill>
              </a:rPr>
              <a:t>ffectiveness </a:t>
            </a:r>
            <a:r>
              <a:rPr lang="en-US" dirty="0"/>
              <a:t>– Are the decisions achieving the intended environmental objectives, and are the predicted environmental effects accurate? Validating </a:t>
            </a:r>
            <a:r>
              <a:rPr lang="en-US" dirty="0" smtClean="0"/>
              <a:t>that the </a:t>
            </a:r>
            <a:r>
              <a:rPr lang="en-US" dirty="0"/>
              <a:t>outcome </a:t>
            </a:r>
            <a:r>
              <a:rPr lang="en-US" dirty="0" smtClean="0"/>
              <a:t>is as anticipated.  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400" dirty="0">
                <a:solidFill>
                  <a:srgbClr val="FFFF00"/>
                </a:solidFill>
              </a:rPr>
              <a:t>A</a:t>
            </a:r>
            <a:r>
              <a:rPr lang="en-US" dirty="0" smtClean="0">
                <a:solidFill>
                  <a:srgbClr val="FFFF00"/>
                </a:solidFill>
              </a:rPr>
              <a:t>daptive </a:t>
            </a:r>
            <a:r>
              <a:rPr lang="en-US" dirty="0">
                <a:solidFill>
                  <a:srgbClr val="FFFF00"/>
                </a:solidFill>
              </a:rPr>
              <a:t>management </a:t>
            </a:r>
            <a:r>
              <a:rPr lang="en-US" dirty="0"/>
              <a:t>– If decisions are not meeting the purpose and need, nor achieving desired outcomes, then monitoring is used to identify necessary changes. 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Why we monitor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171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Level Monitoring</a:t>
            </a:r>
          </a:p>
          <a:p>
            <a:endParaRPr lang="en-US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493987" y="1450428"/>
            <a:ext cx="8071944" cy="4474617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US" dirty="0"/>
              <a:t>What are some of the methods or tools that can be used?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000" dirty="0">
                <a:solidFill>
                  <a:prstClr val="white"/>
                </a:solidFill>
              </a:rPr>
              <a:t>Develop a photo documentation protocol &amp; maintain a record</a:t>
            </a:r>
          </a:p>
          <a:p>
            <a:pPr lvl="1">
              <a:spcBef>
                <a:spcPts val="0"/>
              </a:spcBef>
              <a:spcAft>
                <a:spcPts val="450"/>
              </a:spcAft>
            </a:pPr>
            <a:r>
              <a:rPr lang="en-US" sz="2000" dirty="0">
                <a:solidFill>
                  <a:prstClr val="white"/>
                </a:solidFill>
              </a:rPr>
              <a:t>Establish monitoring photo points 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000" dirty="0">
                <a:solidFill>
                  <a:prstClr val="white"/>
                </a:solidFill>
              </a:rPr>
              <a:t>Compare Visual Impact Analysis simulations to project’s results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000" dirty="0">
                <a:solidFill>
                  <a:prstClr val="white"/>
                </a:solidFill>
              </a:rPr>
              <a:t>Contrast Rating evaluation comparisons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000" dirty="0">
                <a:solidFill>
                  <a:prstClr val="white"/>
                </a:solidFill>
              </a:rPr>
              <a:t>Construction plans compared to as-built results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000" dirty="0">
                <a:solidFill>
                  <a:prstClr val="white"/>
                </a:solidFill>
              </a:rPr>
              <a:t>Assess the magnitude of affected viewshed as being built and after completion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000" dirty="0">
                <a:solidFill>
                  <a:prstClr val="white"/>
                </a:solidFill>
              </a:rPr>
              <a:t>Are there unanticipated impacts? Is there a need to mitigate the unanticipated </a:t>
            </a:r>
            <a:r>
              <a:rPr lang="en-US" sz="2000" i="1" dirty="0">
                <a:solidFill>
                  <a:prstClr val="white"/>
                </a:solidFill>
              </a:rPr>
              <a:t>residual</a:t>
            </a:r>
            <a:r>
              <a:rPr lang="en-US" sz="2000" dirty="0">
                <a:solidFill>
                  <a:prstClr val="white"/>
                </a:solidFill>
              </a:rPr>
              <a:t> impacts? </a:t>
            </a:r>
          </a:p>
        </p:txBody>
      </p:sp>
    </p:spTree>
    <p:extLst>
      <p:ext uri="{BB962C8B-B14F-4D97-AF65-F5344CB8AC3E}">
        <p14:creationId xmlns:p14="http://schemas.microsoft.com/office/powerpoint/2010/main" val="709789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8"/>
          <a:stretch/>
        </p:blipFill>
        <p:spPr>
          <a:xfrm>
            <a:off x="119541" y="3979496"/>
            <a:ext cx="2118204" cy="2799379"/>
          </a:xfrm>
        </p:spPr>
      </p:pic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Level Monitoring</a:t>
            </a:r>
          </a:p>
          <a:p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752" t="13055" r="3278" b="11626"/>
          <a:stretch/>
        </p:blipFill>
        <p:spPr>
          <a:xfrm>
            <a:off x="6351963" y="1095190"/>
            <a:ext cx="2353360" cy="2795214"/>
          </a:xfrm>
          <a:prstGeom prst="rect">
            <a:avLst/>
          </a:prstGeom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881" y="1077915"/>
            <a:ext cx="2142864" cy="283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242" y="1077914"/>
            <a:ext cx="3911223" cy="28383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 descr="C:\tmp\images\Ivanpah Images\ForGail\Panorama1_from Nipton Exit copy.jpg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404" t="351" r="39268"/>
          <a:stretch/>
        </p:blipFill>
        <p:spPr bwMode="auto">
          <a:xfrm>
            <a:off x="2289733" y="3979497"/>
            <a:ext cx="6415590" cy="2808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385097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Project </a:t>
            </a:r>
            <a:r>
              <a:rPr lang="en-US" dirty="0" smtClean="0"/>
              <a:t>Level</a:t>
            </a:r>
            <a:endParaRPr lang="en-US" dirty="0"/>
          </a:p>
        </p:txBody>
      </p:sp>
      <p:sp>
        <p:nvSpPr>
          <p:cNvPr id="8" name="Content Placeholder 4"/>
          <p:cNvSpPr txBox="1">
            <a:spLocks/>
          </p:cNvSpPr>
          <p:nvPr/>
        </p:nvSpPr>
        <p:spPr>
          <a:xfrm>
            <a:off x="2204544" y="1397875"/>
            <a:ext cx="4200525" cy="4004442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None/>
              <a:defRPr sz="2400" b="1" kern="1200">
                <a:solidFill>
                  <a:srgbClr val="92D050"/>
                </a:solidFill>
                <a:latin typeface="Cambria" panose="02040503050406030204" pitchFamily="18" charset="0"/>
                <a:ea typeface="+mn-ea"/>
                <a:cs typeface="+mn-cs"/>
              </a:defRPr>
            </a:lvl1pPr>
            <a:lvl2pPr marL="581025" indent="-28575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Font typeface="Arial" panose="020B0604020202020204" pitchFamily="34" charset="0"/>
              <a:buChar char="•"/>
              <a:defRPr sz="22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2pPr>
            <a:lvl3pPr marL="914400" indent="-228600" algn="l" defTabSz="914400" rtl="0" eaLnBrk="1" latinLnBrk="0" hangingPunct="1">
              <a:spcBef>
                <a:spcPct val="20000"/>
              </a:spcBef>
              <a:buClr>
                <a:srgbClr val="0070C0"/>
              </a:buClr>
              <a:buSzPct val="110000"/>
              <a:buFont typeface="Cambria" panose="02040503050406030204" pitchFamily="18" charset="0"/>
              <a:buChar char="-"/>
              <a:defRPr sz="2000" kern="1200">
                <a:solidFill>
                  <a:schemeClr val="bg1"/>
                </a:solidFill>
                <a:latin typeface="Cambria" panose="02040503050406030204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0"/>
              </a:spcBef>
              <a:spcAft>
                <a:spcPts val="900"/>
              </a:spcAft>
            </a:pPr>
            <a:r>
              <a:rPr lang="en-US" dirty="0"/>
              <a:t>Other tools to use?</a:t>
            </a:r>
          </a:p>
          <a:p>
            <a:pPr lvl="1">
              <a:spcBef>
                <a:spcPts val="0"/>
              </a:spcBef>
              <a:spcAft>
                <a:spcPts val="900"/>
              </a:spcAft>
            </a:pPr>
            <a:r>
              <a:rPr lang="en-US" sz="2400" dirty="0">
                <a:solidFill>
                  <a:prstClr val="white"/>
                </a:solidFill>
              </a:rPr>
              <a:t>Construction plans and specifications</a:t>
            </a:r>
          </a:p>
          <a:p>
            <a:pPr lvl="2">
              <a:spcBef>
                <a:spcPts val="0"/>
              </a:spcBef>
              <a:spcAft>
                <a:spcPts val="900"/>
              </a:spcAft>
            </a:pPr>
            <a:r>
              <a:rPr lang="en-US" dirty="0">
                <a:solidFill>
                  <a:prstClr val="white"/>
                </a:solidFill>
              </a:rPr>
              <a:t>Grading plans</a:t>
            </a:r>
          </a:p>
          <a:p>
            <a:pPr lvl="2">
              <a:spcBef>
                <a:spcPts val="0"/>
              </a:spcBef>
              <a:spcAft>
                <a:spcPts val="900"/>
              </a:spcAft>
            </a:pPr>
            <a:r>
              <a:rPr lang="en-US" dirty="0">
                <a:solidFill>
                  <a:prstClr val="white"/>
                </a:solidFill>
              </a:rPr>
              <a:t>Surface preparation</a:t>
            </a:r>
          </a:p>
          <a:p>
            <a:pPr lvl="2">
              <a:spcBef>
                <a:spcPts val="0"/>
              </a:spcBef>
              <a:spcAft>
                <a:spcPts val="900"/>
              </a:spcAft>
            </a:pPr>
            <a:r>
              <a:rPr lang="en-US" dirty="0">
                <a:solidFill>
                  <a:prstClr val="white"/>
                </a:solidFill>
              </a:rPr>
              <a:t>Topsoil specification and testing</a:t>
            </a:r>
          </a:p>
          <a:p>
            <a:pPr lvl="2">
              <a:spcBef>
                <a:spcPts val="0"/>
              </a:spcBef>
              <a:spcAft>
                <a:spcPts val="900"/>
              </a:spcAft>
            </a:pPr>
            <a:r>
              <a:rPr lang="en-US" dirty="0">
                <a:solidFill>
                  <a:prstClr val="white"/>
                </a:solidFill>
              </a:rPr>
              <a:t>Seed mix and germination test</a:t>
            </a:r>
          </a:p>
          <a:p>
            <a:pPr lvl="2">
              <a:spcBef>
                <a:spcPts val="0"/>
              </a:spcBef>
              <a:spcAft>
                <a:spcPts val="900"/>
              </a:spcAft>
            </a:pPr>
            <a:r>
              <a:rPr lang="en-US" dirty="0">
                <a:solidFill>
                  <a:prstClr val="white"/>
                </a:solidFill>
              </a:rPr>
              <a:t>Seeding methods</a:t>
            </a:r>
          </a:p>
          <a:p>
            <a:pPr lvl="2">
              <a:spcBef>
                <a:spcPts val="0"/>
              </a:spcBef>
              <a:spcAft>
                <a:spcPts val="900"/>
              </a:spcAft>
            </a:pPr>
            <a:r>
              <a:rPr lang="en-US" dirty="0">
                <a:solidFill>
                  <a:prstClr val="white"/>
                </a:solidFill>
              </a:rPr>
              <a:t>Mulching</a:t>
            </a:r>
          </a:p>
          <a:p>
            <a:pPr lvl="2">
              <a:spcBef>
                <a:spcPts val="0"/>
              </a:spcBef>
              <a:spcAft>
                <a:spcPts val="900"/>
              </a:spcAft>
            </a:pPr>
            <a:endParaRPr lang="en-US" sz="15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8028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Contemplating </a:t>
            </a:r>
            <a:r>
              <a:rPr lang="en-US" dirty="0" smtClean="0"/>
              <a:t>a land use plan amendment: An </a:t>
            </a:r>
            <a:r>
              <a:rPr lang="en-US" dirty="0"/>
              <a:t>amendment shall be initiated by the need to consider the following criteria </a:t>
            </a:r>
            <a:r>
              <a:rPr lang="en-US" dirty="0" smtClean="0"/>
              <a:t>(</a:t>
            </a:r>
            <a:r>
              <a:rPr lang="en-US" dirty="0"/>
              <a:t>43 CFR 1610.5-5</a:t>
            </a:r>
            <a:r>
              <a:rPr lang="en-US" dirty="0" smtClean="0"/>
              <a:t>):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New </a:t>
            </a:r>
            <a:r>
              <a:rPr lang="en-US" dirty="0"/>
              <a:t>or revised policy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New </a:t>
            </a:r>
            <a:r>
              <a:rPr lang="en-US" dirty="0"/>
              <a:t>data. </a:t>
            </a:r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</a:t>
            </a:r>
            <a:r>
              <a:rPr lang="en-US" dirty="0"/>
              <a:t>change in circumstances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Findings </a:t>
            </a:r>
            <a:r>
              <a:rPr lang="en-US" dirty="0"/>
              <a:t>from monitoring and evaluation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</a:t>
            </a:r>
            <a:r>
              <a:rPr lang="en-US" dirty="0"/>
              <a:t>proposed action that may result in a change in scope of resource uses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200"/>
              </a:spcAft>
            </a:pPr>
            <a:r>
              <a:rPr lang="en-US" dirty="0" smtClean="0"/>
              <a:t>A </a:t>
            </a:r>
            <a:r>
              <a:rPr lang="en-US" dirty="0"/>
              <a:t>change in the terms, conditions, and decisions of the approved land use </a:t>
            </a:r>
            <a:r>
              <a:rPr lang="en-US" dirty="0" smtClean="0"/>
              <a:t>plan</a:t>
            </a:r>
            <a:r>
              <a:rPr lang="en-US" dirty="0"/>
              <a:t>.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Non-conforming action/ LUP Amendment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1103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 smtClean="0">
                <a:solidFill>
                  <a:srgbClr val="FFC000"/>
                </a:solidFill>
              </a:rPr>
              <a:t>Contemplating </a:t>
            </a:r>
            <a:r>
              <a:rPr lang="en-US" dirty="0" smtClean="0"/>
              <a:t>a land use plan amendment:  Also carefully consider </a:t>
            </a:r>
            <a:r>
              <a:rPr lang="en-US" dirty="0"/>
              <a:t>and </a:t>
            </a:r>
            <a:r>
              <a:rPr lang="en-US" dirty="0" smtClean="0"/>
              <a:t>evaluate </a:t>
            </a:r>
            <a:r>
              <a:rPr lang="en-US" dirty="0"/>
              <a:t>before making the final decision to amend the VRM class objectives: </a:t>
            </a:r>
          </a:p>
          <a:p>
            <a:pPr lvl="1"/>
            <a:r>
              <a:rPr lang="en-US" dirty="0" smtClean="0"/>
              <a:t>Existing </a:t>
            </a:r>
            <a:r>
              <a:rPr lang="en-US" dirty="0"/>
              <a:t>land use </a:t>
            </a:r>
            <a:r>
              <a:rPr lang="en-US" dirty="0">
                <a:solidFill>
                  <a:srgbClr val="FFC000"/>
                </a:solidFill>
              </a:rPr>
              <a:t>plan’s rationale </a:t>
            </a:r>
            <a:r>
              <a:rPr lang="en-US" dirty="0"/>
              <a:t>for the current VRM class objective. </a:t>
            </a:r>
          </a:p>
          <a:p>
            <a:pPr lvl="1"/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>
                <a:solidFill>
                  <a:srgbClr val="FFC000"/>
                </a:solidFill>
              </a:rPr>
              <a:t>public benefits </a:t>
            </a:r>
            <a:r>
              <a:rPr lang="en-US" dirty="0"/>
              <a:t>associated with the proposed action’s purpose and </a:t>
            </a:r>
            <a:r>
              <a:rPr lang="en-US" dirty="0" smtClean="0"/>
              <a:t>need outweigh </a:t>
            </a:r>
            <a:r>
              <a:rPr lang="en-US" dirty="0"/>
              <a:t>the public benefits associated with the purpose and protection level of the current VRM class objective</a:t>
            </a:r>
            <a:r>
              <a:rPr lang="en-US" dirty="0" smtClean="0"/>
              <a:t>.</a:t>
            </a:r>
            <a:endParaRPr lang="en-US" dirty="0"/>
          </a:p>
          <a:p>
            <a:pPr lvl="1"/>
            <a:r>
              <a:rPr lang="en-US" dirty="0" smtClean="0"/>
              <a:t>Effects </a:t>
            </a:r>
            <a:r>
              <a:rPr lang="en-US" dirty="0"/>
              <a:t>on </a:t>
            </a:r>
            <a:r>
              <a:rPr lang="en-US" dirty="0">
                <a:solidFill>
                  <a:srgbClr val="FFC000"/>
                </a:solidFill>
              </a:rPr>
              <a:t>other resource values </a:t>
            </a:r>
            <a:r>
              <a:rPr lang="en-US" dirty="0"/>
              <a:t>and land use plan decisions that may </a:t>
            </a:r>
            <a:r>
              <a:rPr lang="en-US" dirty="0" smtClean="0"/>
              <a:t>result </a:t>
            </a:r>
            <a:r>
              <a:rPr lang="en-US" dirty="0"/>
              <a:t>from modifying the level of visual resource protection. </a:t>
            </a:r>
          </a:p>
          <a:p>
            <a:pPr lvl="1"/>
            <a:r>
              <a:rPr lang="en-US" dirty="0" smtClean="0">
                <a:solidFill>
                  <a:srgbClr val="FFC000"/>
                </a:solidFill>
              </a:rPr>
              <a:t>The </a:t>
            </a:r>
            <a:r>
              <a:rPr lang="en-US" dirty="0">
                <a:solidFill>
                  <a:srgbClr val="FFC000"/>
                </a:solidFill>
              </a:rPr>
              <a:t>need </a:t>
            </a:r>
            <a:r>
              <a:rPr lang="en-US" dirty="0" smtClean="0">
                <a:solidFill>
                  <a:srgbClr val="FFC000"/>
                </a:solidFill>
              </a:rPr>
              <a:t>mitigate offsite to offset </a:t>
            </a:r>
            <a:r>
              <a:rPr lang="en-US" dirty="0" smtClean="0"/>
              <a:t>for </a:t>
            </a:r>
            <a:r>
              <a:rPr lang="en-US" dirty="0"/>
              <a:t>any loss of or reduction to visual resource value 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Non-conforming action/ LUP Amendment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VRM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249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spcAft>
                <a:spcPts val="600"/>
              </a:spcAft>
            </a:pPr>
            <a:r>
              <a:rPr lang="en-US" i="1" dirty="0" smtClean="0">
                <a:solidFill>
                  <a:srgbClr val="FFC000"/>
                </a:solidFill>
              </a:rPr>
              <a:t>Contemplating </a:t>
            </a:r>
            <a:r>
              <a:rPr lang="en-US" dirty="0" smtClean="0"/>
              <a:t>a land use plan amendment:  Also carefully consider </a:t>
            </a:r>
            <a:r>
              <a:rPr lang="en-US" dirty="0"/>
              <a:t>and </a:t>
            </a:r>
            <a:r>
              <a:rPr lang="en-US" dirty="0" smtClean="0"/>
              <a:t>evaluate </a:t>
            </a:r>
            <a:r>
              <a:rPr lang="en-US" dirty="0"/>
              <a:t>before making the final decision to amend the VRM class objectives: </a:t>
            </a:r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The </a:t>
            </a:r>
            <a:r>
              <a:rPr lang="en-US" dirty="0"/>
              <a:t>BLM shall disclose the impacts to visual resources and explain the </a:t>
            </a:r>
            <a:r>
              <a:rPr lang="en-US" dirty="0">
                <a:solidFill>
                  <a:srgbClr val="FFC000"/>
                </a:solidFill>
              </a:rPr>
              <a:t>tradeoffs </a:t>
            </a:r>
            <a:r>
              <a:rPr lang="en-US" dirty="0" smtClean="0">
                <a:solidFill>
                  <a:srgbClr val="FFC000"/>
                </a:solidFill>
              </a:rPr>
              <a:t>and </a:t>
            </a:r>
            <a:r>
              <a:rPr lang="en-US" dirty="0">
                <a:solidFill>
                  <a:srgbClr val="FFC000"/>
                </a:solidFill>
              </a:rPr>
              <a:t>benefits </a:t>
            </a:r>
            <a:r>
              <a:rPr lang="en-US" dirty="0"/>
              <a:t>of amending the land use plan</a:t>
            </a:r>
            <a:r>
              <a:rPr lang="en-US" dirty="0" smtClean="0"/>
              <a:t>.</a:t>
            </a:r>
            <a:endParaRPr lang="en-US" dirty="0"/>
          </a:p>
          <a:p>
            <a:pPr lvl="1">
              <a:spcBef>
                <a:spcPts val="0"/>
              </a:spcBef>
              <a:spcAft>
                <a:spcPts val="1800"/>
              </a:spcAft>
            </a:pPr>
            <a:r>
              <a:rPr lang="en-US" dirty="0" smtClean="0"/>
              <a:t>In </a:t>
            </a:r>
            <a:r>
              <a:rPr lang="en-US" dirty="0"/>
              <a:t>circumstances in which a land use plan amendment allows a proposed action </a:t>
            </a:r>
            <a:r>
              <a:rPr lang="en-US" dirty="0" smtClean="0"/>
              <a:t>to </a:t>
            </a:r>
            <a:r>
              <a:rPr lang="en-US" dirty="0"/>
              <a:t>move forward, conditions of approval shall </a:t>
            </a:r>
            <a:r>
              <a:rPr lang="en-US" dirty="0">
                <a:solidFill>
                  <a:srgbClr val="FFC000"/>
                </a:solidFill>
              </a:rPr>
              <a:t>include mitigation of adverse visual resource impact </a:t>
            </a:r>
            <a:r>
              <a:rPr lang="en-US" dirty="0"/>
              <a:t>and evaluation of the opportunities for </a:t>
            </a:r>
            <a:r>
              <a:rPr lang="en-US" dirty="0">
                <a:solidFill>
                  <a:srgbClr val="FFC000"/>
                </a:solidFill>
              </a:rPr>
              <a:t>compensatory mitigation </a:t>
            </a:r>
            <a:r>
              <a:rPr lang="en-US" dirty="0"/>
              <a:t>for recovering lost or reduced value to the VRI factors.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Non-conforming action/ LUP Amendment</a:t>
            </a:r>
            <a:endParaRPr lang="en-US" dirty="0"/>
          </a:p>
        </p:txBody>
      </p:sp>
      <p:sp>
        <p:nvSpPr>
          <p:cNvPr id="6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prstClr val="black"/>
                </a:solidFill>
              </a:rPr>
              <a:t>VRM Overview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7819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 smtClean="0"/>
              <a:t>Wrap Up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Other reading</a:t>
            </a:r>
            <a:endParaRPr lang="en-US" dirty="0"/>
          </a:p>
        </p:txBody>
      </p:sp>
      <p:sp>
        <p:nvSpPr>
          <p:cNvPr id="53251" name="Line 4"/>
          <p:cNvSpPr>
            <a:spLocks noChangeShapeType="1"/>
          </p:cNvSpPr>
          <p:nvPr/>
        </p:nvSpPr>
        <p:spPr bwMode="auto">
          <a:xfrm>
            <a:off x="0" y="685800"/>
            <a:ext cx="9144000" cy="0"/>
          </a:xfrm>
          <a:prstGeom prst="line">
            <a:avLst/>
          </a:prstGeom>
          <a:noFill/>
          <a:ln w="9525">
            <a:solidFill>
              <a:srgbClr val="AEAC68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3253" name="Text Box 6"/>
          <p:cNvSpPr txBox="1">
            <a:spLocks noChangeArrowheads="1"/>
          </p:cNvSpPr>
          <p:nvPr/>
        </p:nvSpPr>
        <p:spPr bwMode="auto">
          <a:xfrm>
            <a:off x="0" y="1362858"/>
            <a:ext cx="8915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 dirty="0" smtClean="0">
                <a:ln>
                  <a:noFill/>
                </a:ln>
                <a:solidFill>
                  <a:srgbClr val="92D050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Visual Resource Clearinghouse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8" t="19505" r="1710" b="7764"/>
          <a:stretch/>
        </p:blipFill>
        <p:spPr>
          <a:xfrm>
            <a:off x="2854553" y="2065622"/>
            <a:ext cx="4592215" cy="4518748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94193" y="2294134"/>
            <a:ext cx="2667846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8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blmwyomingvisual.anl.gov</a:t>
            </a:r>
            <a:endParaRPr kumimoji="0" lang="en-US" altLang="en-US" sz="16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http://blmwyomingvisual.anl.gov</a:t>
            </a:r>
            <a:r>
              <a:rPr kumimoji="0" lang="en-US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  <a:hlinkClick r:id="rId4"/>
              </a:rPr>
              <a:t>/</a:t>
            </a:r>
            <a:r>
              <a:rPr kumimoji="0" lang="en-US" altLang="en-US" sz="1200" b="0" i="0" u="none" strike="noStrike" kern="1200" cap="none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endParaRPr kumimoji="0" lang="en-US" altLang="en-US" sz="1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en-US" altLang="en-US" sz="1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3688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1" y="1067139"/>
            <a:ext cx="8913844" cy="5573240"/>
          </a:xfrm>
        </p:spPr>
        <p:txBody>
          <a:bodyPr/>
          <a:lstStyle/>
          <a:p>
            <a:pPr marL="509588" lvl="1"/>
            <a:r>
              <a:rPr lang="en-US" dirty="0"/>
              <a:t>Are Visual Inventory Classes &amp; VRM Management Classes </a:t>
            </a:r>
            <a:r>
              <a:rPr lang="en-US" dirty="0" smtClean="0"/>
              <a:t>the </a:t>
            </a:r>
            <a:r>
              <a:rPr lang="en-US" dirty="0"/>
              <a:t>same thing?</a:t>
            </a:r>
          </a:p>
          <a:p>
            <a:pPr marL="509588" lvl="1"/>
            <a:r>
              <a:rPr lang="en-US" dirty="0"/>
              <a:t>Is VRM </a:t>
            </a:r>
          </a:p>
          <a:p>
            <a:pPr lvl="2"/>
            <a:r>
              <a:rPr lang="en-US" dirty="0"/>
              <a:t>discretionary, a “soft” decision?</a:t>
            </a:r>
          </a:p>
          <a:p>
            <a:pPr lvl="2"/>
            <a:r>
              <a:rPr lang="en-US" dirty="0" smtClean="0"/>
              <a:t>do we manage  </a:t>
            </a:r>
            <a:r>
              <a:rPr lang="en-US" dirty="0"/>
              <a:t>project </a:t>
            </a:r>
            <a:r>
              <a:rPr lang="en-US" dirty="0" smtClean="0"/>
              <a:t>beauty? </a:t>
            </a:r>
            <a:endParaRPr lang="en-US" dirty="0"/>
          </a:p>
          <a:p>
            <a:pPr lvl="2"/>
            <a:r>
              <a:rPr lang="en-US" dirty="0"/>
              <a:t>allows </a:t>
            </a:r>
            <a:r>
              <a:rPr lang="en-US" dirty="0" smtClean="0"/>
              <a:t>activity </a:t>
            </a:r>
            <a:r>
              <a:rPr lang="en-US" dirty="0"/>
              <a:t>within VRM Class </a:t>
            </a:r>
            <a:r>
              <a:rPr lang="en-US" dirty="0" smtClean="0"/>
              <a:t>IV to go unmitigated?</a:t>
            </a:r>
            <a:endParaRPr lang="en-US" dirty="0"/>
          </a:p>
          <a:p>
            <a:pPr lvl="2"/>
            <a:r>
              <a:rPr lang="en-US" dirty="0"/>
              <a:t>a way to preclude or exclude projects from happening?</a:t>
            </a:r>
          </a:p>
          <a:p>
            <a:pPr marL="509588" lvl="1"/>
            <a:r>
              <a:rPr lang="en-US" dirty="0"/>
              <a:t>Does VRM </a:t>
            </a:r>
            <a:r>
              <a:rPr lang="en-US" dirty="0" smtClean="0"/>
              <a:t>apply to </a:t>
            </a:r>
            <a:r>
              <a:rPr lang="en-US" dirty="0"/>
              <a:t>existing valid mineral rights?</a:t>
            </a:r>
          </a:p>
          <a:p>
            <a:pPr marL="509588" lvl="1"/>
            <a:r>
              <a:rPr lang="en-US" dirty="0" smtClean="0"/>
              <a:t>Does VRM </a:t>
            </a:r>
            <a:r>
              <a:rPr lang="en-US" dirty="0"/>
              <a:t>Management Class IV </a:t>
            </a:r>
            <a:r>
              <a:rPr lang="en-US" dirty="0" smtClean="0"/>
              <a:t>mean </a:t>
            </a:r>
            <a:r>
              <a:rPr lang="en-US" dirty="0"/>
              <a:t>the area has low visual value?</a:t>
            </a:r>
          </a:p>
          <a:p>
            <a:pPr marL="509588" lvl="1"/>
            <a:r>
              <a:rPr lang="en-US" dirty="0"/>
              <a:t>Are Contrast Rating Evaluations required for all projects? </a:t>
            </a:r>
          </a:p>
          <a:p>
            <a:pPr marL="509588" lvl="1"/>
            <a:r>
              <a:rPr lang="en-US" dirty="0"/>
              <a:t>Who is responsible for VRM? </a:t>
            </a:r>
            <a:endParaRPr lang="en-US" dirty="0" smtClean="0"/>
          </a:p>
          <a:p>
            <a:pPr marL="509588" lvl="1"/>
            <a:r>
              <a:rPr lang="en-US" dirty="0" smtClean="0"/>
              <a:t>If </a:t>
            </a:r>
            <a:r>
              <a:rPr lang="en-US" dirty="0"/>
              <a:t>the </a:t>
            </a:r>
            <a:r>
              <a:rPr lang="en-US" dirty="0" smtClean="0"/>
              <a:t>VRM objective is different at the KOP location from that of the project location, which VRM Class Objective must the project conform to?  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Summary Questions: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33662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8856" y="1518693"/>
            <a:ext cx="8385544" cy="5181600"/>
          </a:xfrm>
        </p:spPr>
        <p:txBody>
          <a:bodyPr/>
          <a:lstStyle/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VRM is a </a:t>
            </a:r>
            <a:r>
              <a:rPr lang="en-US" dirty="0">
                <a:solidFill>
                  <a:srgbClr val="FFC000"/>
                </a:solidFill>
              </a:rPr>
              <a:t>Collaborative Process </a:t>
            </a:r>
            <a:r>
              <a:rPr lang="en-US" dirty="0"/>
              <a:t>– internally and externally.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Is your Visual Resource Inventory </a:t>
            </a:r>
            <a:r>
              <a:rPr lang="en-US" dirty="0">
                <a:solidFill>
                  <a:srgbClr val="FFC000"/>
                </a:solidFill>
              </a:rPr>
              <a:t>up to date</a:t>
            </a:r>
            <a:r>
              <a:rPr lang="en-US" dirty="0"/>
              <a:t>?</a:t>
            </a:r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Take the time to do </a:t>
            </a:r>
            <a:r>
              <a:rPr lang="en-US" dirty="0">
                <a:solidFill>
                  <a:srgbClr val="FFC000"/>
                </a:solidFill>
              </a:rPr>
              <a:t>comprehensive planning </a:t>
            </a:r>
            <a:r>
              <a:rPr lang="en-US" dirty="0"/>
              <a:t>– carefully study VRM/VRI/Allocations compatibility – knowing the industry’s </a:t>
            </a:r>
            <a:r>
              <a:rPr lang="en-US" dirty="0" smtClean="0"/>
              <a:t>challenges, but capabilities, too.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VRM Class IV should be given </a:t>
            </a:r>
            <a:r>
              <a:rPr lang="en-US" dirty="0">
                <a:solidFill>
                  <a:srgbClr val="FFC000"/>
                </a:solidFill>
              </a:rPr>
              <a:t>as much consideration </a:t>
            </a:r>
            <a:r>
              <a:rPr lang="en-US" dirty="0"/>
              <a:t>as VRM </a:t>
            </a:r>
            <a:r>
              <a:rPr lang="en-US" dirty="0" smtClean="0"/>
              <a:t>II and III.</a:t>
            </a:r>
            <a:endParaRPr lang="en-US" dirty="0"/>
          </a:p>
          <a:p>
            <a:pPr marL="457200" indent="-457200">
              <a:spcBef>
                <a:spcPts val="0"/>
              </a:spcBef>
              <a:spcAft>
                <a:spcPts val="1200"/>
              </a:spcAft>
              <a:buFont typeface="+mj-lt"/>
              <a:buAutoNum type="arabicPeriod"/>
            </a:pPr>
            <a:r>
              <a:rPr lang="en-US" dirty="0"/>
              <a:t>Plan amendment should be </a:t>
            </a:r>
            <a:r>
              <a:rPr lang="en-US" dirty="0">
                <a:solidFill>
                  <a:srgbClr val="FFC000"/>
                </a:solidFill>
              </a:rPr>
              <a:t>the exception to the rule </a:t>
            </a:r>
            <a:r>
              <a:rPr lang="en-US" dirty="0"/>
              <a:t>and not viewed as the easy out.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Final Comments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14558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76161"/>
            <a:ext cx="8305800" cy="5181600"/>
          </a:xfrm>
        </p:spPr>
        <p:txBody>
          <a:bodyPr/>
          <a:lstStyle/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 smtClean="0"/>
              <a:t>Please </a:t>
            </a:r>
            <a:r>
              <a:rPr lang="en-US" dirty="0"/>
              <a:t>be </a:t>
            </a:r>
            <a:r>
              <a:rPr lang="en-US" dirty="0">
                <a:solidFill>
                  <a:srgbClr val="FFC000"/>
                </a:solidFill>
              </a:rPr>
              <a:t>assertive stewards </a:t>
            </a:r>
            <a:r>
              <a:rPr lang="en-US" dirty="0"/>
              <a:t>of our BLM settings in protecting BLM’s Visual values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Share your </a:t>
            </a:r>
            <a:r>
              <a:rPr lang="en-US" dirty="0">
                <a:solidFill>
                  <a:srgbClr val="FFC000"/>
                </a:solidFill>
              </a:rPr>
              <a:t>challenges and successes </a:t>
            </a:r>
            <a:r>
              <a:rPr lang="en-US" dirty="0"/>
              <a:t>with us and your fellow students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Encourage customers to </a:t>
            </a:r>
            <a:r>
              <a:rPr lang="en-US" dirty="0">
                <a:solidFill>
                  <a:srgbClr val="FFC000"/>
                </a:solidFill>
              </a:rPr>
              <a:t>use qualified contractors </a:t>
            </a:r>
            <a:r>
              <a:rPr lang="en-US" dirty="0"/>
              <a:t>the conduct VRM analysis.  </a:t>
            </a:r>
          </a:p>
          <a:p>
            <a:pPr marL="342900" indent="-342900"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dirty="0"/>
              <a:t>Call upon the </a:t>
            </a:r>
            <a:r>
              <a:rPr lang="en-US" dirty="0" smtClean="0"/>
              <a:t>instructors,  </a:t>
            </a:r>
            <a:r>
              <a:rPr lang="en-US" dirty="0"/>
              <a:t>if you need </a:t>
            </a:r>
            <a:r>
              <a:rPr lang="en-US" dirty="0">
                <a:solidFill>
                  <a:srgbClr val="FFC000"/>
                </a:solidFill>
              </a:rPr>
              <a:t>assistance</a:t>
            </a: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In closing . . 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72452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 smtClean="0"/>
              <a:t>Stay in Touch</a:t>
            </a:r>
            <a:endParaRPr lang="en-US" dirty="0"/>
          </a:p>
        </p:txBody>
      </p:sp>
      <p:sp>
        <p:nvSpPr>
          <p:cNvPr id="54275" name="Text Box 6"/>
          <p:cNvSpPr txBox="1">
            <a:spLocks noChangeArrowheads="1"/>
          </p:cNvSpPr>
          <p:nvPr/>
        </p:nvSpPr>
        <p:spPr bwMode="auto">
          <a:xfrm>
            <a:off x="76200" y="1147652"/>
            <a:ext cx="8915400" cy="4770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6000" dirty="0" smtClean="0">
              <a:solidFill>
                <a:srgbClr val="C2C18C"/>
              </a:solidFill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>John McCarty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>Chief Landscape Architect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>Washington Office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3600" dirty="0" smtClean="0">
              <a:solidFill>
                <a:srgbClr val="92D050"/>
              </a:solidFill>
              <a:hlinkClick r:id="rId3"/>
            </a:endParaRP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92D050"/>
                </a:solidFill>
                <a:hlinkClick r:id="rId3"/>
              </a:rPr>
              <a:t>jhmccart@blm.gov</a:t>
            </a:r>
            <a:r>
              <a:rPr lang="en-US" altLang="en-US" sz="3600" dirty="0" smtClean="0">
                <a:solidFill>
                  <a:srgbClr val="92D050"/>
                </a:solidFill>
              </a:rPr>
              <a:t> 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en-US" altLang="en-US" sz="3600" dirty="0" smtClean="0">
                <a:solidFill>
                  <a:srgbClr val="92D050"/>
                </a:solidFill>
              </a:rPr>
              <a:t>202.912.7284</a:t>
            </a:r>
          </a:p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endParaRPr lang="en-US" altLang="en-US" sz="2800" dirty="0" smtClean="0">
              <a:solidFill>
                <a:srgbClr val="C2C18C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4612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2_UnitTitl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3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4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VRM-Cove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5_Body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C189F3AAE31C47BEAB89097BA98B76" ma:contentTypeVersion="0" ma:contentTypeDescription="Create a new document." ma:contentTypeScope="" ma:versionID="45f2a85b2a9ca16a23691f2e6a6d7f1e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E92F89BC-472C-40B2-828B-10F782702F03}">
  <ds:schemaRefs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8BC2434A-5ADE-4154-AD6A-0A854862B6F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9E58BD34-2BD1-4D7E-A32C-5787B89CA95A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7197</TotalTime>
  <Words>1348</Words>
  <Application>Microsoft Office PowerPoint</Application>
  <PresentationFormat>On-screen Show (4:3)</PresentationFormat>
  <Paragraphs>191</Paragraphs>
  <Slides>28</Slides>
  <Notes>11</Notes>
  <HiddenSlides>3</HiddenSlides>
  <MMClips>1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Arial</vt:lpstr>
      <vt:lpstr>BatangChe</vt:lpstr>
      <vt:lpstr>Calibri</vt:lpstr>
      <vt:lpstr>Cambria</vt:lpstr>
      <vt:lpstr>Impact</vt:lpstr>
      <vt:lpstr>Times New Roman</vt:lpstr>
      <vt:lpstr>2_UnitTitle</vt:lpstr>
      <vt:lpstr>3_Body</vt:lpstr>
      <vt:lpstr>4_Body</vt:lpstr>
      <vt:lpstr>1_VRM-Cover</vt:lpstr>
      <vt:lpstr>5_Body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BLM_SA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Brandon L Colvin</dc:creator>
  <cp:lastModifiedBy>Brown, Michael B</cp:lastModifiedBy>
  <cp:revision>314</cp:revision>
  <cp:lastPrinted>2015-04-03T19:56:29Z</cp:lastPrinted>
  <dcterms:created xsi:type="dcterms:W3CDTF">2015-01-14T20:26:51Z</dcterms:created>
  <dcterms:modified xsi:type="dcterms:W3CDTF">2019-09-02T21:15:47Z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0x010100FCC189F3AAE31C47BEAB89097BA98B76</vt:lpwstr>
  </property>
</Properties>
</file>