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</p:sldIdLst>
  <p:sldSz cx="12192000" cy="6858000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  <p:embeddedFont>
      <p:font typeface="Roboto Black" panose="02000000000000000000" pitchFamily="2" charset="0"/>
      <p:bold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46" autoAdjust="0"/>
  </p:normalViewPr>
  <p:slideViewPr>
    <p:cSldViewPr snapToGrid="0">
      <p:cViewPr varScale="1">
        <p:scale>
          <a:sx n="64" d="100"/>
          <a:sy n="64" d="100"/>
        </p:scale>
        <p:origin x="749" y="6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2"/>
          <p:cNvCxnSpPr/>
          <p:nvPr/>
        </p:nvCxnSpPr>
        <p:spPr>
          <a:xfrm>
            <a:off x="381000" y="95250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" name="Google Shape;17;p2"/>
          <p:cNvCxnSpPr/>
          <p:nvPr/>
        </p:nvCxnSpPr>
        <p:spPr>
          <a:xfrm>
            <a:off x="381000" y="180975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18;p2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105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3432" y="221735"/>
            <a:ext cx="740004" cy="64821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>
            <a:spLocks noGrp="1"/>
          </p:cNvSpPr>
          <p:nvPr>
            <p:ph type="pic" idx="2"/>
          </p:nvPr>
        </p:nvSpPr>
        <p:spPr>
          <a:xfrm>
            <a:off x="0" y="2019300"/>
            <a:ext cx="121920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1" name="Google Shape;21;p2"/>
          <p:cNvCxnSpPr/>
          <p:nvPr/>
        </p:nvCxnSpPr>
        <p:spPr>
          <a:xfrm>
            <a:off x="381000" y="95250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22;p2"/>
          <p:cNvCxnSpPr/>
          <p:nvPr/>
        </p:nvCxnSpPr>
        <p:spPr>
          <a:xfrm>
            <a:off x="381000" y="180975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105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3432" y="221735"/>
            <a:ext cx="740004" cy="64821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"/>
          <p:cNvSpPr txBox="1">
            <a:spLocks noGrp="1"/>
          </p:cNvSpPr>
          <p:nvPr>
            <p:ph type="body" idx="1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  <a:defRPr sz="4400">
                <a:solidFill>
                  <a:srgbClr val="D8D8D8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pos="7440">
          <p15:clr>
            <a:srgbClr val="FBAE40"/>
          </p15:clr>
        </p15:guide>
        <p15:guide id="6" pos="240">
          <p15:clr>
            <a:srgbClr val="FBAE40"/>
          </p15:clr>
        </p15:guide>
        <p15:guide id="7" orient="horz" pos="144">
          <p15:clr>
            <a:srgbClr val="FBAE40"/>
          </p15:clr>
        </p15:guide>
        <p15:guide id="8" orient="horz" pos="4248">
          <p15:clr>
            <a:srgbClr val="FBAE40"/>
          </p15:clr>
        </p15:guide>
        <p15:guide id="9" orient="horz" pos="12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Page">
  <p:cSld name="Basic Pag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3"/>
          <p:cNvCxnSpPr/>
          <p:nvPr/>
        </p:nvCxnSpPr>
        <p:spPr>
          <a:xfrm>
            <a:off x="381000" y="567935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" name="Google Shape;28;p3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90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" name="Google Shape;2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9053" y="136276"/>
            <a:ext cx="513895" cy="450152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1" name="Google Shape;31;p3"/>
          <p:cNvCxnSpPr/>
          <p:nvPr/>
        </p:nvCxnSpPr>
        <p:spPr>
          <a:xfrm>
            <a:off x="381000" y="567935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3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90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" name="Google Shape;3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9053" y="136276"/>
            <a:ext cx="513895" cy="45015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  <a:defRPr sz="4400">
                <a:solidFill>
                  <a:srgbClr val="D8D8D8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>
                <a:solidFill>
                  <a:srgbClr val="D8D8D8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title">
  <p:cSld name="TITL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6000"/>
              <a:buFont typeface="Roboto Blac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6000"/>
              <a:buFont typeface="Roboto Blac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Roboto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Roboto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Google Shape;100;p14"/>
          <p:cNvCxnSpPr/>
          <p:nvPr/>
        </p:nvCxnSpPr>
        <p:spPr>
          <a:xfrm>
            <a:off x="381000" y="95250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" name="Google Shape;101;p14"/>
          <p:cNvCxnSpPr/>
          <p:nvPr/>
        </p:nvCxnSpPr>
        <p:spPr>
          <a:xfrm>
            <a:off x="381000" y="1809750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2" name="Google Shape;102;p14"/>
          <p:cNvSpPr txBox="1"/>
          <p:nvPr/>
        </p:nvSpPr>
        <p:spPr>
          <a:xfrm>
            <a:off x="1543050" y="314325"/>
            <a:ext cx="2031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105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3" name="Google Shape;10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3432" y="221735"/>
            <a:ext cx="740004" cy="64821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838200" y="1015734"/>
            <a:ext cx="10515600" cy="748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Font typeface="Roboto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4"/>
          <p:cNvSpPr>
            <a:spLocks noGrp="1"/>
          </p:cNvSpPr>
          <p:nvPr>
            <p:ph type="pic" idx="2"/>
          </p:nvPr>
        </p:nvSpPr>
        <p:spPr>
          <a:xfrm>
            <a:off x="0" y="2019300"/>
            <a:ext cx="121920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pos="7440">
          <p15:clr>
            <a:srgbClr val="FBAE40"/>
          </p15:clr>
        </p15:guide>
        <p15:guide id="6" pos="240">
          <p15:clr>
            <a:srgbClr val="FBAE40"/>
          </p15:clr>
        </p15:guide>
        <p15:guide id="7" orient="horz" pos="144">
          <p15:clr>
            <a:srgbClr val="FBAE40"/>
          </p15:clr>
        </p15:guide>
        <p15:guide id="8" orient="horz" pos="4248">
          <p15:clr>
            <a:srgbClr val="FBAE40"/>
          </p15:clr>
        </p15:guide>
        <p15:guide id="9" orient="horz" pos="127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Google Shape;107;p15"/>
          <p:cNvCxnSpPr/>
          <p:nvPr/>
        </p:nvCxnSpPr>
        <p:spPr>
          <a:xfrm>
            <a:off x="381000" y="567935"/>
            <a:ext cx="10972800" cy="0"/>
          </a:xfrm>
          <a:prstGeom prst="straightConnector1">
            <a:avLst/>
          </a:prstGeom>
          <a:noFill/>
          <a:ln w="76200" cap="flat" cmpd="sng">
            <a:solidFill>
              <a:srgbClr val="9FCE6E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15"/>
          <p:cNvSpPr txBox="1"/>
          <p:nvPr/>
        </p:nvSpPr>
        <p:spPr>
          <a:xfrm>
            <a:off x="936303" y="160497"/>
            <a:ext cx="17716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90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9" name="Google Shape;10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9053" y="136276"/>
            <a:ext cx="513895" cy="45015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38200" y="828942"/>
            <a:ext cx="105156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D8D8D8"/>
                </a:solidFill>
                <a:latin typeface="Roboto"/>
                <a:ea typeface="Roboto"/>
                <a:cs typeface="Roboto"/>
                <a:sym typeface="Roboto"/>
              </a:rPr>
              <a:t>Click to add page topic</a:t>
            </a:r>
            <a:endParaRPr sz="4400" b="1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8289421" y="202193"/>
            <a:ext cx="3064379" cy="2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D8D8D8"/>
                </a:solidFill>
                <a:latin typeface="Roboto Black"/>
                <a:ea typeface="Roboto Black"/>
                <a:cs typeface="Roboto Black"/>
                <a:sym typeface="Roboto Black"/>
              </a:rPr>
              <a:t>Click to Add Chapter Heading</a:t>
            </a:r>
            <a:endParaRPr sz="1600">
              <a:solidFill>
                <a:srgbClr val="D8D8D8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Font typeface="Roboto Black"/>
              <a:buNone/>
              <a:defRPr sz="4400" b="0" i="0" u="none" strike="noStrike" cap="none">
                <a:solidFill>
                  <a:srgbClr val="D8D8D8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40">
          <p15:clr>
            <a:srgbClr val="F26B43"/>
          </p15:clr>
        </p15:guide>
        <p15:guide id="4" pos="7440">
          <p15:clr>
            <a:srgbClr val="F26B43"/>
          </p15:clr>
        </p15:guide>
        <p15:guide id="5" pos="528">
          <p15:clr>
            <a:srgbClr val="F26B43"/>
          </p15:clr>
        </p15:guide>
        <p15:guide id="6" pos="7152">
          <p15:clr>
            <a:srgbClr val="F26B43"/>
          </p15:clr>
        </p15:guide>
        <p15:guide id="7" orient="horz" pos="216">
          <p15:clr>
            <a:srgbClr val="F26B43"/>
          </p15:clr>
        </p15:guide>
        <p15:guide id="8" orient="horz" pos="3888">
          <p15:clr>
            <a:srgbClr val="F26B43"/>
          </p15:clr>
        </p15:guide>
        <p15:guide id="9" orient="horz" pos="4224">
          <p15:clr>
            <a:srgbClr val="F26B43"/>
          </p15:clr>
        </p15:guide>
        <p15:guide id="10" orient="horz" pos="1056">
          <p15:clr>
            <a:srgbClr val="F26B43"/>
          </p15:clr>
        </p15:guide>
        <p15:guide id="11" orient="horz" pos="1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body" idx="1"/>
          </p:nvPr>
        </p:nvSpPr>
        <p:spPr>
          <a:xfrm>
            <a:off x="504997" y="1076701"/>
            <a:ext cx="10899371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Planning for Recreation &amp; Visitor Services</a:t>
            </a:r>
            <a:endParaRPr/>
          </a:p>
        </p:txBody>
      </p:sp>
      <p:sp>
        <p:nvSpPr>
          <p:cNvPr id="118" name="Google Shape;118;p16"/>
          <p:cNvSpPr>
            <a:spLocks noGrp="1"/>
          </p:cNvSpPr>
          <p:nvPr>
            <p:ph type="pic" idx="2"/>
          </p:nvPr>
        </p:nvSpPr>
        <p:spPr>
          <a:xfrm>
            <a:off x="0" y="2019300"/>
            <a:ext cx="12192000" cy="48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" name="Google Shape;119;p16"/>
          <p:cNvPicPr preferRelativeResize="0"/>
          <p:nvPr/>
        </p:nvPicPr>
        <p:blipFill rotWithShape="1">
          <a:blip r:embed="rId3">
            <a:alphaModFix/>
          </a:blip>
          <a:srcRect b="32769"/>
          <a:stretch/>
        </p:blipFill>
        <p:spPr>
          <a:xfrm>
            <a:off x="-16042" y="2019300"/>
            <a:ext cx="12192000" cy="4830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body" idx="2"/>
          </p:nvPr>
        </p:nvSpPr>
        <p:spPr>
          <a:xfrm>
            <a:off x="478194" y="1003074"/>
            <a:ext cx="11235612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Evaluating Recreation Management Areas (RMAs)</a:t>
            </a:r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I-34)</a:t>
            </a:r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body" idx="1"/>
          </p:nvPr>
        </p:nvSpPr>
        <p:spPr>
          <a:xfrm>
            <a:off x="838200" y="2483351"/>
            <a:ext cx="10515600" cy="237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 smtClean="0"/>
              <a:t>Kimberly Leitzinger</a:t>
            </a:r>
            <a:endParaRPr sz="2400"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Outdoor Recreation Planner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 smtClean="0"/>
              <a:t>Colorado River Valley </a:t>
            </a:r>
            <a:r>
              <a:rPr lang="en-US" sz="2400" b="1" dirty="0"/>
              <a:t>Field Office</a:t>
            </a:r>
            <a:endParaRPr sz="2400"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None/>
            </a:pPr>
            <a:r>
              <a:rPr lang="en-US" dirty="0" smtClean="0"/>
              <a:t>kleitzinger@blm.gov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800"/>
              <a:buNone/>
            </a:pPr>
            <a:r>
              <a:rPr lang="en-US" dirty="0" smtClean="0"/>
              <a:t>(970) 876-9075</a:t>
            </a:r>
            <a:endParaRPr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Objectives</a:t>
            </a:r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I-34)</a:t>
            </a:r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body" idx="1"/>
          </p:nvPr>
        </p:nvSpPr>
        <p:spPr>
          <a:xfrm>
            <a:off x="838200" y="2483351"/>
            <a:ext cx="10515600" cy="272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 b="1"/>
              <a:t>Where does this step fit in the LUP process?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 b="1"/>
              <a:t>How do you determine eligibility?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 b="1"/>
              <a:t>How do you determine manageability?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 b="1"/>
              <a:t>How do you determine the RMA type?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LUP Process</a:t>
            </a:r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I-34)</a:t>
            </a:r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838200" y="2483351"/>
            <a:ext cx="10515600" cy="283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 b="1"/>
              <a:t>Consider an area’s </a:t>
            </a:r>
            <a:r>
              <a:rPr lang="en-US" sz="2400" b="1">
                <a:latin typeface="Calibri"/>
                <a:ea typeface="Calibri"/>
                <a:cs typeface="Calibri"/>
                <a:sym typeface="Calibri"/>
              </a:rPr>
              <a:t>eligibility and manageability before:</a:t>
            </a:r>
            <a:endParaRPr/>
          </a:p>
          <a:p>
            <a:pPr marL="685800" lvl="1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None/>
            </a:pPr>
            <a:endParaRPr sz="2000" b="1">
              <a:latin typeface="Calibri"/>
              <a:ea typeface="Calibri"/>
              <a:cs typeface="Calibri"/>
              <a:sym typeface="Calibri"/>
            </a:endParaRPr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AutoNum type="arabicParenBoth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discussing it in the analysis of the management situation (AMS) or 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AutoNum type="arabicParenBoth"/>
            </a:pPr>
            <a:r>
              <a:rPr lang="en-US" sz="2000" b="1">
                <a:latin typeface="Calibri"/>
                <a:ea typeface="Calibri"/>
                <a:cs typeface="Calibri"/>
                <a:sym typeface="Calibri"/>
              </a:rPr>
              <a:t>proposing it for designation in the in the LUP (range of alternatives) 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Step 1 – Eligibility Factors</a:t>
            </a:r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I-34)</a:t>
            </a:r>
            <a:endParaRPr/>
          </a:p>
        </p:txBody>
      </p:sp>
      <p:sp>
        <p:nvSpPr>
          <p:cNvPr id="150" name="Google Shape;150;p20"/>
          <p:cNvSpPr txBox="1">
            <a:spLocks noGrp="1"/>
          </p:cNvSpPr>
          <p:nvPr>
            <p:ph type="body" idx="1"/>
          </p:nvPr>
        </p:nvSpPr>
        <p:spPr>
          <a:xfrm>
            <a:off x="838200" y="1830209"/>
            <a:ext cx="10515600" cy="4442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a. Demand for recreation opportunities.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b. Existing recreation use.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c. Supply of Recreation Setting Characteristics (RSCs</a:t>
            </a:r>
            <a:r>
              <a:rPr lang="en-US" sz="2400" b="1" dirty="0" smtClean="0"/>
              <a:t>).</a:t>
            </a:r>
            <a:endParaRPr sz="24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d. The unique value, importance, and/or distinctiveness of RSCs, especially compared to other areas used for recreation.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 dirty="0"/>
              <a:t>e. Existing or needed R&amp;VS program investments and infrastructure.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Step 2 –Manageability Considerations</a:t>
            </a:r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I-35)</a:t>
            </a:r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body" idx="1"/>
          </p:nvPr>
        </p:nvSpPr>
        <p:spPr>
          <a:xfrm>
            <a:off x="586274" y="1848869"/>
            <a:ext cx="10515600" cy="418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/>
              <a:t>a. Capability to manage recreation resources and uses. </a:t>
            </a:r>
            <a:endParaRPr/>
          </a:p>
          <a:p>
            <a:pPr marL="91440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/>
              <a:t>b. The amount of certainty that proposed or competing land uses or other resource values do not preclude providing the desired recreation opportunities or protecting the RSCs. </a:t>
            </a:r>
            <a:endParaRPr/>
          </a:p>
          <a:p>
            <a:pPr marL="91440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/>
              <a:t>c. Ability to establish interdisciplinary management actions and allowable uses to support desired recreation opportunities. </a:t>
            </a:r>
            <a:endParaRPr/>
          </a:p>
          <a:p>
            <a:pPr marL="91440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>
            <a:spLocks noGrp="1"/>
          </p:cNvSpPr>
          <p:nvPr>
            <p:ph type="body" idx="2"/>
          </p:nvPr>
        </p:nvSpPr>
        <p:spPr>
          <a:xfrm>
            <a:off x="838200" y="1068388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Step 2 –Manageability Considerations</a:t>
            </a:r>
            <a:endParaRPr/>
          </a:p>
        </p:txBody>
      </p:sp>
      <p:sp>
        <p:nvSpPr>
          <p:cNvPr id="165" name="Google Shape;165;p22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I-35)</a:t>
            </a:r>
            <a:endParaRPr/>
          </a:p>
        </p:txBody>
      </p:sp>
      <p:sp>
        <p:nvSpPr>
          <p:cNvPr id="166" name="Google Shape;166;p22"/>
          <p:cNvSpPr txBox="1">
            <a:spLocks noGrp="1"/>
          </p:cNvSpPr>
          <p:nvPr>
            <p:ph type="body" idx="1"/>
          </p:nvPr>
        </p:nvSpPr>
        <p:spPr>
          <a:xfrm>
            <a:off x="726233" y="1850670"/>
            <a:ext cx="10515600" cy="418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/>
              <a:t>d. Necessary recreation management actions and allowable uses that will be needed to: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(1) Support and facilitate targeted recreation opportunities.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(2) Maintain or enhance RSCs.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(3) Mitigate recreation impacts to cultural and natural resources.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(4) Address use and user conflicts.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(5) Gain public support for managing specific recreation opportunities. </a:t>
            </a:r>
            <a:endParaRPr/>
          </a:p>
          <a:p>
            <a:pPr marL="9144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Char char="•"/>
            </a:pPr>
            <a:r>
              <a:rPr lang="en-US" sz="2400"/>
              <a:t>(6) Involve existing and/or potential partners/volunteers to help the BLM manage specific recreation opportunities and RSCs on a sustained long-term basis.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>
            <a:spLocks noGrp="1"/>
          </p:cNvSpPr>
          <p:nvPr>
            <p:ph type="body" idx="2"/>
          </p:nvPr>
        </p:nvSpPr>
        <p:spPr>
          <a:xfrm>
            <a:off x="968829" y="776454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Step 3 –Determine the RMA Type</a:t>
            </a:r>
            <a:endParaRPr/>
          </a:p>
        </p:txBody>
      </p:sp>
      <p:sp>
        <p:nvSpPr>
          <p:cNvPr id="173" name="Google Shape;173;p23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I-36)</a:t>
            </a:r>
            <a:endParaRPr/>
          </a:p>
        </p:txBody>
      </p:sp>
      <p:sp>
        <p:nvSpPr>
          <p:cNvPr id="174" name="Google Shape;174;p23"/>
          <p:cNvSpPr txBox="1">
            <a:spLocks noGrp="1"/>
          </p:cNvSpPr>
          <p:nvPr>
            <p:ph type="body" idx="1"/>
          </p:nvPr>
        </p:nvSpPr>
        <p:spPr>
          <a:xfrm>
            <a:off x="1258078" y="1832009"/>
            <a:ext cx="2595465" cy="188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/>
              <a:t>See pg I-36, Figure 16 – Recreation Management Area Comparison Table 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/>
          </a:p>
        </p:txBody>
      </p:sp>
      <p:pic>
        <p:nvPicPr>
          <p:cNvPr id="175" name="Google Shape;17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1557" y="1500067"/>
            <a:ext cx="4809472" cy="50782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(pg IL-1)</a:t>
            </a:r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>
            <a:off x="362339" y="1160205"/>
            <a:ext cx="3192624" cy="1217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 b="1"/>
              <a:t>See also Illustration 1, pg IL-1</a:t>
            </a:r>
            <a:endParaRPr sz="2400"/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/>
          </a:p>
        </p:txBody>
      </p:sp>
      <p:pic>
        <p:nvPicPr>
          <p:cNvPr id="183" name="Google Shape;18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1546" y="853423"/>
            <a:ext cx="7362254" cy="559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</a:t>
            </a:r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body" idx="2"/>
          </p:nvPr>
        </p:nvSpPr>
        <p:spPr>
          <a:xfrm>
            <a:off x="741872" y="1061079"/>
            <a:ext cx="10515600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 b="1"/>
              <a:t>Colorado River Valley Field Office (previously known as Glenwood Springs Field Office) Case Study Information: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r>
              <a:rPr lang="en-US" sz="2400"/>
              <a:t/>
            </a:r>
            <a:br>
              <a:rPr lang="en-US" sz="2400"/>
            </a:br>
            <a:endParaRPr sz="2400"/>
          </a:p>
        </p:txBody>
      </p:sp>
      <p:pic>
        <p:nvPicPr>
          <p:cNvPr id="191" name="Google Shape;191;p25" descr="https://lh3.googleusercontent.com/wkoCp441m0XJYBsUoZ-2JGZaARLrrFKIsQg4OeawjNJ03HqDNqtC81-BswsBtzPlB6osvtiPoDVo83wwQKk5a5v_LGwOi8I2zaLdOvuNK5xqbvZsNDtBY0wEx2pSqYj9d-QMlmAyUtKMxHsYnQ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7284" y="3415970"/>
            <a:ext cx="4543425" cy="30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5"/>
          <p:cNvSpPr txBox="1"/>
          <p:nvPr/>
        </p:nvSpPr>
        <p:spPr>
          <a:xfrm>
            <a:off x="741872" y="3554083"/>
            <a:ext cx="5141343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1984 Glenwood Springs RMP, along with subsequent amendments, has served as an effective guide for management of BLM-administered public lands within the planning area.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D8D8D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</a:t>
            </a:r>
            <a:endParaRPr/>
          </a:p>
        </p:txBody>
      </p:sp>
      <p:pic>
        <p:nvPicPr>
          <p:cNvPr id="199" name="Google Shape;199;p26"/>
          <p:cNvPicPr preferRelativeResize="0"/>
          <p:nvPr/>
        </p:nvPicPr>
        <p:blipFill rotWithShape="1">
          <a:blip r:embed="rId3">
            <a:alphaModFix/>
          </a:blip>
          <a:srcRect l="4669" t="3775" r="3011" b="4066"/>
          <a:stretch/>
        </p:blipFill>
        <p:spPr>
          <a:xfrm>
            <a:off x="3521033" y="801585"/>
            <a:ext cx="4756068" cy="582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</a:t>
            </a:r>
            <a:endParaRPr/>
          </a:p>
        </p:txBody>
      </p:sp>
      <p:pic>
        <p:nvPicPr>
          <p:cNvPr id="206" name="Google Shape;206;p27" descr="https://lh5.googleusercontent.com/_8n82ZTx79-yomfSk50-fdWlpFYjW3NlJvfUq74DCRkwiYAmDQTJldVP04LV1tnvHgWKaOwY3qP-4rDsIAYZOpbeCSIK8RIm8YL_aZ-rnV3wyFkmXKhGBT26DuvZ2ceqZsRblTjvS0r5zGT8Nw"/>
          <p:cNvPicPr preferRelativeResize="0"/>
          <p:nvPr/>
        </p:nvPicPr>
        <p:blipFill rotWithShape="1">
          <a:blip r:embed="rId3">
            <a:alphaModFix/>
          </a:blip>
          <a:srcRect b="3518"/>
          <a:stretch/>
        </p:blipFill>
        <p:spPr>
          <a:xfrm>
            <a:off x="522802" y="831505"/>
            <a:ext cx="6865395" cy="57595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785847" y="1434353"/>
            <a:ext cx="36710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Bull </a:t>
            </a:r>
            <a:r>
              <a:rPr lang="en-US" sz="2800" b="1" dirty="0" smtClean="0">
                <a:solidFill>
                  <a:schemeClr val="bg1"/>
                </a:solidFill>
              </a:rPr>
              <a:t>Gulch, Deep Creek and Hack Lake were determined not to manage for recreation moving forward due to other management priorities.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7"/>
          <p:cNvSpPr txBox="1">
            <a:spLocks noGrp="1"/>
          </p:cNvSpPr>
          <p:nvPr>
            <p:ph type="body" idx="2"/>
          </p:nvPr>
        </p:nvSpPr>
        <p:spPr>
          <a:xfrm>
            <a:off x="501520" y="1021735"/>
            <a:ext cx="11188959" cy="60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4400"/>
              <a:buNone/>
            </a:pPr>
            <a:r>
              <a:rPr lang="en-US"/>
              <a:t>Group Exercise</a:t>
            </a:r>
            <a:endParaRPr/>
          </a:p>
        </p:txBody>
      </p:sp>
      <p:sp>
        <p:nvSpPr>
          <p:cNvPr id="285" name="Google Shape;285;p37"/>
          <p:cNvSpPr txBox="1">
            <a:spLocks noGrp="1"/>
          </p:cNvSpPr>
          <p:nvPr>
            <p:ph type="body" idx="3"/>
          </p:nvPr>
        </p:nvSpPr>
        <p:spPr>
          <a:xfrm>
            <a:off x="6819900" y="160338"/>
            <a:ext cx="45339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600"/>
              <a:buNone/>
            </a:pPr>
            <a:r>
              <a:rPr lang="en-US"/>
              <a:t>Module 4 – Evaluating RMAs </a:t>
            </a:r>
            <a:endParaRPr/>
          </a:p>
        </p:txBody>
      </p:sp>
      <p:sp>
        <p:nvSpPr>
          <p:cNvPr id="286" name="Google Shape;286;p37"/>
          <p:cNvSpPr txBox="1">
            <a:spLocks noGrp="1"/>
          </p:cNvSpPr>
          <p:nvPr>
            <p:ph type="body" idx="1"/>
          </p:nvPr>
        </p:nvSpPr>
        <p:spPr>
          <a:xfrm>
            <a:off x="838199" y="1970168"/>
            <a:ext cx="10515600" cy="4331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 smtClean="0"/>
              <a:t>Consider potential RMAs.</a:t>
            </a: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 smtClean="0"/>
              <a:t>List </a:t>
            </a:r>
            <a:r>
              <a:rPr lang="en-US" sz="2400" dirty="0"/>
              <a:t>what makes the area </a:t>
            </a:r>
            <a:r>
              <a:rPr lang="en-US" sz="2400" i="1" dirty="0"/>
              <a:t>eligible</a:t>
            </a:r>
            <a:r>
              <a:rPr lang="en-US" sz="2400" i="1" dirty="0" smtClean="0"/>
              <a:t>.  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/>
              <a:t>List what makes the area </a:t>
            </a:r>
            <a:r>
              <a:rPr lang="en-US" sz="2400" i="1" dirty="0"/>
              <a:t>manageable.</a:t>
            </a:r>
            <a:endParaRPr sz="2400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 smtClean="0"/>
              <a:t>Consider potential RMA type (SRMA or ERMA</a:t>
            </a:r>
            <a:r>
              <a:rPr lang="en-US" sz="2400" dirty="0" smtClean="0"/>
              <a:t>?)</a:t>
            </a: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 smtClean="0"/>
              <a:t>Document supporting information on the </a:t>
            </a:r>
            <a:r>
              <a:rPr lang="en-US" sz="2400" smtClean="0"/>
              <a:t>RMA template.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/>
              <a:t>Describe any potential resource or resource use conflict.</a:t>
            </a:r>
            <a:endParaRPr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AutoNum type="arabicPeriod"/>
            </a:pPr>
            <a:r>
              <a:rPr lang="en-US" sz="2400" dirty="0"/>
              <a:t>Helpful tools: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Char char="•"/>
            </a:pPr>
            <a:r>
              <a:rPr lang="en-US" sz="2000" dirty="0" err="1"/>
              <a:t>Pg</a:t>
            </a:r>
            <a:r>
              <a:rPr lang="en-US" sz="2000" dirty="0"/>
              <a:t> I-34 Evaluating Potential RMAs (table)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D8D8"/>
              </a:buClr>
              <a:buSzPts val="2000"/>
              <a:buChar char="•"/>
            </a:pPr>
            <a:r>
              <a:rPr lang="en-US" sz="2000" dirty="0" err="1"/>
              <a:t>Pg</a:t>
            </a:r>
            <a:r>
              <a:rPr lang="en-US" sz="2000" dirty="0"/>
              <a:t> IL-1 Evaluating Potential RMAs (flow chart)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D8D8"/>
              </a:buClr>
              <a:buSzPts val="2400"/>
              <a:buNone/>
            </a:pPr>
            <a:endParaRPr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-Top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</TotalTime>
  <Words>577</Words>
  <Application>Microsoft Office PowerPoint</Application>
  <PresentationFormat>Widescreen</PresentationFormat>
  <Paragraphs>82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Roboto</vt:lpstr>
      <vt:lpstr>Roboto Black</vt:lpstr>
      <vt:lpstr>Arial</vt:lpstr>
      <vt:lpstr>Calibri</vt:lpstr>
      <vt:lpstr>Black-Topo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Morgan, Dorothy M</dc:creator>
  <cp:lastModifiedBy>ilmntcctrn102</cp:lastModifiedBy>
  <cp:revision>5</cp:revision>
  <dcterms:modified xsi:type="dcterms:W3CDTF">2019-11-04T22:42:41Z</dcterms:modified>
</cp:coreProperties>
</file>