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handoutMasterIdLst>
    <p:handoutMasterId r:id="rId17"/>
  </p:handoutMasterIdLst>
  <p:sldIdLst>
    <p:sldId id="259" r:id="rId2"/>
    <p:sldId id="260" r:id="rId3"/>
    <p:sldId id="261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77" r:id="rId14"/>
    <p:sldId id="294" r:id="rId1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C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89926" autoAdjust="0"/>
  </p:normalViewPr>
  <p:slideViewPr>
    <p:cSldViewPr snapToGrid="0" showGuides="1">
      <p:cViewPr varScale="1">
        <p:scale>
          <a:sx n="91" d="100"/>
          <a:sy n="91" d="100"/>
        </p:scale>
        <p:origin x="636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3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F360894-6F41-4B3D-9FC3-F7C18F3AA33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9DDC1DD-4E11-4B43-BB38-08253DB2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2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BC1B05D8-93C9-4205-A070-EADBAABA4A66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CC317DB-BEBE-4417-88AB-4F52C6F69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94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80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0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Activities,</a:t>
            </a:r>
            <a:r>
              <a:rPr lang="en-US" baseline="0" dirty="0" smtClean="0"/>
              <a:t> experiences &amp; benefits form the Recreation Objective.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Information on the settings form the “Desired Recreation Setting Characteristics.”</a:t>
            </a:r>
          </a:p>
          <a:p>
            <a:endParaRPr lang="en-US" baseline="0" dirty="0" smtClean="0"/>
          </a:p>
          <a:p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Collect data spatially, needs to be tied to existing or potential RMAs. </a:t>
            </a:r>
          </a:p>
          <a:p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Determine zones and access points to collect data from.</a:t>
            </a:r>
          </a:p>
          <a:p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These areas may become recreation management zones if the activities, experiences and outcomes of the visitors and/or communities are different (i.e. different objectives.)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54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4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48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methodology, results, how it influenced the plan,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6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methodology, results, how it influenced the plan,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70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view of Survey.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40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view of Focus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34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92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1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03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0" orient="horz" pos="2160" userDrawn="1">
          <p15:clr>
            <a:srgbClr val="FBAE40"/>
          </p15:clr>
        </p15:guide>
        <p15:guide id="11" pos="3840" userDrawn="1">
          <p15:clr>
            <a:srgbClr val="FBAE40"/>
          </p15:clr>
        </p15:guide>
        <p15:guide id="12" pos="528" userDrawn="1">
          <p15:clr>
            <a:srgbClr val="FBAE40"/>
          </p15:clr>
        </p15:guide>
        <p15:guide id="13" pos="7152" userDrawn="1">
          <p15:clr>
            <a:srgbClr val="FBAE40"/>
          </p15:clr>
        </p15:guide>
        <p15:guide id="14" pos="7440" userDrawn="1">
          <p15:clr>
            <a:srgbClr val="FBAE40"/>
          </p15:clr>
        </p15:guide>
        <p15:guide id="15" pos="240" userDrawn="1">
          <p15:clr>
            <a:srgbClr val="FBAE40"/>
          </p15:clr>
        </p15:guide>
        <p15:guide id="16" orient="horz" pos="144" userDrawn="1">
          <p15:clr>
            <a:srgbClr val="FBAE40"/>
          </p15:clr>
        </p15:guide>
        <p15:guide id="17" orient="horz" pos="4248" userDrawn="1">
          <p15:clr>
            <a:srgbClr val="FBAE40"/>
          </p15:clr>
        </p15:guide>
        <p15:guide id="18" orient="horz" pos="12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Topic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819900" y="160338"/>
            <a:ext cx="4533900" cy="369887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Add Chapter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4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1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6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838200" y="1015734"/>
            <a:ext cx="10515600" cy="74824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49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pos="7440" userDrawn="1">
          <p15:clr>
            <a:srgbClr val="FBAE40"/>
          </p15:clr>
        </p15:guide>
        <p15:guide id="6" pos="240" userDrawn="1">
          <p15:clr>
            <a:srgbClr val="FBAE40"/>
          </p15:clr>
        </p15:guide>
        <p15:guide id="7" orient="horz" pos="144" userDrawn="1">
          <p15:clr>
            <a:srgbClr val="FBAE40"/>
          </p15:clr>
        </p15:guide>
        <p15:guide id="8" orient="horz" pos="4248" userDrawn="1">
          <p15:clr>
            <a:srgbClr val="FBAE40"/>
          </p15:clr>
        </p15:guide>
        <p15:guide id="9" orient="horz" pos="1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828942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to add page topic</a:t>
            </a:r>
            <a:endParaRPr lang="en-US" sz="4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</p:spPr>
        <p:txBody>
          <a:bodyPr wrap="square" lIns="0" bIns="0" rtlCol="0" anchor="b">
            <a:spAutoFit/>
          </a:bodyPr>
          <a:lstStyle/>
          <a:p>
            <a:pPr algn="r"/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Click to Add Chapter Heading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6E04-9456-4994-813D-5A4585BDA2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0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2" orient="horz" pos="2160" userDrawn="1">
          <p15:clr>
            <a:srgbClr val="F26B43"/>
          </p15:clr>
        </p15:guide>
        <p15:guide id="13" pos="3840" userDrawn="1">
          <p15:clr>
            <a:srgbClr val="F26B43"/>
          </p15:clr>
        </p15:guide>
        <p15:guide id="14" pos="240" userDrawn="1">
          <p15:clr>
            <a:srgbClr val="F26B43"/>
          </p15:clr>
        </p15:guide>
        <p15:guide id="15" pos="7440" userDrawn="1">
          <p15:clr>
            <a:srgbClr val="F26B43"/>
          </p15:clr>
        </p15:guide>
        <p15:guide id="16" pos="528" userDrawn="1">
          <p15:clr>
            <a:srgbClr val="F26B43"/>
          </p15:clr>
        </p15:guide>
        <p15:guide id="17" pos="7152" userDrawn="1">
          <p15:clr>
            <a:srgbClr val="F26B43"/>
          </p15:clr>
        </p15:guide>
        <p15:guide id="18" orient="horz" pos="216" userDrawn="1">
          <p15:clr>
            <a:srgbClr val="F26B43"/>
          </p15:clr>
        </p15:guide>
        <p15:guide id="19" orient="horz" pos="3888" userDrawn="1">
          <p15:clr>
            <a:srgbClr val="F26B43"/>
          </p15:clr>
        </p15:guide>
        <p15:guide id="20" orient="horz" pos="4224" userDrawn="1">
          <p15:clr>
            <a:srgbClr val="F26B43"/>
          </p15:clr>
        </p15:guide>
        <p15:guide id="21" orient="horz" pos="1056" userDrawn="1">
          <p15:clr>
            <a:srgbClr val="F26B43"/>
          </p15:clr>
        </p15:guide>
        <p15:guide id="22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04997" y="1076701"/>
            <a:ext cx="10899371" cy="608012"/>
          </a:xfrm>
        </p:spPr>
        <p:txBody>
          <a:bodyPr/>
          <a:lstStyle/>
          <a:p>
            <a:r>
              <a:rPr lang="en-US" dirty="0" smtClean="0"/>
              <a:t>Planning for Recreation &amp; Visitor Services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32769"/>
          <a:stretch/>
        </p:blipFill>
        <p:spPr>
          <a:xfrm>
            <a:off x="-16042" y="2019300"/>
            <a:ext cx="12192000" cy="483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194" y="1003074"/>
            <a:ext cx="11235612" cy="608012"/>
          </a:xfrm>
        </p:spPr>
        <p:txBody>
          <a:bodyPr/>
          <a:lstStyle/>
          <a:p>
            <a:pPr algn="ctr"/>
            <a:r>
              <a:rPr lang="en-US" dirty="0" smtClean="0"/>
              <a:t>Data and Data Collection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sp>
        <p:nvSpPr>
          <p:cNvPr id="6" name="Vertical Text Placeholder 4"/>
          <p:cNvSpPr txBox="1">
            <a:spLocks/>
          </p:cNvSpPr>
          <p:nvPr/>
        </p:nvSpPr>
        <p:spPr>
          <a:xfrm>
            <a:off x="838200" y="2483351"/>
            <a:ext cx="10515600" cy="278332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smtClean="0"/>
              <a:t>Jared Oakleaf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smtClean="0"/>
              <a:t>Wyoming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smtClean="0"/>
              <a:t>Outdoor Recreation Planner, Lander Field Office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 smtClean="0"/>
              <a:t>joakleaf@blm.gov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smtClean="0"/>
              <a:t>307-332-8407</a:t>
            </a: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8742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441470"/>
            <a:ext cx="10515600" cy="318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sz="2400" dirty="0"/>
              <a:t>How </a:t>
            </a:r>
            <a:r>
              <a:rPr lang="en-US" sz="2400" dirty="0" smtClean="0"/>
              <a:t>is data used </a:t>
            </a:r>
            <a:r>
              <a:rPr lang="en-US" sz="2400" dirty="0"/>
              <a:t>in the OFM framework?</a:t>
            </a:r>
          </a:p>
          <a:p>
            <a:pPr marL="285750" indent="-285750"/>
            <a:r>
              <a:rPr lang="en-US" sz="2400" dirty="0" smtClean="0"/>
              <a:t>What </a:t>
            </a:r>
            <a:r>
              <a:rPr lang="en-US" sz="2400" dirty="0"/>
              <a:t>kind of data is </a:t>
            </a:r>
            <a:r>
              <a:rPr lang="en-US" sz="2400" dirty="0" smtClean="0"/>
              <a:t>needed</a:t>
            </a:r>
            <a:r>
              <a:rPr lang="en-US" sz="2400" dirty="0"/>
              <a:t>?</a:t>
            </a:r>
            <a:endParaRPr lang="en-US" sz="2400" dirty="0" smtClean="0"/>
          </a:p>
          <a:p>
            <a:pPr marL="285750" indent="-285750"/>
            <a:r>
              <a:rPr lang="en-US" sz="2400" dirty="0" smtClean="0"/>
              <a:t>Where is it collected?</a:t>
            </a:r>
          </a:p>
          <a:p>
            <a:pPr marL="285750" indent="-285750"/>
            <a:r>
              <a:rPr lang="en-US" sz="2400" dirty="0" smtClean="0"/>
              <a:t>How </a:t>
            </a:r>
            <a:r>
              <a:rPr lang="en-US" sz="2400" dirty="0"/>
              <a:t>it is </a:t>
            </a:r>
            <a:r>
              <a:rPr lang="en-US" sz="2400" dirty="0" smtClean="0"/>
              <a:t>collected?</a:t>
            </a:r>
          </a:p>
          <a:p>
            <a:pPr marL="285750" indent="-285750"/>
            <a:r>
              <a:rPr lang="en-US" sz="2400" dirty="0" smtClean="0"/>
              <a:t>Case </a:t>
            </a:r>
            <a:r>
              <a:rPr lang="en-US" sz="2400" dirty="0"/>
              <a:t>study </a:t>
            </a:r>
            <a:r>
              <a:rPr lang="en-US" sz="2400" dirty="0" smtClean="0"/>
              <a:t>– Colorado River Valley Visitor Study</a:t>
            </a:r>
            <a:endParaRPr lang="en-US" sz="2400" dirty="0"/>
          </a:p>
          <a:p>
            <a:pPr marL="285750" indent="-285750"/>
            <a:r>
              <a:rPr lang="en-US" sz="2400" dirty="0" smtClean="0"/>
              <a:t>Exercise</a:t>
            </a:r>
            <a:endParaRPr lang="en-US" sz="2400" dirty="0"/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3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How is data used in the OFM framework?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116" y="2370635"/>
            <a:ext cx="8644877" cy="23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3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61418" y="1344625"/>
            <a:ext cx="2905985" cy="2166391"/>
          </a:xfrm>
        </p:spPr>
        <p:txBody>
          <a:bodyPr/>
          <a:lstStyle/>
          <a:p>
            <a:r>
              <a:rPr lang="en-US" dirty="0" smtClean="0"/>
              <a:t>What kind of data is needed?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4195071" y="1122167"/>
            <a:ext cx="4683683" cy="3511018"/>
            <a:chOff x="3473568" y="2575675"/>
            <a:chExt cx="4683683" cy="3511018"/>
          </a:xfrm>
        </p:grpSpPr>
        <p:grpSp>
          <p:nvGrpSpPr>
            <p:cNvPr id="9" name="Group 8"/>
            <p:cNvGrpSpPr/>
            <p:nvPr/>
          </p:nvGrpSpPr>
          <p:grpSpPr>
            <a:xfrm>
              <a:off x="3473568" y="2575675"/>
              <a:ext cx="4683683" cy="3511018"/>
              <a:chOff x="621233" y="2519834"/>
              <a:chExt cx="4683683" cy="3511018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2195258" y="4788384"/>
                <a:ext cx="1535634" cy="12424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lowchart: Merge 7"/>
              <p:cNvSpPr/>
              <p:nvPr/>
            </p:nvSpPr>
            <p:spPr>
              <a:xfrm>
                <a:off x="621233" y="2519834"/>
                <a:ext cx="4683683" cy="3378394"/>
              </a:xfrm>
              <a:prstGeom prst="flowChartMerg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4507668" y="3584411"/>
              <a:ext cx="2624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prstClr val="black"/>
                  </a:solidFill>
                </a:rPr>
                <a:t>Scoping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86865" y="2624535"/>
              <a:ext cx="3619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prstClr val="black"/>
                  </a:solidFill>
                </a:rPr>
                <a:t>Informal Discussions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372658" y="3102140"/>
              <a:ext cx="28943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prstClr val="black"/>
                  </a:solidFill>
                </a:rPr>
                <a:t>Focus Groups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06254" y="4093774"/>
              <a:ext cx="16183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prstClr val="black"/>
                  </a:solidFill>
                </a:rPr>
                <a:t>Surveys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63440" y="4616994"/>
              <a:ext cx="16183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 smtClean="0">
                  <a:solidFill>
                    <a:prstClr val="black"/>
                  </a:solidFill>
                </a:rPr>
                <a:t>Other</a:t>
              </a:r>
              <a:endParaRPr lang="en-US" sz="2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5024784" y="4941943"/>
            <a:ext cx="3190858" cy="1100207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D45C2C"/>
                </a:solidFill>
                <a:effectLst/>
                <a:uLnTx/>
                <a:uFillTx/>
                <a:ea typeface="+mn-ea"/>
                <a:cs typeface="+mn-cs"/>
              </a:rPr>
              <a:t>Activities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, Experiences, Benefits</a:t>
            </a:r>
            <a:endParaRPr lang="en-US" b="1" kern="0" dirty="0">
              <a:solidFill>
                <a:prstClr val="white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RSCs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Striped Right Arrow 24"/>
          <p:cNvSpPr/>
          <p:nvPr/>
        </p:nvSpPr>
        <p:spPr>
          <a:xfrm>
            <a:off x="8507902" y="5225127"/>
            <a:ext cx="1258238" cy="505917"/>
          </a:xfrm>
          <a:prstGeom prst="stripedRightArrow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0058400" y="4940307"/>
            <a:ext cx="1731078" cy="1191644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SRMA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Objective</a:t>
            </a:r>
          </a:p>
        </p:txBody>
      </p:sp>
    </p:spTree>
    <p:extLst>
      <p:ext uri="{BB962C8B-B14F-4D97-AF65-F5344CB8AC3E}">
        <p14:creationId xmlns:p14="http://schemas.microsoft.com/office/powerpoint/2010/main" val="254109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068388"/>
            <a:ext cx="10515600" cy="1856296"/>
          </a:xfrm>
        </p:spPr>
        <p:txBody>
          <a:bodyPr/>
          <a:lstStyle/>
          <a:p>
            <a:r>
              <a:rPr lang="en-US" dirty="0" smtClean="0"/>
              <a:t>Where is it collected?</a:t>
            </a:r>
            <a:endParaRPr lang="en-US" dirty="0"/>
          </a:p>
          <a:p>
            <a:r>
              <a:rPr lang="en-US" b="1" dirty="0"/>
              <a:t>Focus on </a:t>
            </a:r>
            <a:r>
              <a:rPr lang="en-US" b="1" dirty="0" smtClean="0"/>
              <a:t>existing </a:t>
            </a:r>
            <a:r>
              <a:rPr lang="en-US" b="1" dirty="0"/>
              <a:t>or potential RMAs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11250" y="2829771"/>
            <a:ext cx="4508500" cy="709166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b="1" dirty="0" smtClean="0"/>
              <a:t>Activities/ Opportunities</a:t>
            </a:r>
          </a:p>
          <a:p>
            <a:pPr lvl="1"/>
            <a:endParaRPr lang="en-US" b="1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076951" y="2829771"/>
            <a:ext cx="4721346" cy="3101251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Settings - What </a:t>
            </a:r>
            <a:r>
              <a:rPr lang="en-US" b="1" dirty="0">
                <a:solidFill>
                  <a:schemeClr val="bg1"/>
                </a:solidFill>
              </a:rPr>
              <a:t>makes </a:t>
            </a:r>
            <a:r>
              <a:rPr lang="en-US" b="1" dirty="0" smtClean="0">
                <a:solidFill>
                  <a:schemeClr val="bg1"/>
                </a:solidFill>
              </a:rPr>
              <a:t>area:</a:t>
            </a:r>
          </a:p>
          <a:p>
            <a:pPr marL="457200" lvl="1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U</a:t>
            </a:r>
            <a:r>
              <a:rPr lang="en-US" b="1" dirty="0" smtClean="0">
                <a:solidFill>
                  <a:schemeClr val="bg1"/>
                </a:solidFill>
              </a:rPr>
              <a:t>nique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Important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D</a:t>
            </a:r>
            <a:r>
              <a:rPr lang="en-US" b="1" dirty="0" smtClean="0">
                <a:solidFill>
                  <a:schemeClr val="bg1"/>
                </a:solidFill>
              </a:rPr>
              <a:t>istinctiveness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1250" y="3622698"/>
            <a:ext cx="4508500" cy="230832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sz="2400" b="1" dirty="0" smtClean="0">
                <a:solidFill>
                  <a:schemeClr val="bg1"/>
                </a:solidFill>
              </a:rPr>
              <a:t>Experiences</a:t>
            </a:r>
            <a:endParaRPr lang="en-US" sz="2400" b="1" dirty="0">
              <a:solidFill>
                <a:schemeClr val="bg1"/>
              </a:solidFill>
            </a:endParaRPr>
          </a:p>
          <a:p>
            <a:pPr lvl="1"/>
            <a:r>
              <a:rPr lang="en-US" sz="2400" b="1" dirty="0" smtClean="0">
                <a:solidFill>
                  <a:schemeClr val="bg1"/>
                </a:solidFill>
              </a:rPr>
              <a:t>Benefits </a:t>
            </a:r>
            <a:endParaRPr lang="en-US" sz="2400" b="1" dirty="0">
              <a:solidFill>
                <a:schemeClr val="bg1"/>
              </a:solidFill>
            </a:endParaRPr>
          </a:p>
          <a:p>
            <a:pPr lvl="2"/>
            <a:r>
              <a:rPr lang="en-US" sz="2400" b="1" dirty="0">
                <a:solidFill>
                  <a:schemeClr val="bg1"/>
                </a:solidFill>
              </a:rPr>
              <a:t>Personal/Individual</a:t>
            </a:r>
          </a:p>
          <a:p>
            <a:pPr lvl="2"/>
            <a:r>
              <a:rPr lang="en-US" sz="2400" b="1" dirty="0">
                <a:solidFill>
                  <a:schemeClr val="bg1"/>
                </a:solidFill>
              </a:rPr>
              <a:t>Social/Community</a:t>
            </a:r>
          </a:p>
          <a:p>
            <a:pPr lvl="2"/>
            <a:r>
              <a:rPr lang="en-US" sz="2400" b="1" dirty="0">
                <a:solidFill>
                  <a:schemeClr val="bg1"/>
                </a:solidFill>
              </a:rPr>
              <a:t>Economic</a:t>
            </a:r>
          </a:p>
          <a:p>
            <a:pPr lvl="2"/>
            <a:r>
              <a:rPr lang="en-US" sz="2400" b="1" dirty="0" smtClean="0">
                <a:solidFill>
                  <a:schemeClr val="bg1"/>
                </a:solidFill>
              </a:rPr>
              <a:t>Environmental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199" y="1068388"/>
            <a:ext cx="3880383" cy="4676278"/>
          </a:xfrm>
        </p:spPr>
        <p:txBody>
          <a:bodyPr/>
          <a:lstStyle/>
          <a:p>
            <a:r>
              <a:rPr lang="en-US" dirty="0" smtClean="0"/>
              <a:t>Where is it collected?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Focus </a:t>
            </a:r>
            <a:r>
              <a:rPr lang="en-US" b="1" dirty="0"/>
              <a:t>on </a:t>
            </a:r>
            <a:r>
              <a:rPr lang="en-US" b="1" dirty="0" smtClean="0"/>
              <a:t>existing </a:t>
            </a:r>
            <a:r>
              <a:rPr lang="en-US" b="1" dirty="0"/>
              <a:t>or potential RMAs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489" y="736141"/>
            <a:ext cx="4793080" cy="60334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4054" y="5940111"/>
            <a:ext cx="4634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Vicinity Map for Glenwood Springs Field Office</a:t>
            </a:r>
          </a:p>
          <a:p>
            <a:r>
              <a:rPr lang="en-US" b="1" dirty="0">
                <a:solidFill>
                  <a:schemeClr val="bg1"/>
                </a:solidFill>
              </a:rPr>
              <a:t>Survey Zones</a:t>
            </a:r>
            <a:endParaRPr lang="en-US" sz="28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43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199" y="1068388"/>
            <a:ext cx="8117337" cy="725511"/>
          </a:xfrm>
        </p:spPr>
        <p:txBody>
          <a:bodyPr/>
          <a:lstStyle/>
          <a:p>
            <a:r>
              <a:rPr lang="en-US" dirty="0" smtClean="0"/>
              <a:t>How is it collected?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8279" y="4408241"/>
            <a:ext cx="2878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Focus Groups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(IL-2, Small group </a:t>
            </a:r>
            <a:endParaRPr lang="en-US" sz="2400" dirty="0" smtClean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lvl="0"/>
            <a:r>
              <a:rPr lang="en-US" sz="24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discussion)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05608" y="1803398"/>
            <a:ext cx="3016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Surveys  </a:t>
            </a:r>
          </a:p>
          <a:p>
            <a:pPr lvl="0"/>
            <a:r>
              <a:rPr lang="en-US" sz="24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(</a:t>
            </a:r>
            <a:r>
              <a:rPr lang="en-US" sz="2400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IL-12, </a:t>
            </a:r>
            <a:r>
              <a:rPr lang="en-US" sz="24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example)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16354" y="4641388"/>
            <a:ext cx="3003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Informal discussion/ contacts in field.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253" y="1965520"/>
            <a:ext cx="3445873" cy="2284764"/>
          </a:xfrm>
          <a:prstGeom prst="rect">
            <a:avLst/>
          </a:prstGeom>
        </p:spPr>
      </p:pic>
      <p:pic>
        <p:nvPicPr>
          <p:cNvPr id="11" name="Picture 9" descr="IMG_176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-919"/>
          <a:stretch/>
        </p:blipFill>
        <p:spPr bwMode="auto">
          <a:xfrm>
            <a:off x="331233" y="1965520"/>
            <a:ext cx="3370121" cy="21389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7884" t="4491" r="6619"/>
          <a:stretch/>
        </p:blipFill>
        <p:spPr>
          <a:xfrm>
            <a:off x="4087566" y="2705745"/>
            <a:ext cx="3875474" cy="264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5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74929" y="1068387"/>
            <a:ext cx="5597718" cy="3925032"/>
          </a:xfrm>
        </p:spPr>
        <p:txBody>
          <a:bodyPr/>
          <a:lstStyle/>
          <a:p>
            <a:r>
              <a:rPr lang="en-US" dirty="0" smtClean="0"/>
              <a:t>Case Study – </a:t>
            </a:r>
          </a:p>
          <a:p>
            <a:r>
              <a:rPr lang="en-US" dirty="0" smtClean="0"/>
              <a:t>Glenwood Springs/ Colorado River Valley</a:t>
            </a:r>
          </a:p>
          <a:p>
            <a:r>
              <a:rPr lang="en-US" dirty="0" smtClean="0"/>
              <a:t>Field Office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787014"/>
            <a:ext cx="4639130" cy="593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74929" y="1068387"/>
            <a:ext cx="5597718" cy="3925032"/>
          </a:xfrm>
        </p:spPr>
        <p:txBody>
          <a:bodyPr/>
          <a:lstStyle/>
          <a:p>
            <a:r>
              <a:rPr lang="en-US" dirty="0" smtClean="0"/>
              <a:t>Case Study – </a:t>
            </a:r>
          </a:p>
          <a:p>
            <a:r>
              <a:rPr lang="en-US" dirty="0" smtClean="0"/>
              <a:t>Glenwood Springs/ Colorado River Valley</a:t>
            </a:r>
          </a:p>
          <a:p>
            <a:r>
              <a:rPr lang="en-US" dirty="0" smtClean="0"/>
              <a:t>Field Office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454" y="731395"/>
            <a:ext cx="5032679" cy="595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5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30" y="807608"/>
            <a:ext cx="10082252" cy="585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0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pg  I-14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63" y="1495176"/>
            <a:ext cx="10493728" cy="332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8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01520" y="1021735"/>
            <a:ext cx="11188959" cy="608012"/>
          </a:xfrm>
        </p:spPr>
        <p:txBody>
          <a:bodyPr/>
          <a:lstStyle/>
          <a:p>
            <a:r>
              <a:rPr lang="en-US" dirty="0" smtClean="0"/>
              <a:t>Data and Data Collection – Questions?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199" y="1970168"/>
            <a:ext cx="10515600" cy="88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en-US" sz="2400" dirty="0"/>
          </a:p>
          <a:p>
            <a:endParaRPr lang="en-US" sz="2400" b="1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</a:t>
            </a:r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7" name="Vertical Text Placeholder 4"/>
          <p:cNvSpPr txBox="1">
            <a:spLocks/>
          </p:cNvSpPr>
          <p:nvPr/>
        </p:nvSpPr>
        <p:spPr>
          <a:xfrm>
            <a:off x="838200" y="2441470"/>
            <a:ext cx="10515600" cy="272792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400" dirty="0" smtClean="0"/>
              <a:t>How is data used in the OFM framework?</a:t>
            </a:r>
          </a:p>
          <a:p>
            <a:pPr marL="285750" indent="-285750"/>
            <a:r>
              <a:rPr lang="en-US" sz="2400" dirty="0" smtClean="0"/>
              <a:t>What kind of data is needed?</a:t>
            </a:r>
          </a:p>
          <a:p>
            <a:pPr marL="285750" indent="-285750"/>
            <a:r>
              <a:rPr lang="en-US" sz="2400" dirty="0" smtClean="0"/>
              <a:t>Where is it collected?</a:t>
            </a:r>
          </a:p>
          <a:p>
            <a:pPr marL="285750" indent="-285750"/>
            <a:r>
              <a:rPr lang="en-US" sz="2400" dirty="0" smtClean="0"/>
              <a:t>How it is collected?</a:t>
            </a:r>
          </a:p>
          <a:p>
            <a:pPr marL="285750" indent="-285750"/>
            <a:r>
              <a:rPr lang="en-US" sz="2400" dirty="0" smtClean="0"/>
              <a:t>Case study – Colorado River Valley Visitor Study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5908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01520" y="1021735"/>
            <a:ext cx="11188959" cy="608012"/>
          </a:xfrm>
        </p:spPr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199" y="1970168"/>
            <a:ext cx="10515600" cy="88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en-US" sz="2400" dirty="0"/>
          </a:p>
          <a:p>
            <a:endParaRPr lang="en-US" sz="2400" b="1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5 – Data and Data Collection </a:t>
            </a:r>
            <a:endParaRPr lang="en-US" dirty="0"/>
          </a:p>
        </p:txBody>
      </p:sp>
      <p:sp>
        <p:nvSpPr>
          <p:cNvPr id="7" name="Vertical Text Placeholder 4"/>
          <p:cNvSpPr txBox="1">
            <a:spLocks/>
          </p:cNvSpPr>
          <p:nvPr/>
        </p:nvSpPr>
        <p:spPr>
          <a:xfrm>
            <a:off x="838200" y="2441470"/>
            <a:ext cx="10515600" cy="180664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400" dirty="0" smtClean="0"/>
              <a:t>Imagine you are a visitor to the Glenwood Springs Field Office in 2005.</a:t>
            </a:r>
          </a:p>
          <a:p>
            <a:pPr marL="285750" indent="-285750"/>
            <a:r>
              <a:rPr lang="en-US" sz="2400" dirty="0" smtClean="0"/>
              <a:t>Fill out the Visitor Survey.</a:t>
            </a:r>
          </a:p>
          <a:p>
            <a:pPr marL="285750" indent="-285750"/>
            <a:r>
              <a:rPr lang="en-US" sz="2400" dirty="0" smtClean="0"/>
              <a:t>Then – discuss as a group.</a:t>
            </a:r>
            <a:endParaRPr lang="en-US" sz="24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682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-To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 smtClean="0">
            <a:solidFill>
              <a:schemeClr val="bg1">
                <a:lumMod val="85000"/>
              </a:schemeClr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M-PowerPoint-Template-Black-Topo.potx" id="{06A3C5A7-278D-466C-8CC5-4FB6A963F289}" vid="{4D07F08B-482D-41C9-9962-09140407A1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</TotalTime>
  <Words>491</Words>
  <Application>Microsoft Office PowerPoint</Application>
  <PresentationFormat>Widescreen</PresentationFormat>
  <Paragraphs>104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Book Antiqua</vt:lpstr>
      <vt:lpstr>Calibri</vt:lpstr>
      <vt:lpstr>Roboto</vt:lpstr>
      <vt:lpstr>Roboto Black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Ridenhour, Larry E</dc:creator>
  <cp:lastModifiedBy>Morgan, Dorothy M</cp:lastModifiedBy>
  <cp:revision>71</cp:revision>
  <cp:lastPrinted>2019-11-03T21:47:56Z</cp:lastPrinted>
  <dcterms:created xsi:type="dcterms:W3CDTF">2019-06-19T12:35:56Z</dcterms:created>
  <dcterms:modified xsi:type="dcterms:W3CDTF">2019-11-04T20:43:06Z</dcterms:modified>
</cp:coreProperties>
</file>